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66" r:id="rId2"/>
    <p:sldId id="256" r:id="rId3"/>
    <p:sldId id="258" r:id="rId4"/>
    <p:sldId id="259" r:id="rId5"/>
    <p:sldId id="261" r:id="rId6"/>
    <p:sldId id="262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0"/>
    <a:srgbClr val="F0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5CCF7-60B5-2904-9A5F-97B1BA92DA7F}" v="1212" dt="2024-12-18T20:56:43.330"/>
    <p1510:client id="{EC5952E0-02BE-9466-3E95-08C313003BA9}" v="7" dt="2024-12-18T21:18:02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20939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46774"/>
            <a:ext cx="6858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 cap="all" spc="400" baseline="0"/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592282"/>
            <a:ext cx="1971675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92282"/>
            <a:ext cx="5800725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3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77" y="1514689"/>
            <a:ext cx="6438123" cy="3138875"/>
          </a:xfrm>
        </p:spPr>
        <p:txBody>
          <a:bodyPr anchor="b">
            <a:normAutofit/>
          </a:bodyPr>
          <a:lstStyle>
            <a:lvl1pPr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677" y="4963886"/>
            <a:ext cx="6438124" cy="1125765"/>
          </a:xfrm>
        </p:spPr>
        <p:txBody>
          <a:bodyPr>
            <a:normAutofit/>
          </a:bodyPr>
          <a:lstStyle>
            <a:lvl1pPr marL="0" indent="0">
              <a:buNone/>
              <a:defRPr sz="2133" cap="all" spc="400" baseline="0">
                <a:solidFill>
                  <a:schemeClr val="tx2"/>
                </a:solidFill>
              </a:defRPr>
            </a:lvl1pPr>
            <a:lvl2pPr marL="60958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2159176"/>
            <a:ext cx="3733090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6293" y="2159176"/>
            <a:ext cx="3739339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12" y="602671"/>
            <a:ext cx="7821977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12" y="1696325"/>
            <a:ext cx="3722654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012" y="2344025"/>
            <a:ext cx="3722654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2002" y="1696325"/>
            <a:ext cx="3740987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2002" y="2344025"/>
            <a:ext cx="3740987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8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6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07868"/>
            <a:ext cx="2730535" cy="2062594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674" y="807868"/>
            <a:ext cx="4441867" cy="505318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0535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20882"/>
            <a:ext cx="2729484" cy="206259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935557" y="919595"/>
            <a:ext cx="4580984" cy="50136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2917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9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1"/>
            <a:ext cx="9144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31" y="588245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2157985"/>
            <a:ext cx="7831836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36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9240" y="6356351"/>
            <a:ext cx="3223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2500" y="6356351"/>
            <a:ext cx="390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orient="horz" pos="1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2BCBE-0CEF-4A09-499D-DC001E4B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63" y="1608902"/>
            <a:ext cx="7837338" cy="1265928"/>
          </a:xfrm>
        </p:spPr>
        <p:txBody>
          <a:bodyPr>
            <a:noAutofit/>
          </a:bodyPr>
          <a:lstStyle/>
          <a:p>
            <a:pPr algn="ctr"/>
            <a:br>
              <a:rPr lang="fr-FR" sz="4400" dirty="0">
                <a:ea typeface="+mj-lt"/>
                <a:cs typeface="+mj-lt"/>
              </a:rPr>
            </a:br>
            <a:r>
              <a:rPr lang="fr-FR" sz="4400" dirty="0">
                <a:ea typeface="+mj-lt"/>
                <a:cs typeface="+mj-lt"/>
              </a:rPr>
              <a:t>Management of a Training Platform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55C12-1E72-3C2C-5D36-C034E4DB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957" y="5418894"/>
            <a:ext cx="2520247" cy="911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b="1" err="1"/>
              <a:t>Developed</a:t>
            </a:r>
            <a:r>
              <a:rPr lang="fr-FR" sz="1800" b="1" dirty="0"/>
              <a:t> by</a:t>
            </a:r>
            <a:r>
              <a:rPr lang="fr-FR" sz="1800" dirty="0"/>
              <a:t>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1800" err="1"/>
              <a:t>Moez</a:t>
            </a:r>
            <a:r>
              <a:rPr lang="fr-FR" sz="1800" dirty="0"/>
              <a:t> Ben </a:t>
            </a:r>
            <a:r>
              <a:rPr lang="fr-FR" sz="1800" err="1"/>
              <a:t>Jemiaa</a:t>
            </a:r>
            <a:endParaRPr lang="fr-FR" sz="18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8535F-044A-25B6-8BD6-6799B665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766D-D488-4D6B-B5BA-5AAD304D6F69}" type="datetime1">
              <a:t>18/12/2024</a:t>
            </a:fld>
            <a:endParaRPr lang="en-US" dirty="0"/>
          </a:p>
        </p:txBody>
      </p:sp>
      <p:pic>
        <p:nvPicPr>
          <p:cNvPr id="8" name="Image 7" descr="Faculté des sciences de Tunis — Wikipédia">
            <a:extLst>
              <a:ext uri="{FF2B5EF4-FFF2-40B4-BE49-F238E27FC236}">
                <a16:creationId xmlns:a16="http://schemas.microsoft.com/office/drawing/2014/main" id="{012A6554-044A-809E-1D40-1917C31F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" y="138684"/>
            <a:ext cx="2070848" cy="932868"/>
          </a:xfrm>
          <a:prstGeom prst="rect">
            <a:avLst/>
          </a:prstGeom>
        </p:spPr>
      </p:pic>
      <p:pic>
        <p:nvPicPr>
          <p:cNvPr id="9" name="Image 8" descr="FST">
            <a:extLst>
              <a:ext uri="{FF2B5EF4-FFF2-40B4-BE49-F238E27FC236}">
                <a16:creationId xmlns:a16="http://schemas.microsoft.com/office/drawing/2014/main" id="{952B47D4-E56D-8F6C-EB45-94D5B3DFB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66" y="160815"/>
            <a:ext cx="1172375" cy="911017"/>
          </a:xfrm>
          <a:prstGeom prst="rect">
            <a:avLst/>
          </a:prstGeom>
        </p:spPr>
      </p:pic>
      <p:pic>
        <p:nvPicPr>
          <p:cNvPr id="10" name="Image 9" descr="Java Logo PNG Transparent (1) – Brands Logos">
            <a:extLst>
              <a:ext uri="{FF2B5EF4-FFF2-40B4-BE49-F238E27FC236}">
                <a16:creationId xmlns:a16="http://schemas.microsoft.com/office/drawing/2014/main" id="{69600892-ADF1-9EEE-A45D-14A793A6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715" y="277764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31" y="588245"/>
            <a:ext cx="7837338" cy="817693"/>
          </a:xfrm>
        </p:spPr>
        <p:txBody>
          <a:bodyPr/>
          <a:lstStyle/>
          <a:p>
            <a:r>
              <a:rPr lang="fr-FR" dirty="0"/>
              <a:t>1 / Project</a:t>
            </a:r>
            <a:r>
              <a:rPr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698544"/>
            <a:ext cx="7831836" cy="4363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" panose="020B0604020202020204" pitchFamily="34" charset="0"/>
              <a:buChar char="o"/>
            </a:pPr>
            <a:r>
              <a:rPr sz="1800" dirty="0"/>
              <a:t>This project is a Java-based application for managing formations, students</a:t>
            </a:r>
            <a:r>
              <a:rPr lang="fr-FR" sz="1800" dirty="0"/>
              <a:t> and </a:t>
            </a:r>
            <a:r>
              <a:rPr sz="1800" dirty="0"/>
              <a:t>trainers</a:t>
            </a:r>
            <a:r>
              <a:rPr lang="fr-FR" sz="1800" dirty="0"/>
              <a:t>;</a:t>
            </a:r>
            <a:endParaRPr lang="fr-FR" sz="1800"/>
          </a:p>
          <a:p>
            <a:pPr lvl="1">
              <a:buFont typeface="Courier New" panose="020B0604020202020204" pitchFamily="34" charset="0"/>
              <a:buChar char="o"/>
            </a:pPr>
            <a:endParaRPr lang="fr-FR" sz="1800" dirty="0">
              <a:latin typeface="Aptos Light"/>
            </a:endParaRPr>
          </a:p>
          <a:p>
            <a:pPr marL="228600" lvl="1" indent="0">
              <a:buNone/>
            </a:pPr>
            <a:endParaRPr lang="fr-FR" sz="1800" dirty="0">
              <a:latin typeface="Aptos Light"/>
            </a:endParaRPr>
          </a:p>
          <a:p>
            <a:pPr marL="0" indent="0">
              <a:buNone/>
            </a:pPr>
            <a:r>
              <a:rPr lang="en-US" sz="3200" dirty="0">
                <a:latin typeface="Walbaum Display"/>
              </a:rPr>
              <a:t>2 / Objectives</a:t>
            </a:r>
            <a:endParaRPr lang="fr-FR" sz="3200" dirty="0">
              <a:solidFill>
                <a:srgbClr val="000000"/>
              </a:solidFill>
              <a:latin typeface="Walbaum Display"/>
            </a:endParaRPr>
          </a:p>
          <a:p>
            <a:pPr lvl="1">
              <a:buFont typeface="Courier New"/>
              <a:buChar char="o"/>
            </a:pPr>
            <a:r>
              <a:rPr lang="en-US" sz="1800" dirty="0"/>
              <a:t>1. Simplify formation management.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buFont typeface="Courier New"/>
              <a:buChar char="o"/>
            </a:pPr>
            <a:r>
              <a:rPr lang="en-US" sz="1800" dirty="0"/>
              <a:t>2. Provide user-friendly GUI interfaces.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buFont typeface="Courier New"/>
              <a:buChar char="o"/>
            </a:pPr>
            <a:r>
              <a:rPr lang="en-US" sz="1800" dirty="0"/>
              <a:t>3. Ensure seamless database integration.</a:t>
            </a:r>
            <a:endParaRPr lang="fr-FR" sz="18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31" y="588245"/>
            <a:ext cx="7837338" cy="884928"/>
          </a:xfrm>
        </p:spPr>
        <p:txBody>
          <a:bodyPr/>
          <a:lstStyle/>
          <a:p>
            <a:r>
              <a:rPr lang="fr-FR" dirty="0"/>
              <a:t>3 / </a:t>
            </a:r>
            <a:r>
              <a:rPr lang="fr-FR" dirty="0" err="1"/>
              <a:t>Features</a:t>
            </a:r>
            <a:endParaRPr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709750"/>
            <a:ext cx="7831836" cy="4352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>
              <a:buFont typeface="Courier New" panose="020B0604020202020204" pitchFamily="34" charset="0"/>
              <a:buChar char="o"/>
            </a:pPr>
            <a:r>
              <a:rPr sz="1800" dirty="0"/>
              <a:t>1. CRUD operations for students, trainers, and formations.</a:t>
            </a:r>
            <a:endParaRPr lang="fr-FR" sz="1800"/>
          </a:p>
          <a:p>
            <a:pPr lvl="1">
              <a:buFont typeface="Courier New" panose="020B0604020202020204" pitchFamily="34" charset="0"/>
              <a:buChar char="o"/>
            </a:pPr>
            <a:r>
              <a:rPr sz="1800" dirty="0"/>
              <a:t>2. Intuitive GUI interfaces for interaction.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sz="1800" dirty="0"/>
              <a:t>3. Robust database handling with MySQL.</a:t>
            </a:r>
            <a:endParaRPr lang="en-US" sz="1000" dirty="0">
              <a:solidFill>
                <a:srgbClr val="569CD6"/>
              </a:solidFill>
              <a:latin typeface="Consola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Aptos Light"/>
              </a:rPr>
              <a:t>4.Handling all the exceptions with tray/</a:t>
            </a:r>
            <a:r>
              <a:rPr lang="en-US" sz="1600" dirty="0">
                <a:solidFill>
                  <a:srgbClr val="35403A"/>
                </a:solidFill>
                <a:latin typeface="Aptos Light"/>
              </a:rPr>
              <a:t>catch block</a:t>
            </a:r>
            <a:endParaRPr lang="en-US" sz="1000">
              <a:solidFill>
                <a:srgbClr val="569CD6"/>
              </a:solidFill>
              <a:latin typeface="Consolas"/>
            </a:endParaRPr>
          </a:p>
          <a:p>
            <a:pPr marL="228600" lvl="1" indent="0">
              <a:buNone/>
            </a:pPr>
            <a:endParaRPr lang="en-US" dirty="0">
              <a:latin typeface="Aptos Light"/>
            </a:endParaRPr>
          </a:p>
          <a:p>
            <a:pPr marL="228600" lvl="1" indent="0">
              <a:buNone/>
            </a:pPr>
            <a:endParaRPr lang="en-US" dirty="0">
              <a:latin typeface="Aptos Light"/>
            </a:endParaRPr>
          </a:p>
          <a:p>
            <a:pPr marL="0" indent="0">
              <a:buNone/>
            </a:pPr>
            <a:r>
              <a:rPr lang="en-US" sz="3200" dirty="0">
                <a:latin typeface="Walbaum Display"/>
              </a:rPr>
              <a:t>4 / Technologies Used</a:t>
            </a:r>
            <a:endParaRPr lang="en-US" sz="3200" dirty="0">
              <a:solidFill>
                <a:srgbClr val="000000"/>
              </a:solidFill>
              <a:latin typeface="Walbaum Display"/>
            </a:endParaRPr>
          </a:p>
          <a:p>
            <a:pPr marL="0" indent="0">
              <a:buNone/>
            </a:pPr>
            <a:endParaRPr lang="en-US" sz="3200" dirty="0">
              <a:latin typeface="Walbaum Display"/>
            </a:endParaRPr>
          </a:p>
          <a:p>
            <a:pPr lvl="1">
              <a:buFont typeface="Courier New"/>
              <a:buChar char="o"/>
            </a:pPr>
            <a:r>
              <a:rPr lang="en-US" sz="1800" dirty="0">
                <a:latin typeface="Aptos Light"/>
              </a:rPr>
              <a:t>1. Programming: Java</a:t>
            </a:r>
            <a:endParaRPr lang="en-US" sz="1600" dirty="0">
              <a:solidFill>
                <a:srgbClr val="000000"/>
              </a:solidFill>
              <a:latin typeface="Aptos Light"/>
            </a:endParaRPr>
          </a:p>
          <a:p>
            <a:pPr lvl="1">
              <a:buFont typeface="Courier New"/>
              <a:buChar char="o"/>
            </a:pPr>
            <a:r>
              <a:rPr lang="en-US" sz="1600" dirty="0">
                <a:latin typeface="Aptos Light"/>
              </a:rPr>
              <a:t>2. GUI: Swing/AWT ( Swing and </a:t>
            </a:r>
            <a:r>
              <a:rPr lang="en-US" sz="1600" dirty="0" err="1">
                <a:latin typeface="Aptos Light"/>
              </a:rPr>
              <a:t>Awt</a:t>
            </a:r>
            <a:r>
              <a:rPr lang="en-US" sz="1600" dirty="0">
                <a:latin typeface="Aptos Light"/>
              </a:rPr>
              <a:t> </a:t>
            </a:r>
            <a:r>
              <a:rPr lang="en-US" sz="1600" dirty="0" err="1">
                <a:latin typeface="Aptos Light"/>
              </a:rPr>
              <a:t>libreries</a:t>
            </a:r>
            <a:r>
              <a:rPr lang="en-US" sz="1600" dirty="0">
                <a:latin typeface="Aptos Light"/>
              </a:rPr>
              <a:t>)</a:t>
            </a:r>
            <a:endParaRPr lang="en-US" sz="1600">
              <a:solidFill>
                <a:srgbClr val="000000"/>
              </a:solidFill>
              <a:latin typeface="Aptos Light"/>
            </a:endParaRPr>
          </a:p>
          <a:p>
            <a:pPr lvl="1">
              <a:buFont typeface="Courier New"/>
              <a:buChar char="o"/>
            </a:pPr>
            <a:r>
              <a:rPr lang="en-US" sz="1800" dirty="0">
                <a:latin typeface="Aptos Light"/>
              </a:rPr>
              <a:t>3. Database: MySQL (connected to java project using JDBC Module)</a:t>
            </a:r>
            <a:endParaRPr lang="en-US" sz="1800" dirty="0">
              <a:solidFill>
                <a:srgbClr val="000000"/>
              </a:solidFill>
              <a:latin typeface="Aptos Light"/>
            </a:endParaRPr>
          </a:p>
          <a:p>
            <a:pPr lvl="1">
              <a:buFont typeface="Courier New"/>
              <a:buChar char="o"/>
            </a:pPr>
            <a:r>
              <a:rPr lang="en-US" sz="1800" dirty="0">
                <a:latin typeface="Aptos Light"/>
              </a:rPr>
              <a:t>4. Tools: MySQL Workbench, </a:t>
            </a:r>
            <a:r>
              <a:rPr lang="en-US" sz="1800" err="1">
                <a:latin typeface="Aptos Light"/>
              </a:rPr>
              <a:t>VSCode</a:t>
            </a:r>
            <a:endParaRPr lang="en-US" sz="1800" err="1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AD3AA4E6-B810-C488-9565-9275643A3076}"/>
              </a:ext>
            </a:extLst>
          </p:cNvPr>
          <p:cNvCxnSpPr>
            <a:cxnSpLocks/>
          </p:cNvCxnSpPr>
          <p:nvPr/>
        </p:nvCxnSpPr>
        <p:spPr>
          <a:xfrm flipH="1">
            <a:off x="5219530" y="4060569"/>
            <a:ext cx="2931014" cy="127788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03270E-3A97-A243-82C0-7167CC4020C8}"/>
              </a:ext>
            </a:extLst>
          </p:cNvPr>
          <p:cNvSpPr/>
          <p:nvPr/>
        </p:nvSpPr>
        <p:spPr>
          <a:xfrm>
            <a:off x="3494632" y="4446479"/>
            <a:ext cx="1877371" cy="17485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43" y="240862"/>
            <a:ext cx="7837338" cy="896134"/>
          </a:xfrm>
        </p:spPr>
        <p:txBody>
          <a:bodyPr/>
          <a:lstStyle/>
          <a:p>
            <a:r>
              <a:rPr lang="en-US" dirty="0"/>
              <a:t>5 / Classes </a:t>
            </a:r>
            <a:r>
              <a:rPr dirty="0"/>
              <a:t>Diagram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904C1-07DE-C432-6673-DA2543282C4F}"/>
              </a:ext>
            </a:extLst>
          </p:cNvPr>
          <p:cNvSpPr/>
          <p:nvPr/>
        </p:nvSpPr>
        <p:spPr>
          <a:xfrm>
            <a:off x="3673925" y="1062302"/>
            <a:ext cx="1529988" cy="1737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6A0F7-9D53-2926-CA6D-A45301B217DD}"/>
              </a:ext>
            </a:extLst>
          </p:cNvPr>
          <p:cNvSpPr/>
          <p:nvPr/>
        </p:nvSpPr>
        <p:spPr>
          <a:xfrm>
            <a:off x="6161631" y="2541478"/>
            <a:ext cx="2079077" cy="1513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C6DD7-58D7-03ED-F926-DDB3466F22EF}"/>
              </a:ext>
            </a:extLst>
          </p:cNvPr>
          <p:cNvSpPr/>
          <p:nvPr/>
        </p:nvSpPr>
        <p:spPr>
          <a:xfrm>
            <a:off x="547483" y="2541478"/>
            <a:ext cx="2079077" cy="15132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8490F58-CAEB-D51F-0138-0CB67192ED00}"/>
              </a:ext>
            </a:extLst>
          </p:cNvPr>
          <p:cNvCxnSpPr/>
          <p:nvPr/>
        </p:nvCxnSpPr>
        <p:spPr>
          <a:xfrm>
            <a:off x="552048" y="2956456"/>
            <a:ext cx="2045700" cy="14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DAEFB8-CA70-1C63-7547-CE1D79BEE9A7}"/>
              </a:ext>
            </a:extLst>
          </p:cNvPr>
          <p:cNvCxnSpPr>
            <a:cxnSpLocks/>
          </p:cNvCxnSpPr>
          <p:nvPr/>
        </p:nvCxnSpPr>
        <p:spPr>
          <a:xfrm>
            <a:off x="552048" y="3718456"/>
            <a:ext cx="2045700" cy="14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6E9726C-15E6-B37C-41D5-76C8E6A85839}"/>
              </a:ext>
            </a:extLst>
          </p:cNvPr>
          <p:cNvCxnSpPr>
            <a:cxnSpLocks/>
          </p:cNvCxnSpPr>
          <p:nvPr/>
        </p:nvCxnSpPr>
        <p:spPr>
          <a:xfrm>
            <a:off x="6166195" y="2956456"/>
            <a:ext cx="2045700" cy="14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B937B8-B59C-71F4-C7B4-A5E8E3DB6219}"/>
              </a:ext>
            </a:extLst>
          </p:cNvPr>
          <p:cNvCxnSpPr>
            <a:cxnSpLocks/>
          </p:cNvCxnSpPr>
          <p:nvPr/>
        </p:nvCxnSpPr>
        <p:spPr>
          <a:xfrm>
            <a:off x="6166195" y="3774485"/>
            <a:ext cx="2045700" cy="14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E6A3187-7D1F-6DAA-570A-1A3A912FE1F9}"/>
              </a:ext>
            </a:extLst>
          </p:cNvPr>
          <p:cNvCxnSpPr>
            <a:cxnSpLocks/>
          </p:cNvCxnSpPr>
          <p:nvPr/>
        </p:nvCxnSpPr>
        <p:spPr>
          <a:xfrm>
            <a:off x="3499194" y="4850249"/>
            <a:ext cx="1866406" cy="14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F60DF90-6D46-740E-62E2-8E0142DCBB4F}"/>
              </a:ext>
            </a:extLst>
          </p:cNvPr>
          <p:cNvCxnSpPr>
            <a:cxnSpLocks/>
          </p:cNvCxnSpPr>
          <p:nvPr/>
        </p:nvCxnSpPr>
        <p:spPr>
          <a:xfrm>
            <a:off x="3499194" y="5813954"/>
            <a:ext cx="1866406" cy="14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580DDA-0216-9F15-4FD6-54D07D9A8BAE}"/>
              </a:ext>
            </a:extLst>
          </p:cNvPr>
          <p:cNvCxnSpPr>
            <a:cxnSpLocks/>
          </p:cNvCxnSpPr>
          <p:nvPr/>
        </p:nvCxnSpPr>
        <p:spPr>
          <a:xfrm>
            <a:off x="3678488" y="1421248"/>
            <a:ext cx="1519024" cy="28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23D281B-5A2F-28B7-0294-FCF255FB8508}"/>
              </a:ext>
            </a:extLst>
          </p:cNvPr>
          <p:cNvCxnSpPr>
            <a:cxnSpLocks/>
          </p:cNvCxnSpPr>
          <p:nvPr/>
        </p:nvCxnSpPr>
        <p:spPr>
          <a:xfrm>
            <a:off x="3667282" y="2485806"/>
            <a:ext cx="1519024" cy="28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6676F04-91E6-0AAD-0954-D918FF5D8010}"/>
              </a:ext>
            </a:extLst>
          </p:cNvPr>
          <p:cNvCxnSpPr/>
          <p:nvPr/>
        </p:nvCxnSpPr>
        <p:spPr>
          <a:xfrm flipV="1">
            <a:off x="2653794" y="1959099"/>
            <a:ext cx="992039" cy="14340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2014E85-1CF8-48E5-BFBD-72F8EB8D9D21}"/>
              </a:ext>
            </a:extLst>
          </p:cNvPr>
          <p:cNvCxnSpPr>
            <a:cxnSpLocks/>
          </p:cNvCxnSpPr>
          <p:nvPr/>
        </p:nvCxnSpPr>
        <p:spPr>
          <a:xfrm flipH="1" flipV="1">
            <a:off x="5225862" y="1959099"/>
            <a:ext cx="868137" cy="144529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01F8255-15D6-D61D-242D-542F66E381A1}"/>
              </a:ext>
            </a:extLst>
          </p:cNvPr>
          <p:cNvCxnSpPr/>
          <p:nvPr/>
        </p:nvCxnSpPr>
        <p:spPr>
          <a:xfrm>
            <a:off x="569089" y="4060570"/>
            <a:ext cx="2931014" cy="127788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876A0A9-74D5-14E7-62E0-47A5C4BEDCBF}"/>
              </a:ext>
            </a:extLst>
          </p:cNvPr>
          <p:cNvSpPr txBox="1"/>
          <p:nvPr/>
        </p:nvSpPr>
        <p:spPr>
          <a:xfrm>
            <a:off x="779437" y="2656016"/>
            <a:ext cx="161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/>
              <a:t>Etudiant</a:t>
            </a:r>
            <a:endParaRPr lang="fr-FR" b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9DBB460-6F78-AD68-BB84-B1768A6C150B}"/>
              </a:ext>
            </a:extLst>
          </p:cNvPr>
          <p:cNvSpPr txBox="1"/>
          <p:nvPr/>
        </p:nvSpPr>
        <p:spPr>
          <a:xfrm>
            <a:off x="3674007" y="1606242"/>
            <a:ext cx="16124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Email</a:t>
            </a:r>
          </a:p>
          <a:p>
            <a:pPr marL="285750" indent="-285750" algn="l">
              <a:buFont typeface="Arial"/>
              <a:buChar char="•"/>
            </a:pPr>
            <a:r>
              <a:rPr lang="fr-FR" sz="1600" dirty="0" err="1"/>
              <a:t>Password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31AC39-5630-B6BA-29E4-50F1D9EE3856}"/>
              </a:ext>
            </a:extLst>
          </p:cNvPr>
          <p:cNvSpPr txBox="1"/>
          <p:nvPr/>
        </p:nvSpPr>
        <p:spPr>
          <a:xfrm>
            <a:off x="3636937" y="1064780"/>
            <a:ext cx="161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/>
              <a:t>User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CB8500-FB2E-D933-2013-0BCB8B82C4EF}"/>
              </a:ext>
            </a:extLst>
          </p:cNvPr>
          <p:cNvSpPr txBox="1"/>
          <p:nvPr/>
        </p:nvSpPr>
        <p:spPr>
          <a:xfrm>
            <a:off x="6393584" y="2588780"/>
            <a:ext cx="161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/>
              <a:t>Formateur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C2BB7EA-B126-3E3A-B8A8-7169C61768F7}"/>
              </a:ext>
            </a:extLst>
          </p:cNvPr>
          <p:cNvSpPr txBox="1"/>
          <p:nvPr/>
        </p:nvSpPr>
        <p:spPr>
          <a:xfrm>
            <a:off x="3636937" y="4516192"/>
            <a:ext cx="161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/>
              <a:t>Formation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EC0380E-ADB3-21ED-FA85-03E74B773849}"/>
              </a:ext>
            </a:extLst>
          </p:cNvPr>
          <p:cNvSpPr txBox="1"/>
          <p:nvPr/>
        </p:nvSpPr>
        <p:spPr>
          <a:xfrm>
            <a:off x="3561948" y="4923183"/>
            <a:ext cx="16124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err="1"/>
              <a:t>Title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ea typeface="+mn-lt"/>
                <a:cs typeface="+mn-lt"/>
              </a:rPr>
              <a:t>Description</a:t>
            </a:r>
            <a:endParaRPr lang="fr-FR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fr-FR" sz="1600" dirty="0"/>
              <a:t>Price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C456AF-C930-D08B-AC92-8F92E4AF34BB}"/>
              </a:ext>
            </a:extLst>
          </p:cNvPr>
          <p:cNvSpPr txBox="1"/>
          <p:nvPr/>
        </p:nvSpPr>
        <p:spPr>
          <a:xfrm>
            <a:off x="1130456" y="5392428"/>
            <a:ext cx="1259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Registered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F47CA6-803E-74EC-70C1-CDEEA51FC08C}"/>
              </a:ext>
            </a:extLst>
          </p:cNvPr>
          <p:cNvSpPr txBox="1"/>
          <p:nvPr/>
        </p:nvSpPr>
        <p:spPr>
          <a:xfrm>
            <a:off x="6391338" y="5395311"/>
            <a:ext cx="1331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ea typeface="+mn-lt"/>
                <a:cs typeface="+mn-lt"/>
              </a:rPr>
              <a:t>Creat</a:t>
            </a:r>
            <a:endParaRPr lang="fr-FR" dirty="0" err="1"/>
          </a:p>
          <a:p>
            <a:pPr algn="l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D6EC675-75A5-A65D-F4E3-A4736248A961}"/>
              </a:ext>
            </a:extLst>
          </p:cNvPr>
          <p:cNvSpPr txBox="1"/>
          <p:nvPr/>
        </p:nvSpPr>
        <p:spPr>
          <a:xfrm>
            <a:off x="2846251" y="5346362"/>
            <a:ext cx="606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0/N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266036-B712-EF9C-E318-ECBA8DEE1630}"/>
              </a:ext>
            </a:extLst>
          </p:cNvPr>
          <p:cNvSpPr txBox="1"/>
          <p:nvPr/>
        </p:nvSpPr>
        <p:spPr>
          <a:xfrm>
            <a:off x="1423104" y="4147332"/>
            <a:ext cx="606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0/N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B686F0-D7D0-011B-EC2D-2620C45ED471}"/>
              </a:ext>
            </a:extLst>
          </p:cNvPr>
          <p:cNvSpPr txBox="1"/>
          <p:nvPr/>
        </p:nvSpPr>
        <p:spPr>
          <a:xfrm>
            <a:off x="5367575" y="5346362"/>
            <a:ext cx="606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0/N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AB5AE9B-59B0-03D3-2513-50A51DA07550}"/>
              </a:ext>
            </a:extLst>
          </p:cNvPr>
          <p:cNvSpPr txBox="1"/>
          <p:nvPr/>
        </p:nvSpPr>
        <p:spPr>
          <a:xfrm>
            <a:off x="6757104" y="4147332"/>
            <a:ext cx="606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1/1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46" y="781"/>
            <a:ext cx="8173514" cy="761664"/>
          </a:xfrm>
        </p:spPr>
        <p:txBody>
          <a:bodyPr/>
          <a:lstStyle/>
          <a:p>
            <a:pPr algn="ctr"/>
            <a:r>
              <a:rPr lang="fr-FR" dirty="0"/>
              <a:t>6 / GUI</a:t>
            </a:r>
            <a:r>
              <a:rPr dirty="0"/>
              <a:t> Design</a:t>
            </a:r>
            <a:endParaRPr lang="fr-FR" dirty="0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CDF7F3E-CF20-DE05-9660-A8B62396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09" y="1112598"/>
            <a:ext cx="2853063" cy="1991899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E006730-4D42-26EC-5873-7BF0E758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31" y="1713260"/>
            <a:ext cx="2055183" cy="2011862"/>
          </a:xfrm>
          <a:prstGeom prst="rect">
            <a:avLst/>
          </a:prstGeom>
        </p:spPr>
      </p:pic>
      <p:pic>
        <p:nvPicPr>
          <p:cNvPr id="6" name="Image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1838FEDD-8D52-547C-0EAF-1E47F60F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82" y="1717827"/>
            <a:ext cx="2396908" cy="2023608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22284A6-9C8A-32D4-0976-4FAB0121A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528" y="4108407"/>
            <a:ext cx="2298918" cy="2513817"/>
          </a:xfrm>
          <a:prstGeom prst="rect">
            <a:avLst/>
          </a:prstGeom>
        </p:spPr>
      </p:pic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178D36D-7570-9354-4EAB-FB5503B6F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756" y="4109320"/>
            <a:ext cx="2391037" cy="251199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C79227A-73C5-196D-4892-81662BBA6209}"/>
              </a:ext>
            </a:extLst>
          </p:cNvPr>
          <p:cNvCxnSpPr/>
          <p:nvPr/>
        </p:nvCxnSpPr>
        <p:spPr>
          <a:xfrm flipH="1">
            <a:off x="1768112" y="1926869"/>
            <a:ext cx="2029891" cy="356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60FBF07-C35E-73B6-2FDE-8B4EE8511D95}"/>
              </a:ext>
            </a:extLst>
          </p:cNvPr>
          <p:cNvCxnSpPr/>
          <p:nvPr/>
        </p:nvCxnSpPr>
        <p:spPr>
          <a:xfrm>
            <a:off x="4804217" y="2173975"/>
            <a:ext cx="1670740" cy="2012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7F8EF58-ECD2-DF3D-7B20-D3387FD75E4C}"/>
              </a:ext>
            </a:extLst>
          </p:cNvPr>
          <p:cNvCxnSpPr>
            <a:cxnSpLocks/>
          </p:cNvCxnSpPr>
          <p:nvPr/>
        </p:nvCxnSpPr>
        <p:spPr>
          <a:xfrm flipH="1">
            <a:off x="6082376" y="3249163"/>
            <a:ext cx="1839392" cy="11074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9365105-16BE-3001-F412-DCFAD8B8894B}"/>
              </a:ext>
            </a:extLst>
          </p:cNvPr>
          <p:cNvCxnSpPr>
            <a:cxnSpLocks/>
          </p:cNvCxnSpPr>
          <p:nvPr/>
        </p:nvCxnSpPr>
        <p:spPr>
          <a:xfrm flipH="1">
            <a:off x="3471405" y="3249163"/>
            <a:ext cx="4450362" cy="10962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56754FA-64B1-8EE1-AF00-789BC134475D}"/>
              </a:ext>
            </a:extLst>
          </p:cNvPr>
          <p:cNvCxnSpPr>
            <a:cxnSpLocks/>
          </p:cNvCxnSpPr>
          <p:nvPr/>
        </p:nvCxnSpPr>
        <p:spPr>
          <a:xfrm>
            <a:off x="1500797" y="3148309"/>
            <a:ext cx="4122138" cy="1185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3EC9EDB-05A1-F8DB-9340-4DED816262ED}"/>
              </a:ext>
            </a:extLst>
          </p:cNvPr>
          <p:cNvCxnSpPr>
            <a:cxnSpLocks/>
          </p:cNvCxnSpPr>
          <p:nvPr/>
        </p:nvCxnSpPr>
        <p:spPr>
          <a:xfrm>
            <a:off x="1635267" y="3137104"/>
            <a:ext cx="939667" cy="12195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B105307-0B90-A385-E0B3-EBFB4E5A12AC}"/>
              </a:ext>
            </a:extLst>
          </p:cNvPr>
          <p:cNvSpPr txBox="1"/>
          <p:nvPr/>
        </p:nvSpPr>
        <p:spPr>
          <a:xfrm>
            <a:off x="2101514" y="3715322"/>
            <a:ext cx="15361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 dirty="0"/>
              <a:t>Formateur </a:t>
            </a:r>
            <a:r>
              <a:rPr lang="fr-FR" sz="1400" b="1" dirty="0" err="1"/>
              <a:t>Dashbord</a:t>
            </a:r>
            <a:endParaRPr lang="fr-FR" dirty="0" err="1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E26BFE-9813-395B-FF67-216A265EF6D5}"/>
              </a:ext>
            </a:extLst>
          </p:cNvPr>
          <p:cNvSpPr txBox="1"/>
          <p:nvPr/>
        </p:nvSpPr>
        <p:spPr>
          <a:xfrm>
            <a:off x="5127102" y="3715321"/>
            <a:ext cx="15361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 dirty="0"/>
              <a:t>Etudiant </a:t>
            </a:r>
            <a:r>
              <a:rPr lang="fr-FR" sz="1400" b="1" err="1"/>
              <a:t>Dashbord</a:t>
            </a:r>
            <a:endParaRPr lang="fr-FR" sz="1400" b="1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C23380-9230-F7ED-FC0A-7BEF716CCA46}"/>
              </a:ext>
            </a:extLst>
          </p:cNvPr>
          <p:cNvSpPr txBox="1"/>
          <p:nvPr/>
        </p:nvSpPr>
        <p:spPr>
          <a:xfrm>
            <a:off x="6751954" y="1115556"/>
            <a:ext cx="15361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 dirty="0"/>
              <a:t>Registration</a:t>
            </a:r>
            <a:endParaRPr lang="fr-FR" dirty="0"/>
          </a:p>
          <a:p>
            <a:pPr algn="ctr"/>
            <a:r>
              <a:rPr lang="fr-FR" sz="1400" b="1" dirty="0"/>
              <a:t>Page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7492CB-EF15-9113-C6D9-9F52DF9EDCD7}"/>
              </a:ext>
            </a:extLst>
          </p:cNvPr>
          <p:cNvSpPr txBox="1"/>
          <p:nvPr/>
        </p:nvSpPr>
        <p:spPr>
          <a:xfrm>
            <a:off x="487867" y="1115557"/>
            <a:ext cx="15361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 dirty="0"/>
              <a:t>Login </a:t>
            </a:r>
            <a:endParaRPr lang="fr-FR" dirty="0"/>
          </a:p>
          <a:p>
            <a:pPr algn="ctr"/>
            <a:r>
              <a:rPr lang="fr-FR" sz="1400" b="1" dirty="0"/>
              <a:t>Page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B2940A-D82B-D262-262F-DC86C31F9CE1}"/>
              </a:ext>
            </a:extLst>
          </p:cNvPr>
          <p:cNvSpPr txBox="1"/>
          <p:nvPr/>
        </p:nvSpPr>
        <p:spPr>
          <a:xfrm>
            <a:off x="3457426" y="768175"/>
            <a:ext cx="15361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b="1" dirty="0"/>
              <a:t>Main </a:t>
            </a:r>
            <a:br>
              <a:rPr lang="fr-FR" sz="1400" b="1" dirty="0"/>
            </a:br>
            <a:r>
              <a:rPr lang="fr-FR" sz="1400" b="1" dirty="0"/>
              <a:t>menu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31" y="379478"/>
            <a:ext cx="7837338" cy="785764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7 / Database graphical presentation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89" y="6155876"/>
            <a:ext cx="7831836" cy="803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(SQL scripts and MySQL Workbench </a:t>
            </a:r>
            <a:r>
              <a:rPr dirty="0" err="1"/>
              <a:t>models</a:t>
            </a:r>
            <a:r>
              <a:rPr dirty="0"/>
              <a:t> are </a:t>
            </a:r>
            <a:r>
              <a:rPr dirty="0" err="1"/>
              <a:t>provided</a:t>
            </a:r>
            <a:r>
              <a:rPr dirty="0"/>
              <a:t>.)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D0235-9AFF-C8A4-2613-0108D0FB83E7}"/>
              </a:ext>
            </a:extLst>
          </p:cNvPr>
          <p:cNvSpPr/>
          <p:nvPr/>
        </p:nvSpPr>
        <p:spPr>
          <a:xfrm>
            <a:off x="3611295" y="1365014"/>
            <a:ext cx="1529988" cy="1737374"/>
          </a:xfrm>
          <a:prstGeom prst="rect">
            <a:avLst/>
          </a:prstGeom>
          <a:solidFill>
            <a:srgbClr val="FF9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CA81052-8F5C-BB43-032F-1A0560A0C1DC}"/>
              </a:ext>
            </a:extLst>
          </p:cNvPr>
          <p:cNvCxnSpPr>
            <a:cxnSpLocks/>
          </p:cNvCxnSpPr>
          <p:nvPr/>
        </p:nvCxnSpPr>
        <p:spPr>
          <a:xfrm>
            <a:off x="3615858" y="1723960"/>
            <a:ext cx="1519024" cy="28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DE61BA-AA84-2E91-852F-8BA4705FF4C1}"/>
              </a:ext>
            </a:extLst>
          </p:cNvPr>
          <p:cNvSpPr txBox="1"/>
          <p:nvPr/>
        </p:nvSpPr>
        <p:spPr>
          <a:xfrm>
            <a:off x="3611377" y="2096844"/>
            <a:ext cx="16124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u="sng" dirty="0">
                <a:solidFill>
                  <a:srgbClr val="FFFF00"/>
                </a:solidFill>
                <a:highlight>
                  <a:srgbClr val="FF0000"/>
                </a:highlight>
                <a:ea typeface="+mn-lt"/>
                <a:cs typeface="+mn-lt"/>
              </a:rPr>
              <a:t># </a:t>
            </a:r>
            <a:r>
              <a:rPr lang="fr-FR" sz="1600" u="sng" dirty="0" err="1">
                <a:solidFill>
                  <a:srgbClr val="FFFF00"/>
                </a:solidFill>
                <a:highlight>
                  <a:srgbClr val="FF0000"/>
                </a:highlight>
                <a:ea typeface="+mn-lt"/>
                <a:cs typeface="+mn-lt"/>
              </a:rPr>
              <a:t>id_Etu</a:t>
            </a:r>
            <a:r>
              <a:rPr lang="fr-FR" sz="1600" u="sng" dirty="0">
                <a:solidFill>
                  <a:srgbClr val="FFFF00"/>
                </a:solidFill>
                <a:highlight>
                  <a:srgbClr val="FF0000"/>
                </a:highlight>
                <a:ea typeface="+mn-lt"/>
                <a:cs typeface="+mn-lt"/>
              </a:rPr>
              <a:t> </a:t>
            </a:r>
            <a:endParaRPr lang="fr-FR" sz="1600" u="sng">
              <a:solidFill>
                <a:srgbClr val="FFFF00"/>
              </a:solidFill>
              <a:highlight>
                <a:srgbClr val="FF0000"/>
              </a:highlight>
            </a:endParaRPr>
          </a:p>
          <a:p>
            <a:endParaRPr lang="fr-FR" sz="1600" u="sng" dirty="0">
              <a:solidFill>
                <a:srgbClr val="FFFF00"/>
              </a:solidFill>
              <a:highlight>
                <a:srgbClr val="8000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1600" u="sng" dirty="0">
                <a:solidFill>
                  <a:srgbClr val="FFFF00"/>
                </a:solidFill>
                <a:highlight>
                  <a:srgbClr val="FF0000"/>
                </a:highlight>
                <a:ea typeface="+mn-lt"/>
                <a:cs typeface="+mn-lt"/>
              </a:rPr>
              <a:t># </a:t>
            </a:r>
            <a:r>
              <a:rPr lang="fr-FR" sz="1600" u="sng" dirty="0" err="1">
                <a:solidFill>
                  <a:srgbClr val="FFFF00"/>
                </a:solidFill>
                <a:highlight>
                  <a:srgbClr val="FF0000"/>
                </a:highlight>
                <a:ea typeface="+mn-lt"/>
                <a:cs typeface="+mn-lt"/>
              </a:rPr>
              <a:t>id_For</a:t>
            </a:r>
            <a:r>
              <a:rPr lang="fr-FR" sz="1600" u="sng" dirty="0">
                <a:solidFill>
                  <a:srgbClr val="FFFF00"/>
                </a:solidFill>
                <a:highlight>
                  <a:srgbClr val="FF0000"/>
                </a:highlight>
                <a:ea typeface="+mn-lt"/>
                <a:cs typeface="+mn-lt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748705-85DE-8D6C-B457-0FB01E18F8D0}"/>
              </a:ext>
            </a:extLst>
          </p:cNvPr>
          <p:cNvSpPr txBox="1"/>
          <p:nvPr/>
        </p:nvSpPr>
        <p:spPr>
          <a:xfrm>
            <a:off x="3574307" y="1367492"/>
            <a:ext cx="161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+mn-lt"/>
                <a:cs typeface="+mn-lt"/>
              </a:rPr>
              <a:t>inscriptions</a:t>
            </a:r>
            <a:endParaRPr lang="fr-FR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0E5524-9E7D-A130-2CC6-230458235CCD}"/>
              </a:ext>
            </a:extLst>
          </p:cNvPr>
          <p:cNvSpPr/>
          <p:nvPr/>
        </p:nvSpPr>
        <p:spPr>
          <a:xfrm>
            <a:off x="1064336" y="3191726"/>
            <a:ext cx="1759631" cy="19357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01800A9-24BA-30FB-BD27-526C552E6C5D}"/>
              </a:ext>
            </a:extLst>
          </p:cNvPr>
          <p:cNvCxnSpPr>
            <a:cxnSpLocks/>
          </p:cNvCxnSpPr>
          <p:nvPr/>
        </p:nvCxnSpPr>
        <p:spPr>
          <a:xfrm>
            <a:off x="1068898" y="3592424"/>
            <a:ext cx="1738229" cy="132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33F87D1-E0F5-C202-F775-CF1361D1042C}"/>
              </a:ext>
            </a:extLst>
          </p:cNvPr>
          <p:cNvSpPr txBox="1"/>
          <p:nvPr/>
        </p:nvSpPr>
        <p:spPr>
          <a:xfrm>
            <a:off x="1147925" y="3829611"/>
            <a:ext cx="172723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u="sng" dirty="0">
                <a:solidFill>
                  <a:srgbClr val="FFFF00"/>
                </a:solidFill>
              </a:rPr>
              <a:t>id</a:t>
            </a:r>
            <a:endParaRPr lang="fr-FR" sz="1600" u="sng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nom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Email</a:t>
            </a:r>
            <a:endParaRPr lang="fr-FR" sz="1600"/>
          </a:p>
          <a:p>
            <a:pPr marL="285750" indent="-285750" algn="l">
              <a:buFont typeface="Arial"/>
              <a:buChar char="•"/>
            </a:pPr>
            <a:r>
              <a:rPr lang="fr-FR" sz="1600" err="1">
                <a:ea typeface="+mn-lt"/>
                <a:cs typeface="+mn-lt"/>
              </a:rPr>
              <a:t>mot_de_pass</a:t>
            </a:r>
            <a:endParaRPr lang="fr-F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 err="1">
                <a:ea typeface="+mn-lt"/>
                <a:cs typeface="+mn-lt"/>
              </a:rPr>
              <a:t>user_type</a:t>
            </a:r>
            <a:endParaRPr lang="fr-FR" sz="1600" dirty="0" err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929933-1018-2ABA-5F2D-3EA0C534AB69}"/>
              </a:ext>
            </a:extLst>
          </p:cNvPr>
          <p:cNvSpPr txBox="1"/>
          <p:nvPr/>
        </p:nvSpPr>
        <p:spPr>
          <a:xfrm>
            <a:off x="1142170" y="3194203"/>
            <a:ext cx="161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+mn-lt"/>
                <a:cs typeface="+mn-lt"/>
              </a:rPr>
              <a:t>Utilisateurs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3BBAD-9823-47D0-DAA9-45471D5BA98A}"/>
              </a:ext>
            </a:extLst>
          </p:cNvPr>
          <p:cNvSpPr/>
          <p:nvPr/>
        </p:nvSpPr>
        <p:spPr>
          <a:xfrm>
            <a:off x="6085184" y="3076903"/>
            <a:ext cx="1728316" cy="20609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E94704D-64C3-3232-E8FE-8A2F99DF165E}"/>
              </a:ext>
            </a:extLst>
          </p:cNvPr>
          <p:cNvCxnSpPr>
            <a:cxnSpLocks/>
          </p:cNvCxnSpPr>
          <p:nvPr/>
        </p:nvCxnSpPr>
        <p:spPr>
          <a:xfrm>
            <a:off x="6068871" y="3467164"/>
            <a:ext cx="1717352" cy="236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1273D-C6A5-2D67-69A4-36CEFC95E8EF}"/>
              </a:ext>
            </a:extLst>
          </p:cNvPr>
          <p:cNvSpPr txBox="1"/>
          <p:nvPr/>
        </p:nvSpPr>
        <p:spPr>
          <a:xfrm>
            <a:off x="6053951" y="3662598"/>
            <a:ext cx="17481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u="sng" err="1">
                <a:solidFill>
                  <a:srgbClr val="FFFF00"/>
                </a:solidFill>
                <a:ea typeface="+mn-lt"/>
                <a:cs typeface="+mn-lt"/>
              </a:rPr>
              <a:t>id_for</a:t>
            </a:r>
            <a:endParaRPr lang="fr-FR" sz="1600" u="sng" err="1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ea typeface="+mn-lt"/>
                <a:cs typeface="+mn-lt"/>
              </a:rPr>
              <a:t>titre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ea typeface="+mn-lt"/>
                <a:cs typeface="+mn-lt"/>
              </a:rPr>
              <a:t>Description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ea typeface="+mn-lt"/>
                <a:cs typeface="+mn-lt"/>
              </a:rPr>
              <a:t>Prix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highlight>
                  <a:srgbClr val="FF0000"/>
                </a:highlight>
                <a:ea typeface="+mn-lt"/>
                <a:cs typeface="+mn-lt"/>
              </a:rPr>
              <a:t># </a:t>
            </a:r>
            <a:r>
              <a:rPr lang="fr-FR" sz="1600" dirty="0" err="1">
                <a:highlight>
                  <a:srgbClr val="FF0000"/>
                </a:highlight>
                <a:ea typeface="+mn-lt"/>
                <a:cs typeface="+mn-lt"/>
              </a:rPr>
              <a:t>id_formateur</a:t>
            </a:r>
            <a:endParaRPr lang="fr-FR" sz="1600" dirty="0">
              <a:highlight>
                <a:srgbClr val="FF0000"/>
              </a:highlight>
              <a:ea typeface="+mn-lt"/>
              <a:cs typeface="+mn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AB1DD4-0DAB-F206-8A86-D70187141E21}"/>
              </a:ext>
            </a:extLst>
          </p:cNvPr>
          <p:cNvSpPr txBox="1"/>
          <p:nvPr/>
        </p:nvSpPr>
        <p:spPr>
          <a:xfrm>
            <a:off x="6142142" y="3079381"/>
            <a:ext cx="161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+mn-lt"/>
                <a:cs typeface="+mn-lt"/>
              </a:rPr>
              <a:t>formations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5F3615D-C888-5C07-FAC4-341B87E5037F}"/>
              </a:ext>
            </a:extLst>
          </p:cNvPr>
          <p:cNvCxnSpPr>
            <a:cxnSpLocks/>
          </p:cNvCxnSpPr>
          <p:nvPr/>
        </p:nvCxnSpPr>
        <p:spPr>
          <a:xfrm flipH="1">
            <a:off x="2820764" y="2306705"/>
            <a:ext cx="777277" cy="166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B43DB5E-72E9-8B68-2798-D905E3BD6BE9}"/>
              </a:ext>
            </a:extLst>
          </p:cNvPr>
          <p:cNvCxnSpPr/>
          <p:nvPr/>
        </p:nvCxnSpPr>
        <p:spPr>
          <a:xfrm>
            <a:off x="2820764" y="4061848"/>
            <a:ext cx="3234477" cy="7898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D09FFD5-64AA-BA39-71BB-68A7756A1AAC}"/>
              </a:ext>
            </a:extLst>
          </p:cNvPr>
          <p:cNvCxnSpPr/>
          <p:nvPr/>
        </p:nvCxnSpPr>
        <p:spPr>
          <a:xfrm>
            <a:off x="5152597" y="2733008"/>
            <a:ext cx="927718" cy="11032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Clé - Icônes sécurité gratuites">
            <a:extLst>
              <a:ext uri="{FF2B5EF4-FFF2-40B4-BE49-F238E27FC236}">
                <a16:creationId xmlns:a16="http://schemas.microsoft.com/office/drawing/2014/main" id="{DB9B1CB4-ED56-0200-F898-6030B39E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72" y="3654468"/>
            <a:ext cx="217118" cy="279748"/>
          </a:xfrm>
          <a:prstGeom prst="rect">
            <a:avLst/>
          </a:prstGeom>
        </p:spPr>
      </p:pic>
      <p:pic>
        <p:nvPicPr>
          <p:cNvPr id="37" name="Image 36" descr="Clé - Icônes sécurité gratuites">
            <a:extLst>
              <a:ext uri="{FF2B5EF4-FFF2-40B4-BE49-F238E27FC236}">
                <a16:creationId xmlns:a16="http://schemas.microsoft.com/office/drawing/2014/main" id="{1E18A344-42BD-5ADA-106A-79053619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09572" y="3508329"/>
            <a:ext cx="242169" cy="300625"/>
          </a:xfrm>
          <a:prstGeom prst="rect">
            <a:avLst/>
          </a:prstGeom>
        </p:spPr>
      </p:pic>
      <p:pic>
        <p:nvPicPr>
          <p:cNvPr id="38" name="Image 37" descr="Infini - Icônes panneaux gratuites">
            <a:extLst>
              <a:ext uri="{FF2B5EF4-FFF2-40B4-BE49-F238E27FC236}">
                <a16:creationId xmlns:a16="http://schemas.microsoft.com/office/drawing/2014/main" id="{E15C4D99-FEE9-DE7E-17B7-572AD18C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189961" y="1940491"/>
            <a:ext cx="394571" cy="315238"/>
          </a:xfrm>
          <a:prstGeom prst="rect">
            <a:avLst/>
          </a:prstGeom>
        </p:spPr>
      </p:pic>
      <p:pic>
        <p:nvPicPr>
          <p:cNvPr id="39" name="Image 38" descr="Infini - Icônes panneaux gratuites">
            <a:extLst>
              <a:ext uri="{FF2B5EF4-FFF2-40B4-BE49-F238E27FC236}">
                <a16:creationId xmlns:a16="http://schemas.microsoft.com/office/drawing/2014/main" id="{D1FA025D-3335-A6E4-B06E-DC559212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94125" y="2420655"/>
            <a:ext cx="394571" cy="315238"/>
          </a:xfrm>
          <a:prstGeom prst="rect">
            <a:avLst/>
          </a:prstGeom>
        </p:spPr>
      </p:pic>
      <p:pic>
        <p:nvPicPr>
          <p:cNvPr id="40" name="Image 39" descr="Infini - Icônes panneaux gratuites">
            <a:extLst>
              <a:ext uri="{FF2B5EF4-FFF2-40B4-BE49-F238E27FC236}">
                <a16:creationId xmlns:a16="http://schemas.microsoft.com/office/drawing/2014/main" id="{6706E770-E1AD-3E04-DDE5-7FF5F35E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580345" y="4456135"/>
            <a:ext cx="394571" cy="315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9C88B-992C-F4EE-A039-55F97FA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31" y="588245"/>
            <a:ext cx="7837338" cy="5248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8 / Exceptions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DE41E-6D5F-1492-388A-D646B06F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406424"/>
            <a:ext cx="7831836" cy="824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This program can </a:t>
            </a:r>
            <a:r>
              <a:rPr lang="fr-FR" dirty="0" err="1">
                <a:ea typeface="+mn-lt"/>
                <a:cs typeface="+mn-lt"/>
              </a:rPr>
              <a:t>handle</a:t>
            </a:r>
            <a:r>
              <a:rPr lang="fr-FR" dirty="0">
                <a:ea typeface="+mn-lt"/>
                <a:cs typeface="+mn-lt"/>
              </a:rPr>
              <a:t> exceptions in </a:t>
            </a:r>
            <a:r>
              <a:rPr lang="fr-FR" dirty="0" err="1">
                <a:ea typeface="+mn-lt"/>
                <a:cs typeface="+mn-lt"/>
              </a:rPr>
              <a:t>various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ways</a:t>
            </a:r>
            <a:r>
              <a:rPr lang="fr-FR" dirty="0">
                <a:ea typeface="+mn-lt"/>
                <a:cs typeface="+mn-lt"/>
              </a:rPr>
              <a:t>, for </a:t>
            </a:r>
            <a:r>
              <a:rPr lang="fr-FR" dirty="0" err="1">
                <a:ea typeface="+mn-lt"/>
                <a:cs typeface="+mn-lt"/>
              </a:rPr>
              <a:t>example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when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trying</a:t>
            </a:r>
            <a:r>
              <a:rPr lang="fr-FR" dirty="0">
                <a:ea typeface="+mn-lt"/>
                <a:cs typeface="+mn-lt"/>
              </a:rPr>
              <a:t> to log in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a non-existent </a:t>
            </a:r>
            <a:r>
              <a:rPr lang="fr-FR" dirty="0" err="1">
                <a:ea typeface="+mn-lt"/>
                <a:cs typeface="+mn-lt"/>
              </a:rPr>
              <a:t>account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55BAC-615A-3803-C66B-3DB1273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9AA3-2416-4629-9DB1-2D06F2063CD4}" type="datetime1">
              <a:t>18/12/2024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6AD18-F6CC-89C2-B87D-802E3792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89176-5A5A-16C5-6F21-EE2D27A7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E672A90F-95EE-88F5-81D2-0A3C03EC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1" y="3078858"/>
            <a:ext cx="3449877" cy="2756641"/>
          </a:xfrm>
          <a:prstGeom prst="rect">
            <a:avLst/>
          </a:prstGeom>
        </p:spPr>
      </p:pic>
      <p:pic>
        <p:nvPicPr>
          <p:cNvPr id="8" name="Image 7" descr="Une image contenant texte, capture d’écran, logo, Rectangle&#10;&#10;Description générée automatiquement">
            <a:extLst>
              <a:ext uri="{FF2B5EF4-FFF2-40B4-BE49-F238E27FC236}">
                <a16:creationId xmlns:a16="http://schemas.microsoft.com/office/drawing/2014/main" id="{F2757053-1C71-B1D7-47FE-CE0E3791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78" y="3073183"/>
            <a:ext cx="3521119" cy="2747115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27D34EA-9CF1-146F-881C-9CACC56D7CAD}"/>
              </a:ext>
            </a:extLst>
          </p:cNvPr>
          <p:cNvSpPr/>
          <p:nvPr/>
        </p:nvSpPr>
        <p:spPr>
          <a:xfrm>
            <a:off x="3961608" y="3973448"/>
            <a:ext cx="1178452" cy="97786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A471F7-BBE2-2521-6464-C640CB044D29}"/>
              </a:ext>
            </a:extLst>
          </p:cNvPr>
          <p:cNvSpPr txBox="1"/>
          <p:nvPr/>
        </p:nvSpPr>
        <p:spPr>
          <a:xfrm>
            <a:off x="1299051" y="2245440"/>
            <a:ext cx="14647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Log in </a:t>
            </a:r>
            <a:r>
              <a:rPr lang="fr-FR" sz="1600" b="1" dirty="0" err="1">
                <a:solidFill>
                  <a:srgbClr val="FF0000"/>
                </a:solidFill>
              </a:rPr>
              <a:t>with</a:t>
            </a:r>
            <a:r>
              <a:rPr lang="fr-FR" sz="1600" b="1" dirty="0">
                <a:solidFill>
                  <a:srgbClr val="FF0000"/>
                </a:solidFill>
              </a:rPr>
              <a:t> non-existent </a:t>
            </a:r>
            <a:r>
              <a:rPr lang="fr-FR" sz="1600" b="1" dirty="0" err="1">
                <a:solidFill>
                  <a:srgbClr val="FF0000"/>
                </a:solidFill>
              </a:rPr>
              <a:t>account</a:t>
            </a:r>
            <a:endParaRPr lang="fr-FR" b="1" dirty="0" err="1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F46F44-F131-B0C3-758B-B472AD0EF685}"/>
              </a:ext>
            </a:extLst>
          </p:cNvPr>
          <p:cNvSpPr txBox="1"/>
          <p:nvPr/>
        </p:nvSpPr>
        <p:spPr>
          <a:xfrm>
            <a:off x="6225954" y="2370699"/>
            <a:ext cx="14647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Handling Exception</a:t>
            </a:r>
          </a:p>
        </p:txBody>
      </p:sp>
    </p:spTree>
    <p:extLst>
      <p:ext uri="{BB962C8B-B14F-4D97-AF65-F5344CB8AC3E}">
        <p14:creationId xmlns:p14="http://schemas.microsoft.com/office/powerpoint/2010/main" val="416114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 / Conclusion</a:t>
            </a:r>
            <a:r>
              <a:rPr dirty="0"/>
              <a:t>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Conclusion: A complete formation management system.</a:t>
            </a:r>
          </a:p>
          <a:p>
            <a:r>
              <a:rPr dirty="0"/>
              <a:t>Future Scope: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1. Add more features.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2. Optimize performance.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3. Transition to a web-based platform</a:t>
            </a:r>
            <a:r>
              <a:rPr lang="fr-FR" dirty="0"/>
              <a:t> or a mobile application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BohoVogueVTI</vt:lpstr>
      <vt:lpstr> Management of a Training Platform</vt:lpstr>
      <vt:lpstr>1 / Project Overview</vt:lpstr>
      <vt:lpstr>3 / Features</vt:lpstr>
      <vt:lpstr>5 / Classes Diagram</vt:lpstr>
      <vt:lpstr>6 / GUI Design</vt:lpstr>
      <vt:lpstr>7 / Database graphical presentation</vt:lpstr>
      <vt:lpstr>8 / Exceptions </vt:lpstr>
      <vt:lpstr>9 / Conclusion and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474</cp:revision>
  <dcterms:created xsi:type="dcterms:W3CDTF">2013-01-27T09:14:16Z</dcterms:created>
  <dcterms:modified xsi:type="dcterms:W3CDTF">2024-12-18T21:18:38Z</dcterms:modified>
  <cp:category/>
</cp:coreProperties>
</file>