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handoutMasterIdLst>
    <p:handoutMasterId r:id="rId14"/>
  </p:handoutMasterIdLst>
  <p:sldIdLst>
    <p:sldId id="256" r:id="rId2"/>
    <p:sldId id="276" r:id="rId3"/>
    <p:sldId id="258" r:id="rId4"/>
    <p:sldId id="259" r:id="rId5"/>
    <p:sldId id="277" r:id="rId6"/>
    <p:sldId id="260" r:id="rId7"/>
    <p:sldId id="265" r:id="rId8"/>
    <p:sldId id="280" r:id="rId9"/>
    <p:sldId id="264" r:id="rId10"/>
    <p:sldId id="281" r:id="rId11"/>
    <p:sldId id="279" r:id="rId12"/>
    <p:sldId id="27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1" autoAdjust="0"/>
    <p:restoredTop sz="94658"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4282"/>
    </p:cViewPr>
  </p:outlineViewPr>
  <p:notesTextViewPr>
    <p:cViewPr>
      <p:scale>
        <a:sx n="1" d="1"/>
        <a:sy n="1" d="1"/>
      </p:scale>
      <p:origin x="0" y="0"/>
    </p:cViewPr>
  </p:notesTextViewPr>
  <p:notesViewPr>
    <p:cSldViewPr>
      <p:cViewPr varScale="1">
        <p:scale>
          <a:sx n="66" d="100"/>
          <a:sy n="66" d="100"/>
        </p:scale>
        <p:origin x="3134"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737E19B9-A139-422F-A4B8-DA563CC8DB26}" type="datetimeFigureOut">
              <a:rPr lang="ar-SA" smtClean="0"/>
              <a:pPr/>
              <a:t>06/04/39</a:t>
            </a:fld>
            <a:endParaRPr lang="ar-S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FFB351FC-DB19-49A3-8A22-F7139C29BD04}" type="slidenum">
              <a:rPr lang="ar-SA" smtClean="0"/>
              <a:pPr/>
              <a:t>‹#›</a:t>
            </a:fld>
            <a:endParaRPr lang="ar-SA"/>
          </a:p>
        </p:txBody>
      </p:sp>
    </p:spTree>
    <p:extLst>
      <p:ext uri="{BB962C8B-B14F-4D97-AF65-F5344CB8AC3E}">
        <p14:creationId xmlns:p14="http://schemas.microsoft.com/office/powerpoint/2010/main" xmlns="" val="3271782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773397F-C062-48EF-9942-65450D4B714B}" type="datetimeFigureOut">
              <a:rPr lang="en-US" smtClean="0"/>
              <a:pPr/>
              <a:t>12/24/2017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4BEDFB5-1443-44A8-8F11-CF905D55894F}" type="slidenum">
              <a:rPr lang="en-US" smtClean="0"/>
              <a:pPr/>
              <a:t>‹#›</a:t>
            </a:fld>
            <a:endParaRPr lang="en-US"/>
          </a:p>
        </p:txBody>
      </p:sp>
    </p:spTree>
    <p:extLst>
      <p:ext uri="{BB962C8B-B14F-4D97-AF65-F5344CB8AC3E}">
        <p14:creationId xmlns:p14="http://schemas.microsoft.com/office/powerpoint/2010/main" xmlns="" val="997170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3397F-C062-48EF-9942-65450D4B714B}" type="datetimeFigureOut">
              <a:rPr lang="en-US" smtClean="0"/>
              <a:pPr/>
              <a:t>12/24/2017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EDFB5-1443-44A8-8F11-CF905D55894F}" type="slidenum">
              <a:rPr lang="en-US" smtClean="0"/>
              <a:pPr/>
              <a:t>‹#›</a:t>
            </a:fld>
            <a:endParaRPr lang="en-US"/>
          </a:p>
        </p:txBody>
      </p:sp>
    </p:spTree>
    <p:extLst>
      <p:ext uri="{BB962C8B-B14F-4D97-AF65-F5344CB8AC3E}">
        <p14:creationId xmlns:p14="http://schemas.microsoft.com/office/powerpoint/2010/main" xmlns="" val="105490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5773397F-C062-48EF-9942-65450D4B714B}" type="datetimeFigureOut">
              <a:rPr lang="en-US" smtClean="0"/>
              <a:pPr/>
              <a:t>12/24/2017</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4BEDFB5-1443-44A8-8F11-CF905D55894F}" type="slidenum">
              <a:rPr lang="en-US" smtClean="0"/>
              <a:pPr/>
              <a:t>‹#›</a:t>
            </a:fld>
            <a:endParaRPr lang="en-US"/>
          </a:p>
        </p:txBody>
      </p:sp>
    </p:spTree>
    <p:extLst>
      <p:ext uri="{BB962C8B-B14F-4D97-AF65-F5344CB8AC3E}">
        <p14:creationId xmlns:p14="http://schemas.microsoft.com/office/powerpoint/2010/main" xmlns="" val="25807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3397F-C062-48EF-9942-65450D4B714B}" type="datetimeFigureOut">
              <a:rPr lang="en-US" smtClean="0"/>
              <a:pPr/>
              <a:t>12/24/2017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EDFB5-1443-44A8-8F11-CF905D55894F}" type="slidenum">
              <a:rPr lang="en-US" smtClean="0"/>
              <a:pPr/>
              <a:t>‹#›</a:t>
            </a:fld>
            <a:endParaRPr lang="en-US"/>
          </a:p>
        </p:txBody>
      </p:sp>
    </p:spTree>
    <p:extLst>
      <p:ext uri="{BB962C8B-B14F-4D97-AF65-F5344CB8AC3E}">
        <p14:creationId xmlns:p14="http://schemas.microsoft.com/office/powerpoint/2010/main" xmlns="" val="237277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773397F-C062-48EF-9942-65450D4B714B}" type="datetimeFigureOut">
              <a:rPr lang="en-US" smtClean="0"/>
              <a:pPr/>
              <a:t>12/24/2017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4BEDFB5-1443-44A8-8F11-CF905D55894F}" type="slidenum">
              <a:rPr lang="en-US" smtClean="0"/>
              <a:pPr/>
              <a:t>‹#›</a:t>
            </a:fld>
            <a:endParaRPr lang="en-US"/>
          </a:p>
        </p:txBody>
      </p:sp>
    </p:spTree>
    <p:extLst>
      <p:ext uri="{BB962C8B-B14F-4D97-AF65-F5344CB8AC3E}">
        <p14:creationId xmlns:p14="http://schemas.microsoft.com/office/powerpoint/2010/main" xmlns="" val="48741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73397F-C062-48EF-9942-65450D4B714B}" type="datetimeFigureOut">
              <a:rPr lang="en-US" smtClean="0"/>
              <a:pPr/>
              <a:t>12/24/2017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EDFB5-1443-44A8-8F11-CF905D55894F}" type="slidenum">
              <a:rPr lang="en-US" smtClean="0"/>
              <a:pPr/>
              <a:t>‹#›</a:t>
            </a:fld>
            <a:endParaRPr lang="en-US"/>
          </a:p>
        </p:txBody>
      </p:sp>
    </p:spTree>
    <p:extLst>
      <p:ext uri="{BB962C8B-B14F-4D97-AF65-F5344CB8AC3E}">
        <p14:creationId xmlns:p14="http://schemas.microsoft.com/office/powerpoint/2010/main" xmlns="" val="228563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73397F-C062-48EF-9942-65450D4B714B}" type="datetimeFigureOut">
              <a:rPr lang="en-US" smtClean="0"/>
              <a:pPr/>
              <a:t>12/24/2017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BEDFB5-1443-44A8-8F11-CF905D55894F}" type="slidenum">
              <a:rPr lang="en-US" smtClean="0"/>
              <a:pPr/>
              <a:t>‹#›</a:t>
            </a:fld>
            <a:endParaRPr lang="en-US"/>
          </a:p>
        </p:txBody>
      </p:sp>
    </p:spTree>
    <p:extLst>
      <p:ext uri="{BB962C8B-B14F-4D97-AF65-F5344CB8AC3E}">
        <p14:creationId xmlns:p14="http://schemas.microsoft.com/office/powerpoint/2010/main" xmlns="" val="3189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73397F-C062-48EF-9942-65450D4B714B}" type="datetimeFigureOut">
              <a:rPr lang="en-US" smtClean="0"/>
              <a:pPr/>
              <a:t>12/24/2017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BEDFB5-1443-44A8-8F11-CF905D55894F}" type="slidenum">
              <a:rPr lang="en-US" smtClean="0"/>
              <a:pPr/>
              <a:t>‹#›</a:t>
            </a:fld>
            <a:endParaRPr lang="en-US"/>
          </a:p>
        </p:txBody>
      </p:sp>
    </p:spTree>
    <p:extLst>
      <p:ext uri="{BB962C8B-B14F-4D97-AF65-F5344CB8AC3E}">
        <p14:creationId xmlns:p14="http://schemas.microsoft.com/office/powerpoint/2010/main" xmlns="" val="2541170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3397F-C062-48EF-9942-65450D4B714B}" type="datetimeFigureOut">
              <a:rPr lang="en-US" smtClean="0"/>
              <a:pPr/>
              <a:t>12/24/2017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BEDFB5-1443-44A8-8F11-CF905D55894F}" type="slidenum">
              <a:rPr lang="en-US" smtClean="0"/>
              <a:pPr/>
              <a:t>‹#›</a:t>
            </a:fld>
            <a:endParaRPr lang="en-US"/>
          </a:p>
        </p:txBody>
      </p:sp>
    </p:spTree>
    <p:extLst>
      <p:ext uri="{BB962C8B-B14F-4D97-AF65-F5344CB8AC3E}">
        <p14:creationId xmlns:p14="http://schemas.microsoft.com/office/powerpoint/2010/main" xmlns="" val="358554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773397F-C062-48EF-9942-65450D4B714B}" type="datetimeFigureOut">
              <a:rPr lang="en-US" smtClean="0"/>
              <a:pPr/>
              <a:t>12/24/2017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4BEDFB5-1443-44A8-8F11-CF905D55894F}" type="slidenum">
              <a:rPr lang="en-US" smtClean="0"/>
              <a:pPr/>
              <a:t>‹#›</a:t>
            </a:fld>
            <a:endParaRPr lang="en-US"/>
          </a:p>
        </p:txBody>
      </p:sp>
    </p:spTree>
    <p:extLst>
      <p:ext uri="{BB962C8B-B14F-4D97-AF65-F5344CB8AC3E}">
        <p14:creationId xmlns:p14="http://schemas.microsoft.com/office/powerpoint/2010/main" xmlns="" val="50295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73397F-C062-48EF-9942-65450D4B714B}" type="datetimeFigureOut">
              <a:rPr lang="en-US" smtClean="0"/>
              <a:pPr/>
              <a:t>12/24/2017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BEDFB5-1443-44A8-8F11-CF905D55894F}" type="slidenum">
              <a:rPr lang="en-US" smtClean="0"/>
              <a:pPr/>
              <a:t>‹#›</a:t>
            </a:fld>
            <a:endParaRPr lang="en-US"/>
          </a:p>
        </p:txBody>
      </p:sp>
    </p:spTree>
    <p:extLst>
      <p:ext uri="{BB962C8B-B14F-4D97-AF65-F5344CB8AC3E}">
        <p14:creationId xmlns:p14="http://schemas.microsoft.com/office/powerpoint/2010/main" xmlns="" val="422962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5773397F-C062-48EF-9942-65450D4B714B}" type="datetimeFigureOut">
              <a:rPr lang="en-US" smtClean="0"/>
              <a:pPr/>
              <a:t>12/24/2017</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94BEDFB5-1443-44A8-8F11-CF905D55894F}" type="slidenum">
              <a:rPr lang="en-US" smtClean="0"/>
              <a:pPr/>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147488760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457200" rtl="1" eaLnBrk="1" latinLnBrk="0" hangingPunct="1">
        <a:spcBef>
          <a:spcPct val="0"/>
        </a:spcBef>
        <a:buNone/>
        <a:defRPr sz="2800" b="0" kern="1200" cap="all">
          <a:solidFill>
            <a:schemeClr val="bg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44824"/>
            <a:ext cx="7375298" cy="1215270"/>
          </a:xfrm>
        </p:spPr>
        <p:txBody>
          <a:bodyPr/>
          <a:lstStyle/>
          <a:p>
            <a:pPr algn="ctr"/>
            <a:r>
              <a:rPr lang="en-US" sz="2400" b="1" dirty="0">
                <a:latin typeface="Times New Roman" panose="02020603050405020304" pitchFamily="18" charset="0"/>
                <a:ea typeface="Calibri" panose="020F0502020204030204" pitchFamily="34" charset="0"/>
                <a:cs typeface="Times New Roman" panose="02020603050405020304" pitchFamily="18" charset="0"/>
              </a:rPr>
              <a:t>an interactive robotic system through voice commands </a:t>
            </a:r>
            <a:r>
              <a:rPr lang="en-US" sz="2400" dirty="0">
                <a:latin typeface="Times New Roman" panose="02020603050405020304" pitchFamily="18" charset="0"/>
                <a:ea typeface="Calibri" panose="020F0502020204030204" pitchFamily="34" charset="0"/>
                <a:cs typeface="Times New Roman" panose="02020603050405020304" pitchFamily="18" charset="0"/>
              </a:rPr>
              <a:t/>
            </a:r>
            <a:br>
              <a:rPr lang="en-US" sz="2400" dirty="0">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28096" y="3573016"/>
            <a:ext cx="6838528" cy="2952328"/>
          </a:xfrm>
        </p:spPr>
        <p:txBody>
          <a:bodyPr>
            <a:normAutofit fontScale="92500" lnSpcReduction="10000"/>
          </a:bodyPr>
          <a:lstStyle/>
          <a:p>
            <a:pPr algn="ctr"/>
            <a:r>
              <a:rPr lang="en-US" dirty="0">
                <a:solidFill>
                  <a:schemeClr val="bg1"/>
                </a:solidFill>
                <a:latin typeface="Times New Roman" panose="02020603050405020304" pitchFamily="18" charset="0"/>
                <a:cs typeface="Times New Roman" panose="02020603050405020304" pitchFamily="18" charset="0"/>
              </a:rPr>
              <a:t>Presented by:</a:t>
            </a:r>
          </a:p>
          <a:p>
            <a:pPr algn="ctr"/>
            <a:r>
              <a:rPr lang="en-US" dirty="0">
                <a:solidFill>
                  <a:schemeClr val="bg1"/>
                </a:solidFill>
                <a:latin typeface="Times New Roman" panose="02020603050405020304" pitchFamily="18" charset="0"/>
                <a:cs typeface="Times New Roman" panose="02020603050405020304" pitchFamily="18" charset="0"/>
              </a:rPr>
              <a:t>Mohammed Ibrahim </a:t>
            </a:r>
            <a:r>
              <a:rPr lang="en-US" dirty="0" err="1">
                <a:solidFill>
                  <a:schemeClr val="bg1"/>
                </a:solidFill>
                <a:latin typeface="Times New Roman" panose="02020603050405020304" pitchFamily="18" charset="0"/>
                <a:cs typeface="Times New Roman" panose="02020603050405020304" pitchFamily="18" charset="0"/>
              </a:rPr>
              <a:t>Fallatah</a:t>
            </a:r>
            <a:r>
              <a:rPr lang="en-US" dirty="0">
                <a:solidFill>
                  <a:schemeClr val="bg1"/>
                </a:solidFill>
                <a:latin typeface="Times New Roman" panose="02020603050405020304" pitchFamily="18" charset="0"/>
                <a:cs typeface="Times New Roman" panose="02020603050405020304" pitchFamily="18" charset="0"/>
              </a:rPr>
              <a:t> </a:t>
            </a:r>
          </a:p>
          <a:p>
            <a:pPr algn="ctr"/>
            <a:r>
              <a:rPr lang="en-US" dirty="0">
                <a:solidFill>
                  <a:schemeClr val="bg1"/>
                </a:solidFill>
                <a:latin typeface="Times New Roman" panose="02020603050405020304" pitchFamily="18" charset="0"/>
                <a:cs typeface="Times New Roman" panose="02020603050405020304" pitchFamily="18" charset="0"/>
              </a:rPr>
              <a:t>Bandar </a:t>
            </a:r>
            <a:r>
              <a:rPr lang="en-US" dirty="0" err="1">
                <a:solidFill>
                  <a:schemeClr val="bg1"/>
                </a:solidFill>
                <a:latin typeface="Times New Roman" panose="02020603050405020304" pitchFamily="18" charset="0"/>
                <a:cs typeface="Times New Roman" panose="02020603050405020304" pitchFamily="18" charset="0"/>
              </a:rPr>
              <a:t>abdulellah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Hakami</a:t>
            </a:r>
            <a:r>
              <a:rPr lang="en-US" dirty="0">
                <a:solidFill>
                  <a:schemeClr val="bg1"/>
                </a:solidFill>
                <a:latin typeface="Times New Roman" panose="02020603050405020304" pitchFamily="18" charset="0"/>
                <a:cs typeface="Times New Roman" panose="02020603050405020304" pitchFamily="18" charset="0"/>
              </a:rPr>
              <a:t> </a:t>
            </a:r>
          </a:p>
          <a:p>
            <a:pPr algn="ctr">
              <a:lnSpc>
                <a:spcPct val="160000"/>
              </a:lnSpc>
            </a:pPr>
            <a:r>
              <a:rPr lang="en-US" dirty="0">
                <a:solidFill>
                  <a:schemeClr val="bg1"/>
                </a:solidFill>
                <a:latin typeface="Times New Roman" panose="02020603050405020304" pitchFamily="18" charset="0"/>
                <a:cs typeface="Times New Roman" panose="02020603050405020304" pitchFamily="18" charset="0"/>
              </a:rPr>
              <a:t>Supervised by: </a:t>
            </a:r>
          </a:p>
          <a:p>
            <a:pPr algn="ctr"/>
            <a:r>
              <a:rPr lang="en-US" dirty="0">
                <a:solidFill>
                  <a:schemeClr val="bg1"/>
                </a:solidFill>
                <a:latin typeface="Times New Roman" panose="02020603050405020304" pitchFamily="18" charset="0"/>
                <a:cs typeface="Times New Roman" panose="02020603050405020304" pitchFamily="18" charset="0"/>
              </a:rPr>
              <a:t>Dr.Tariq Alhmiedat</a:t>
            </a:r>
          </a:p>
          <a:p>
            <a:pPr algn="ctr">
              <a:lnSpc>
                <a:spcPct val="160000"/>
              </a:lnSpc>
            </a:pPr>
            <a:r>
              <a:rPr lang="en-US" dirty="0">
                <a:solidFill>
                  <a:schemeClr val="bg1"/>
                </a:solidFill>
                <a:latin typeface="Times New Roman" panose="02020603050405020304" pitchFamily="18" charset="0"/>
                <a:cs typeface="Times New Roman" panose="02020603050405020304" pitchFamily="18" charset="0"/>
              </a:rPr>
              <a:t>Department of Computer Science</a:t>
            </a:r>
          </a:p>
          <a:p>
            <a:pPr algn="ctr"/>
            <a:r>
              <a:rPr lang="en-US" dirty="0">
                <a:solidFill>
                  <a:schemeClr val="bg1"/>
                </a:solidFill>
                <a:latin typeface="Times New Roman" panose="02020603050405020304" pitchFamily="18" charset="0"/>
                <a:cs typeface="Times New Roman" panose="02020603050405020304" pitchFamily="18" charset="0"/>
              </a:rPr>
              <a:t>Faculty of Computers &amp; Information Technology</a:t>
            </a:r>
          </a:p>
          <a:p>
            <a:pPr algn="ctr"/>
            <a:r>
              <a:rPr lang="en-US" dirty="0">
                <a:solidFill>
                  <a:schemeClr val="bg1"/>
                </a:solidFill>
                <a:latin typeface="Times New Roman" panose="02020603050405020304" pitchFamily="18" charset="0"/>
                <a:cs typeface="Times New Roman" panose="02020603050405020304" pitchFamily="18" charset="0"/>
              </a:rPr>
              <a:t>Tabuk University</a:t>
            </a:r>
          </a:p>
        </p:txBody>
      </p:sp>
      <p:pic>
        <p:nvPicPr>
          <p:cNvPr id="2050" name="Picture 2" descr="C:\Users\pc\Desktop\article.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12360" y="548680"/>
            <a:ext cx="1233929" cy="12961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7309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CB2F75-7BDC-48E2-A3BE-0FCC16822AD7}"/>
              </a:ext>
            </a:extLst>
          </p:cNvPr>
          <p:cNvSpPr>
            <a:spLocks noGrp="1"/>
          </p:cNvSpPr>
          <p:nvPr>
            <p:ph type="title"/>
          </p:nvPr>
        </p:nvSpPr>
        <p:spPr/>
        <p:txBody>
          <a:bodyPr/>
          <a:lstStyle/>
          <a:p>
            <a:r>
              <a:rPr lang="en-US" dirty="0" err="1"/>
              <a:t>Cont</a:t>
            </a:r>
            <a:r>
              <a:rPr lang="en-US" dirty="0"/>
              <a:t>…</a:t>
            </a:r>
            <a:endParaRPr lang="ar-SA" dirty="0"/>
          </a:p>
        </p:txBody>
      </p:sp>
      <p:pic>
        <p:nvPicPr>
          <p:cNvPr id="5" name="Picture 4">
            <a:extLst>
              <a:ext uri="{FF2B5EF4-FFF2-40B4-BE49-F238E27FC236}">
                <a16:creationId xmlns:a16="http://schemas.microsoft.com/office/drawing/2014/main" xmlns="" id="{4E769244-C9B1-4C5D-868A-4AFC9FA3379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83768" y="4653136"/>
            <a:ext cx="3347864" cy="1883174"/>
          </a:xfrm>
          <a:prstGeom prst="rect">
            <a:avLst/>
          </a:prstGeom>
        </p:spPr>
      </p:pic>
      <p:sp>
        <p:nvSpPr>
          <p:cNvPr id="6" name="Rectangle 5">
            <a:extLst>
              <a:ext uri="{FF2B5EF4-FFF2-40B4-BE49-F238E27FC236}">
                <a16:creationId xmlns:a16="http://schemas.microsoft.com/office/drawing/2014/main" xmlns="" id="{ECF78723-3A06-4870-A39C-4D77D191D5D8}"/>
              </a:ext>
            </a:extLst>
          </p:cNvPr>
          <p:cNvSpPr/>
          <p:nvPr/>
        </p:nvSpPr>
        <p:spPr>
          <a:xfrm>
            <a:off x="581192" y="1988840"/>
            <a:ext cx="6276808" cy="147732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2- Controlling the Robot </a:t>
            </a:r>
          </a:p>
          <a:p>
            <a:r>
              <a:rPr lang="en-US" dirty="0">
                <a:latin typeface="Times New Roman" panose="02020603050405020304" pitchFamily="18" charset="0"/>
                <a:cs typeface="Times New Roman" panose="02020603050405020304" pitchFamily="18" charset="0"/>
              </a:rPr>
              <a:t> in order to move the robot and send the right command we needed to use </a:t>
            </a:r>
            <a:r>
              <a:rPr lang="en-US" dirty="0" err="1">
                <a:latin typeface="Times New Roman" panose="02020603050405020304" pitchFamily="18" charset="0"/>
                <a:cs typeface="Times New Roman" panose="02020603050405020304" pitchFamily="18" charset="0"/>
              </a:rPr>
              <a:t>lego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minStorms</a:t>
            </a:r>
            <a:r>
              <a:rPr lang="en-US" dirty="0">
                <a:latin typeface="Times New Roman" panose="02020603050405020304" pitchFamily="18" charset="0"/>
                <a:cs typeface="Times New Roman" panose="02020603050405020304" pitchFamily="18" charset="0"/>
              </a:rPr>
              <a:t> Ev3 Libraries which allowed us to control (send , receive the commands) the robot through the Main Lego Controller (Brick)</a:t>
            </a:r>
          </a:p>
        </p:txBody>
      </p:sp>
    </p:spTree>
    <p:extLst>
      <p:ext uri="{BB962C8B-B14F-4D97-AF65-F5344CB8AC3E}">
        <p14:creationId xmlns:p14="http://schemas.microsoft.com/office/powerpoint/2010/main" xmlns="" val="618058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016389-0B2C-4EE1-AC0D-4350801E5410}"/>
              </a:ext>
            </a:extLst>
          </p:cNvPr>
          <p:cNvSpPr>
            <a:spLocks noGrp="1"/>
          </p:cNvSpPr>
          <p:nvPr>
            <p:ph type="title"/>
          </p:nvPr>
        </p:nvSpPr>
        <p:spPr/>
        <p:txBody>
          <a:bodyPr/>
          <a:lstStyle/>
          <a:p>
            <a:pPr algn="ctr"/>
            <a:r>
              <a:rPr lang="en-US" dirty="0"/>
              <a:t>Future works </a:t>
            </a:r>
            <a:endParaRPr lang="ar-SA" dirty="0"/>
          </a:p>
        </p:txBody>
      </p:sp>
      <p:sp>
        <p:nvSpPr>
          <p:cNvPr id="3" name="Content Placeholder 2">
            <a:extLst>
              <a:ext uri="{FF2B5EF4-FFF2-40B4-BE49-F238E27FC236}">
                <a16:creationId xmlns:a16="http://schemas.microsoft.com/office/drawing/2014/main" xmlns="" id="{EC288270-3F71-48A5-9E21-54B9F674819F}"/>
              </a:ext>
            </a:extLst>
          </p:cNvPr>
          <p:cNvSpPr>
            <a:spLocks noGrp="1"/>
          </p:cNvSpPr>
          <p:nvPr>
            <p:ph idx="1"/>
          </p:nvPr>
        </p:nvSpPr>
        <p:spPr/>
        <p:txBody>
          <a:bodyPr/>
          <a:lstStyle/>
          <a:p>
            <a:pPr marL="0" indent="0" algn="ctr" rtl="0">
              <a:buNone/>
            </a:pPr>
            <a:r>
              <a:rPr lang="en-GB" sz="3200" dirty="0">
                <a:latin typeface="Times New Roman" panose="02020603050405020304" pitchFamily="18" charset="0"/>
                <a:cs typeface="Times New Roman" panose="02020603050405020304" pitchFamily="18" charset="0"/>
              </a:rPr>
              <a:t>We aim to design a </a:t>
            </a:r>
            <a:r>
              <a:rPr lang="en-US" sz="3200" dirty="0">
                <a:latin typeface="Times New Roman" panose="02020603050405020304" pitchFamily="18" charset="0"/>
                <a:cs typeface="Times New Roman" panose="02020603050405020304" pitchFamily="18" charset="0"/>
              </a:rPr>
              <a:t>voice commands robotic system</a:t>
            </a:r>
            <a:r>
              <a:rPr lang="en-GB" sz="3200" dirty="0">
                <a:latin typeface="Times New Roman" panose="02020603050405020304" pitchFamily="18" charset="0"/>
                <a:cs typeface="Times New Roman" panose="02020603050405020304" pitchFamily="18" charset="0"/>
              </a:rPr>
              <a:t> which will be able to differentiate the users voices </a:t>
            </a:r>
            <a:r>
              <a:rPr lang="en-US" sz="3200" dirty="0">
                <a:latin typeface="Times New Roman" panose="02020603050405020304" pitchFamily="18" charset="0"/>
                <a:cs typeface="Times New Roman" panose="02020603050405020304" pitchFamily="18" charset="0"/>
              </a:rPr>
              <a:t>and act based on the privileges of each user.</a:t>
            </a:r>
          </a:p>
          <a:p>
            <a:endParaRPr lang="ar-SA" dirty="0"/>
          </a:p>
        </p:txBody>
      </p:sp>
    </p:spTree>
    <p:extLst>
      <p:ext uri="{BB962C8B-B14F-4D97-AF65-F5344CB8AC3E}">
        <p14:creationId xmlns:p14="http://schemas.microsoft.com/office/powerpoint/2010/main" xmlns="" val="314534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b="1" dirty="0">
                <a:solidFill>
                  <a:srgbClr val="FF0000"/>
                </a:solidFill>
                <a:effectLst>
                  <a:outerShdw blurRad="38100" dist="38100" dir="2700000" algn="tl">
                    <a:srgbClr val="000000">
                      <a:alpha val="43137"/>
                    </a:srgbClr>
                  </a:outerShdw>
                </a:effectLst>
              </a:rPr>
              <a:t>Questions </a:t>
            </a:r>
            <a:endParaRPr lang="ar-SA" sz="5000" b="1" dirty="0">
              <a:solidFill>
                <a:srgbClr val="FF000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58169" y="2259013"/>
            <a:ext cx="5435600" cy="3568700"/>
          </a:xfrm>
        </p:spPr>
      </p:pic>
    </p:spTree>
    <p:extLst>
      <p:ext uri="{BB962C8B-B14F-4D97-AF65-F5344CB8AC3E}">
        <p14:creationId xmlns:p14="http://schemas.microsoft.com/office/powerpoint/2010/main" xmlns="" val="375012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323528" y="2060848"/>
            <a:ext cx="8208912" cy="3744416"/>
          </a:xfrm>
        </p:spPr>
        <p:txBody>
          <a:bodyPr>
            <a:normAutofit/>
          </a:bodyPr>
          <a:lstStyle/>
          <a:p>
            <a:pPr marL="457200" indent="-457200" algn="l" rtl="0">
              <a:buFont typeface="+mj-lt"/>
              <a:buAutoNum type="arabicPeriod"/>
            </a:pPr>
            <a:r>
              <a:rPr lang="en-US" dirty="0">
                <a:latin typeface="Times New Roman" panose="02020603050405020304" pitchFamily="18" charset="0"/>
                <a:cs typeface="Times New Roman" panose="02020603050405020304" pitchFamily="18" charset="0"/>
              </a:rPr>
              <a:t>Introduction </a:t>
            </a:r>
          </a:p>
          <a:p>
            <a:pPr marL="457200" indent="-457200" algn="l" rtl="0">
              <a:buFont typeface="+mj-lt"/>
              <a:buAutoNum type="arabicPeriod"/>
            </a:pPr>
            <a:r>
              <a:rPr lang="en-US" dirty="0">
                <a:latin typeface="Times New Roman" panose="02020603050405020304" pitchFamily="18" charset="0"/>
                <a:cs typeface="Times New Roman" panose="02020603050405020304" pitchFamily="18" charset="0"/>
              </a:rPr>
              <a:t>Problem Overview</a:t>
            </a:r>
          </a:p>
          <a:p>
            <a:pPr marL="457200" indent="-457200" algn="l" rtl="0">
              <a:buFont typeface="+mj-lt"/>
              <a:buAutoNum type="arabicPeriod"/>
            </a:pPr>
            <a:r>
              <a:rPr lang="en-US" dirty="0">
                <a:latin typeface="Times New Roman" panose="02020603050405020304" pitchFamily="18" charset="0"/>
                <a:cs typeface="Times New Roman" panose="02020603050405020304" pitchFamily="18" charset="0"/>
              </a:rPr>
              <a:t>Aims and objective </a:t>
            </a:r>
          </a:p>
          <a:p>
            <a:pPr marL="457200" indent="-457200" algn="l" rtl="0">
              <a:buFont typeface="+mj-lt"/>
              <a:buAutoNum type="arabicPeriod"/>
            </a:pPr>
            <a:r>
              <a:rPr lang="en-US" dirty="0">
                <a:latin typeface="Times New Roman" panose="02020603050405020304" pitchFamily="18" charset="0"/>
                <a:cs typeface="Times New Roman" panose="02020603050405020304" pitchFamily="18" charset="0"/>
              </a:rPr>
              <a:t>System concept</a:t>
            </a:r>
          </a:p>
          <a:p>
            <a:pPr marL="457200" indent="-457200" algn="l" rtl="0">
              <a:buFont typeface="+mj-lt"/>
              <a:buAutoNum type="arabicPeriod"/>
            </a:pPr>
            <a:r>
              <a:rPr lang="en-US" dirty="0">
                <a:latin typeface="Times New Roman" panose="02020603050405020304" pitchFamily="18" charset="0"/>
                <a:cs typeface="Times New Roman" panose="02020603050405020304" pitchFamily="18" charset="0"/>
              </a:rPr>
              <a:t>Related works </a:t>
            </a:r>
          </a:p>
          <a:p>
            <a:pPr marL="457200" indent="-457200" algn="l" rtl="0">
              <a:buFont typeface="+mj-lt"/>
              <a:buAutoNum type="arabicPeriod"/>
            </a:pPr>
            <a:r>
              <a:rPr lang="en-US" dirty="0">
                <a:latin typeface="Times New Roman" panose="02020603050405020304" pitchFamily="18" charset="0"/>
                <a:cs typeface="Times New Roman" panose="02020603050405020304" pitchFamily="18" charset="0"/>
              </a:rPr>
              <a:t>Main functionalities </a:t>
            </a:r>
          </a:p>
          <a:p>
            <a:pPr marL="457200" indent="-457200" algn="l" rtl="0">
              <a:buFont typeface="+mj-lt"/>
              <a:buAutoNum type="arabicPeriod"/>
            </a:pPr>
            <a:r>
              <a:rPr lang="en-US" dirty="0">
                <a:latin typeface="Times New Roman" panose="02020603050405020304" pitchFamily="18" charset="0"/>
                <a:cs typeface="Times New Roman" panose="02020603050405020304" pitchFamily="18" charset="0"/>
              </a:rPr>
              <a:t>System Approach And Tools</a:t>
            </a:r>
          </a:p>
          <a:p>
            <a:pPr marL="457200" indent="-457200" algn="l" rtl="0">
              <a:buFont typeface="+mj-lt"/>
              <a:buAutoNum type="arabicPeriod"/>
            </a:pPr>
            <a:r>
              <a:rPr lang="en-US" dirty="0">
                <a:latin typeface="Times New Roman" panose="02020603050405020304" pitchFamily="18" charset="0"/>
                <a:cs typeface="Times New Roman" panose="02020603050405020304" pitchFamily="18" charset="0"/>
              </a:rPr>
              <a:t>Future work.</a:t>
            </a:r>
          </a:p>
        </p:txBody>
      </p:sp>
      <p:sp>
        <p:nvSpPr>
          <p:cNvPr id="2" name="TextBox 1">
            <a:extLst>
              <a:ext uri="{FF2B5EF4-FFF2-40B4-BE49-F238E27FC236}">
                <a16:creationId xmlns:a16="http://schemas.microsoft.com/office/drawing/2014/main" xmlns="" id="{6833C649-23B2-4EA7-A0D7-AFC322D9A1D6}"/>
              </a:ext>
            </a:extLst>
          </p:cNvPr>
          <p:cNvSpPr txBox="1"/>
          <p:nvPr/>
        </p:nvSpPr>
        <p:spPr>
          <a:xfrm>
            <a:off x="2915816" y="980728"/>
            <a:ext cx="3384376" cy="954107"/>
          </a:xfrm>
          <a:prstGeom prst="rect">
            <a:avLst/>
          </a:prstGeom>
          <a:noFill/>
        </p:spPr>
        <p:txBody>
          <a:bodyPr wrap="square" rtlCol="1">
            <a:spAutoFit/>
          </a:bodyPr>
          <a:lstStyle/>
          <a:p>
            <a:r>
              <a:rPr lang="en-US" sz="2800" dirty="0">
                <a:solidFill>
                  <a:schemeClr val="bg1"/>
                </a:solidFill>
                <a:latin typeface="Times New Roman" panose="02020603050405020304" pitchFamily="18" charset="0"/>
                <a:cs typeface="Times New Roman" panose="02020603050405020304" pitchFamily="18" charset="0"/>
              </a:rPr>
              <a:t>Presentation Layout </a:t>
            </a:r>
          </a:p>
          <a:p>
            <a:endParaRPr lang="ar-S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49521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20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2000"/>
                                        <p:tgtEl>
                                          <p:spTgt spid="1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2000"/>
                                        <p:tgtEl>
                                          <p:spTgt spid="1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2000"/>
                                        <p:tgtEl>
                                          <p:spTgt spid="1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2000"/>
                                        <p:tgtEl>
                                          <p:spTgt spid="1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fade">
                                      <p:cBhvr>
                                        <p:cTn id="22" dur="2000"/>
                                        <p:tgtEl>
                                          <p:spTgt spid="1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fade">
                                      <p:cBhvr>
                                        <p:cTn id="25" dur="2000"/>
                                        <p:tgtEl>
                                          <p:spTgt spid="1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fade">
                                      <p:cBhvr>
                                        <p:cTn id="28" dur="2000"/>
                                        <p:tgtEl>
                                          <p:spTgt spid="1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animEffect transition="in" filter="fade">
                                      <p:cBhvr>
                                        <p:cTn id="31"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allAtOnce"/>
      <p:bldP spid="2"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457200" y="1515069"/>
            <a:ext cx="8229600" cy="2836912"/>
          </a:xfrm>
        </p:spPr>
        <p:txBody>
          <a:bodyPr>
            <a:normAutofit/>
          </a:bodyPr>
          <a:lstStyle/>
          <a:p>
            <a:pPr algn="l" rtl="0"/>
            <a:r>
              <a:rPr lang="en-US" dirty="0">
                <a:latin typeface="Times New Roman" panose="02020603050405020304" pitchFamily="18" charset="0"/>
                <a:cs typeface="Times New Roman" panose="02020603050405020304" pitchFamily="18" charset="0"/>
              </a:rPr>
              <a:t>Robots are a package of systems which include mechanical, electrical, computing and automation fields of technology which can be used to perform various tasks instead of humans  in many different ways .</a:t>
            </a:r>
          </a:p>
          <a:p>
            <a:pPr algn="l" rtl="0"/>
            <a:r>
              <a:rPr lang="en-US" dirty="0">
                <a:latin typeface="Times New Roman" panose="02020603050405020304" pitchFamily="18" charset="0"/>
                <a:cs typeface="Times New Roman" panose="02020603050405020304" pitchFamily="18" charset="0"/>
              </a:rPr>
              <a:t>with increasing developments in this field robots can now be controlled with lesser direct human intervention to achieve a more natural interaction with.</a:t>
            </a:r>
          </a:p>
        </p:txBody>
      </p:sp>
      <p:pic>
        <p:nvPicPr>
          <p:cNvPr id="8" name="Picture 7">
            <a:extLst>
              <a:ext uri="{FF2B5EF4-FFF2-40B4-BE49-F238E27FC236}">
                <a16:creationId xmlns:a16="http://schemas.microsoft.com/office/drawing/2014/main" xmlns="" id="{74F10375-47C3-4AE4-B0A4-5C65FC11421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92080" y="4005064"/>
            <a:ext cx="3006080" cy="2254560"/>
          </a:xfrm>
          <a:prstGeom prst="rect">
            <a:avLst/>
          </a:prstGeom>
        </p:spPr>
      </p:pic>
      <p:pic>
        <p:nvPicPr>
          <p:cNvPr id="10" name="Picture 9">
            <a:extLst>
              <a:ext uri="{FF2B5EF4-FFF2-40B4-BE49-F238E27FC236}">
                <a16:creationId xmlns:a16="http://schemas.microsoft.com/office/drawing/2014/main" xmlns="" id="{3AACE945-D3DE-40A9-B0AE-D067E1FBDE0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15616" y="3990391"/>
            <a:ext cx="3419440" cy="2260308"/>
          </a:xfrm>
          <a:prstGeom prst="rect">
            <a:avLst/>
          </a:prstGeom>
        </p:spPr>
      </p:pic>
    </p:spTree>
    <p:extLst>
      <p:ext uri="{BB962C8B-B14F-4D97-AF65-F5344CB8AC3E}">
        <p14:creationId xmlns:p14="http://schemas.microsoft.com/office/powerpoint/2010/main" xmlns="" val="170340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Overview</a:t>
            </a:r>
          </a:p>
        </p:txBody>
      </p:sp>
      <p:sp>
        <p:nvSpPr>
          <p:cNvPr id="3" name="Content Placeholder 2"/>
          <p:cNvSpPr>
            <a:spLocks noGrp="1"/>
          </p:cNvSpPr>
          <p:nvPr>
            <p:ph idx="1"/>
          </p:nvPr>
        </p:nvSpPr>
        <p:spPr>
          <a:xfrm>
            <a:off x="461268" y="2060848"/>
            <a:ext cx="8229600" cy="2188840"/>
          </a:xfrm>
        </p:spPr>
        <p:txBody>
          <a:bodyPr>
            <a:noAutofit/>
          </a:bodyPr>
          <a:lstStyle/>
          <a:p>
            <a:pPr algn="l" rtl="0"/>
            <a:endParaRPr lang="en-US" dirty="0">
              <a:latin typeface="Times New Roman" panose="02020603050405020304" pitchFamily="18" charset="0"/>
              <a:cs typeface="Times New Roman" panose="02020603050405020304" pitchFamily="18" charset="0"/>
            </a:endParaRPr>
          </a:p>
          <a:p>
            <a:pPr algn="l" rtl="0"/>
            <a:r>
              <a:rPr lang="en-US" dirty="0">
                <a:latin typeface="Times New Roman" panose="02020603050405020304" pitchFamily="18" charset="0"/>
                <a:cs typeface="Times New Roman" panose="02020603050405020304" pitchFamily="18" charset="0"/>
              </a:rPr>
              <a:t> Visually impaired people have some difficulties interacting with computer-based systems including robotics using the traditional user interface methods</a:t>
            </a:r>
          </a:p>
          <a:p>
            <a:pPr algn="l" rtl="0"/>
            <a:r>
              <a:rPr lang="en-US" dirty="0">
                <a:latin typeface="Times New Roman" panose="02020603050405020304" pitchFamily="18" charset="0"/>
                <a:cs typeface="Times New Roman" panose="02020603050405020304" pitchFamily="18" charset="0"/>
              </a:rPr>
              <a:t>old people may have difficulties in using computers, and also they might have some problem in dealing with robotics using the traditional methods. Therefore, they must be an interactive way for communicating with robots. </a:t>
            </a:r>
          </a:p>
          <a:p>
            <a:pPr marL="0" indent="0" algn="l" rtl="0">
              <a:buNone/>
            </a:pPr>
            <a:r>
              <a:rPr lang="en-US" dirty="0">
                <a:latin typeface="Times New Roman" panose="02020603050405020304" pitchFamily="18" charset="0"/>
                <a:cs typeface="Times New Roman" panose="02020603050405020304" pitchFamily="18" charset="0"/>
              </a:rPr>
              <a:t>  </a:t>
            </a:r>
          </a:p>
          <a:p>
            <a:pPr algn="l" rtl="0"/>
            <a:endParaRPr lang="en-US" dirty="0">
              <a:latin typeface="Times New Roman" panose="02020603050405020304" pitchFamily="18" charset="0"/>
              <a:cs typeface="Times New Roman" panose="02020603050405020304" pitchFamily="18" charset="0"/>
            </a:endParaRPr>
          </a:p>
          <a:p>
            <a:pPr algn="l" rtl="0"/>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A9B77BA4-E3AE-45BB-AB02-E6F932AC7C3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04408" y="4005064"/>
            <a:ext cx="2911004" cy="1954873"/>
          </a:xfrm>
          <a:prstGeom prst="rect">
            <a:avLst/>
          </a:prstGeom>
        </p:spPr>
      </p:pic>
      <p:pic>
        <p:nvPicPr>
          <p:cNvPr id="10" name="Picture 9">
            <a:extLst>
              <a:ext uri="{FF2B5EF4-FFF2-40B4-BE49-F238E27FC236}">
                <a16:creationId xmlns:a16="http://schemas.microsoft.com/office/drawing/2014/main" xmlns="" id="{28355597-4B6F-47ED-A064-8B9F532C725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347864" y="4005064"/>
            <a:ext cx="2699792" cy="1985302"/>
          </a:xfrm>
          <a:prstGeom prst="rect">
            <a:avLst/>
          </a:prstGeom>
        </p:spPr>
      </p:pic>
      <p:pic>
        <p:nvPicPr>
          <p:cNvPr id="12" name="Picture 11">
            <a:extLst>
              <a:ext uri="{FF2B5EF4-FFF2-40B4-BE49-F238E27FC236}">
                <a16:creationId xmlns:a16="http://schemas.microsoft.com/office/drawing/2014/main" xmlns="" id="{BF47A668-EA0E-47B1-9F7C-A94BE0CFCA26}"/>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3528" y="4005064"/>
            <a:ext cx="2592288" cy="2023832"/>
          </a:xfrm>
          <a:prstGeom prst="rect">
            <a:avLst/>
          </a:prstGeom>
        </p:spPr>
      </p:pic>
    </p:spTree>
    <p:extLst>
      <p:ext uri="{BB962C8B-B14F-4D97-AF65-F5344CB8AC3E}">
        <p14:creationId xmlns:p14="http://schemas.microsoft.com/office/powerpoint/2010/main" xmlns="" val="274087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a:t>Aims and Objectives</a:t>
            </a:r>
          </a:p>
        </p:txBody>
      </p:sp>
      <p:sp>
        <p:nvSpPr>
          <p:cNvPr id="3" name="عنصر نائب للمحتوى 2"/>
          <p:cNvSpPr>
            <a:spLocks noGrp="1"/>
          </p:cNvSpPr>
          <p:nvPr>
            <p:ph idx="1"/>
          </p:nvPr>
        </p:nvSpPr>
        <p:spPr>
          <a:xfrm>
            <a:off x="344348" y="1628800"/>
            <a:ext cx="8463440" cy="2736304"/>
          </a:xfrm>
        </p:spPr>
        <p:txBody>
          <a:bodyPr>
            <a:noAutofit/>
          </a:bodyPr>
          <a:lstStyle/>
          <a:p>
            <a:pPr marL="342900" lvl="0" indent="-342900" algn="l" rtl="0">
              <a:buFont typeface="+mj-lt"/>
              <a:buAutoNum type="arabicPeriod"/>
            </a:pPr>
            <a:endParaRPr lang="en-US" dirty="0">
              <a:latin typeface="Times New Roman" panose="02020603050405020304" pitchFamily="18" charset="0"/>
              <a:cs typeface="Times New Roman" panose="02020603050405020304" pitchFamily="18" charset="0"/>
            </a:endParaRPr>
          </a:p>
          <a:p>
            <a:pPr marL="342900" lvl="0" indent="-342900" algn="l" rtl="0">
              <a:buFont typeface="+mj-lt"/>
              <a:buAutoNum type="arabicPeriod"/>
            </a:pPr>
            <a:endParaRPr lang="en-US" dirty="0">
              <a:latin typeface="Times New Roman" panose="02020603050405020304" pitchFamily="18" charset="0"/>
              <a:cs typeface="Times New Roman" panose="02020603050405020304" pitchFamily="18" charset="0"/>
            </a:endParaRPr>
          </a:p>
          <a:p>
            <a:pPr marL="342900" lvl="0" indent="-342900" algn="l" rtl="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l" rtl="0">
              <a:buFont typeface="+mj-lt"/>
              <a:buAutoNum type="arabicPeriod"/>
            </a:pPr>
            <a:r>
              <a:rPr lang="en-US" dirty="0">
                <a:latin typeface="Times New Roman" panose="02020603050405020304" pitchFamily="18" charset="0"/>
                <a:cs typeface="Times New Roman" panose="02020603050405020304" pitchFamily="18" charset="0"/>
              </a:rPr>
              <a:t>Research the existing systems to obtain better understanding of the topic. </a:t>
            </a:r>
          </a:p>
          <a:p>
            <a:pPr marL="342900" lvl="0" indent="-342900" algn="l" rtl="0">
              <a:buFont typeface="+mj-lt"/>
              <a:buAutoNum type="arabicPeriod"/>
            </a:pPr>
            <a:r>
              <a:rPr lang="en-US" dirty="0">
                <a:latin typeface="Times New Roman" panose="02020603050405020304" pitchFamily="18" charset="0"/>
                <a:cs typeface="Times New Roman" panose="02020603050405020304" pitchFamily="18" charset="0"/>
              </a:rPr>
              <a:t>Design and implement a robotic system using Lego EV3 platform. </a:t>
            </a:r>
          </a:p>
          <a:p>
            <a:pPr marL="342900" indent="-342900" algn="l" rtl="0">
              <a:buFont typeface="+mj-lt"/>
              <a:buAutoNum type="arabicPeriod"/>
            </a:pPr>
            <a:r>
              <a:rPr lang="en-US" dirty="0">
                <a:latin typeface="Times New Roman" panose="02020603050405020304" pitchFamily="18" charset="0"/>
                <a:cs typeface="Times New Roman" panose="02020603050405020304" pitchFamily="18" charset="0"/>
              </a:rPr>
              <a:t>Design and implement  robotic vehicle based on two-way voice commands</a:t>
            </a:r>
          </a:p>
          <a:p>
            <a:pPr marL="342900" indent="-342900" algn="l" rtl="0">
              <a:buFont typeface="+mj-lt"/>
              <a:buAutoNum type="arabicPeriod"/>
            </a:pPr>
            <a:r>
              <a:rPr lang="en-US" dirty="0">
                <a:latin typeface="Times New Roman" panose="02020603050405020304" pitchFamily="18" charset="0"/>
                <a:cs typeface="Times New Roman" panose="02020603050405020304" pitchFamily="18" charset="0"/>
              </a:rPr>
              <a:t>Design and implement Voice Controlled system to monitor and control the designed robotic system. </a:t>
            </a:r>
          </a:p>
          <a:p>
            <a:pPr marL="342900" indent="-342900" algn="l" rtl="0">
              <a:buFont typeface="+mj-lt"/>
              <a:buAutoNum type="arabicPeriod"/>
            </a:pPr>
            <a:r>
              <a:rPr lang="en-US" dirty="0">
                <a:latin typeface="Times New Roman" panose="02020603050405020304" pitchFamily="18" charset="0"/>
                <a:cs typeface="Times New Roman" panose="02020603050405020304" pitchFamily="18" charset="0"/>
              </a:rPr>
              <a:t>Test the efficiency of designed localization algorithm using Lego EV3 robot kit.  </a:t>
            </a:r>
          </a:p>
          <a:p>
            <a:pPr marL="342900" indent="-342900" algn="l" rtl="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l" rtl="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l" rtl="0">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5B0017D-FC4B-4F6D-B5C6-6A598792EFC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31640" y="4514171"/>
            <a:ext cx="2325042" cy="1917987"/>
          </a:xfrm>
          <a:prstGeom prst="rect">
            <a:avLst/>
          </a:prstGeom>
        </p:spPr>
      </p:pic>
      <p:pic>
        <p:nvPicPr>
          <p:cNvPr id="7" name="Picture 6">
            <a:extLst>
              <a:ext uri="{FF2B5EF4-FFF2-40B4-BE49-F238E27FC236}">
                <a16:creationId xmlns:a16="http://schemas.microsoft.com/office/drawing/2014/main" xmlns="" id="{7C55F2F3-97C1-4088-BB74-DEC626D7FFB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6620" y="4581128"/>
            <a:ext cx="3285251" cy="1851030"/>
          </a:xfrm>
          <a:prstGeom prst="rect">
            <a:avLst/>
          </a:prstGeom>
        </p:spPr>
      </p:pic>
    </p:spTree>
    <p:extLst>
      <p:ext uri="{BB962C8B-B14F-4D97-AF65-F5344CB8AC3E}">
        <p14:creationId xmlns:p14="http://schemas.microsoft.com/office/powerpoint/2010/main" xmlns="" val="412579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Concept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xmlns="" id="{7ECF043F-14FB-4BAC-9B50-077217C02B6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459023"/>
            <a:ext cx="9144000" cy="1939954"/>
          </a:xfrm>
          <a:prstGeom prst="rect">
            <a:avLst/>
          </a:prstGeom>
        </p:spPr>
      </p:pic>
    </p:spTree>
    <p:extLst>
      <p:ext uri="{BB962C8B-B14F-4D97-AF65-F5344CB8AC3E}">
        <p14:creationId xmlns:p14="http://schemas.microsoft.com/office/powerpoint/2010/main" xmlns="" val="192795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rtl="0"/>
            <a:r>
              <a:rPr lang="en-US" dirty="0"/>
              <a:t>Related works </a:t>
            </a:r>
            <a:endParaRPr lang="ar-SA" dirty="0"/>
          </a:p>
        </p:txBody>
      </p:sp>
      <p:sp>
        <p:nvSpPr>
          <p:cNvPr id="3" name="عنصر نائب للمحتوى 2"/>
          <p:cNvSpPr>
            <a:spLocks noGrp="1"/>
          </p:cNvSpPr>
          <p:nvPr>
            <p:ph idx="1"/>
          </p:nvPr>
        </p:nvSpPr>
        <p:spPr>
          <a:xfrm>
            <a:off x="324948" y="1844824"/>
            <a:ext cx="8245996" cy="1216428"/>
          </a:xfrm>
        </p:spPr>
        <p:txBody>
          <a:bodyPr>
            <a:noAutofit/>
          </a:bodyPr>
          <a:lstStyle/>
          <a:p>
            <a:pPr algn="l" rtl="0"/>
            <a:r>
              <a:rPr lang="en-US" dirty="0">
                <a:latin typeface="Times New Roman" panose="02020603050405020304" pitchFamily="18" charset="0"/>
                <a:cs typeface="Times New Roman" panose="02020603050405020304" pitchFamily="18" charset="0"/>
              </a:rPr>
              <a:t>After very  wide searching about existence voice command systems . We summarized the most important   requirements which have to be taken into consideration:</a:t>
            </a:r>
          </a:p>
          <a:p>
            <a:pPr marL="0" indent="0" algn="l" rtl="0">
              <a:buNone/>
            </a:pPr>
            <a:endParaRPr lang="ar-SA" dirty="0"/>
          </a:p>
        </p:txBody>
      </p:sp>
      <p:sp>
        <p:nvSpPr>
          <p:cNvPr id="6" name="TextBox 5">
            <a:extLst>
              <a:ext uri="{FF2B5EF4-FFF2-40B4-BE49-F238E27FC236}">
                <a16:creationId xmlns:a16="http://schemas.microsoft.com/office/drawing/2014/main" xmlns="" id="{840FECA6-E9FB-4DFE-AD77-888E7C5506EA}"/>
              </a:ext>
            </a:extLst>
          </p:cNvPr>
          <p:cNvSpPr txBox="1"/>
          <p:nvPr/>
        </p:nvSpPr>
        <p:spPr>
          <a:xfrm>
            <a:off x="581192" y="2726328"/>
            <a:ext cx="4503156" cy="1200329"/>
          </a:xfrm>
          <a:prstGeom prst="rect">
            <a:avLst/>
          </a:prstGeom>
          <a:noFill/>
        </p:spPr>
        <p:txBody>
          <a:bodyPr wrap="none" rtlCol="1">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Easy to use.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Not expansive.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Can work in noisy environment.</a:t>
            </a:r>
          </a:p>
        </p:txBody>
      </p:sp>
      <p:pic>
        <p:nvPicPr>
          <p:cNvPr id="5" name="Picture 4">
            <a:extLst>
              <a:ext uri="{FF2B5EF4-FFF2-40B4-BE49-F238E27FC236}">
                <a16:creationId xmlns:a16="http://schemas.microsoft.com/office/drawing/2014/main" xmlns="" id="{2944B6D5-7A6A-4B20-B852-4BA75AC7753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56176" y="4077072"/>
            <a:ext cx="2660516" cy="1880223"/>
          </a:xfrm>
          <a:prstGeom prst="rect">
            <a:avLst/>
          </a:prstGeom>
        </p:spPr>
      </p:pic>
      <p:sp>
        <p:nvSpPr>
          <p:cNvPr id="7" name="TextBox 6">
            <a:extLst>
              <a:ext uri="{FF2B5EF4-FFF2-40B4-BE49-F238E27FC236}">
                <a16:creationId xmlns:a16="http://schemas.microsoft.com/office/drawing/2014/main" xmlns="" id="{A41193D2-6096-4305-B0E3-A444801958E3}"/>
              </a:ext>
            </a:extLst>
          </p:cNvPr>
          <p:cNvSpPr txBox="1"/>
          <p:nvPr/>
        </p:nvSpPr>
        <p:spPr>
          <a:xfrm>
            <a:off x="6588224" y="5992391"/>
            <a:ext cx="1872208" cy="600164"/>
          </a:xfrm>
          <a:prstGeom prst="rect">
            <a:avLst/>
          </a:prstGeom>
          <a:noFill/>
        </p:spPr>
        <p:txBody>
          <a:bodyPr wrap="square" rtlCol="1">
            <a:spAutoFit/>
          </a:bodyPr>
          <a:lstStyle/>
          <a:p>
            <a:r>
              <a:rPr lang="en-US" sz="1100" dirty="0">
                <a:latin typeface="Times New Roman" panose="02020603050405020304" pitchFamily="18" charset="0"/>
                <a:cs typeface="Times New Roman" panose="02020603050405020304" pitchFamily="18" charset="0"/>
              </a:rPr>
              <a:t>SPEECH RECOGNITION SYSTEM FOR A VOICE CONTROLLED</a:t>
            </a:r>
            <a:endParaRPr lang="ar-SA" sz="11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2EFD01E7-4B2C-4E14-9385-23CB7884A97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31840" y="4146255"/>
            <a:ext cx="2263800" cy="1811040"/>
          </a:xfrm>
          <a:prstGeom prst="rect">
            <a:avLst/>
          </a:prstGeom>
        </p:spPr>
      </p:pic>
      <p:sp>
        <p:nvSpPr>
          <p:cNvPr id="10" name="TextBox 9">
            <a:extLst>
              <a:ext uri="{FF2B5EF4-FFF2-40B4-BE49-F238E27FC236}">
                <a16:creationId xmlns:a16="http://schemas.microsoft.com/office/drawing/2014/main" xmlns="" id="{4A29ABD3-9D4A-4A7A-AD82-D829A676ED1E}"/>
              </a:ext>
            </a:extLst>
          </p:cNvPr>
          <p:cNvSpPr txBox="1"/>
          <p:nvPr/>
        </p:nvSpPr>
        <p:spPr>
          <a:xfrm>
            <a:off x="3275856" y="5992391"/>
            <a:ext cx="2232247" cy="523220"/>
          </a:xfrm>
          <a:prstGeom prst="rect">
            <a:avLst/>
          </a:prstGeom>
          <a:noFill/>
        </p:spPr>
        <p:txBody>
          <a:bodyPr wrap="square" rtlCol="1">
            <a:spAutoFit/>
          </a:bodyPr>
          <a:lstStyle/>
          <a:p>
            <a:r>
              <a:rPr lang="en-US" sz="1400" dirty="0" err="1">
                <a:latin typeface="Times New Roman" panose="02020603050405020304" pitchFamily="18" charset="0"/>
                <a:cs typeface="Times New Roman" panose="02020603050405020304" pitchFamily="18" charset="0"/>
              </a:rPr>
              <a:t>Carlitos</a:t>
            </a:r>
            <a:r>
              <a:rPr lang="en-US" sz="1400" dirty="0">
                <a:latin typeface="Times New Roman" panose="02020603050405020304" pitchFamily="18" charset="0"/>
                <a:cs typeface="Times New Roman" panose="02020603050405020304" pitchFamily="18" charset="0"/>
              </a:rPr>
              <a:t>’ Projects Speech-Controlled Arduino Robot</a:t>
            </a:r>
            <a:endParaRPr lang="ar-SA" sz="1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E37FF092-FAEC-4E7C-9BEC-881B2E119EB6}"/>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67544" y="4055555"/>
            <a:ext cx="1705372" cy="1901490"/>
          </a:xfrm>
          <a:prstGeom prst="rect">
            <a:avLst/>
          </a:prstGeom>
        </p:spPr>
      </p:pic>
      <p:sp>
        <p:nvSpPr>
          <p:cNvPr id="13" name="TextBox 12">
            <a:extLst>
              <a:ext uri="{FF2B5EF4-FFF2-40B4-BE49-F238E27FC236}">
                <a16:creationId xmlns:a16="http://schemas.microsoft.com/office/drawing/2014/main" xmlns="" id="{89820817-7F2C-41F1-B0D7-92C08DC934FA}"/>
              </a:ext>
            </a:extLst>
          </p:cNvPr>
          <p:cNvSpPr txBox="1"/>
          <p:nvPr/>
        </p:nvSpPr>
        <p:spPr>
          <a:xfrm>
            <a:off x="828749" y="6123196"/>
            <a:ext cx="982961" cy="338554"/>
          </a:xfrm>
          <a:prstGeom prst="rect">
            <a:avLst/>
          </a:prstGeom>
          <a:noFill/>
        </p:spPr>
        <p:txBody>
          <a:bodyPr wrap="none" rtlCol="1">
            <a:spAutoFit/>
          </a:bodyPr>
          <a:lstStyle/>
          <a:p>
            <a:r>
              <a:rPr lang="en-US" sz="1600" dirty="0" err="1">
                <a:latin typeface="Times New Roman" panose="02020603050405020304" pitchFamily="18" charset="0"/>
                <a:cs typeface="Times New Roman" panose="02020603050405020304" pitchFamily="18" charset="0"/>
              </a:rPr>
              <a:t>NavChair</a:t>
            </a:r>
            <a:endParaRPr lang="ar-SA"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6903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A7658D-2529-4E99-AB94-1D7A99E6C0A2}"/>
              </a:ext>
            </a:extLst>
          </p:cNvPr>
          <p:cNvSpPr>
            <a:spLocks noGrp="1"/>
          </p:cNvSpPr>
          <p:nvPr>
            <p:ph type="title"/>
          </p:nvPr>
        </p:nvSpPr>
        <p:spPr/>
        <p:txBody>
          <a:bodyPr/>
          <a:lstStyle/>
          <a:p>
            <a:r>
              <a:rPr lang="en-US" dirty="0"/>
              <a:t>Main Functionalities </a:t>
            </a:r>
            <a:br>
              <a:rPr lang="en-US" dirty="0"/>
            </a:br>
            <a:endParaRPr lang="ar-SA" dirty="0"/>
          </a:p>
        </p:txBody>
      </p:sp>
      <p:sp>
        <p:nvSpPr>
          <p:cNvPr id="3" name="Content Placeholder 2">
            <a:extLst>
              <a:ext uri="{FF2B5EF4-FFF2-40B4-BE49-F238E27FC236}">
                <a16:creationId xmlns:a16="http://schemas.microsoft.com/office/drawing/2014/main" xmlns="" id="{F94EC16E-BB94-42B3-883C-643BBD2F2C3F}"/>
              </a:ext>
            </a:extLst>
          </p:cNvPr>
          <p:cNvSpPr>
            <a:spLocks noGrp="1"/>
          </p:cNvSpPr>
          <p:nvPr>
            <p:ph idx="1"/>
          </p:nvPr>
        </p:nvSpPr>
        <p:spPr>
          <a:xfrm>
            <a:off x="566364" y="2060848"/>
            <a:ext cx="7989752" cy="3630795"/>
          </a:xfrm>
        </p:spPr>
        <p:txBody>
          <a:bodyPr>
            <a:normAutofit lnSpcReduction="10000"/>
          </a:bodyPr>
          <a:lstStyle/>
          <a:p>
            <a:pPr algn="l" rtl="0"/>
            <a:r>
              <a:rPr lang="en-GB" b="1" dirty="0"/>
              <a:t>1- manual controlling  </a:t>
            </a:r>
            <a:endParaRPr lang="en-US" b="1" dirty="0"/>
          </a:p>
          <a:p>
            <a:pPr marL="0" indent="0" algn="l" rtl="0">
              <a:buNone/>
            </a:pPr>
            <a:r>
              <a:rPr lang="en-US" dirty="0"/>
              <a:t>The voice recognition  system is also able to be controlled manually, which will allow the user to avoid any problems in case the voice recognition system is down for any reason and keep both  the robot and the user safe  .</a:t>
            </a:r>
          </a:p>
          <a:p>
            <a:pPr algn="l" rtl="0"/>
            <a:r>
              <a:rPr lang="en-GB" b="1" dirty="0"/>
              <a:t>2- voice controlling </a:t>
            </a:r>
            <a:endParaRPr lang="en-US" dirty="0"/>
          </a:p>
          <a:p>
            <a:pPr marL="0" indent="0" algn="l" rtl="0">
              <a:buNone/>
            </a:pPr>
            <a:r>
              <a:rPr lang="en-US" dirty="0"/>
              <a:t>Using the voice recognition library provided by Microsoft. system  provide users the ability to control the robot by voice and allow them to interact with the system without even move there bodies. </a:t>
            </a:r>
          </a:p>
          <a:p>
            <a:pPr algn="l" rtl="0"/>
            <a:r>
              <a:rPr lang="en-GB" b="1" dirty="0"/>
              <a:t>3- Free Drive</a:t>
            </a:r>
          </a:p>
          <a:p>
            <a:pPr marL="0" indent="0" algn="l" rtl="0">
              <a:buNone/>
            </a:pPr>
            <a:r>
              <a:rPr lang="en-US" dirty="0"/>
              <a:t>the deigned robotic system has the feature of moving automatically and  </a:t>
            </a:r>
            <a:r>
              <a:rPr lang="en-US" dirty="0" err="1"/>
              <a:t>detectes</a:t>
            </a:r>
            <a:r>
              <a:rPr lang="en-US" dirty="0"/>
              <a:t> the obstacles facing its way and adapts according to the given decision by the user,</a:t>
            </a:r>
          </a:p>
          <a:p>
            <a:pPr algn="l" rtl="0"/>
            <a:endParaRPr lang="ar-SA" dirty="0"/>
          </a:p>
        </p:txBody>
      </p:sp>
    </p:spTree>
    <p:extLst>
      <p:ext uri="{BB962C8B-B14F-4D97-AF65-F5344CB8AC3E}">
        <p14:creationId xmlns:p14="http://schemas.microsoft.com/office/powerpoint/2010/main" xmlns="" val="2963103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System approach and tools  	 </a:t>
            </a:r>
          </a:p>
        </p:txBody>
      </p:sp>
      <p:sp>
        <p:nvSpPr>
          <p:cNvPr id="3" name="Content Placeholder 2"/>
          <p:cNvSpPr>
            <a:spLocks noGrp="1"/>
          </p:cNvSpPr>
          <p:nvPr>
            <p:ph idx="1"/>
          </p:nvPr>
        </p:nvSpPr>
        <p:spPr>
          <a:xfrm>
            <a:off x="323528" y="1970163"/>
            <a:ext cx="8239505" cy="2322933"/>
          </a:xfrm>
        </p:spPr>
        <p:txBody>
          <a:bodyPr>
            <a:normAutofit/>
          </a:bodyPr>
          <a:lstStyle/>
          <a:p>
            <a:pPr marL="0" indent="0" algn="l" rtl="0">
              <a:buNone/>
            </a:pPr>
            <a:r>
              <a:rPr lang="en-US" b="1" dirty="0">
                <a:latin typeface="Times New Roman" panose="02020603050405020304" pitchFamily="18" charset="0"/>
                <a:cs typeface="Times New Roman" panose="02020603050405020304" pitchFamily="18" charset="0"/>
              </a:rPr>
              <a:t>1-  recognize and detect the spoken words by user </a:t>
            </a:r>
          </a:p>
          <a:p>
            <a:pPr marL="0" indent="0" algn="l" rtl="0">
              <a:buNone/>
            </a:pPr>
            <a:r>
              <a:rPr lang="en-US" dirty="0">
                <a:latin typeface="Times New Roman" panose="02020603050405020304" pitchFamily="18" charset="0"/>
                <a:cs typeface="Times New Roman" panose="02020603050405020304" pitchFamily="18" charset="0"/>
              </a:rPr>
              <a:t>we used the </a:t>
            </a:r>
            <a:r>
              <a:rPr lang="en-GB" dirty="0">
                <a:latin typeface="Times New Roman" panose="02020603050405020304" pitchFamily="18" charset="0"/>
                <a:cs typeface="Times New Roman" panose="02020603050405020304" pitchFamily="18" charset="0"/>
              </a:rPr>
              <a:t>voice recognition libraries  provided by visual studio </a:t>
            </a:r>
            <a:r>
              <a:rPr lang="en-US" dirty="0" err="1">
                <a:latin typeface="Times New Roman" panose="02020603050405020304" pitchFamily="18" charset="0"/>
                <a:cs typeface="Times New Roman" panose="02020603050405020304" pitchFamily="18" charset="0"/>
              </a:rPr>
              <a:t>.Net</a:t>
            </a:r>
            <a:r>
              <a:rPr lang="en-US" dirty="0">
                <a:latin typeface="Times New Roman" panose="02020603050405020304" pitchFamily="18" charset="0"/>
                <a:cs typeface="Times New Roman" panose="02020603050405020304" pitchFamily="18" charset="0"/>
              </a:rPr>
              <a:t> Platform  so the pc was the main controller</a:t>
            </a:r>
          </a:p>
          <a:p>
            <a:pPr marL="0" indent="0" algn="l" rtl="0">
              <a:buNone/>
            </a:pPr>
            <a:r>
              <a:rPr lang="en-US" dirty="0">
                <a:latin typeface="Times New Roman" panose="02020603050405020304" pitchFamily="18" charset="0"/>
                <a:cs typeface="Times New Roman" panose="02020603050405020304" pitchFamily="18" charset="0"/>
              </a:rPr>
              <a:t>in  which  it’s responsible of detecting  and processing  the speech of the user then send the appropriate command to the robot </a:t>
            </a:r>
          </a:p>
          <a:p>
            <a:pPr marL="0" indent="0" algn="l" rtl="0">
              <a:buNone/>
            </a:pPr>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6B6BB35F-5870-45A8-9CFC-70618BFC788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20072" y="4421231"/>
            <a:ext cx="1260560" cy="1415429"/>
          </a:xfrm>
          <a:prstGeom prst="rect">
            <a:avLst/>
          </a:prstGeom>
        </p:spPr>
      </p:pic>
      <p:pic>
        <p:nvPicPr>
          <p:cNvPr id="15" name="Picture 14">
            <a:extLst>
              <a:ext uri="{FF2B5EF4-FFF2-40B4-BE49-F238E27FC236}">
                <a16:creationId xmlns:a16="http://schemas.microsoft.com/office/drawing/2014/main" xmlns="" id="{B0DF088F-3BCD-4583-992C-EB6C29C2D37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91680" y="4503946"/>
            <a:ext cx="2550648" cy="1332714"/>
          </a:xfrm>
          <a:prstGeom prst="rect">
            <a:avLst/>
          </a:prstGeom>
        </p:spPr>
      </p:pic>
    </p:spTree>
    <p:extLst>
      <p:ext uri="{BB962C8B-B14F-4D97-AF65-F5344CB8AC3E}">
        <p14:creationId xmlns:p14="http://schemas.microsoft.com/office/powerpoint/2010/main" xmlns="" val="246330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2378</TotalTime>
  <Words>540</Words>
  <Application>Microsoft Office PowerPoint</Application>
  <PresentationFormat>عرض على الشاشة (3:4)‏</PresentationFormat>
  <Paragraphs>62</Paragraphs>
  <Slides>12</Slides>
  <Notes>0</Notes>
  <HiddenSlides>0</HiddenSlides>
  <MMClips>0</MMClips>
  <ScaleCrop>false</ScaleCrop>
  <HeadingPairs>
    <vt:vector size="4" baseType="variant">
      <vt:variant>
        <vt:lpstr>سمة</vt:lpstr>
      </vt:variant>
      <vt:variant>
        <vt:i4>1</vt:i4>
      </vt:variant>
      <vt:variant>
        <vt:lpstr>عناوين الشرائح</vt:lpstr>
      </vt:variant>
      <vt:variant>
        <vt:i4>12</vt:i4>
      </vt:variant>
    </vt:vector>
  </HeadingPairs>
  <TitlesOfParts>
    <vt:vector size="13" baseType="lpstr">
      <vt:lpstr>Dividend</vt:lpstr>
      <vt:lpstr>an interactive robotic system through voice commands  </vt:lpstr>
      <vt:lpstr>الشريحة 2</vt:lpstr>
      <vt:lpstr>Introduction</vt:lpstr>
      <vt:lpstr>Problem Overview</vt:lpstr>
      <vt:lpstr>Aims and Objectives</vt:lpstr>
      <vt:lpstr>System Concept</vt:lpstr>
      <vt:lpstr>Related works </vt:lpstr>
      <vt:lpstr>Main Functionalities  </vt:lpstr>
      <vt:lpstr>System approach and tools    </vt:lpstr>
      <vt:lpstr>Cont…</vt:lpstr>
      <vt:lpstr>Future works </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Prototype Robotic Navigation System for Guiding Firefighters in Hazard Areas</dc:title>
  <dc:creator>pc</dc:creator>
  <cp:lastModifiedBy>bander hakami</cp:lastModifiedBy>
  <cp:revision>88</cp:revision>
  <dcterms:created xsi:type="dcterms:W3CDTF">2016-04-08T19:12:01Z</dcterms:created>
  <dcterms:modified xsi:type="dcterms:W3CDTF">2017-12-24T16:37:30Z</dcterms:modified>
</cp:coreProperties>
</file>