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2" r:id="rId13"/>
    <p:sldId id="273"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0A3-4B74-8E03-13CAE7C2CF32}"/>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0A3-4B74-8E03-13CAE7C2CF32}"/>
            </c:ext>
          </c:extLst>
        </c:ser>
        <c:ser>
          <c:idx val="2"/>
          <c:order val="2"/>
          <c:tx>
            <c:strRef>
              <c:f>Sheet1!$D$3:$D$4</c:f>
              <c:strCache>
                <c:ptCount val="1"/>
                <c:pt idx="0">
                  <c:v>MID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0A3-4B74-8E03-13CAE7C2CF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0A3-4B74-8E03-13CAE7C2CF32}"/>
            </c:ext>
          </c:extLst>
        </c:ser>
        <c:dLbls>
          <c:showLegendKey val="0"/>
          <c:showVal val="0"/>
          <c:showCatName val="0"/>
          <c:showSerName val="0"/>
          <c:showPercent val="0"/>
          <c:showBubbleSize val="0"/>
        </c:dLbls>
        <c:gapWidth val="219"/>
        <c:overlap val="-27"/>
        <c:axId val="538486392"/>
        <c:axId val="538485112"/>
      </c:barChart>
      <c:catAx>
        <c:axId val="538486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5112"/>
        <c:crosses val="autoZero"/>
        <c:auto val="1"/>
        <c:lblAlgn val="ctr"/>
        <c:lblOffset val="100"/>
        <c:noMultiLvlLbl val="0"/>
      </c:catAx>
      <c:valAx>
        <c:axId val="53848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6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200400"/>
            <a:ext cx="9641142" cy="1938992"/>
          </a:xfrm>
          <a:prstGeom prst="rect">
            <a:avLst/>
          </a:prstGeom>
          <a:noFill/>
        </p:spPr>
        <p:txBody>
          <a:bodyPr wrap="square" rtlCol="0">
            <a:spAutoFit/>
          </a:bodyPr>
          <a:lstStyle/>
          <a:p>
            <a:r>
              <a:rPr lang="en-US" sz="2400" b="1" dirty="0"/>
              <a:t>STUDENT NAME: </a:t>
            </a:r>
            <a:r>
              <a:rPr lang="en-US" sz="2400" dirty="0"/>
              <a:t>Mohammed Fazil A</a:t>
            </a:r>
          </a:p>
          <a:p>
            <a:r>
              <a:rPr lang="en-US" sz="2400" b="1" dirty="0"/>
              <a:t>REGISTER NO:</a:t>
            </a:r>
            <a:r>
              <a:rPr lang="en-US" sz="2400" dirty="0"/>
              <a:t> 312202274 (NM ID :715D6713211E1948BF34F6CA4C6489D0)</a:t>
            </a:r>
          </a:p>
          <a:p>
            <a:r>
              <a:rPr lang="en-US" sz="2400" b="1" dirty="0"/>
              <a:t>DEPARTMENT: </a:t>
            </a:r>
            <a:r>
              <a:rPr lang="en-US" sz="2400" dirty="0"/>
              <a:t>B.com (Computer application)</a:t>
            </a:r>
          </a:p>
          <a:p>
            <a:r>
              <a:rPr lang="en-US" sz="2400" b="1" dirty="0"/>
              <a:t>COLLEGE :</a:t>
            </a:r>
            <a:r>
              <a:rPr lang="en-US" sz="2400" dirty="0"/>
              <a:t> </a:t>
            </a:r>
            <a:r>
              <a:rPr lang="en-US" sz="2400" b="0" i="0" dirty="0">
                <a:solidFill>
                  <a:srgbClr val="1F1F1F"/>
                </a:solidFill>
                <a:effectLst/>
                <a:latin typeface="Google Sans"/>
              </a:rPr>
              <a:t>Mohamed Sathak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40EDFEF-0181-91A1-B559-CA3DA6E7B50B}"/>
              </a:ext>
            </a:extLst>
          </p:cNvPr>
          <p:cNvSpPr txBox="1"/>
          <p:nvPr/>
        </p:nvSpPr>
        <p:spPr>
          <a:xfrm>
            <a:off x="828675" y="1143000"/>
            <a:ext cx="7400925" cy="5078313"/>
          </a:xfrm>
          <a:prstGeom prst="rect">
            <a:avLst/>
          </a:prstGeom>
          <a:noFill/>
        </p:spPr>
        <p:txBody>
          <a:bodyPr wrap="square" rtlCol="0">
            <a:spAutoFit/>
          </a:bodyPr>
          <a:lstStyle/>
          <a:p>
            <a:r>
              <a:rPr lang="en-IN" b="1" dirty="0"/>
              <a:t>Data collection</a:t>
            </a:r>
          </a:p>
          <a:p>
            <a:pPr marL="285750" indent="-285750">
              <a:buFont typeface="Arial" panose="020B0604020202020204" pitchFamily="34" charset="0"/>
              <a:buChar char="•"/>
            </a:pPr>
            <a:endParaRPr lang="en-IN" b="1" dirty="0"/>
          </a:p>
          <a:p>
            <a:pPr marL="342900" indent="-342900">
              <a:buFont typeface="+mj-lt"/>
              <a:buAutoNum type="arabicPeriod"/>
            </a:pPr>
            <a:r>
              <a:rPr lang="en-US" dirty="0"/>
              <a:t>Downloaded Kaggle for project submission</a:t>
            </a:r>
          </a:p>
          <a:p>
            <a:pPr marL="342900" indent="-342900">
              <a:buFont typeface="+mj-lt"/>
              <a:buAutoNum type="arabicPeriod"/>
            </a:pPr>
            <a:r>
              <a:rPr lang="en-US" dirty="0"/>
              <a:t>Logged in Edunet website to update the profile and certification</a:t>
            </a:r>
          </a:p>
          <a:p>
            <a:pPr marL="342900" indent="-342900">
              <a:buFont typeface="+mj-lt"/>
              <a:buAutoNum type="arabicPeriod"/>
            </a:pPr>
            <a:r>
              <a:rPr lang="en-US" dirty="0"/>
              <a:t>Github has been signed up to generate the github link</a:t>
            </a:r>
          </a:p>
          <a:p>
            <a:endParaRPr lang="en-US" dirty="0"/>
          </a:p>
          <a:p>
            <a:pPr marL="285750" indent="-285750">
              <a:buFont typeface="Arial" panose="020B0604020202020204" pitchFamily="34" charset="0"/>
              <a:buChar char="•"/>
            </a:pPr>
            <a:r>
              <a:rPr lang="en-US" b="1" dirty="0"/>
              <a:t>Feature Collection</a:t>
            </a:r>
          </a:p>
          <a:p>
            <a:pPr marL="342900" indent="-342900">
              <a:buFont typeface="+mj-lt"/>
              <a:buAutoNum type="arabicPeriod"/>
            </a:pPr>
            <a:r>
              <a:rPr lang="en-US" dirty="0"/>
              <a:t>Data validation</a:t>
            </a:r>
          </a:p>
          <a:p>
            <a:pPr marL="342900" indent="-342900">
              <a:buFont typeface="+mj-lt"/>
              <a:buAutoNum type="arabicPeriod"/>
            </a:pPr>
            <a:r>
              <a:rPr lang="en-US" dirty="0"/>
              <a:t>Conditional Formatting</a:t>
            </a:r>
          </a:p>
          <a:p>
            <a:endParaRPr lang="en-US" dirty="0"/>
          </a:p>
          <a:p>
            <a:pPr marL="285750" indent="-285750">
              <a:buFont typeface="Arial" panose="020B0604020202020204" pitchFamily="34" charset="0"/>
              <a:buChar char="•"/>
            </a:pPr>
            <a:r>
              <a:rPr lang="en-US" b="1" dirty="0"/>
              <a:t>Data cleaning</a:t>
            </a:r>
          </a:p>
          <a:p>
            <a:pPr marL="342900" indent="-342900">
              <a:buFont typeface="+mj-lt"/>
              <a:buAutoNum type="arabicPeriod"/>
            </a:pPr>
            <a:r>
              <a:rPr lang="en-US" dirty="0"/>
              <a:t>Missing values identify</a:t>
            </a:r>
          </a:p>
          <a:p>
            <a:pPr marL="342900" indent="-342900">
              <a:buFont typeface="+mj-lt"/>
              <a:buAutoNum type="arabicPeriod"/>
            </a:pPr>
            <a:r>
              <a:rPr lang="en-US" dirty="0"/>
              <a:t>Missing values making filter out.</a:t>
            </a:r>
          </a:p>
          <a:p>
            <a:endParaRPr lang="en-US" dirty="0"/>
          </a:p>
          <a:p>
            <a:pPr marL="285750" indent="-285750">
              <a:buFont typeface="Arial" panose="020B0604020202020204" pitchFamily="34" charset="0"/>
              <a:buChar char="•"/>
            </a:pPr>
            <a:r>
              <a:rPr lang="en-US" b="1" dirty="0"/>
              <a:t>Performance Level</a:t>
            </a:r>
          </a:p>
          <a:p>
            <a:pPr marL="342900" indent="-342900">
              <a:buFont typeface="+mj-lt"/>
              <a:buAutoNum type="arabicPeriod"/>
            </a:pPr>
            <a:r>
              <a:rPr lang="en-US" dirty="0"/>
              <a:t>Current employee rating</a:t>
            </a:r>
          </a:p>
          <a:p>
            <a:pPr marL="342900" indent="-342900">
              <a:buFont typeface="+mj-lt"/>
              <a:buAutoNum type="arabicPeriod"/>
            </a:pPr>
            <a:r>
              <a:rPr lang="en-US" dirty="0"/>
              <a:t>Considering Male and female.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C10C-633D-332B-9183-D2B5BC7EAD6E}"/>
              </a:ext>
            </a:extLst>
          </p:cNvPr>
          <p:cNvSpPr>
            <a:spLocks noGrp="1"/>
          </p:cNvSpPr>
          <p:nvPr>
            <p:ph type="title"/>
          </p:nvPr>
        </p:nvSpPr>
        <p:spPr>
          <a:xfrm>
            <a:off x="755332" y="385444"/>
            <a:ext cx="10681335" cy="1477328"/>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br>
              <a:rPr lang="en-US" sz="4800" dirty="0">
                <a:latin typeface="Trebuchet MS"/>
                <a:cs typeface="Trebuchet MS"/>
              </a:rPr>
            </a:br>
            <a:endParaRPr lang="en-US" dirty="0"/>
          </a:p>
        </p:txBody>
      </p:sp>
      <p:sp>
        <p:nvSpPr>
          <p:cNvPr id="3" name="Text Placeholder 2">
            <a:extLst>
              <a:ext uri="{FF2B5EF4-FFF2-40B4-BE49-F238E27FC236}">
                <a16:creationId xmlns:a16="http://schemas.microsoft.com/office/drawing/2014/main" id="{F2CCF35F-A46F-4513-0CC3-C4C9EEFCA2EF}"/>
              </a:ext>
            </a:extLst>
          </p:cNvPr>
          <p:cNvSpPr>
            <a:spLocks noGrp="1"/>
          </p:cNvSpPr>
          <p:nvPr>
            <p:ph type="body" idx="1"/>
          </p:nvPr>
        </p:nvSpPr>
        <p:spPr>
          <a:xfrm>
            <a:off x="609600" y="1577340"/>
            <a:ext cx="8458200" cy="5128260"/>
          </a:xfrm>
        </p:spPr>
        <p:txBody>
          <a:bodyPr/>
          <a:lstStyle/>
          <a:p>
            <a:pPr marL="285750" indent="-285750">
              <a:buFont typeface="Arial" panose="020B0604020202020204" pitchFamily="34" charset="0"/>
              <a:buChar char="•"/>
            </a:pPr>
            <a:r>
              <a:rPr lang="en-IN" sz="2200" b="1" dirty="0"/>
              <a:t>Summary</a:t>
            </a:r>
          </a:p>
          <a:p>
            <a:pPr marL="342900" indent="-342900">
              <a:buFont typeface="+mj-lt"/>
              <a:buAutoNum type="arabicPeriod"/>
            </a:pPr>
            <a:r>
              <a:rPr lang="en-IN" sz="2200" dirty="0"/>
              <a:t>First we have selected the selective column of data we need to Performance analysis </a:t>
            </a:r>
          </a:p>
          <a:p>
            <a:pPr marL="342900" indent="-342900">
              <a:buFont typeface="+mj-lt"/>
              <a:buAutoNum type="arabicPeriod"/>
            </a:pPr>
            <a:r>
              <a:rPr lang="en-IN" sz="2200" dirty="0"/>
              <a:t>Next we have removed the Blank data though conditional Formatting</a:t>
            </a:r>
          </a:p>
          <a:p>
            <a:pPr marL="342900" indent="-342900">
              <a:buFont typeface="+mj-lt"/>
              <a:buAutoNum type="arabicPeriod"/>
            </a:pPr>
            <a:r>
              <a:rPr lang="en-IN" sz="2200" dirty="0"/>
              <a:t>The we have filter the data and unselected the Blank</a:t>
            </a:r>
          </a:p>
          <a:p>
            <a:endParaRPr lang="en-IN" sz="2200" dirty="0"/>
          </a:p>
          <a:p>
            <a:pPr marL="342900" indent="-342900">
              <a:buFont typeface="Arial" panose="020B0604020202020204" pitchFamily="34" charset="0"/>
              <a:buChar char="•"/>
            </a:pPr>
            <a:r>
              <a:rPr lang="en-US" sz="2200" b="1" dirty="0"/>
              <a:t>Visualization</a:t>
            </a:r>
          </a:p>
          <a:p>
            <a:pPr marL="457200" indent="-457200">
              <a:buFont typeface="+mj-lt"/>
              <a:buAutoNum type="arabicPeriod"/>
            </a:pPr>
            <a:r>
              <a:rPr lang="en-US" sz="2200" dirty="0"/>
              <a:t>We have used the Pivot table.</a:t>
            </a:r>
          </a:p>
          <a:p>
            <a:pPr marL="457200" indent="-457200">
              <a:buFont typeface="+mj-lt"/>
              <a:buAutoNum type="arabicPeriod"/>
            </a:pPr>
            <a:r>
              <a:rPr lang="en-US" sz="2200" dirty="0"/>
              <a:t>We have used the graph for the performance analysis.</a:t>
            </a:r>
          </a:p>
          <a:p>
            <a:pPr marL="457200" indent="-457200">
              <a:buFont typeface="+mj-lt"/>
              <a:buAutoNum type="arabicPeriod"/>
            </a:pPr>
            <a:r>
              <a:rPr lang="en-US" sz="2200" dirty="0"/>
              <a:t>We have used slicer and axes.</a:t>
            </a:r>
          </a:p>
          <a:p>
            <a:pPr marL="457200" indent="-457200">
              <a:buFont typeface="+mj-lt"/>
              <a:buAutoNum type="arabicPeriod"/>
            </a:pPr>
            <a:r>
              <a:rPr lang="en-US" sz="2200" dirty="0"/>
              <a:t>We have used the filter and trendline.</a:t>
            </a:r>
          </a:p>
          <a:p>
            <a:endParaRPr lang="en-US" sz="2200" b="1" dirty="0"/>
          </a:p>
        </p:txBody>
      </p:sp>
    </p:spTree>
    <p:extLst>
      <p:ext uri="{BB962C8B-B14F-4D97-AF65-F5344CB8AC3E}">
        <p14:creationId xmlns:p14="http://schemas.microsoft.com/office/powerpoint/2010/main" val="43676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5AF-023F-E67C-7C77-1F33AD18EE76}"/>
              </a:ext>
            </a:extLst>
          </p:cNvPr>
          <p:cNvSpPr>
            <a:spLocks noGrp="1"/>
          </p:cNvSpPr>
          <p:nvPr>
            <p:ph type="title"/>
          </p:nvPr>
        </p:nvSpPr>
        <p:spPr>
          <a:xfrm>
            <a:off x="755332" y="397167"/>
            <a:ext cx="10681335" cy="758190"/>
          </a:xfrm>
        </p:spPr>
        <p:txBody>
          <a:bodyPr/>
          <a:lstStyle/>
          <a:p>
            <a:r>
              <a:rPr lang="en-US" dirty="0"/>
              <a:t>R</a:t>
            </a:r>
            <a:r>
              <a:rPr lang="en-US" spc="-40" dirty="0"/>
              <a:t>E</a:t>
            </a:r>
            <a:r>
              <a:rPr lang="en-US" spc="15" dirty="0"/>
              <a:t>S</a:t>
            </a:r>
            <a:r>
              <a:rPr lang="en-US" spc="-30" dirty="0"/>
              <a:t>U</a:t>
            </a:r>
            <a:r>
              <a:rPr lang="en-US" spc="-405" dirty="0"/>
              <a:t>L</a:t>
            </a:r>
            <a:r>
              <a:rPr lang="en-US" dirty="0"/>
              <a:t>TS</a:t>
            </a:r>
          </a:p>
        </p:txBody>
      </p:sp>
      <p:pic>
        <p:nvPicPr>
          <p:cNvPr id="3" name="Picture 2">
            <a:extLst>
              <a:ext uri="{FF2B5EF4-FFF2-40B4-BE49-F238E27FC236}">
                <a16:creationId xmlns:a16="http://schemas.microsoft.com/office/drawing/2014/main" id="{617A9C44-A7E5-BD1C-275F-ABA33BF74A5E}"/>
              </a:ext>
            </a:extLst>
          </p:cNvPr>
          <p:cNvPicPr>
            <a:picLocks noChangeAspect="1"/>
          </p:cNvPicPr>
          <p:nvPr/>
        </p:nvPicPr>
        <p:blipFill>
          <a:blip r:embed="rId2"/>
          <a:stretch>
            <a:fillRect/>
          </a:stretch>
        </p:blipFill>
        <p:spPr>
          <a:xfrm>
            <a:off x="1066800" y="1243161"/>
            <a:ext cx="7623273" cy="5194226"/>
          </a:xfrm>
          <a:prstGeom prst="rect">
            <a:avLst/>
          </a:prstGeom>
        </p:spPr>
      </p:pic>
    </p:spTree>
    <p:extLst>
      <p:ext uri="{BB962C8B-B14F-4D97-AF65-F5344CB8AC3E}">
        <p14:creationId xmlns:p14="http://schemas.microsoft.com/office/powerpoint/2010/main" val="3783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753-4F9E-5F27-CC48-9230D60254F6}"/>
              </a:ext>
            </a:extLst>
          </p:cNvPr>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graphicFrame>
        <p:nvGraphicFramePr>
          <p:cNvPr id="3" name="Chart 2">
            <a:extLst>
              <a:ext uri="{FF2B5EF4-FFF2-40B4-BE49-F238E27FC236}">
                <a16:creationId xmlns:a16="http://schemas.microsoft.com/office/drawing/2014/main" id="{2AB83507-A678-F7C8-A8CC-84CC015A02E1}"/>
              </a:ext>
            </a:extLst>
          </p:cNvPr>
          <p:cNvGraphicFramePr>
            <a:graphicFrameLocks/>
          </p:cNvGraphicFramePr>
          <p:nvPr>
            <p:extLst>
              <p:ext uri="{D42A27DB-BD31-4B8C-83A1-F6EECF244321}">
                <p14:modId xmlns:p14="http://schemas.microsoft.com/office/powerpoint/2010/main" val="310982875"/>
              </p:ext>
            </p:extLst>
          </p:nvPr>
        </p:nvGraphicFramePr>
        <p:xfrm>
          <a:off x="1143000" y="1905000"/>
          <a:ext cx="772668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133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728FCD-70FA-4219-5B9F-31A64906875A}"/>
              </a:ext>
            </a:extLst>
          </p:cNvPr>
          <p:cNvSpPr txBox="1"/>
          <p:nvPr/>
        </p:nvSpPr>
        <p:spPr>
          <a:xfrm>
            <a:off x="990600" y="1447800"/>
            <a:ext cx="9144000" cy="4493538"/>
          </a:xfrm>
          <a:prstGeom prst="rect">
            <a:avLst/>
          </a:prstGeom>
          <a:noFill/>
        </p:spPr>
        <p:txBody>
          <a:bodyPr wrap="square" rtlCol="0">
            <a:spAutoFit/>
          </a:bodyPr>
          <a:lstStyle/>
          <a:p>
            <a:r>
              <a:rPr lang="en-US" sz="2200" dirty="0"/>
              <a:t>Understanding performance trends helps in creating personalized development plans that support employees' career growth and align their goals with organizational objectives. Recognizing and rewarding high performers based on performance data boosts employee morale and motivation. This can lead to increased job satisfaction and retention. The analysis reveals individual and team strengths, as well as areas where improvement is needed. This understanding allows organizations to leverage high performers effectively and address performance gaps. systematically analyzing performance data, organizations can make informed decisions that enhance employee development, optimize performance, and support overall strategic goals. By integrating performance analysis into the organizational culture, companies can foster a high-performance environment that drives success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749F6B3A-7CC1-DEAB-3963-FC53288FAB06}"/>
              </a:ext>
            </a:extLst>
          </p:cNvPr>
          <p:cNvSpPr txBox="1"/>
          <p:nvPr/>
        </p:nvSpPr>
        <p:spPr>
          <a:xfrm>
            <a:off x="1905000" y="5040868"/>
            <a:ext cx="184731" cy="369332"/>
          </a:xfrm>
          <a:prstGeom prst="rect">
            <a:avLst/>
          </a:prstGeom>
          <a:noFill/>
        </p:spPr>
        <p:txBody>
          <a:bodyPr wrap="none" rtlCol="0">
            <a:spAutoFit/>
          </a:bodyPr>
          <a:lstStyle/>
          <a:p>
            <a:endParaRPr lang="en-US" dirty="0"/>
          </a:p>
        </p:txBody>
      </p:sp>
      <p:sp>
        <p:nvSpPr>
          <p:cNvPr id="16" name="Rectangle 4">
            <a:extLst>
              <a:ext uri="{FF2B5EF4-FFF2-40B4-BE49-F238E27FC236}">
                <a16:creationId xmlns:a16="http://schemas.microsoft.com/office/drawing/2014/main" id="{642C1B16-8F78-CF3D-AC42-A1E660C1A6C2}"/>
              </a:ext>
            </a:extLst>
          </p:cNvPr>
          <p:cNvSpPr>
            <a:spLocks noChangeArrowheads="1"/>
          </p:cNvSpPr>
          <p:nvPr/>
        </p:nvSpPr>
        <p:spPr bwMode="auto">
          <a:xfrm>
            <a:off x="152400" y="1680180"/>
            <a:ext cx="953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Background</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Provide context about the organization or department. For instance: "In a rapidly growing technology firm, the human resources department is struggling to effectively monitor and enhance employee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Problem Identification</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Specify the core issue. For example: "The current performance evaluation system lacks consistency and transparency, resulting in unclear performance metrics and dissatisfaction among employees.“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Implications</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Describe the impact of the problem. For instance: "This inconsistency has led to decreased employee morale, lower productivity, and increased turnover rates, which affects overall team performance and organizational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r>
              <a:rPr lang="en-US" sz="2400" b="1" dirty="0"/>
              <a:t>Employee Data Analyst</a:t>
            </a:r>
            <a:r>
              <a:rPr lang="en-US" sz="2400" dirty="0"/>
              <a:t> is a specialized role focused on analyzing and interpreting data related to employees within an organization. Identify trends and patterns in employee performance, turnover rates, engagement levels, and other key metrics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52" name="Picture 4" descr="Staff department icon. Business employee team symbol. Organization or enterprise member sign. Networking structure vector. Isolated black icon for community connection. ">
            <a:extLst>
              <a:ext uri="{FF2B5EF4-FFF2-40B4-BE49-F238E27FC236}">
                <a16:creationId xmlns:a16="http://schemas.microsoft.com/office/drawing/2014/main" id="{2713928C-F4F6-35CB-9D99-7ACB8291266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73" b="13480"/>
          <a:stretch/>
        </p:blipFill>
        <p:spPr bwMode="auto">
          <a:xfrm>
            <a:off x="381001" y="1409952"/>
            <a:ext cx="2362199" cy="2197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5560CF-05DB-4182-E763-99D464723DFE}"/>
              </a:ext>
            </a:extLst>
          </p:cNvPr>
          <p:cNvSpPr txBox="1"/>
          <p:nvPr/>
        </p:nvSpPr>
        <p:spPr>
          <a:xfrm>
            <a:off x="282574" y="3893668"/>
            <a:ext cx="2924175" cy="430887"/>
          </a:xfrm>
          <a:prstGeom prst="rect">
            <a:avLst/>
          </a:prstGeom>
          <a:noFill/>
        </p:spPr>
        <p:txBody>
          <a:bodyPr wrap="square" rtlCol="0">
            <a:spAutoFit/>
          </a:bodyPr>
          <a:lstStyle/>
          <a:p>
            <a:r>
              <a:rPr lang="en-US" sz="2200" dirty="0"/>
              <a:t>Department Managers</a:t>
            </a:r>
          </a:p>
        </p:txBody>
      </p:sp>
      <p:pic>
        <p:nvPicPr>
          <p:cNvPr id="2054" name="Picture 6" descr="Workers team icon logo">
            <a:extLst>
              <a:ext uri="{FF2B5EF4-FFF2-40B4-BE49-F238E27FC236}">
                <a16:creationId xmlns:a16="http://schemas.microsoft.com/office/drawing/2014/main" id="{73976BB4-5702-2382-E7D0-01153F6B8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778177"/>
            <a:ext cx="19431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C5F4A4A-F806-47C8-EA8E-71421996D783}"/>
              </a:ext>
            </a:extLst>
          </p:cNvPr>
          <p:cNvSpPr txBox="1"/>
          <p:nvPr/>
        </p:nvSpPr>
        <p:spPr>
          <a:xfrm>
            <a:off x="4152900" y="3893667"/>
            <a:ext cx="1943100" cy="430887"/>
          </a:xfrm>
          <a:prstGeom prst="rect">
            <a:avLst/>
          </a:prstGeom>
          <a:noFill/>
        </p:spPr>
        <p:txBody>
          <a:bodyPr wrap="square" rtlCol="0">
            <a:spAutoFit/>
          </a:bodyPr>
          <a:lstStyle/>
          <a:p>
            <a:r>
              <a:rPr lang="en-US" sz="2200" dirty="0"/>
              <a:t>Employees</a:t>
            </a:r>
          </a:p>
        </p:txBody>
      </p:sp>
      <p:pic>
        <p:nvPicPr>
          <p:cNvPr id="2056" name="Picture 8" descr="42 Recruitment Logos for Teams and Agencies">
            <a:extLst>
              <a:ext uri="{FF2B5EF4-FFF2-40B4-BE49-F238E27FC236}">
                <a16:creationId xmlns:a16="http://schemas.microsoft.com/office/drawing/2014/main" id="{6C43E0CA-A66C-88E7-3EA9-2EBDE757A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1797" y="1143000"/>
            <a:ext cx="2974603" cy="29746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ED821B1-D81A-61DC-FF79-816BC2A28E6D}"/>
              </a:ext>
            </a:extLst>
          </p:cNvPr>
          <p:cNvSpPr txBox="1"/>
          <p:nvPr/>
        </p:nvSpPr>
        <p:spPr>
          <a:xfrm>
            <a:off x="6991652" y="3886200"/>
            <a:ext cx="2457148" cy="430887"/>
          </a:xfrm>
          <a:prstGeom prst="rect">
            <a:avLst/>
          </a:prstGeom>
          <a:noFill/>
        </p:spPr>
        <p:txBody>
          <a:bodyPr wrap="none" rtlCol="0">
            <a:spAutoFit/>
          </a:bodyPr>
          <a:lstStyle/>
          <a:p>
            <a:r>
              <a:rPr lang="en-US" sz="2200" dirty="0"/>
              <a:t>Recruitment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08374BD-F7EF-C95D-4A50-0C398BE7526F}"/>
              </a:ext>
            </a:extLst>
          </p:cNvPr>
          <p:cNvSpPr txBox="1"/>
          <p:nvPr/>
        </p:nvSpPr>
        <p:spPr>
          <a:xfrm>
            <a:off x="2781812" y="1799034"/>
            <a:ext cx="7124188" cy="3077766"/>
          </a:xfrm>
          <a:prstGeom prst="rect">
            <a:avLst/>
          </a:prstGeom>
          <a:noFill/>
        </p:spPr>
        <p:txBody>
          <a:bodyPr wrap="square" rtlCol="0">
            <a:spAutoFit/>
          </a:bodyPr>
          <a:lstStyle/>
          <a:p>
            <a:r>
              <a:rPr lang="en-IN" sz="2200" b="1" dirty="0"/>
              <a:t>Conditional formatting </a:t>
            </a:r>
            <a:r>
              <a:rPr lang="en-IN" sz="2200" dirty="0"/>
              <a:t>is used to identify any blank or missing columns or rows.</a:t>
            </a:r>
          </a:p>
          <a:p>
            <a:r>
              <a:rPr lang="en-IN" sz="2200" b="1" dirty="0"/>
              <a:t>Filter</a:t>
            </a:r>
            <a:r>
              <a:rPr lang="en-IN" sz="2200" dirty="0"/>
              <a:t> removed from data sheet  since it was being exploited for data non-use</a:t>
            </a:r>
          </a:p>
          <a:p>
            <a:r>
              <a:rPr lang="en-IN" sz="2200" b="1" dirty="0"/>
              <a:t>A formula </a:t>
            </a:r>
            <a:r>
              <a:rPr lang="en-IN" sz="2200" dirty="0"/>
              <a:t>is utilized in the data sheet for certain performance in certain rows and columns.</a:t>
            </a:r>
          </a:p>
          <a:p>
            <a:r>
              <a:rPr lang="en-IN" sz="2200" b="1" dirty="0"/>
              <a:t>Pivot</a:t>
            </a:r>
            <a:r>
              <a:rPr lang="en-IN" sz="2200" dirty="0"/>
              <a:t> are used in data sheets o view reports and verify data.</a:t>
            </a:r>
          </a:p>
          <a:p>
            <a:r>
              <a:rPr lang="en-IN" sz="2200" b="1" dirty="0"/>
              <a:t>Graph</a:t>
            </a:r>
            <a:r>
              <a:rPr lang="en-IN" sz="2200" dirty="0"/>
              <a:t> is used for data visualization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AE76A17-0172-0465-0AB4-C194BD51A8A9}"/>
              </a:ext>
            </a:extLst>
          </p:cNvPr>
          <p:cNvSpPr txBox="1"/>
          <p:nvPr/>
        </p:nvSpPr>
        <p:spPr>
          <a:xfrm>
            <a:off x="990600" y="1524000"/>
            <a:ext cx="9829800" cy="5047536"/>
          </a:xfrm>
          <a:prstGeom prst="rect">
            <a:avLst/>
          </a:prstGeom>
          <a:noFill/>
        </p:spPr>
        <p:txBody>
          <a:bodyPr wrap="square" rtlCol="0">
            <a:spAutoFit/>
          </a:bodyPr>
          <a:lstStyle/>
          <a:p>
            <a:pPr marL="285750" indent="-285750">
              <a:buFont typeface="Arial" panose="020B0604020202020204" pitchFamily="34" charset="0"/>
              <a:buChar char="•"/>
            </a:pPr>
            <a:r>
              <a:rPr lang="en-IN" sz="2200" dirty="0"/>
              <a:t>Employee data set in Kaggle</a:t>
            </a:r>
          </a:p>
          <a:p>
            <a:pPr marL="285750" indent="-285750">
              <a:buFont typeface="Arial" panose="020B0604020202020204" pitchFamily="34" charset="0"/>
              <a:buChar char="•"/>
            </a:pPr>
            <a:r>
              <a:rPr lang="en-IN" sz="2200" dirty="0"/>
              <a:t>Total 26- features</a:t>
            </a:r>
          </a:p>
          <a:p>
            <a:pPr marL="285750" indent="-285750">
              <a:buFont typeface="Arial" panose="020B0604020202020204" pitchFamily="34" charset="0"/>
              <a:buChar char="•"/>
            </a:pPr>
            <a:r>
              <a:rPr lang="en-IN" sz="2200" dirty="0"/>
              <a:t>We have used 9 features</a:t>
            </a:r>
          </a:p>
          <a:p>
            <a:endParaRPr lang="en-IN" sz="2200" dirty="0"/>
          </a:p>
          <a:p>
            <a:pPr marL="342900" indent="-342900">
              <a:buFont typeface="+mj-lt"/>
              <a:buAutoNum type="arabicPeriod"/>
            </a:pPr>
            <a:r>
              <a:rPr lang="en-IN" sz="2200" dirty="0"/>
              <a:t>Employee ID in numerical </a:t>
            </a:r>
          </a:p>
          <a:p>
            <a:pPr marL="342900" indent="-342900">
              <a:buFont typeface="+mj-lt"/>
              <a:buAutoNum type="arabicPeriod"/>
            </a:pPr>
            <a:r>
              <a:rPr lang="en-IN" sz="2200" dirty="0"/>
              <a:t>Name : First and last</a:t>
            </a:r>
          </a:p>
          <a:p>
            <a:pPr marL="342900" indent="-342900">
              <a:buFont typeface="+mj-lt"/>
              <a:buAutoNum type="arabicPeriod"/>
            </a:pPr>
            <a:r>
              <a:rPr lang="en-IN" sz="2200" dirty="0"/>
              <a:t>Employee type : Full-time, Part-time, Contract</a:t>
            </a:r>
          </a:p>
          <a:p>
            <a:pPr marL="342900" indent="-342900">
              <a:buFont typeface="+mj-lt"/>
              <a:buAutoNum type="arabicPeriod"/>
            </a:pPr>
            <a:r>
              <a:rPr lang="en-IN" sz="2200" dirty="0"/>
              <a:t>Performance Level : Very High, High, Low, Mid.</a:t>
            </a:r>
          </a:p>
          <a:p>
            <a:pPr marL="342900" indent="-342900">
              <a:buFont typeface="+mj-lt"/>
              <a:buAutoNum type="arabicPeriod"/>
            </a:pPr>
            <a:r>
              <a:rPr lang="en-IN" sz="2200" dirty="0"/>
              <a:t>Gender : Male &amp; Female</a:t>
            </a:r>
          </a:p>
          <a:p>
            <a:pPr marL="342900" indent="-342900">
              <a:buFont typeface="+mj-lt"/>
              <a:buAutoNum type="arabicPeriod"/>
            </a:pPr>
            <a:r>
              <a:rPr lang="en-IN" sz="2200" dirty="0"/>
              <a:t>Employee Rating in Numerical values.</a:t>
            </a:r>
          </a:p>
          <a:p>
            <a:pPr marL="342900" indent="-342900">
              <a:buFont typeface="+mj-lt"/>
              <a:buAutoNum type="arabicPeriod"/>
            </a:pPr>
            <a:r>
              <a:rPr lang="en-IN" sz="2200" dirty="0"/>
              <a:t>Business unit</a:t>
            </a:r>
          </a:p>
          <a:p>
            <a:pPr marL="342900" indent="-342900">
              <a:buFont typeface="+mj-lt"/>
              <a:buAutoNum type="arabicPeriod"/>
            </a:pPr>
            <a:r>
              <a:rPr lang="en-IN" sz="2200" dirty="0"/>
              <a:t>Slicers</a:t>
            </a:r>
          </a:p>
          <a:p>
            <a:pPr marL="342900" indent="-342900">
              <a:buFont typeface="+mj-lt"/>
              <a:buAutoNum type="arabicPeriod"/>
            </a:pPr>
            <a:r>
              <a:rPr lang="en-IN" sz="2200" dirty="0"/>
              <a:t>Trend line</a:t>
            </a:r>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64110E-952E-15F3-5E80-2A90B962878B}"/>
              </a:ext>
            </a:extLst>
          </p:cNvPr>
          <p:cNvSpPr txBox="1"/>
          <p:nvPr/>
        </p:nvSpPr>
        <p:spPr>
          <a:xfrm>
            <a:off x="852650" y="1836930"/>
            <a:ext cx="8215150" cy="1015663"/>
          </a:xfrm>
          <a:prstGeom prst="rect">
            <a:avLst/>
          </a:prstGeom>
          <a:noFill/>
        </p:spPr>
        <p:txBody>
          <a:bodyPr wrap="square" rtlCol="0">
            <a:spAutoFit/>
          </a:bodyPr>
          <a:lstStyle/>
          <a:p>
            <a:pPr marL="342900" indent="-342900">
              <a:buFont typeface="Arial" panose="020B0604020202020204" pitchFamily="34" charset="0"/>
              <a:buChar char="•"/>
            </a:pPr>
            <a:r>
              <a:rPr lang="en-IN" sz="3000" dirty="0"/>
              <a:t>Performance Level </a:t>
            </a:r>
            <a:r>
              <a:rPr lang="en-US" sz="3000" dirty="0"/>
              <a:t>=IFS(Z8&gt;=5,"VERY HIGH",Z8&gt;=4,"HIGH",Z8&gt;=3,"MID",TRUE,"LOW")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666</Words>
  <Application>Microsoft Office PowerPoint</Application>
  <PresentationFormat>Widescreen</PresentationFormat>
  <Paragraphs>101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23</cp:revision>
  <dcterms:created xsi:type="dcterms:W3CDTF">2024-03-29T15:07:22Z</dcterms:created>
  <dcterms:modified xsi:type="dcterms:W3CDTF">2024-09-10T10:28:04Z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