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sldIdLst>
    <p:sldId id="313" r:id="rId5"/>
    <p:sldId id="314" r:id="rId6"/>
    <p:sldId id="311" r:id="rId7"/>
    <p:sldId id="312" r:id="rId8"/>
    <p:sldId id="321" r:id="rId9"/>
    <p:sldId id="320" r:id="rId10"/>
    <p:sldId id="322" r:id="rId11"/>
    <p:sldId id="315" r:id="rId12"/>
    <p:sldId id="316" r:id="rId13"/>
    <p:sldId id="317" r:id="rId14"/>
    <p:sldId id="318" r:id="rId15"/>
    <p:sldId id="319" r:id="rId16"/>
    <p:sldId id="31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57542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3891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594219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31916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8490580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453472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375993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04473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499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8/22/2022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2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7411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8/22/2022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4973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8/22/2022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056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8/22/2022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3924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8/22/2022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484576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8/22/2022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31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8/22/2022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8535517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A7AB34-2070-D947-41E0-854087660BA3}"/>
              </a:ext>
            </a:extLst>
          </p:cNvPr>
          <p:cNvSpPr txBox="1">
            <a:spLocks/>
          </p:cNvSpPr>
          <p:nvPr/>
        </p:nvSpPr>
        <p:spPr>
          <a:xfrm>
            <a:off x="107156" y="2784475"/>
            <a:ext cx="11977688" cy="1455738"/>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solidFill>
                  <a:schemeClr val="tx1"/>
                </a:solidFill>
                <a:latin typeface="Times New Roman" panose="02020603050405020304" pitchFamily="18" charset="0"/>
                <a:cs typeface="Times New Roman" panose="02020603050405020304" pitchFamily="18" charset="0"/>
              </a:rPr>
              <a:t>Welcome To Our Mini Project</a:t>
            </a:r>
          </a:p>
        </p:txBody>
      </p:sp>
      <p:pic>
        <p:nvPicPr>
          <p:cNvPr id="5" name="Audio 5">
            <a:hlinkClick r:id="" action="ppaction://media"/>
            <a:extLst>
              <a:ext uri="{FF2B5EF4-FFF2-40B4-BE49-F238E27FC236}">
                <a16:creationId xmlns:a16="http://schemas.microsoft.com/office/drawing/2014/main" id="{D654994C-458E-0D70-F5E3-D11027ABBB7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
        <p:nvSpPr>
          <p:cNvPr id="6" name="Rectangle 5">
            <a:extLst>
              <a:ext uri="{FF2B5EF4-FFF2-40B4-BE49-F238E27FC236}">
                <a16:creationId xmlns:a16="http://schemas.microsoft.com/office/drawing/2014/main" id="{492D5603-C436-0242-CA4D-ABB1CC1C0D6F}"/>
              </a:ext>
            </a:extLst>
          </p:cNvPr>
          <p:cNvSpPr/>
          <p:nvPr/>
        </p:nvSpPr>
        <p:spPr>
          <a:xfrm>
            <a:off x="3520225" y="4621336"/>
            <a:ext cx="5151550" cy="788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latin typeface="Times New Roman" panose="02020603050405020304" pitchFamily="18" charset="0"/>
                <a:cs typeface="Times New Roman" panose="02020603050405020304" pitchFamily="18" charset="0"/>
              </a:rPr>
              <a:t>Project Name: Mini Radar</a:t>
            </a:r>
            <a:endParaRPr lang="en-US" sz="3200" b="1"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42569C73-DA64-D4D9-F4AE-8332647CD2EA}"/>
              </a:ext>
            </a:extLst>
          </p:cNvPr>
          <p:cNvGrpSpPr/>
          <p:nvPr/>
        </p:nvGrpSpPr>
        <p:grpSpPr>
          <a:xfrm>
            <a:off x="-214312" y="704013"/>
            <a:ext cx="12192000" cy="2108791"/>
            <a:chOff x="-214312" y="704013"/>
            <a:chExt cx="12192000" cy="2108791"/>
          </a:xfrm>
        </p:grpSpPr>
        <p:sp>
          <p:nvSpPr>
            <p:cNvPr id="7" name="Rectangle 6">
              <a:extLst>
                <a:ext uri="{FF2B5EF4-FFF2-40B4-BE49-F238E27FC236}">
                  <a16:creationId xmlns:a16="http://schemas.microsoft.com/office/drawing/2014/main" id="{6B8EB245-973E-7C5F-BACC-B1730359D222}"/>
                </a:ext>
              </a:extLst>
            </p:cNvPr>
            <p:cNvSpPr>
              <a:spLocks noChangeArrowheads="1"/>
            </p:cNvSpPr>
            <p:nvPr/>
          </p:nvSpPr>
          <p:spPr bwMode="auto">
            <a:xfrm>
              <a:off x="1761009" y="704013"/>
              <a:ext cx="824135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1" i="1" u="sng" strike="noStrike" cap="none" normalizeH="0" baseline="0" dirty="0" err="1">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Primeasia</a:t>
              </a:r>
              <a:r>
                <a:rPr kumimoji="0" lang="en-US" altLang="en-US" sz="3600" b="1" i="1" u="sng"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University</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1">
              <a:extLst>
                <a:ext uri="{FF2B5EF4-FFF2-40B4-BE49-F238E27FC236}">
                  <a16:creationId xmlns:a16="http://schemas.microsoft.com/office/drawing/2014/main" id="{2D674C7C-CD2E-061F-5043-D1DD8DE3DD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1626" y="1356202"/>
              <a:ext cx="1000125" cy="12382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A2CCF3B-C946-E78E-2CEC-EAA95813B2A5}"/>
                </a:ext>
              </a:extLst>
            </p:cNvPr>
            <p:cNvSpPr>
              <a:spLocks noChangeArrowheads="1"/>
            </p:cNvSpPr>
            <p:nvPr/>
          </p:nvSpPr>
          <p:spPr bwMode="auto">
            <a:xfrm>
              <a:off x="-214312" y="281280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1" u="sng" strike="noStrike" cap="none" normalizeH="0" baseline="0" dirty="0">
                  <a:ln>
                    <a:noFill/>
                  </a:ln>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 mission with a vision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373771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26" fill="hold" display="0">
                  <p:stCondLst>
                    <p:cond delay="indefinite"/>
                  </p:stCondLst>
                  <p:endCondLst>
                    <p:cond evt="onStopAudio" delay="0">
                      <p:tgtEl>
                        <p:sldTgt/>
                      </p:tgtEl>
                    </p:cond>
                  </p:endCondLst>
                </p:cTn>
                <p:tgtEl>
                  <p:spTgt spid="5"/>
                </p:tgtEl>
              </p:cMediaNode>
            </p:audio>
          </p:childTnLst>
        </p:cTn>
      </p:par>
    </p:tnLst>
    <p:bldLst>
      <p:bldP spid="4"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5B60-8A42-97E2-6C75-17C2F9F067ED}"/>
              </a:ext>
            </a:extLst>
          </p:cNvPr>
          <p:cNvSpPr>
            <a:spLocks noGrp="1"/>
          </p:cNvSpPr>
          <p:nvPr>
            <p:ph type="title"/>
          </p:nvPr>
        </p:nvSpPr>
        <p:spPr/>
        <p:txBody>
          <a:bodyPr>
            <a:noAutofit/>
          </a:bodyPr>
          <a:lstStyle/>
          <a:p>
            <a:pPr marL="0" marR="0" lvl="0" indent="0" defTabSz="914400" rtl="0" eaLnBrk="0" fontAlgn="base" latinLnBrk="0" hangingPunct="0">
              <a:lnSpc>
                <a:spcPct val="100000"/>
              </a:lnSpc>
              <a:spcBef>
                <a:spcPct val="0"/>
              </a:spcBef>
              <a:spcAft>
                <a:spcPct val="0"/>
              </a:spcAft>
              <a:tabLst/>
            </a:pPr>
            <a:r>
              <a:rPr kumimoji="0" lang="en-US" altLang="en-US" sz="2800" b="1" i="0" u="sng"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Sensor – 02 : Ultra Sonic Sensor:</a:t>
            </a:r>
            <a:br>
              <a:rPr kumimoji="0" lang="en-US" altLang="en-US" sz="2800" b="1" i="0" u="sng" strike="noStrike" cap="none" normalizeH="0" baseline="0" dirty="0">
                <a:ln>
                  <a:noFill/>
                </a:ln>
                <a:effectLst/>
                <a:latin typeface="Arial" panose="020B0604020202020204" pitchFamily="34" charset="0"/>
                <a:cs typeface="Arial" panose="020B0604020202020204" pitchFamily="34" charset="0"/>
              </a:rPr>
            </a:br>
            <a:br>
              <a:rPr kumimoji="0" lang="en-US" altLang="en-US" sz="2800" b="1" i="0" u="sng" strike="noStrike" cap="none" normalizeH="0" baseline="0" dirty="0">
                <a:ln>
                  <a:noFill/>
                </a:ln>
                <a:effectLst/>
                <a:latin typeface="Arial" panose="020B0604020202020204" pitchFamily="34" charset="0"/>
                <a:cs typeface="Arial" panose="020B0604020202020204" pitchFamily="34" charset="0"/>
              </a:rPr>
            </a:br>
            <a:endParaRPr lang="en-US" sz="2800" b="1" u="sng" dirty="0">
              <a:latin typeface="Arial" panose="020B0604020202020204" pitchFamily="34" charset="0"/>
              <a:cs typeface="Arial" panose="020B0604020202020204" pitchFamily="34" charset="0"/>
            </a:endParaRPr>
          </a:p>
        </p:txBody>
      </p:sp>
      <p:pic>
        <p:nvPicPr>
          <p:cNvPr id="6145" name="Picture 8" descr="Hcsr-04-altrasonic-module-for-arduino-product-electronics-com-bd-1200x1200.jpg">
            <a:extLst>
              <a:ext uri="{FF2B5EF4-FFF2-40B4-BE49-F238E27FC236}">
                <a16:creationId xmlns:a16="http://schemas.microsoft.com/office/drawing/2014/main" id="{ECB92116-D5D5-9A42-EB9F-7541778887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5588" y="1345319"/>
            <a:ext cx="2272553" cy="16888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BE4BE2A-8A1B-F50D-28A2-6B6B7EECD206}"/>
              </a:ext>
            </a:extLst>
          </p:cNvPr>
          <p:cNvSpPr>
            <a:spLocks noChangeArrowheads="1"/>
          </p:cNvSpPr>
          <p:nvPr/>
        </p:nvSpPr>
        <p:spPr bwMode="auto">
          <a:xfrm>
            <a:off x="1075763" y="3316700"/>
            <a:ext cx="1220993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Specifications :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Genre : </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 can measure the distance of object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HC-SR04.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Metric :</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Detect the object distance in meter(Unit : m)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Application:</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Stacking height control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Loop control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Liquid level control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Full detection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Counting people/people detection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Presence detection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Reason to choose:</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Detect the object distance.</a:t>
            </a:r>
          </a:p>
          <a:p>
            <a:pPr marL="0" marR="0" lvl="0" indent="0" algn="just" defTabSz="914400" rtl="0" eaLnBrk="0" fontAlgn="base" latinLnBrk="0" hangingPunct="0">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2DD9B7-1552-7E59-228B-9E835AB90134}"/>
              </a:ext>
            </a:extLst>
          </p:cNvPr>
          <p:cNvSpPr txBox="1"/>
          <p:nvPr/>
        </p:nvSpPr>
        <p:spPr>
          <a:xfrm>
            <a:off x="2830858" y="2993534"/>
            <a:ext cx="2662011" cy="646331"/>
          </a:xfrm>
          <a:prstGeom prst="rect">
            <a:avLst/>
          </a:prstGeom>
          <a:noFill/>
        </p:spPr>
        <p:txBody>
          <a:bodyPr wrap="none" rtlCol="0">
            <a:spAutoFit/>
          </a:bodyPr>
          <a:lstStyle/>
          <a:p>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Ultrasonic Sensor.</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54769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5"/>
                                        </p:tgtEl>
                                        <p:attrNameLst>
                                          <p:attrName>style.visibility</p:attrName>
                                        </p:attrNameLst>
                                      </p:cBhvr>
                                      <p:to>
                                        <p:strVal val="visible"/>
                                      </p:to>
                                    </p:set>
                                    <p:anim calcmode="lin" valueType="num">
                                      <p:cBhvr additive="base">
                                        <p:cTn id="13" dur="500" fill="hold"/>
                                        <p:tgtEl>
                                          <p:spTgt spid="6145"/>
                                        </p:tgtEl>
                                        <p:attrNameLst>
                                          <p:attrName>ppt_x</p:attrName>
                                        </p:attrNameLst>
                                      </p:cBhvr>
                                      <p:tavLst>
                                        <p:tav tm="0">
                                          <p:val>
                                            <p:strVal val="#ppt_x"/>
                                          </p:val>
                                        </p:tav>
                                        <p:tav tm="100000">
                                          <p:val>
                                            <p:strVal val="#ppt_x"/>
                                          </p:val>
                                        </p:tav>
                                      </p:tavLst>
                                    </p:anim>
                                    <p:anim calcmode="lin" valueType="num">
                                      <p:cBhvr additive="base">
                                        <p:cTn id="14" dur="500" fill="hold"/>
                                        <p:tgtEl>
                                          <p:spTgt spid="614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BEC6C-6750-AF93-FE56-DF39C5DC2F82}"/>
              </a:ext>
            </a:extLst>
          </p:cNvPr>
          <p:cNvSpPr>
            <a:spLocks noGrp="1"/>
          </p:cNvSpPr>
          <p:nvPr>
            <p:ph type="title"/>
          </p:nvPr>
        </p:nvSpPr>
        <p:spPr>
          <a:xfrm>
            <a:off x="1134534" y="824753"/>
            <a:ext cx="8596668" cy="1320800"/>
          </a:xfrm>
        </p:spPr>
        <p:txBody>
          <a:bodyPr/>
          <a:lstStyle/>
          <a:p>
            <a:r>
              <a:rPr lang="en-US" sz="3600" b="1" u="sng" spc="10" dirty="0">
                <a:effectLst/>
                <a:latin typeface="Arial" panose="020B0604020202020204" pitchFamily="34" charset="0"/>
                <a:ea typeface="Calibri" panose="020F0502020204030204" pitchFamily="34" charset="0"/>
                <a:cs typeface="Arial" panose="020B0604020202020204" pitchFamily="34" charset="0"/>
              </a:rPr>
              <a:t>Limitations:</a:t>
            </a:r>
            <a:br>
              <a:rPr lang="en-US" sz="3600" b="1" u="sng" dirty="0">
                <a:effectLst/>
                <a:latin typeface="Arial" panose="020B0604020202020204" pitchFamily="34" charset="0"/>
                <a:ea typeface="Calibri" panose="020F0502020204030204" pitchFamily="34" charset="0"/>
                <a:cs typeface="Arial" panose="020B0604020202020204" pitchFamily="34" charset="0"/>
              </a:rPr>
            </a:br>
            <a:endParaRPr lang="en-US" b="1" u="sng"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D63F326-A98C-BB98-B0C8-1E9EF40E74DC}"/>
              </a:ext>
            </a:extLst>
          </p:cNvPr>
          <p:cNvSpPr txBox="1"/>
          <p:nvPr/>
        </p:nvSpPr>
        <p:spPr>
          <a:xfrm>
            <a:off x="658903" y="2542235"/>
            <a:ext cx="7395886" cy="2633413"/>
          </a:xfrm>
          <a:prstGeom prst="rect">
            <a:avLst/>
          </a:prstGeom>
          <a:noFill/>
        </p:spPr>
        <p:txBody>
          <a:bodyPr wrap="square">
            <a:spAutoFit/>
          </a:bodyPr>
          <a:lstStyle/>
          <a:p>
            <a:pPr marL="0" marR="0" indent="457200" fontAlgn="base">
              <a:lnSpc>
                <a:spcPct val="150000"/>
              </a:lnSpc>
              <a:spcBef>
                <a:spcPts val="0"/>
              </a:spcBef>
              <a:spcAft>
                <a:spcPts val="0"/>
              </a:spcAft>
            </a:pPr>
            <a:r>
              <a:rPr lang="en-US" sz="1600" b="1"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RANGE DISCRIMINATION:</a:t>
            </a:r>
            <a:r>
              <a:rPr lang="en-US" sz="1600" b="1" i="1" dirty="0">
                <a:solidFill>
                  <a:srgbClr val="1F3763"/>
                </a:solidFill>
                <a:latin typeface="Times New Roman" panose="02020603050405020304" pitchFamily="18" charset="0"/>
                <a:ea typeface="Times New Roman" panose="02020603050405020304" pitchFamily="18" charset="0"/>
                <a:cs typeface="Times New Roman" panose="02020603050405020304" pitchFamily="18" charset="0"/>
              </a:rPr>
              <a:t> </a:t>
            </a:r>
          </a:p>
          <a:p>
            <a:pPr marL="0" marR="0" indent="457200" fontAlgn="base">
              <a:lnSpc>
                <a:spcPct val="150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It is the ability of the RADAR set to clearly distinguish two small targets on </a:t>
            </a:r>
          </a:p>
          <a:p>
            <a:pPr marL="0" marR="0" indent="457200" fontAlgn="base">
              <a:lnSpc>
                <a:spcPct val="150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same bearing at slightly different ranges.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0" indent="457200" fontAlgn="base">
              <a:lnSpc>
                <a:spcPct val="150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lnSpc>
                <a:spcPct val="150000"/>
              </a:lnSpc>
              <a:spcBef>
                <a:spcPts val="0"/>
              </a:spcBef>
              <a:spcAft>
                <a:spcPts val="0"/>
              </a:spcAft>
            </a:pPr>
            <a:r>
              <a:rPr lang="en-US" sz="16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MINIMUM RANGE:</a:t>
            </a:r>
            <a:endParaRPr lang="en-US" sz="1600" b="1" i="1"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fontAlgn="base">
              <a:lnSpc>
                <a:spcPct val="150000"/>
              </a:lnSpc>
              <a:spcBef>
                <a:spcPts val="0"/>
              </a:spcBef>
              <a:spcAft>
                <a:spcPts val="0"/>
              </a:spcAft>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PULSE LENGTH : This radar works by measuring a range from 3cm to    	40 cm as non-contact distance, with angle range between 15˚ and 165˚.</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32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86FAEF-80E7-84D1-42AA-37B548556E72}"/>
              </a:ext>
            </a:extLst>
          </p:cNvPr>
          <p:cNvSpPr txBox="1"/>
          <p:nvPr/>
        </p:nvSpPr>
        <p:spPr>
          <a:xfrm>
            <a:off x="1250576" y="1783989"/>
            <a:ext cx="7906870" cy="2956387"/>
          </a:xfrm>
          <a:prstGeom prst="rect">
            <a:avLst/>
          </a:prstGeom>
          <a:noFill/>
        </p:spPr>
        <p:txBody>
          <a:bodyPr wrap="square">
            <a:spAutoFit/>
          </a:bodyPr>
          <a:lstStyle/>
          <a:p>
            <a:pPr marL="0" marR="0" indent="457200" algn="just">
              <a:lnSpc>
                <a:spcPct val="150000"/>
              </a:lnSpc>
              <a:spcBef>
                <a:spcPts val="0"/>
              </a:spcBef>
              <a:spcAft>
                <a:spcPts val="800"/>
              </a:spcAft>
            </a:pPr>
            <a:r>
              <a:rPr lang="en-US" sz="1800" spc="10" dirty="0">
                <a:solidFill>
                  <a:srgbClr val="3C4043"/>
                </a:solidFill>
                <a:effectLst/>
                <a:latin typeface="Times New Roman" panose="02020603050405020304" pitchFamily="18" charset="0"/>
                <a:ea typeface="Calibri" panose="020F0502020204030204" pitchFamily="34" charset="0"/>
                <a:cs typeface="Times New Roman" panose="02020603050405020304" pitchFamily="18" charset="0"/>
              </a:rPr>
              <a:t>Radar is normally used to determine velocity, range, and position of an object. In this technical project, we read the distance and angles of detected objects in order to convert these data into visual information. The performance of our project is so good. It works smoothly to detect objects within the designed range. The screen shows the information clearly with enough delay for the user to read it. This project could be helpful for object avoidance/ detection applications. This project could easily be extended and could be used in any systems may need 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8EEEE3B-0ED6-B481-0A36-FF1A6520971C}"/>
              </a:ext>
            </a:extLst>
          </p:cNvPr>
          <p:cNvSpPr txBox="1"/>
          <p:nvPr/>
        </p:nvSpPr>
        <p:spPr>
          <a:xfrm>
            <a:off x="989827" y="829882"/>
            <a:ext cx="2276264" cy="954107"/>
          </a:xfrm>
          <a:prstGeom prst="rect">
            <a:avLst/>
          </a:prstGeom>
          <a:noFill/>
        </p:spPr>
        <p:txBody>
          <a:bodyPr wrap="none" rtlCol="0">
            <a:spAutoFit/>
          </a:bodyPr>
          <a:lstStyle/>
          <a:p>
            <a:r>
              <a:rPr lang="en-US" sz="2800" b="1" u="sng" spc="10" dirty="0">
                <a:solidFill>
                  <a:schemeClr val="accent1"/>
                </a:solidFill>
                <a:effectLst/>
                <a:latin typeface="Arial" panose="020B0604020202020204" pitchFamily="34" charset="0"/>
                <a:ea typeface="Calibri" panose="020F0502020204030204" pitchFamily="34" charset="0"/>
                <a:cs typeface="Arial" panose="020B0604020202020204" pitchFamily="34" charset="0"/>
              </a:rPr>
              <a:t>Conclusion:</a:t>
            </a:r>
            <a:endParaRPr lang="en-US" sz="2800" b="1" u="sng" dirty="0">
              <a:solidFill>
                <a:schemeClr val="accent1"/>
              </a:solidFill>
              <a:effectLst/>
              <a:latin typeface="Arial" panose="020B0604020202020204" pitchFamily="34" charset="0"/>
              <a:ea typeface="Calibri" panose="020F0502020204030204" pitchFamily="34" charset="0"/>
              <a:cs typeface="Arial" panose="020B0604020202020204" pitchFamily="34" charset="0"/>
            </a:endParaRPr>
          </a:p>
          <a:p>
            <a:endParaRPr lang="en-US" sz="2800" b="1" u="sng"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446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170C49-134C-43AF-85B1-AF9885E23653}"/>
              </a:ext>
            </a:extLst>
          </p:cNvPr>
          <p:cNvSpPr>
            <a:spLocks noGrp="1"/>
          </p:cNvSpPr>
          <p:nvPr>
            <p:ph idx="1"/>
          </p:nvPr>
        </p:nvSpPr>
        <p:spPr>
          <a:xfrm>
            <a:off x="677334" y="656823"/>
            <a:ext cx="8596668" cy="5384539"/>
          </a:xfrm>
        </p:spPr>
        <p:txBody>
          <a:bodyPr>
            <a:normAutofit/>
          </a:bodyPr>
          <a:lstStyle/>
          <a:p>
            <a:pPr marL="0" indent="0" algn="ctr">
              <a:buNone/>
            </a:pPr>
            <a:endParaRPr lang="en-US" sz="8800" dirty="0">
              <a:solidFill>
                <a:schemeClr val="accent2">
                  <a:lumMod val="75000"/>
                </a:schemeClr>
              </a:solidFill>
            </a:endParaRPr>
          </a:p>
          <a:p>
            <a:pPr marL="0" indent="0" algn="ctr">
              <a:buNone/>
            </a:pPr>
            <a:r>
              <a:rPr lang="en-US" sz="8800" dirty="0">
                <a:solidFill>
                  <a:schemeClr val="accent2">
                    <a:lumMod val="75000"/>
                  </a:schemeClr>
                </a:solidFill>
              </a:rPr>
              <a:t>Thanks Everyone</a:t>
            </a:r>
          </a:p>
        </p:txBody>
      </p:sp>
      <p:pic>
        <p:nvPicPr>
          <p:cNvPr id="4" name="Audio 3">
            <a:hlinkClick r:id="" action="ppaction://media"/>
            <a:extLst>
              <a:ext uri="{FF2B5EF4-FFF2-40B4-BE49-F238E27FC236}">
                <a16:creationId xmlns:a16="http://schemas.microsoft.com/office/drawing/2014/main" id="{4E3A3ABA-19F7-4F21-9874-5C775638757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4211627531"/>
      </p:ext>
    </p:extLst>
  </p:cSld>
  <p:clrMapOvr>
    <a:masterClrMapping/>
  </p:clrMapOvr>
  <mc:AlternateContent xmlns:mc="http://schemas.openxmlformats.org/markup-compatibility/2006" xmlns:p14="http://schemas.microsoft.com/office/powerpoint/2010/main">
    <mc:Choice Requires="p14">
      <p:transition spd="slow" p14:dur="2000" advTm="1557"/>
    </mc:Choice>
    <mc:Fallback xmlns="">
      <p:transition spd="slow" advTm="15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2" fill="hold" display="0">
                  <p:stCondLst>
                    <p:cond delay="indefinite"/>
                  </p:stCondLst>
                  <p:endCondLst>
                    <p:cond evt="onStopAudio" delay="0">
                      <p:tgtEl>
                        <p:sldTgt/>
                      </p:tgtEl>
                    </p:cond>
                  </p:endCondLst>
                </p:cTn>
                <p:tgtEl>
                  <p:spTgt spid="4"/>
                </p:tgtEl>
              </p:cMediaNode>
            </p:audio>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201119-D16F-4139-8907-7C7256F0958C}"/>
              </a:ext>
            </a:extLst>
          </p:cNvPr>
          <p:cNvSpPr txBox="1"/>
          <p:nvPr/>
        </p:nvSpPr>
        <p:spPr>
          <a:xfrm>
            <a:off x="1437069" y="1885596"/>
            <a:ext cx="7946265" cy="2522935"/>
          </a:xfrm>
          <a:prstGeom prst="rect">
            <a:avLst/>
          </a:prstGeom>
          <a:noFill/>
        </p:spPr>
        <p:txBody>
          <a:bodyPr wrap="square" rtlCol="0">
            <a:spAutoFit/>
          </a:bodyPr>
          <a:lstStyle/>
          <a:p>
            <a:pPr marL="0" marR="0" algn="ctr">
              <a:lnSpc>
                <a:spcPct val="106000"/>
              </a:lnSpc>
              <a:spcBef>
                <a:spcPts val="0"/>
              </a:spcBef>
              <a:spcAft>
                <a:spcPts val="800"/>
              </a:spcAft>
            </a:pPr>
            <a:r>
              <a:rPr lang="en-US" sz="3600" b="1" u="sng" dirty="0">
                <a:solidFill>
                  <a:schemeClr val="accent1"/>
                </a:solidFill>
                <a:effectLst/>
                <a:latin typeface="Arial" panose="020B0604020202020204" pitchFamily="34" charset="0"/>
                <a:ea typeface="Calibri" panose="020F0502020204030204" pitchFamily="34" charset="0"/>
                <a:cs typeface="Arial" panose="020B0604020202020204" pitchFamily="34" charset="0"/>
              </a:rPr>
              <a:t>Submitted </a:t>
            </a:r>
            <a:r>
              <a:rPr lang="en-US" sz="3600" b="1" u="sng" dirty="0">
                <a:solidFill>
                  <a:schemeClr val="accent1"/>
                </a:solidFill>
                <a:latin typeface="Arial" panose="020B0604020202020204" pitchFamily="34" charset="0"/>
                <a:ea typeface="Calibri" panose="020F0502020204030204" pitchFamily="34" charset="0"/>
                <a:cs typeface="Arial" panose="020B0604020202020204" pitchFamily="34" charset="0"/>
              </a:rPr>
              <a:t>to:</a:t>
            </a:r>
            <a:endParaRPr lang="en-US" sz="3600" b="1" u="sng" dirty="0">
              <a:solidFill>
                <a:schemeClr val="accent1"/>
              </a:solidFill>
              <a:effectLst/>
              <a:latin typeface="Arial" panose="020B0604020202020204" pitchFamily="34" charset="0"/>
              <a:ea typeface="Calibri" panose="020F0502020204030204" pitchFamily="34" charset="0"/>
              <a:cs typeface="Arial" panose="020B0604020202020204" pitchFamily="34" charset="0"/>
            </a:endParaRPr>
          </a:p>
          <a:p>
            <a:pPr algn="ctr">
              <a:lnSpc>
                <a:spcPct val="106000"/>
              </a:lnSpc>
              <a:spcAft>
                <a:spcPts val="800"/>
              </a:spcAft>
            </a:pPr>
            <a:r>
              <a:rPr lang="en-US"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Mostofa</a:t>
            </a: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Kamal </a:t>
            </a:r>
            <a:r>
              <a:rPr lang="en-US"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Sagor</a:t>
            </a:r>
            <a:endPar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lnSpc>
                <a:spcPct val="60000"/>
              </a:lnSpc>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Lecturer Department of CSE</a:t>
            </a:r>
          </a:p>
          <a:p>
            <a:pPr marL="0" marR="0" algn="ctr">
              <a:lnSpc>
                <a:spcPct val="60000"/>
              </a:lnSpc>
              <a:spcBef>
                <a:spcPts val="0"/>
              </a:spcBef>
              <a:spcAft>
                <a:spcPts val="800"/>
              </a:spcAft>
            </a:pPr>
            <a:r>
              <a:rPr lang="en-US" sz="2000" b="1" i="1" dirty="0" err="1">
                <a:effectLst/>
                <a:latin typeface="Times New Roman" panose="02020603050405020304" pitchFamily="18" charset="0"/>
                <a:ea typeface="Calibri" panose="020F0502020204030204" pitchFamily="34" charset="0"/>
                <a:cs typeface="Times New Roman" panose="02020603050405020304" pitchFamily="18" charset="0"/>
              </a:rPr>
              <a:t>Primeasia</a:t>
            </a:r>
            <a:r>
              <a:rPr lang="en-US" sz="2000" b="1" i="1" dirty="0">
                <a:effectLst/>
                <a:latin typeface="Times New Roman" panose="02020603050405020304" pitchFamily="18" charset="0"/>
                <a:ea typeface="Calibri" panose="020F0502020204030204" pitchFamily="34" charset="0"/>
                <a:cs typeface="Times New Roman" panose="02020603050405020304" pitchFamily="18" charset="0"/>
              </a:rPr>
              <a:t> University</a:t>
            </a:r>
          </a:p>
          <a:p>
            <a:pPr algn="ctr"/>
            <a:endParaRPr lang="en-US" sz="2800" b="1" dirty="0">
              <a:solidFill>
                <a:schemeClr val="accent1"/>
              </a:solidFill>
            </a:endParaRPr>
          </a:p>
        </p:txBody>
      </p:sp>
    </p:spTree>
    <p:extLst>
      <p:ext uri="{BB962C8B-B14F-4D97-AF65-F5344CB8AC3E}">
        <p14:creationId xmlns:p14="http://schemas.microsoft.com/office/powerpoint/2010/main" val="76672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7491-9F99-4A9F-B79C-4D594D2762CD}"/>
              </a:ext>
            </a:extLst>
          </p:cNvPr>
          <p:cNvSpPr txBox="1">
            <a:spLocks/>
          </p:cNvSpPr>
          <p:nvPr/>
        </p:nvSpPr>
        <p:spPr>
          <a:xfrm>
            <a:off x="165847" y="311526"/>
            <a:ext cx="10058400" cy="107939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pPr algn="ctr"/>
            <a:r>
              <a:rPr lang="en-GB" sz="4800" b="1" dirty="0">
                <a:solidFill>
                  <a:schemeClr val="accent2">
                    <a:lumMod val="75000"/>
                  </a:schemeClr>
                </a:solidFill>
                <a:latin typeface="Times New Roman" panose="02020603050405020304" pitchFamily="18" charset="0"/>
                <a:cs typeface="Times New Roman" panose="02020603050405020304" pitchFamily="18" charset="0"/>
              </a:rPr>
              <a:t>Our Team Member</a:t>
            </a:r>
            <a:endParaRPr lang="en-US" b="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A7F49F8-4482-4FA4-B941-3E4C7B2572B3}"/>
              </a:ext>
            </a:extLst>
          </p:cNvPr>
          <p:cNvSpPr/>
          <p:nvPr/>
        </p:nvSpPr>
        <p:spPr>
          <a:xfrm>
            <a:off x="1174376" y="4178454"/>
            <a:ext cx="3556715" cy="192302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rgbClr val="FFFFFF"/>
                </a:solidFill>
                <a:latin typeface="Times New Roman" panose="02020603050405020304" pitchFamily="18" charset="0"/>
                <a:cs typeface="Times New Roman" panose="02020603050405020304" pitchFamily="18" charset="0"/>
              </a:rPr>
              <a:t>Name: Mofazzal Hossain.</a:t>
            </a:r>
            <a:endParaRPr lang="en-US"/>
          </a:p>
          <a:p>
            <a:pPr algn="ctr"/>
            <a:r>
              <a:rPr lang="en-GB">
                <a:solidFill>
                  <a:srgbClr val="FFFFFF"/>
                </a:solidFill>
                <a:latin typeface="Times New Roman" panose="02020603050405020304" pitchFamily="18" charset="0"/>
                <a:cs typeface="Times New Roman" panose="02020603050405020304" pitchFamily="18" charset="0"/>
              </a:rPr>
              <a:t>ID: 193021042</a:t>
            </a:r>
            <a:endParaRPr lang="en-US"/>
          </a:p>
          <a:p>
            <a:pPr algn="ctr"/>
            <a:r>
              <a:rPr lang="en-GB">
                <a:solidFill>
                  <a:srgbClr val="FFFFFF"/>
                </a:solidFill>
                <a:latin typeface="Times New Roman" panose="02020603050405020304" pitchFamily="18" charset="0"/>
                <a:cs typeface="Times New Roman" panose="02020603050405020304" pitchFamily="18" charset="0"/>
              </a:rPr>
              <a:t>Department of CSE.</a:t>
            </a:r>
            <a:endParaRPr lang="en-US"/>
          </a:p>
          <a:p>
            <a:pPr algn="ctr"/>
            <a:r>
              <a:rPr lang="en-GB">
                <a:solidFill>
                  <a:srgbClr val="FFFFFF"/>
                </a:solidFill>
                <a:latin typeface="Times New Roman" panose="02020603050405020304" pitchFamily="18" charset="0"/>
                <a:cs typeface="Times New Roman" panose="02020603050405020304" pitchFamily="18" charset="0"/>
              </a:rPr>
              <a:t>Primeasia University.</a:t>
            </a:r>
            <a:endParaRPr lang="en-US"/>
          </a:p>
          <a:p>
            <a:pPr algn="ctr"/>
            <a:r>
              <a:rPr lang="en-GB">
                <a:solidFill>
                  <a:srgbClr val="FFFFFF"/>
                </a:solidFill>
                <a:latin typeface="Times New Roman" panose="02020603050405020304" pitchFamily="18" charset="0"/>
                <a:cs typeface="Times New Roman" panose="02020603050405020304" pitchFamily="18" charset="0"/>
              </a:rPr>
              <a:t>City :Kishoreginj ,Bangladesh.</a:t>
            </a:r>
            <a:endParaRPr lang="en-US"/>
          </a:p>
          <a:p>
            <a:pPr algn="ctr"/>
            <a:r>
              <a:rPr lang="en-GB" sz="1400">
                <a:solidFill>
                  <a:srgbClr val="FFFFFF"/>
                </a:solidFill>
                <a:latin typeface="Times New Roman" panose="02020603050405020304" pitchFamily="18" charset="0"/>
                <a:cs typeface="Times New Roman" panose="02020603050405020304" pitchFamily="18" charset="0"/>
              </a:rPr>
              <a:t>Email : </a:t>
            </a:r>
            <a:r>
              <a:rPr lang="en-GB" sz="1400" u="sng">
                <a:solidFill>
                  <a:srgbClr val="FFFFFF"/>
                </a:solidFill>
                <a:latin typeface="Times New Roman" panose="02020603050405020304" pitchFamily="18" charset="0"/>
                <a:cs typeface="Times New Roman" panose="02020603050405020304" pitchFamily="18" charset="0"/>
              </a:rPr>
              <a:t>mofazzalhossain91966@gmail.com</a:t>
            </a:r>
            <a:endParaRPr lang="en-US"/>
          </a:p>
        </p:txBody>
      </p:sp>
      <p:sp>
        <p:nvSpPr>
          <p:cNvPr id="6" name="Rectangle 5">
            <a:extLst>
              <a:ext uri="{FF2B5EF4-FFF2-40B4-BE49-F238E27FC236}">
                <a16:creationId xmlns:a16="http://schemas.microsoft.com/office/drawing/2014/main" id="{00EAE401-7767-4FD2-876D-CA34643BE15C}"/>
              </a:ext>
            </a:extLst>
          </p:cNvPr>
          <p:cNvSpPr/>
          <p:nvPr/>
        </p:nvSpPr>
        <p:spPr>
          <a:xfrm>
            <a:off x="5195047" y="4207139"/>
            <a:ext cx="3556715" cy="1938011"/>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atin typeface="Times New Roman" panose="02020603050405020304" pitchFamily="18" charset="0"/>
                <a:cs typeface="Times New Roman" panose="02020603050405020304" pitchFamily="18" charset="0"/>
              </a:rPr>
              <a:t>Name: Md Arif Uddin.</a:t>
            </a:r>
            <a:endParaRPr lang="en-US">
              <a:latin typeface="Times New Roman" panose="02020603050405020304" pitchFamily="18" charset="0"/>
              <a:cs typeface="Times New Roman" panose="02020603050405020304" pitchFamily="18" charset="0"/>
            </a:endParaRPr>
          </a:p>
          <a:p>
            <a:pPr algn="ctr"/>
            <a:r>
              <a:rPr lang="en-GB">
                <a:latin typeface="Times New Roman" panose="02020603050405020304" pitchFamily="18" charset="0"/>
                <a:cs typeface="Times New Roman" panose="02020603050405020304" pitchFamily="18" charset="0"/>
              </a:rPr>
              <a:t>ID: 193027042</a:t>
            </a:r>
            <a:endParaRPr lang="en-US">
              <a:latin typeface="Times New Roman" panose="02020603050405020304" pitchFamily="18" charset="0"/>
              <a:cs typeface="Times New Roman" panose="02020603050405020304" pitchFamily="18" charset="0"/>
            </a:endParaRPr>
          </a:p>
          <a:p>
            <a:pPr algn="ctr"/>
            <a:r>
              <a:rPr lang="en-GB">
                <a:latin typeface="Times New Roman" panose="02020603050405020304" pitchFamily="18" charset="0"/>
                <a:cs typeface="Times New Roman" panose="02020603050405020304" pitchFamily="18" charset="0"/>
              </a:rPr>
              <a:t>Department of CSE.</a:t>
            </a:r>
            <a:endParaRPr lang="en-US">
              <a:latin typeface="Times New Roman" panose="02020603050405020304" pitchFamily="18" charset="0"/>
              <a:cs typeface="Times New Roman" panose="02020603050405020304" pitchFamily="18" charset="0"/>
            </a:endParaRPr>
          </a:p>
          <a:p>
            <a:pPr algn="ctr"/>
            <a:r>
              <a:rPr lang="en-GB">
                <a:latin typeface="Times New Roman" panose="02020603050405020304" pitchFamily="18" charset="0"/>
                <a:cs typeface="Times New Roman" panose="02020603050405020304" pitchFamily="18" charset="0"/>
              </a:rPr>
              <a:t>Primeasia University.</a:t>
            </a:r>
            <a:endParaRPr lang="en-US">
              <a:latin typeface="Times New Roman" panose="02020603050405020304" pitchFamily="18" charset="0"/>
              <a:cs typeface="Times New Roman" panose="02020603050405020304" pitchFamily="18" charset="0"/>
            </a:endParaRPr>
          </a:p>
          <a:p>
            <a:pPr algn="ctr"/>
            <a:r>
              <a:rPr lang="en-GB">
                <a:latin typeface="Times New Roman" panose="02020603050405020304" pitchFamily="18" charset="0"/>
                <a:cs typeface="Times New Roman" panose="02020603050405020304" pitchFamily="18" charset="0"/>
              </a:rPr>
              <a:t>City : Hobiganj,Bangladesh.</a:t>
            </a:r>
            <a:endParaRPr lang="en-US">
              <a:latin typeface="Times New Roman" panose="02020603050405020304" pitchFamily="18" charset="0"/>
              <a:cs typeface="Times New Roman" panose="02020603050405020304" pitchFamily="18" charset="0"/>
            </a:endParaRPr>
          </a:p>
          <a:p>
            <a:pPr algn="ctr"/>
            <a:r>
              <a:rPr lang="en-GB">
                <a:latin typeface="Times New Roman" panose="02020603050405020304" pitchFamily="18" charset="0"/>
                <a:cs typeface="Times New Roman" panose="02020603050405020304" pitchFamily="18" charset="0"/>
              </a:rPr>
              <a:t>Email : </a:t>
            </a:r>
            <a:r>
              <a:rPr lang="en-GB" u="sng">
                <a:latin typeface="Times New Roman" panose="02020603050405020304" pitchFamily="18" charset="0"/>
                <a:cs typeface="Times New Roman" panose="02020603050405020304" pitchFamily="18" charset="0"/>
              </a:rPr>
              <a:t>arifuddin3659@gmail.com </a:t>
            </a: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FF9991A-0930-47AA-AA75-22925EC5F7B6}"/>
              </a:ext>
            </a:extLst>
          </p:cNvPr>
          <p:cNvSpPr/>
          <p:nvPr/>
        </p:nvSpPr>
        <p:spPr>
          <a:xfrm>
            <a:off x="3416689" y="1806771"/>
            <a:ext cx="3556715" cy="196952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FFFF"/>
                </a:solidFill>
                <a:latin typeface="Times New Roman" panose="02020603050405020304" pitchFamily="18" charset="0"/>
                <a:cs typeface="Times New Roman" panose="02020603050405020304" pitchFamily="18" charset="0"/>
              </a:rPr>
              <a:t>Name: Md Alif Hossain.</a:t>
            </a:r>
            <a:endParaRPr lang="en-US" dirty="0"/>
          </a:p>
          <a:p>
            <a:pPr algn="ctr"/>
            <a:r>
              <a:rPr lang="en-GB" dirty="0">
                <a:solidFill>
                  <a:srgbClr val="FFFFFF"/>
                </a:solidFill>
                <a:latin typeface="Times New Roman" panose="02020603050405020304" pitchFamily="18" charset="0"/>
                <a:cs typeface="Times New Roman" panose="02020603050405020304" pitchFamily="18" charset="0"/>
              </a:rPr>
              <a:t>ID: 193009042</a:t>
            </a:r>
            <a:endParaRPr lang="en-US" dirty="0"/>
          </a:p>
          <a:p>
            <a:pPr algn="ctr"/>
            <a:r>
              <a:rPr lang="en-GB" dirty="0">
                <a:solidFill>
                  <a:srgbClr val="FFFFFF"/>
                </a:solidFill>
                <a:latin typeface="Times New Roman" panose="02020603050405020304" pitchFamily="18" charset="0"/>
                <a:cs typeface="Times New Roman" panose="02020603050405020304" pitchFamily="18" charset="0"/>
              </a:rPr>
              <a:t>Department of CSE.</a:t>
            </a:r>
            <a:endParaRPr lang="en-US" dirty="0"/>
          </a:p>
          <a:p>
            <a:pPr algn="ctr"/>
            <a:r>
              <a:rPr lang="en-GB" dirty="0" err="1">
                <a:solidFill>
                  <a:srgbClr val="FFFFFF"/>
                </a:solidFill>
                <a:latin typeface="Times New Roman" panose="02020603050405020304" pitchFamily="18" charset="0"/>
                <a:cs typeface="Times New Roman" panose="02020603050405020304" pitchFamily="18" charset="0"/>
              </a:rPr>
              <a:t>Primeasia</a:t>
            </a:r>
            <a:r>
              <a:rPr lang="en-GB" dirty="0">
                <a:solidFill>
                  <a:srgbClr val="FFFFFF"/>
                </a:solidFill>
                <a:latin typeface="Times New Roman" panose="02020603050405020304" pitchFamily="18" charset="0"/>
                <a:cs typeface="Times New Roman" panose="02020603050405020304" pitchFamily="18" charset="0"/>
              </a:rPr>
              <a:t> University.</a:t>
            </a:r>
            <a:endParaRPr lang="en-US" dirty="0"/>
          </a:p>
          <a:p>
            <a:pPr algn="ctr"/>
            <a:r>
              <a:rPr lang="en-GB" dirty="0">
                <a:solidFill>
                  <a:srgbClr val="FFFFFF"/>
                </a:solidFill>
                <a:latin typeface="Times New Roman" panose="02020603050405020304" pitchFamily="18" charset="0"/>
                <a:cs typeface="Times New Roman" panose="02020603050405020304" pitchFamily="18" charset="0"/>
              </a:rPr>
              <a:t>City : </a:t>
            </a:r>
            <a:r>
              <a:rPr lang="en-GB" dirty="0" err="1">
                <a:solidFill>
                  <a:srgbClr val="FFFFFF"/>
                </a:solidFill>
                <a:latin typeface="Times New Roman" panose="02020603050405020304" pitchFamily="18" charset="0"/>
                <a:cs typeface="Times New Roman" panose="02020603050405020304" pitchFamily="18" charset="0"/>
              </a:rPr>
              <a:t>Kishoregonj,Bangladesh</a:t>
            </a:r>
            <a:r>
              <a:rPr lang="en-GB" dirty="0">
                <a:solidFill>
                  <a:srgbClr val="FFFFFF"/>
                </a:solidFill>
                <a:latin typeface="Times New Roman" panose="02020603050405020304" pitchFamily="18" charset="0"/>
                <a:cs typeface="Times New Roman" panose="02020603050405020304" pitchFamily="18" charset="0"/>
              </a:rPr>
              <a:t>.</a:t>
            </a:r>
            <a:endParaRPr lang="en-US" dirty="0"/>
          </a:p>
          <a:p>
            <a:pPr algn="ctr"/>
            <a:r>
              <a:rPr lang="en-GB" dirty="0">
                <a:solidFill>
                  <a:srgbClr val="FFFFFF"/>
                </a:solidFill>
                <a:latin typeface="Times New Roman" panose="02020603050405020304" pitchFamily="18" charset="0"/>
                <a:cs typeface="Times New Roman" panose="02020603050405020304" pitchFamily="18" charset="0"/>
              </a:rPr>
              <a:t>Email : </a:t>
            </a:r>
            <a:r>
              <a:rPr lang="en-GB" u="sng" dirty="0">
                <a:solidFill>
                  <a:srgbClr val="FFFFFF"/>
                </a:solidFill>
                <a:latin typeface="Times New Roman" panose="02020603050405020304" pitchFamily="18" charset="0"/>
                <a:cs typeface="Times New Roman" panose="02020603050405020304" pitchFamily="18" charset="0"/>
              </a:rPr>
              <a:t>alifakonda@gmail.com</a:t>
            </a:r>
            <a:endParaRPr lang="en-US" dirty="0"/>
          </a:p>
        </p:txBody>
      </p:sp>
    </p:spTree>
    <p:extLst>
      <p:ext uri="{BB962C8B-B14F-4D97-AF65-F5344CB8AC3E}">
        <p14:creationId xmlns:p14="http://schemas.microsoft.com/office/powerpoint/2010/main" val="164759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911B07-B575-45CF-BF11-311116B53DE5}"/>
              </a:ext>
            </a:extLst>
          </p:cNvPr>
          <p:cNvSpPr txBox="1"/>
          <p:nvPr/>
        </p:nvSpPr>
        <p:spPr>
          <a:xfrm>
            <a:off x="1416677" y="2433244"/>
            <a:ext cx="8216720" cy="1669496"/>
          </a:xfrm>
          <a:prstGeom prst="rect">
            <a:avLst/>
          </a:prstGeom>
          <a:noFill/>
        </p:spPr>
        <p:txBody>
          <a:bodyPr wrap="square" rtlCol="0">
            <a:spAutoFit/>
          </a:bodyPr>
          <a:lstStyle/>
          <a:p>
            <a:pPr>
              <a:lnSpc>
                <a:spcPct val="150000"/>
              </a:lnSpc>
            </a:pPr>
            <a:r>
              <a:rPr lang="en-GB" sz="1400" dirty="0">
                <a:latin typeface="Times New Roman" panose="02020603050405020304" pitchFamily="18" charset="0"/>
                <a:cs typeface="Times New Roman" panose="02020603050405020304" pitchFamily="18" charset="0"/>
              </a:rPr>
              <a:t>The Subset-sum Problem is one of the easiest to describe and understand NP-complete problems. Available algorithms that solve this problem exactly need an exponential time, thus finding a solution to this problem is not currently feasible. The current paper revisits the subset-sum problem and suggests a new approach to find an approximate solution to this problem. The proposed algorithm gives a reasonable solution with a polynomial time-complexity.</a:t>
            </a:r>
            <a:endParaRPr lang="en-US" sz="1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672A857-39A8-4CE8-AFA5-EB842CDB9613}"/>
              </a:ext>
            </a:extLst>
          </p:cNvPr>
          <p:cNvSpPr txBox="1"/>
          <p:nvPr/>
        </p:nvSpPr>
        <p:spPr>
          <a:xfrm>
            <a:off x="1294138" y="1089211"/>
            <a:ext cx="2472743" cy="523220"/>
          </a:xfrm>
          <a:prstGeom prst="rect">
            <a:avLst/>
          </a:prstGeom>
          <a:noFill/>
        </p:spPr>
        <p:txBody>
          <a:bodyPr wrap="square" rtlCol="0">
            <a:spAutoFit/>
          </a:bodyPr>
          <a:lstStyle/>
          <a:p>
            <a:pPr algn="ctr"/>
            <a:r>
              <a:rPr lang="en-GB" sz="2800" b="1" u="sng" dirty="0">
                <a:solidFill>
                  <a:schemeClr val="accent2">
                    <a:lumMod val="75000"/>
                  </a:schemeClr>
                </a:solidFill>
                <a:latin typeface="Arial" panose="020B0604020202020204" pitchFamily="34" charset="0"/>
                <a:cs typeface="Arial" panose="020B0604020202020204" pitchFamily="34" charset="0"/>
              </a:rPr>
              <a:t>ABSTRACT:</a:t>
            </a:r>
            <a:endParaRPr lang="en-US" b="1" u="sng" dirty="0">
              <a:solidFill>
                <a:schemeClr val="accent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00372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7EBA-191C-DC47-28A8-852861292F01}"/>
              </a:ext>
            </a:extLst>
          </p:cNvPr>
          <p:cNvSpPr txBox="1">
            <a:spLocks/>
          </p:cNvSpPr>
          <p:nvPr/>
        </p:nvSpPr>
        <p:spPr>
          <a:xfrm>
            <a:off x="1161428" y="839789"/>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u="sng" dirty="0">
                <a:solidFill>
                  <a:schemeClr val="accent2">
                    <a:lumMod val="75000"/>
                  </a:schemeClr>
                </a:solidFill>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AE28A2C1-657A-BD5C-AAD0-EBA65D0F5F36}"/>
              </a:ext>
            </a:extLst>
          </p:cNvPr>
          <p:cNvSpPr txBox="1">
            <a:spLocks/>
          </p:cNvSpPr>
          <p:nvPr/>
        </p:nvSpPr>
        <p:spPr>
          <a:xfrm>
            <a:off x="1161428" y="1917898"/>
            <a:ext cx="8332196" cy="388077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20000"/>
              </a:lnSpc>
            </a:pPr>
            <a:r>
              <a:rPr lang="en-US" sz="1400" dirty="0">
                <a:latin typeface="Times New Roman" panose="02020603050405020304" pitchFamily="18" charset="0"/>
                <a:cs typeface="Times New Roman" panose="02020603050405020304" pitchFamily="18" charset="0"/>
              </a:rPr>
              <a:t>Radar is an object detection system that uses electromagnetic waves to identify range, altitude, direction, or speed of both moving and fixed objects such as aircraft, ships, vehicles, weather formations, and terrain. When we use ultrasonic waves instead of electromagnetic waves, we call it ultrasonic radar .</a:t>
            </a:r>
          </a:p>
          <a:p>
            <a:pPr algn="just">
              <a:lnSpc>
                <a:spcPct val="120000"/>
              </a:lnSpc>
            </a:pPr>
            <a:r>
              <a:rPr lang="en-US" sz="1400" dirty="0">
                <a:latin typeface="Times New Roman" panose="02020603050405020304" pitchFamily="18" charset="0"/>
                <a:cs typeface="Times New Roman" panose="02020603050405020304" pitchFamily="18" charset="0"/>
              </a:rPr>
              <a:t>The main components in any ultrasonic radar are the ultrasonic Sensors. Ultrasonic sensors work on a principle similar to radar or sonar which evaluates attributes of a target by interpreting the echoes from radio or sound waves respectively.</a:t>
            </a:r>
          </a:p>
          <a:p>
            <a:pPr algn="just">
              <a:lnSpc>
                <a:spcPct val="120000"/>
              </a:lnSpc>
            </a:pPr>
            <a:r>
              <a:rPr lang="en-US" sz="1400" dirty="0">
                <a:latin typeface="Times New Roman" panose="02020603050405020304" pitchFamily="18" charset="0"/>
                <a:cs typeface="Times New Roman" panose="02020603050405020304" pitchFamily="18" charset="0"/>
              </a:rPr>
              <a:t>Radar’s information will appear in different ways. Basic and old radar station used sound alarm or LED, modern radar uses LCD display to show detailed information of the targeted object. We use Computer screen to show the information (distance and angle).</a:t>
            </a:r>
          </a:p>
          <a:p>
            <a:pPr algn="just">
              <a:lnSpc>
                <a:spcPct val="120000"/>
              </a:lnSpc>
            </a:pPr>
            <a:r>
              <a:rPr lang="en-US" sz="1400" dirty="0">
                <a:latin typeface="Times New Roman" panose="02020603050405020304" pitchFamily="18" charset="0"/>
                <a:cs typeface="Times New Roman" panose="02020603050405020304" pitchFamily="18" charset="0"/>
              </a:rPr>
              <a:t>In this technical project, we make a simple radar using the ultrasonic sensor, this radar works by measuring a range from 3cm to 40 cm as non-contact distance, with angle range between 15˚ and 165˚.The movement of the sensor is controlled by using a small servo motor. Information received from the sensor will be used by “Processing Development Environment” software to illustrate the result on a PC screen.</a:t>
            </a:r>
          </a:p>
        </p:txBody>
      </p:sp>
    </p:spTree>
    <p:extLst>
      <p:ext uri="{BB962C8B-B14F-4D97-AF65-F5344CB8AC3E}">
        <p14:creationId xmlns:p14="http://schemas.microsoft.com/office/powerpoint/2010/main" val="223861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CF21B-F87F-F934-2928-58AFAB534FA1}"/>
              </a:ext>
            </a:extLst>
          </p:cNvPr>
          <p:cNvSpPr txBox="1">
            <a:spLocks/>
          </p:cNvSpPr>
          <p:nvPr/>
        </p:nvSpPr>
        <p:spPr>
          <a:xfrm>
            <a:off x="677334" y="609600"/>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u="sng" dirty="0">
                <a:latin typeface="Arial" panose="020B0604020202020204" pitchFamily="34" charset="0"/>
                <a:cs typeface="Arial" panose="020B0604020202020204" pitchFamily="34" charset="0"/>
              </a:rPr>
              <a:t>Motivation for the project:</a:t>
            </a:r>
            <a:endParaRPr lang="en-US" sz="2800" u="sng"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6D2C250-D424-D976-5C1B-9CE74FDCA8D6}"/>
              </a:ext>
            </a:extLst>
          </p:cNvPr>
          <p:cNvSpPr txBox="1">
            <a:spLocks/>
          </p:cNvSpPr>
          <p:nvPr/>
        </p:nvSpPr>
        <p:spPr>
          <a:xfrm>
            <a:off x="677334" y="1828800"/>
            <a:ext cx="8596668" cy="441960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30000"/>
              </a:lnSpc>
            </a:pPr>
            <a:r>
              <a:rPr lang="en-US" sz="1400" dirty="0">
                <a:latin typeface="Times New Roman" panose="02020603050405020304" pitchFamily="18" charset="0"/>
                <a:cs typeface="Times New Roman" panose="02020603050405020304" pitchFamily="18" charset="0"/>
              </a:rPr>
              <a:t>We have chosen this “Mini Radar” project because now a days we are very concern to safety issue. A radar can help us to be protected from the danger zone by seeing a LCD display where will shown the information like angle, distance and object situation with red color.</a:t>
            </a:r>
          </a:p>
          <a:p>
            <a:pPr algn="just">
              <a:lnSpc>
                <a:spcPct val="160000"/>
              </a:lnSpc>
            </a:pPr>
            <a:r>
              <a:rPr lang="en-US" sz="1400" dirty="0">
                <a:latin typeface="Times New Roman" panose="02020603050405020304" pitchFamily="18" charset="0"/>
                <a:cs typeface="Times New Roman" panose="02020603050405020304" pitchFamily="18" charset="0"/>
              </a:rPr>
              <a:t>Our Mini Radar is just a demo of A Radar System by this processing we can develop a big radar that can have a big range coverage capacity.</a:t>
            </a:r>
          </a:p>
          <a:p>
            <a:pPr algn="just">
              <a:lnSpc>
                <a:spcPct val="160000"/>
              </a:lnSpc>
            </a:pPr>
            <a:r>
              <a:rPr lang="en-US" sz="1400" dirty="0">
                <a:latin typeface="Times New Roman" panose="02020603050405020304" pitchFamily="18" charset="0"/>
                <a:cs typeface="Times New Roman" panose="02020603050405020304" pitchFamily="18" charset="0"/>
              </a:rPr>
              <a:t>Let, a danger zone where general person is not allowed and if we want to protect personas we have to appoint a person for safety guard and for this persona we have to pay salary. If we can coverage a danger zone by a radar system and show a big LCD display with message and red signal then people can understand that this place is not secure they should have kept distance.</a:t>
            </a:r>
          </a:p>
          <a:p>
            <a:pPr algn="just">
              <a:lnSpc>
                <a:spcPct val="160000"/>
              </a:lnSpc>
            </a:pPr>
            <a:r>
              <a:rPr lang="en-US" sz="1400" dirty="0">
                <a:latin typeface="Times New Roman" panose="02020603050405020304" pitchFamily="18" charset="0"/>
                <a:cs typeface="Times New Roman" panose="02020603050405020304" pitchFamily="18" charset="0"/>
              </a:rPr>
              <a:t>Radar System is not a too much costly system. For this reason we can easily effort this and we can easily use it where we think to need a security.</a:t>
            </a:r>
          </a:p>
          <a:p>
            <a:pPr marL="0" indent="0" algn="just">
              <a:lnSpc>
                <a:spcPct val="160000"/>
              </a:lnSpc>
              <a:buFont typeface="Wingdings 3" charset="2"/>
              <a:buNone/>
            </a:pP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832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07CDD1D-C85E-5532-B78B-49D11E0EE815}"/>
              </a:ext>
            </a:extLst>
          </p:cNvPr>
          <p:cNvSpPr>
            <a:spLocks noChangeArrowheads="1"/>
          </p:cNvSpPr>
          <p:nvPr/>
        </p:nvSpPr>
        <p:spPr bwMode="auto">
          <a:xfrm>
            <a:off x="3520528" y="5926723"/>
            <a:ext cx="423654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Mini Radar Diagram in </a:t>
            </a:r>
            <a:r>
              <a:rPr kumimoji="0" lang="en-US" altLang="en-US" sz="16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Protius</a:t>
            </a:r>
            <a:r>
              <a:rPr kumimoji="0" lang="en-US" altLang="en-US" sz="1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Software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79476FEC-7A31-7360-AAFC-C3500D8A08C6}"/>
              </a:ext>
            </a:extLst>
          </p:cNvPr>
          <p:cNvSpPr>
            <a:spLocks noChangeArrowheads="1"/>
          </p:cNvSpPr>
          <p:nvPr/>
        </p:nvSpPr>
        <p:spPr bwMode="auto">
          <a:xfrm>
            <a:off x="1237129" y="517157"/>
            <a:ext cx="3429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solidFill>
                  <a:schemeClr val="accent1"/>
                </a:solidFill>
                <a:effectLst/>
                <a:latin typeface="Arial" panose="020B0604020202020204" pitchFamily="34" charset="0"/>
                <a:ea typeface="Calibri" panose="020F0502020204030204" pitchFamily="34" charset="0"/>
                <a:cs typeface="Arial" panose="020B0604020202020204" pitchFamily="34" charset="0"/>
              </a:rPr>
              <a:t>Circuit diagram:</a:t>
            </a:r>
            <a:endParaRPr kumimoji="0" lang="en-US" altLang="en-US" sz="2800" b="1" i="0" u="sng" strike="noStrike" cap="none" normalizeH="0" baseline="0" dirty="0">
              <a:ln>
                <a:noFill/>
              </a:ln>
              <a:solidFill>
                <a:schemeClr val="accent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sng" strike="noStrike" cap="none" normalizeH="0" baseline="0" dirty="0">
              <a:ln>
                <a:noFill/>
              </a:ln>
              <a:solidFill>
                <a:schemeClr val="accent1"/>
              </a:solidFill>
              <a:effectLst/>
              <a:latin typeface="Arial" panose="020B0604020202020204" pitchFamily="34" charset="0"/>
              <a:cs typeface="Arial" panose="020B0604020202020204" pitchFamily="34" charset="0"/>
            </a:endParaRPr>
          </a:p>
        </p:txBody>
      </p:sp>
      <p:pic>
        <p:nvPicPr>
          <p:cNvPr id="4" name="Picture 4" descr="295674522_2341420092676909_833062187075959714_n.png">
            <a:extLst>
              <a:ext uri="{FF2B5EF4-FFF2-40B4-BE49-F238E27FC236}">
                <a16:creationId xmlns:a16="http://schemas.microsoft.com/office/drawing/2014/main" id="{3BFA8D0B-FD16-29CE-E13F-48C5117FCF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354" y="1471264"/>
            <a:ext cx="6304323" cy="445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703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799C-AF71-3D8E-AA7A-77822BC51BC2}"/>
              </a:ext>
            </a:extLst>
          </p:cNvPr>
          <p:cNvSpPr>
            <a:spLocks noGrp="1"/>
          </p:cNvSpPr>
          <p:nvPr>
            <p:ph type="title"/>
          </p:nvPr>
        </p:nvSpPr>
        <p:spPr/>
        <p:txBody>
          <a:bodyPr>
            <a:normAutofit fontScale="90000"/>
          </a:bodyPr>
          <a:lstStyle/>
          <a:p>
            <a:pPr marL="0" marR="0" lvl="0" indent="457200" defTabSz="914400" rtl="0" eaLnBrk="0" fontAlgn="base" latinLnBrk="0" hangingPunct="0">
              <a:lnSpc>
                <a:spcPct val="100000"/>
              </a:lnSpc>
              <a:spcBef>
                <a:spcPct val="0"/>
              </a:spcBef>
              <a:spcAft>
                <a:spcPct val="0"/>
              </a:spcAft>
              <a:tabLst/>
            </a:pPr>
            <a:r>
              <a:rPr kumimoji="0" lang="en-US" altLang="en-US" sz="3100" b="1" i="0" u="sng"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Working diagram:</a:t>
            </a:r>
            <a:br>
              <a:rPr kumimoji="0" lang="en-US" altLang="en-US" sz="2400" b="0" i="0" u="none" strike="noStrike" cap="none" normalizeH="0" baseline="0" dirty="0">
                <a:ln>
                  <a:noFill/>
                </a:ln>
                <a:solidFill>
                  <a:schemeClr val="tx1"/>
                </a:solidFill>
                <a:effectLst/>
              </a:rPr>
            </a:br>
            <a:br>
              <a:rPr kumimoji="0" lang="en-US" altLang="en-US" sz="4000" b="0"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3">
            <a:extLst>
              <a:ext uri="{FF2B5EF4-FFF2-40B4-BE49-F238E27FC236}">
                <a16:creationId xmlns:a16="http://schemas.microsoft.com/office/drawing/2014/main" id="{E0F72C1E-6731-8231-6C64-E191B9003A68}"/>
              </a:ext>
            </a:extLst>
          </p:cNvPr>
          <p:cNvSpPr>
            <a:spLocks noChangeArrowheads="1"/>
          </p:cNvSpPr>
          <p:nvPr/>
        </p:nvSpPr>
        <p:spPr bwMode="auto">
          <a:xfrm>
            <a:off x="-1223710" y="6248400"/>
            <a:ext cx="1213131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1400" b="0" i="0" u="none" strike="noStrike" cap="none" normalizeH="0" baseline="0" dirty="0">
                <a:ln>
                  <a:noFill/>
                </a:ln>
                <a:solidFill>
                  <a:srgbClr val="3C4043"/>
                </a:solidFill>
                <a:effectLst/>
                <a:latin typeface="Times New Roman" panose="02020603050405020304" pitchFamily="18" charset="0"/>
                <a:ea typeface="Calibri" panose="020F0502020204030204" pitchFamily="34" charset="0"/>
                <a:cs typeface="Times New Roman" panose="02020603050405020304" pitchFamily="18" charset="0"/>
              </a:rPr>
              <a:t>Flowchart of Mini Radar Project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57" name="Group 56">
            <a:extLst>
              <a:ext uri="{FF2B5EF4-FFF2-40B4-BE49-F238E27FC236}">
                <a16:creationId xmlns:a16="http://schemas.microsoft.com/office/drawing/2014/main" id="{F153E9EB-DAAE-F507-91C7-2CC37C9B8B4F}"/>
              </a:ext>
            </a:extLst>
          </p:cNvPr>
          <p:cNvGrpSpPr/>
          <p:nvPr/>
        </p:nvGrpSpPr>
        <p:grpSpPr>
          <a:xfrm>
            <a:off x="2568388" y="1149724"/>
            <a:ext cx="5190565" cy="4827494"/>
            <a:chOff x="2568388" y="1149724"/>
            <a:chExt cx="5190565" cy="4827494"/>
          </a:xfrm>
        </p:grpSpPr>
        <p:pic>
          <p:nvPicPr>
            <p:cNvPr id="4097" name="Picture 7">
              <a:extLst>
                <a:ext uri="{FF2B5EF4-FFF2-40B4-BE49-F238E27FC236}">
                  <a16:creationId xmlns:a16="http://schemas.microsoft.com/office/drawing/2014/main" id="{29870C1A-8C78-2503-890D-114828665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388" y="1149724"/>
              <a:ext cx="5190565" cy="4827494"/>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55C112EE-AC15-A882-B617-BB980C119E85}"/>
                </a:ext>
              </a:extLst>
            </p:cNvPr>
            <p:cNvSpPr txBox="1"/>
            <p:nvPr/>
          </p:nvSpPr>
          <p:spPr>
            <a:xfrm>
              <a:off x="4016201" y="3424971"/>
              <a:ext cx="435056" cy="276999"/>
            </a:xfrm>
            <a:prstGeom prst="rect">
              <a:avLst/>
            </a:prstGeom>
            <a:noFill/>
          </p:spPr>
          <p:txBody>
            <a:bodyPr wrap="none" rtlCol="0">
              <a:spAutoFit/>
            </a:bodyPr>
            <a:lstStyle/>
            <a:p>
              <a:r>
                <a:rPr lang="en-US" sz="1200" dirty="0">
                  <a:latin typeface="Arial" panose="020B0604020202020204" pitchFamily="34" charset="0"/>
                  <a:cs typeface="Arial" panose="020B0604020202020204" pitchFamily="34" charset="0"/>
                </a:rPr>
                <a:t>Yes</a:t>
              </a:r>
            </a:p>
          </p:txBody>
        </p:sp>
        <p:sp>
          <p:nvSpPr>
            <p:cNvPr id="54" name="TextBox 53">
              <a:extLst>
                <a:ext uri="{FF2B5EF4-FFF2-40B4-BE49-F238E27FC236}">
                  <a16:creationId xmlns:a16="http://schemas.microsoft.com/office/drawing/2014/main" id="{BCB0459C-DC8E-7C65-F734-0E4769D0841D}"/>
                </a:ext>
              </a:extLst>
            </p:cNvPr>
            <p:cNvSpPr txBox="1"/>
            <p:nvPr/>
          </p:nvSpPr>
          <p:spPr>
            <a:xfrm>
              <a:off x="2733968" y="3424970"/>
              <a:ext cx="372218"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No</a:t>
              </a:r>
            </a:p>
          </p:txBody>
        </p:sp>
      </p:grpSp>
    </p:spTree>
    <p:extLst>
      <p:ext uri="{BB962C8B-B14F-4D97-AF65-F5344CB8AC3E}">
        <p14:creationId xmlns:p14="http://schemas.microsoft.com/office/powerpoint/2010/main" val="168419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1000"/>
                                        <p:tgtEl>
                                          <p:spTgt spid="57"/>
                                        </p:tgtEl>
                                      </p:cBhvr>
                                    </p:animEffect>
                                    <p:anim calcmode="lin" valueType="num">
                                      <p:cBhvr>
                                        <p:cTn id="14" dur="1000" fill="hold"/>
                                        <p:tgtEl>
                                          <p:spTgt spid="57"/>
                                        </p:tgtEl>
                                        <p:attrNameLst>
                                          <p:attrName>ppt_x</p:attrName>
                                        </p:attrNameLst>
                                      </p:cBhvr>
                                      <p:tavLst>
                                        <p:tav tm="0">
                                          <p:val>
                                            <p:strVal val="#ppt_x"/>
                                          </p:val>
                                        </p:tav>
                                        <p:tav tm="100000">
                                          <p:val>
                                            <p:strVal val="#ppt_x"/>
                                          </p:val>
                                        </p:tav>
                                      </p:tavLst>
                                    </p:anim>
                                    <p:anim calcmode="lin" valueType="num">
                                      <p:cBhvr>
                                        <p:cTn id="15"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1000"/>
                                        <p:tgtEl>
                                          <p:spTgt spid="4"/>
                                        </p:tgtEl>
                                      </p:cBhvr>
                                    </p:animEffect>
                                    <p:anim calcmode="lin" valueType="num">
                                      <p:cBhvr>
                                        <p:cTn id="21" dur="1000" fill="hold"/>
                                        <p:tgtEl>
                                          <p:spTgt spid="4"/>
                                        </p:tgtEl>
                                        <p:attrNameLst>
                                          <p:attrName>ppt_x</p:attrName>
                                        </p:attrNameLst>
                                      </p:cBhvr>
                                      <p:tavLst>
                                        <p:tav tm="0">
                                          <p:val>
                                            <p:strVal val="#ppt_x"/>
                                          </p:val>
                                        </p:tav>
                                        <p:tav tm="100000">
                                          <p:val>
                                            <p:strVal val="#ppt_x"/>
                                          </p:val>
                                        </p:tav>
                                      </p:tavLst>
                                    </p:anim>
                                    <p:anim calcmode="lin" valueType="num">
                                      <p:cBhvr>
                                        <p:cTn id="2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15EA-93CC-DB71-61DF-732F2E090101}"/>
              </a:ext>
            </a:extLst>
          </p:cNvPr>
          <p:cNvSpPr>
            <a:spLocks noGrp="1"/>
          </p:cNvSpPr>
          <p:nvPr>
            <p:ph type="title"/>
          </p:nvPr>
        </p:nvSpPr>
        <p:spPr>
          <a:xfrm>
            <a:off x="747241" y="524110"/>
            <a:ext cx="2480053" cy="437519"/>
          </a:xfrm>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sng"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Sensor details:</a:t>
            </a:r>
            <a:br>
              <a:rPr kumimoji="0" lang="en-US" altLang="en-US" sz="3600" b="0" i="0" u="none" strike="noStrike" cap="none" normalizeH="0" baseline="0" dirty="0">
                <a:ln>
                  <a:noFill/>
                </a:ln>
                <a:solidFill>
                  <a:schemeClr val="tx1"/>
                </a:solidFill>
                <a:effectLst/>
                <a:latin typeface="Arial" panose="020B0604020202020204" pitchFamily="34" charset="0"/>
              </a:rPr>
            </a:br>
            <a:br>
              <a:rPr kumimoji="0" lang="en-US" altLang="en-US" sz="2800" b="1" i="0" u="sng" strike="noStrike" cap="none" normalizeH="0" baseline="0" dirty="0">
                <a:ln>
                  <a:noFill/>
                </a:ln>
                <a:effectLst/>
                <a:latin typeface="Arial" panose="020B0604020202020204" pitchFamily="34" charset="0"/>
                <a:cs typeface="Arial" panose="020B0604020202020204" pitchFamily="34" charset="0"/>
              </a:rPr>
            </a:br>
            <a:endParaRPr lang="en-US" sz="2800" b="1" u="sng" dirty="0">
              <a:latin typeface="Arial" panose="020B0604020202020204" pitchFamily="34" charset="0"/>
              <a:cs typeface="Arial" panose="020B0604020202020204" pitchFamily="34" charset="0"/>
            </a:endParaRPr>
          </a:p>
        </p:txBody>
      </p:sp>
      <p:pic>
        <p:nvPicPr>
          <p:cNvPr id="5121" name="Picture 5" descr="download.jfif">
            <a:extLst>
              <a:ext uri="{FF2B5EF4-FFF2-40B4-BE49-F238E27FC236}">
                <a16:creationId xmlns:a16="http://schemas.microsoft.com/office/drawing/2014/main" id="{7C4B5994-A392-B7C9-0434-3D3560A2D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325" y="961629"/>
            <a:ext cx="2352675" cy="23526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E2FD0BF-ADD9-4BDF-376A-04126645FA60}"/>
              </a:ext>
            </a:extLst>
          </p:cNvPr>
          <p:cNvSpPr>
            <a:spLocks noChangeArrowheads="1"/>
          </p:cNvSpPr>
          <p:nvPr/>
        </p:nvSpPr>
        <p:spPr bwMode="auto">
          <a:xfrm>
            <a:off x="417115" y="3459271"/>
            <a:ext cx="9117106" cy="333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ea typeface="Calibri" panose="020F0502020204030204" pitchFamily="34" charset="0"/>
                <a:cs typeface="Arial" panose="020B0604020202020204" pitchFamily="34" charset="0"/>
              </a:rPr>
              <a:t>Specifications : </a:t>
            </a:r>
            <a:endParaRPr kumimoji="0" lang="en-US" altLang="en-US" sz="1600" b="1" i="0" u="none" strike="noStrike" cap="none" normalizeH="0" baseline="0" dirty="0">
              <a:ln>
                <a:noFill/>
              </a:ln>
              <a:solidFill>
                <a:schemeClr val="tx1"/>
              </a:solidFill>
              <a:effectLst/>
              <a:cs typeface="Arial" panose="020B0604020202020204" pitchFamily="34" charset="0"/>
            </a:endParaRPr>
          </a:p>
          <a:p>
            <a:pPr marL="0" marR="0" lvl="0" indent="457200"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Genre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This allows for touch sensing with only a single pin!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Here are its specifications: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Operating Voltage:</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 ~ 5.5V.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HW -139.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Metric :</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switching or providing voltage (3 ~ 5.5V).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Application:</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Touchpad Laptop, Android/Mobile phone, Tablet computers.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Reason to choose:</a:t>
            </a: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Touch sensors are more sensitive, and are often able to respond differently to different kinds of</a:t>
            </a:r>
          </a:p>
          <a:p>
            <a:pPr marL="0" marR="0" lvl="0" indent="457200"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touch. But we choose touch sensor to provide the voltage (3 ~ 5.5V) to Arduino .</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457200"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422346-C4C9-1208-C959-5A3521266B2E}"/>
              </a:ext>
            </a:extLst>
          </p:cNvPr>
          <p:cNvSpPr txBox="1"/>
          <p:nvPr/>
        </p:nvSpPr>
        <p:spPr>
          <a:xfrm>
            <a:off x="3908565" y="2897366"/>
            <a:ext cx="2274020" cy="646331"/>
          </a:xfrm>
          <a:prstGeom prst="rect">
            <a:avLst/>
          </a:prstGeom>
          <a:noFill/>
        </p:spPr>
        <p:txBody>
          <a:bodyPr wrap="none" rtlCol="0">
            <a:spAutoFit/>
          </a:bodyPr>
          <a:lstStyle/>
          <a:p>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Touch Sensor.</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22D84013-F3D5-8476-B825-DD5442F45A39}"/>
              </a:ext>
            </a:extLst>
          </p:cNvPr>
          <p:cNvSpPr txBox="1"/>
          <p:nvPr/>
        </p:nvSpPr>
        <p:spPr>
          <a:xfrm flipH="1">
            <a:off x="3227294" y="631996"/>
            <a:ext cx="4042187" cy="369332"/>
          </a:xfrm>
          <a:prstGeom prst="rect">
            <a:avLst/>
          </a:prstGeom>
          <a:noFill/>
        </p:spPr>
        <p:txBody>
          <a:bodyPr wrap="square" rtlCol="0">
            <a:spAutoFit/>
          </a:bodyPr>
          <a:lstStyle/>
          <a:p>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Sensor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01 : Touch Sensor</a:t>
            </a:r>
            <a:endParaRPr lang="en-US" dirty="0"/>
          </a:p>
        </p:txBody>
      </p:sp>
    </p:spTree>
    <p:extLst>
      <p:ext uri="{BB962C8B-B14F-4D97-AF65-F5344CB8AC3E}">
        <p14:creationId xmlns:p14="http://schemas.microsoft.com/office/powerpoint/2010/main" val="392650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121"/>
                                        </p:tgtEl>
                                        <p:attrNameLst>
                                          <p:attrName>style.visibility</p:attrName>
                                        </p:attrNameLst>
                                      </p:cBhvr>
                                      <p:to>
                                        <p:strVal val="visible"/>
                                      </p:to>
                                    </p:set>
                                    <p:anim calcmode="lin" valueType="num">
                                      <p:cBhvr additive="base">
                                        <p:cTn id="19" dur="500" fill="hold"/>
                                        <p:tgtEl>
                                          <p:spTgt spid="5121"/>
                                        </p:tgtEl>
                                        <p:attrNameLst>
                                          <p:attrName>ppt_x</p:attrName>
                                        </p:attrNameLst>
                                      </p:cBhvr>
                                      <p:tavLst>
                                        <p:tav tm="0">
                                          <p:val>
                                            <p:strVal val="#ppt_x"/>
                                          </p:val>
                                        </p:tav>
                                        <p:tav tm="100000">
                                          <p:val>
                                            <p:strVal val="#ppt_x"/>
                                          </p:val>
                                        </p:tav>
                                      </p:tavLst>
                                    </p:anim>
                                    <p:anim calcmode="lin" valueType="num">
                                      <p:cBhvr additive="base">
                                        <p:cTn id="20" dur="500" fill="hold"/>
                                        <p:tgtEl>
                                          <p:spTgt spid="51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1982</TotalTime>
  <Words>1007</Words>
  <Application>Microsoft Office PowerPoint</Application>
  <PresentationFormat>Widescreen</PresentationFormat>
  <Paragraphs>84</Paragraphs>
  <Slides>13</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Working diagram:  </vt:lpstr>
      <vt:lpstr>Sensor details:  </vt:lpstr>
      <vt:lpstr>Sensor – 02 : Ultra Sonic Sensor:  </vt:lpstr>
      <vt:lpstr>Limitations: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Our Mini Project</dc:title>
  <dc:creator>Digital</dc:creator>
  <cp:lastModifiedBy>mofazzalhossain91966@gmail.com</cp:lastModifiedBy>
  <cp:revision>45</cp:revision>
  <dcterms:created xsi:type="dcterms:W3CDTF">2021-09-02T15:14:36Z</dcterms:created>
  <dcterms:modified xsi:type="dcterms:W3CDTF">2022-08-22T06:56:28Z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