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57" r:id="rId3"/>
    <p:sldId id="258" r:id="rId4"/>
    <p:sldId id="265" r:id="rId5"/>
    <p:sldId id="266" r:id="rId6"/>
    <p:sldId id="267" r:id="rId7"/>
    <p:sldId id="268" r:id="rId8"/>
    <p:sldId id="275" r:id="rId9"/>
    <p:sldId id="269" r:id="rId10"/>
    <p:sldId id="270" r:id="rId11"/>
    <p:sldId id="271" r:id="rId12"/>
    <p:sldId id="272" r:id="rId13"/>
    <p:sldId id="273" r:id="rId14"/>
    <p:sldId id="274" r:id="rId15"/>
    <p:sldId id="278" r:id="rId16"/>
    <p:sldId id="27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Shi" initials="JS" lastIdx="1" clrIdx="0">
    <p:extLst>
      <p:ext uri="{19B8F6BF-5375-455C-9EA6-DF929625EA0E}">
        <p15:presenceInfo xmlns:p15="http://schemas.microsoft.com/office/powerpoint/2012/main" userId="270ac35613d13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50" autoAdjust="0"/>
  </p:normalViewPr>
  <p:slideViewPr>
    <p:cSldViewPr snapToGrid="0">
      <p:cViewPr varScale="1">
        <p:scale>
          <a:sx n="57" d="100"/>
          <a:sy n="57" d="100"/>
        </p:scale>
        <p:origin x="16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4T17:39:52.906" idx="1">
    <p:pos x="10" y="10"/>
    <p:text/>
    <p:extLst>
      <p:ext uri="{C676402C-5697-4E1C-873F-D02D1690AC5C}">
        <p15:threadingInfo xmlns:p15="http://schemas.microsoft.com/office/powerpoint/2012/main" timeZoneBias="-600"/>
      </p:ext>
    </p:extLst>
  </p:cm>
</p:cmLst>
</file>

<file path=ppt/ink/ink1.xml><?xml version="1.0" encoding="utf-8"?>
<inkml:ink xmlns:inkml="http://www.w3.org/2003/InkML">
  <inkml:definitions>
    <inkml:context xml:id="ctx0">
      <inkml:inkSource xml:id="inkSrc0">
        <inkml:traceFormat>
          <inkml:channel name="X" type="integer" max="3840" units="cm"/>
          <inkml:channel name="Y" type="integer" max="1085" units="cm"/>
          <inkml:channel name="T" type="integer" max="2.14748E9" units="dev"/>
        </inkml:traceFormat>
        <inkml:channelProperties>
          <inkml:channelProperty channel="X" name="resolution" value="64.21405" units="1/cm"/>
          <inkml:channelProperty channel="Y" name="resolution" value="32.29167" units="1/cm"/>
          <inkml:channelProperty channel="T" name="resolution" value="1" units="1/dev"/>
        </inkml:channelProperties>
      </inkml:inkSource>
      <inkml:timestamp xml:id="ts0" timeString="2020-06-14T10:04:39.615"/>
    </inkml:context>
    <inkml:brush xml:id="br0">
      <inkml:brushProperty name="width" value="0.05292" units="cm"/>
      <inkml:brushProperty name="height" value="0.05292" units="cm"/>
      <inkml:brushProperty name="color" value="#FF0000"/>
    </inkml:brush>
  </inkml:definitions>
  <inkml:trace contextRef="#ctx0" brushRef="#br0">5534 7320 0,'29'0'187,"-29"29"-187,29-29 0,-1 0 16,1 0-16,-29 29 0,29-29 0,0 0 15,0 0-15,0 0 0,-1 0 16,1 0 0,-29 29-16,29-29 156,0 0-125,-29 28-31,29-28 0,-1 0 31,1 0 1,0 0-17,0 0 1,-29 29-16,29-29 16,0 0 93,-1 0-93,1 0-16,0 0 15,0 0 95,0 0-110,0 0 15,-1 0 1,1 0 15,0 0 32</inkml:trace>
  <inkml:trace contextRef="#ctx0" brushRef="#br0" timeOffset="10307.99">6543 7407 0,'29'0'31,"-1"0"-15,1 0-16,0 0 0,0 0 15,0 0-15,0 0 0,-1 0 0,1 0 16,0 0-16,0 0 0,0 0 0,-1 0 0,1 0 0,0 0 16,0 0-16,0-29 0,0 29 0,-1 0 0,1-29 0,0 29 0,0 0 15,0 0-15,-1 0 0,1 0 0,29 0 0,-29 0 0,0 0 16,-1 0-16,1 0 0,0 0 0,0-29 0,0 29 16,28 0-16,-28 0 0,0 0 0,0 0 0,0 0 15,-1 0-15,1 0 16,0 0-16,0 0 78,0 0-78,0 0 16,-1 0-16,1 0 0,0 0 0,0 0 15,0 0-15,0 0 0,-1 0 0,1 0 0,0-29 0,0 29 0,0 0 16,-1 0-16,1 0 15</inkml:trace>
  <inkml:trace contextRef="#ctx0" brushRef="#br0" timeOffset="15490.65">10981 7349 0,'29'0'47,"0"0"-47,0 0 16,0 0-16,0-29 0,-1 29 0,1 0 0,0-29 15,0 29-15,0 0 0,-1 0 0,1 0 16,0 0-16,0 0 0,0 0 16,-29-29-16,29 29 0,-1 0 15,1 0-15,0 0 16,-29-28 0,29 28-16,0 0 15,0 0-15,-1 0 0,1 0 16,0 0-16,0 0 0,0 0 0,-1 0 15,1 0-15,0 0 16,0 0-16,0 0 16,0 0-16,-1 0 15,1 0 1,0 0-16,0 0 0,0 0 16,0 0-16,-1 0 0,1 0 15,0 0-15,0 0 0,0 28 0,-1-28 16,1 0-16,0 0 0,0 0 0,0 0 15,0 0-15,-1 0 0,1 0 16,-29 29-16,29-29 16,0 0-16,0 0 0,-29 29 0,29-29 15,-1 0-15,1 0 0,0 0 16,0 0 0,0 0-16,-1 0 15,1 0 1,0 0-16,0 0 15,0 0-15,0 0 16</inkml:trace>
  <inkml:trace contextRef="#ctx0" brushRef="#br0" timeOffset="20458.84">22021 7061 0,'28'0'93,"1"0"-93,0 0 0,0 0 16,0 0-16,-1 0 0,1 0 0,0 0 16,0 0-16,0 0 0,0 0 0,-1 0 0,1 0 15,-29 28-15,29-28 0,0 0 31,0 0-15,0 0 0,-1 0-16,1 0 0,0 0 15,0 0-15,-29 29 0,29-29 0,-1 0 0,1 0 16,0 0-16,-29 29 0,29-29 0,0 0 16,-29 29-16,29-29 0,-1 0 0,1 0 0,0 0 15,-29 29 126,29-29-141,0 0 0,0 0 15,-29 29 1,28-29-16,1 0 0,0 0 94,0 0-94,0 0 15,-1 0-15,1 0 16</inkml:trace>
  <inkml:trace contextRef="#ctx0" brushRef="#br0" timeOffset="22009.38">14383 7118 0,'-29'0'0,"0"0"16,0 0 0,0 0-16,0 0 15,29 29-15,-28-29 0,-1 0 0,29 29 16,-29-29-16,0 0 15,0 0-15,29 29 0,-29-29 0,1 0 16,-1 29-16,0-29 0,0 0 0,29 28 0,0 1 16,-29-29-16,1 0 0,28 29 0,-29-29 0,0 29 15,29 0-15,-29-29 0,29 29 16,0-1-16,-29-28 16,29 29-16,-29-29 0,29 29 15,-28-29-15,28 29 0,0 0 0,0-1 16,-29-28-16,29 29 0,-29-29 0,29 29 0,0 0 15,0 0-15,0 0 0,0-1 16,-29 1-16,29 0 0,0 0 0,-29-29 0,29 29 16,0 28-16,-29-28 0,1 29 0,28-29 0,-29-1 15,29 1-15,0 0 0,-29 0 0,0 0 0,29-1 16,0 1-16,-29-29 0,29 29 0,0 0 0,-28-29 0,28 29 16,-29-29-16,29 29 0,0-1 0,-29 1 0,29 0 15,-29-29-15,29 29 0,0 0 0,-29-1 0,0 1 0,1 0 16,28 0-16,0 0 0,-29 0 0,0 28 0,29 1 15,-29-58-15,29 58 0,-29-30 0,29 1 0,0 0 16,-28-29-16,28 29 0,0 0 16,0-1-16,0 1 0,0 0 0,0 0 15,0 0-15,0 0 0,0-1 0,0 1 0,0 0 16,0 0-16,0 0 0,0-1 0,0 1 0,0 0 0,0 0 16,0 0-16,0 0 0,0-1 0,0 1 0,0 0 0,0 0 15,0 0-15,0-1 0,0 1 0,0 0 0,28-29 16,-28 29-16,0 0 0,0 0 0,0-1 0,0 1 0,0 0 0,0 0 15,0 0-15,0-1 0,0 1 0,0 29 0,0-29 0,0 28 16,0-28-16,0 0 0,0 0 0,0 0 0,29 0 16,-29 28-16,0-28 0,29 0 0,0 0 0,-29 28 15,0-28-15,0 0 0,29 0 0,-1 28 0,1 1 16,-29 28-16,58-28 0,-29 0 0,28 28 16,1 1-16,-29-1 0,57-28 0,-28-1 15,0-28-15,-30 29 0,1-58 0,0 57 16,0-28-16,0-29 0,0 0 0,-1 0 15,-28 29-15,0 0 79,-28-29-79,28 29 15,0 0-15,0-1 0,0 1 0,0 0 0,0 0 16,0 0-16,28-29 0,-28 29 0,0-1 0,0 1 15,29-29-15,-29 29 16,0-58 47,0 0-63,0 1 0,-29 28 0,29-29 0,0 0 0,-28 29 15,28-58-15</inkml:trace>
  <inkml:trace contextRef="#ctx0" brushRef="#br0" timeOffset="23386.38">23116 7724 0,'29'0'16,"-1"0"-16,-28-29 16,29 29-16,0 0 15,0 0 1,0 29-16,0-1 0,-1 30 0,1-58 15,0 58-15,0-58 0,0 28 0,-29 1 0,28 0 0,30 0 16,-58 0-16,29 0 0,0 28 0,-29-28 0,29 0 0,-1 0 16,1 28-16,-29-28 0,0 0 0,29 0 0,-29 28 0,29-57 0,-29 58 15,0-29-15,29 0 0,-29-1 0,0 30 0,29-58 0,-29 58 16,0-29-16,28-1 0,-28 1 0,0 0 0,0 0 0,0 0 16,29-29-16,-29 57 0,0-28 0,29 0 0,-29 0 0,0 0 15,0-1-15,0 1 0,0 0 0,0 0 16,0 0-16,0 0 0,0-1 0,-29 1 15,29 0-15,0 29 0,0-30 0,-29 1 16,29 0-16,0 0 0,0 0 0,0 28 0,0-28 0,0 0 0,0 29 16,0-30-16,0 117 0,-28-88 0,28 58 15,0-86-15,-29 58 0,29-30 0,0-28 16,0 0-16,-29 29 0,29-29 0,0-1 0,-29 1 0,29 0 0,0 0 0,0 0 16,0 28-16,-29-28 0,29 29 0,-29-29 15,29-1-15,-28 1 0,28 0 0,0 0 0,-29-29 0,29 29 0,0-1 16,-29 30-16,29-29 0,0 0 0,0 0 15,-29-29-15,29 28 0,-29 1 0,0 0 0,29 0 16,0 0-16,0-1 0,-28-28 0,28 29 16,-29-29-16,29 29 0,0 0 15,0 0-15,-29-29 0,29 29 16,0-1-16,0 1 0,0 0 0,0 0 0,0 28 16,0-28-16,0 0 0,0 0 0,29 0 0,-29 0 0,0-1 15,0 1-15,0 29 0,0-29 0,0 0 0,0-1 16,0 1-16,0 0 0,0 0 0,0 0 0,0-1 0,0 1 15,0 0-15,0 0 0,0 0 32,0 0 30,-29-1-46,29 1-1,0 0-15,-29-29 32,0 0-17,29 29 1,-28-29-16</inkml:trace>
  <inkml:trace contextRef="#ctx0" brushRef="#br0" timeOffset="30862.29">25566 7810 0,'29'0'0,"-1"29"15,30 28-15,-58-28 0,58 29 0,-1 28 0,-28-57 0,0 0 0,0 57 16,28-28-16,-28 0 0,29-1 0,-29 1 0,0 0 16,-1-1-16,1 1 0,0-58 0,-29 58 0,29-58 0,-29 28 15,29 1-15,-1 0 0,-28 0 0,0 0 0,29 0 16,-29-1 15,0 1-31,29 0 0,-29 0 0,0 0 0,29 28 0,0 30 16,0-58-16,-29-1 0,0 1 0,57 58 0,-57-1 0,0 1 15,58-30-15,-29 30 0,-29-30 0,29 1 0,-1 57 16,-28-86-16,0 29 0,0-1 0,29 1 0,-29 0 16,0-30-16,0 1 0,0 0 0,0 29 0,29-29 15,-29-1-15,0 1 0,0 0 0,0 0 0,0 0 16,0-1-16,0 1 0,0 0 0,0 0 16,0 0-16,0 0 0,0-1 0,0 1 0,-29 0 0,29 0 15,0 0-15,0-1 0,0 1 0,0 0 0,0 0 0,-29 0 16,29 0-16,0-1 0,-28 1 0,28 0 0,0 0 15,0 0-15,0-1 0,0 1 16,-29-29 0,0 0-1,0 0-15,29 29 16,-29-29-16,0 0 0,29 29 0,-28-29 16,-1 29-16,0-29 0,0 0 15,0 0 1,29 29-16,0-1 31,0 1-15,0 0-16,0 0 0,0 0 15,0-1 1,0 1-16,0 0 16,0 0-16,-29 0 0,29 0 15,0-1-15,0 1 0,-28-29 0,28 58 16,0-29-16,0 0 0,0 28 0,0 1 0,0-1 15,0-28-15,-29 0 0,29 0 0,0 0 16,0 0-16,-29-29 0,0 0 16,29 28-16,0 1 15,-29-29-15,29 29 47,0 0-31,-28-29-1,-1 0 17,29 29-32,-29-29 15,0 0-15,29 28 16,-29-28-16,0 0 16,1 0-16,28 29 0,-29-29 15,0 0-15,29 29 16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5" units="cm"/>
          <inkml:channel name="T" type="integer" max="2.14748E9" units="dev"/>
        </inkml:traceFormat>
        <inkml:channelProperties>
          <inkml:channelProperty channel="X" name="resolution" value="64.21405" units="1/cm"/>
          <inkml:channelProperty channel="Y" name="resolution" value="32.29167" units="1/cm"/>
          <inkml:channelProperty channel="T" name="resolution" value="1" units="1/dev"/>
        </inkml:channelProperties>
      </inkml:inkSource>
      <inkml:timestamp xml:id="ts0" timeString="2020-06-14T10:05:40.835"/>
    </inkml:context>
    <inkml:brush xml:id="br0">
      <inkml:brushProperty name="width" value="0.05292" units="cm"/>
      <inkml:brushProperty name="height" value="0.05292" units="cm"/>
      <inkml:brushProperty name="color" value="#FF0000"/>
    </inkml:brush>
  </inkml:definitions>
  <inkml:trace contextRef="#ctx0" brushRef="#br0">2738 6628 0,'29'0'62,"0"0"-46,0 0-16,-1 0 0,1 0 15,0 29-15,0-29 0,29 0 0,-30 0 0,1 0 0,0 0 0,29 0 16,-30 0-16,1 0 0,0 0 0,29 0 0,-29 0 0,-1 0 0,1 0 16,0 0-16,0 0 0,0 0 0,0 0 0,-1 0 15,1 0-15,0 0 16,0 0-1,0 0-15,-1 0 16,1 0 0,0 0-1,0 0-15,0 0 0,0 0 16,-1 0-16,1 0 16,0 0-16,0 0 0,0 0 0,0 0 0,-1 0 15,1 0-15,0 0 0,-29 29 16,29-29-16,0 0 15,-1 0-15,1 0 16,0 0-16,-29 29 16,29-29-1,0 0-15,0 0 16,-1 0-16,1 0 0,0 0 0,0 0 16,0 0-16,0 0 0,-1 0 15,30 0-15,-29 0 0,0 0 0,-29-29 0,28 29 0,1 0 16,0 0-16,-29-29 0,29 29 0,0 0 0,0 0 15,-1 0 17,1 0-32,0 0 0,0 0 0,0 0 15,0 0-15,-1 0 0,1 0 0,0 0 16,0 0-16,0 0 0,-1 0 0,30 0 0,-29 0 0,29 0 16,-30 0-16,1 0 0,0 0 0,0 0 0,0 0 15,-1 0-15,30 0 0,-29 0 0,57 0 16,-57 0-16,0 0 0,0 0 15,0 0-15,0 0 0,-1 0 0,1 0 0,0 0 16,0 0-16,0 0 0,-1 0 16,1 0-16,0 0 15,0 0-15,0 0 0,0 0 0,-1 0 0,1 0 16,0 0-16,0 0 0,0 0 0,0 0 16,-1 0-16,1 0 0,0 0 15,0 0-15,0 0 0,-1 0 0,1 0 16,0 0-16,0 0 0,0-29 15,0 29-15,-1 0 0,1 0 0,0 0 0,0 0 16,0 0-16,0 0 0,-1 0 16,1 0-16,0 0 0,0 0 15,0 0 1,-1 0 31,1 0-47,0 0 15,0 0-15,0 0 0,0 0 0,-1 0 16,-28-28-16,29 28 0,0 0 0,0 0 0,0 0 16,-1 0-16,1 0 0,29 0 0,-29 0 15,0 0-15,-29-29 0,28 29 0,1 0 16,0 0-16,0 0 62,0 0-62,-29-29 0,29 29 0,-1 0 16,1 0-16,0 0 16,0 0-16,0 0 31,-1 0-31,1 0 0,0 0 16,0 0-16,0 0 15,0 0 1,-1 0 46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5" units="cm"/>
          <inkml:channel name="T" type="integer" max="2.14748E9" units="dev"/>
        </inkml:traceFormat>
        <inkml:channelProperties>
          <inkml:channelProperty channel="X" name="resolution" value="64.21405" units="1/cm"/>
          <inkml:channelProperty channel="Y" name="resolution" value="32.29167" units="1/cm"/>
          <inkml:channelProperty channel="T" name="resolution" value="1" units="1/dev"/>
        </inkml:channelProperties>
      </inkml:inkSource>
      <inkml:timestamp xml:id="ts0" timeString="2020-06-14T10:06:18.836"/>
    </inkml:context>
    <inkml:brush xml:id="br0">
      <inkml:brushProperty name="width" value="0.05292" units="cm"/>
      <inkml:brushProperty name="height" value="0.05292" units="cm"/>
      <inkml:brushProperty name="color" value="#FF0000"/>
    </inkml:brush>
  </inkml:definitions>
  <inkml:trace contextRef="#ctx0" brushRef="#br0">5793 17695 0,'29'0'78,"0"0"-78,0 0 0,28 0 0,-28 0 0,0 0 16,0 0-16,29 0 0,-30 29 0,1-29 0,0 0 0,29 0 0,-29 0 16,28 0-16,-28 0 0,29 29 0,28-29 0,-28 0 15,-1 0-15,-28 0 0,0 0 0,29 0 0,-1 0 16,-28 0-16,29 0 0,-1 0 0,30 29 0,-29-29 15,-1 0-15,-28 0 0,29 0 0,-30 0 0,59 0 16,-58 0-16,0 0 0,28 0 0,-28 0 0,0 0 16,29 0-16,-1 0 0,-28 0 0,0 0 0,57 0 15,-57 0-15,29 0 0,-29 0 0,-1 0 0,1 0 16,-29 29-16,58-29 0,-29 0 0,0 0 0,-1 0 0,1 0 0,0 0 16,0 0-16,0 0 0,-29 28 0,57-28 0,1 0 0,-29 0 15,0 0-15,28 0 0,-28 0 0,0 0 0,0 0 16,28 0-16,1 0 0,-29 0 0,0 0 0,-1 0 15,1 0-15,29 0 0,-29 0 0,0 0 0,-1 0 0,1 0 16,29 0-16,-29 0 0,28 0 0,-28 0 0,0 0 0,0 0 0,0 0 16,-1 0-16,59 0 0,-1 0 0,1-28 15,-1 28-15,-57 0 0,58 0 0,-59 0 16,59-29-16,-29 29 0,-1 0 0,1 0 0,-1-29 16,1 29-16,-29 0 0,29 0 0,-1-29 0,-28 29 15,0 0-15,0 0 0,0 0 0,-1 0 0,1 0 16,0 0-16,0 0 0,0-29 15,-1 29-15,1 0 0,0 0 0,-29-29 16,29 29-16,0 0 16,0 0-16,-1 0 0,1 0 15,0 0-15,0 0 0,0 0 16,0 0-16,-1 0 16,-28-28-1,29 28-15,0 0 16,0 0-1,0 0 1</inkml:trace>
  <inkml:trace contextRef="#ctx0" brushRef="#br0" timeOffset="33848.87">6427 18156 0,'29'0'47,"0"0"-47,0 0 16,0 0-16,0 0 0,-1 0 0,1 0 0,0 0 15,0 0-15,29 0 0,-30 0 0,1 0 16,0 0-16,0 0 0,0 0 0,-1 0 16,1 0-1,0 0 16,0 0-15,0 0-16,0 0 0,-1 0 16,1 0-16,0 0 0,0 0 15,0 0 1</inkml:trace>
  <inkml:trace contextRef="#ctx0" brushRef="#br0" timeOffset="36187.87">6514 9165 0,'29'0'62,"0"0"-46,-1 0 31,1 0-47,0 0 0,0 0 15,0 0-15,0 0 16,-1 0 0,1 0 15,0 0 16,0 0-32,0 0-15,-1 0 32,1 0-17,0 0 32,0 0-31,-29 28-16,29-28 31,0 0-31,-1 0 0,1 0 16,0 0-1,0 0 1,-29 29-16</inkml:trace>
  <inkml:trace contextRef="#ctx0" brushRef="#br0" timeOffset="47742.28">12682 8530 0,'29'0'78,"0"0"-78,-1 0 15,1 0-15,0 0 0,0 0 0,0 0 0,0 0 0,-1 29 16,1-29-16,0 0 0,0 0 0,0 0 0,0 0 16,-1 0-16,1 0 15,0 0 1,0 0-16,0 0 0,-1 0 15,1 0-15,-29 29 0,29-29 16,0 0-16,0 0 0,0 0 16,-1 0-16,-28 29 31,29-29 0,0 0-15,0 0-16,0 0 15,-1 0-15,1 0 16,0 0 0,0 0-16,0 0 15,0 0 1</inkml:trace>
  <inkml:trace contextRef="#ctx0" brushRef="#br0" timeOffset="49710.28">12221 14439 0,'29'0'32,"-1"0"-17,1 0-15,0 0 16,0 0-16,0 0 0,0 0 0,-1 0 16,1 0-16,0 0 0,58 0 0,-30 28 0,-28-28 15,29 0-15,-1 0 0,-28 0 0,0 0 16,0 0-1,0 0 1,-1 0-16,1 0 16</inkml:trace>
  <inkml:trace contextRef="#ctx0" brushRef="#br0" timeOffset="51319.28">8733 16139 0,'29'-29'32,"0"29"-32,0 0 0,0 0 15,-1 0 1,1 0-16,0 0 0,0-29 16,0 29-16,0 0 0,-1 0 15,1 0 1,0 0-16,0 0 0,0 0 0,-1 0 15,1 0-15,0 0 0,0 0 0,0 0 16,-29 29-16,29-29 0,-1 0 16,1 0-16,-58 0 78</inkml:trace>
  <inkml:trace contextRef="#ctx0" brushRef="#br0" timeOffset="53671.41">9194 7234 0,'29'0'31,"0"0"-31,0 0 16,0 0-16,0 0 0,-1 0 0,1 0 0,0 0 0,0 0 15,0 0-15,-1 0 0,1 0 0,0 0 0,0 0 16,0 0-16,0 0 0,-29-29 0,28 29 0,1 0 0,0 0 0,0-29 15,0 29-15,0 0 0,-1 0 0,1 0 16,-29-29-16,29 29 0,0 0 0,0 0 31,-1 0-15,1 0-16,0 0 0,0 0 16,0 0-16,0 0 0,-1 0 0,1 0 0,0 0 15,0 0-15,0 0 0,0 29 16,-1-29-16</inkml:trace>
  <inkml:trace contextRef="#ctx0" brushRef="#br0" timeOffset="54990.33">10953 14640 0,'28'0'31,"1"0"-31,0 0 16,0 0 0,0 0-16,0 0 15,-1 0-15,1 0 0,0 0 16,0 0-16,0 0 0,-1 0 0,1 0 16,0 29-16,0-29 0,0 0 0,0 0 15,-1 0-15,-28 29 0,29-29 0,0 0 0,0 0 16,0 0-16,0 0 31,-1 0 32,1 0-1</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5" units="cm"/>
          <inkml:channel name="T" type="integer" max="2.14748E9" units="dev"/>
        </inkml:traceFormat>
        <inkml:channelProperties>
          <inkml:channelProperty channel="X" name="resolution" value="64.21405" units="1/cm"/>
          <inkml:channelProperty channel="Y" name="resolution" value="32.29167" units="1/cm"/>
          <inkml:channelProperty channel="T" name="resolution" value="1" units="1/dev"/>
        </inkml:channelProperties>
      </inkml:inkSource>
      <inkml:timestamp xml:id="ts0" timeString="2020-06-14T10:10:15.501"/>
    </inkml:context>
    <inkml:brush xml:id="br0">
      <inkml:brushProperty name="width" value="0.05292" units="cm"/>
      <inkml:brushProperty name="height" value="0.05292" units="cm"/>
      <inkml:brushProperty name="color" value="#FF0000"/>
    </inkml:brush>
  </inkml:definitions>
  <inkml:trace contextRef="#ctx0" brushRef="#br0">4669 11441 0,'29'0'47,"0"0"-47,0 0 15,0 0 1,-1 0-16,1 0 15,0 0 48,0 0-63,0 0 16,0 0-1,-1 0 16</inkml:trace>
  <inkml:trace contextRef="#ctx0" brushRef="#br0" timeOffset="661">4640 12248 0,'29'0'63,"0"0"-63,0 0 0,0 0 15,0 0-15,-1 0 0,1 0 16,0 0-16,0 0 16,0 0-16,0 0 0,-58 0 93</inkml:trace>
  <inkml:trace contextRef="#ctx0" brushRef="#br0" timeOffset="1381">4583 13228 0,'29'0'78,"-1"0"-78,1 0 0,0 0 16,0 0-16,0 0 16,0 0-16,-1 0 0,1 0 0,0 0 15,0 0-15,0 0 0,0 0 16,-1 0-16</inkml:trace>
  <inkml:trace contextRef="#ctx0" brushRef="#br0" timeOffset="5881">4727 16225 0,'29'0'47,"0"0"-31,-1 0-16,1 0 0,0 0 15,0 0-15,0 0 16,0 0-16,-1 0 16,1 0-16,-29-28 0,29 28 15,0 0 79,0 0-78,-1 0-16,1 0 0,0 0 0,0 0 0,0 0 15,0 0-15,-1 0 0,1 0 0,0 0 0,0 0 16,0 0-16,-1 0 0,1 0 0,0 0 16,0 0-16,0 0 15</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5" units="cm"/>
          <inkml:channel name="T" type="integer" max="2.14748E9" units="dev"/>
        </inkml:traceFormat>
        <inkml:channelProperties>
          <inkml:channelProperty channel="X" name="resolution" value="64.21405" units="1/cm"/>
          <inkml:channelProperty channel="Y" name="resolution" value="32.29167" units="1/cm"/>
          <inkml:channelProperty channel="T" name="resolution" value="1" units="1/dev"/>
        </inkml:channelProperties>
      </inkml:inkSource>
      <inkml:timestamp xml:id="ts0" timeString="2020-06-14T10:10:46.363"/>
    </inkml:context>
    <inkml:brush xml:id="br0">
      <inkml:brushProperty name="width" value="0.05292" units="cm"/>
      <inkml:brushProperty name="height" value="0.05292" units="cm"/>
      <inkml:brushProperty name="color" value="#FF0000"/>
    </inkml:brush>
  </inkml:definitions>
  <inkml:trace contextRef="#ctx0" brushRef="#br0">6024 7349 0,'58'0'16,"-30"0"-16,1 0 0,0 0 15,0 0-15,-29-29 0,29 29 0,0 0 16,-29-29 0,28 29-16,1 0 78,0 0-63,0 0-15,0 0 63,-1 0-48,1 0-15,0 0 16,0 0-16,0 0 0,0 0 0,-1 0 0,1 0 16,0 0-16,0 0 0,0 0 0,0 0 0,-1 0 0,1 0 15,0 0-15,0 0 0,0 0 0,-1 0 0,1 0 16,0 0-16,0 0 0,0 0 0,0 0 16,-1 0-1,1 0-15,0 0 0,0 0 16,0 0-1,-1 0 1,1 0 0,0 0-16,0 0 31,0 0 0</inkml:trace>
  <inkml:trace contextRef="#ctx0" brushRef="#br0" timeOffset="7332">14555 7176 0,'29'0'62,"0"0"-62,0 0 0,0 0 16,0 0-16,-1 0 0,1 0 0,0 0 16,0 0-16,0 0 0,0 0 15,-1 0-15,1 0 0,-29-29 0,29 29 16,0-29-16,0 29 31,-1 0-31,1 0 16,0 0-16,0 0 15,-29-29-15,29 29 0,0-28 0,-1 28 0,1 0 16,0 0-16,0 0 0,0 0 16,-1 0-16,1 0 0,-29-29 0,29 29 15,0 0 110,0 0-109,0 0 31,-1 0-47,1 0 0,0 0 15,0 0-15,0 0 16,0 0-16,-1 0 16,1 0-16</inkml:trace>
  <inkml:trace contextRef="#ctx0" brushRef="#br0" timeOffset="10906.99">22885 7118 0,'29'0'0,"0"0"15,0 0-15,0 0 0,-1 0 0,1 0 0,29 0 16,-29 0-16,-1 29 0,59-29 0,-58 0 16,0 0-16,28 0 0,-28 0 0,0 0 0,0 0 0,-1 0 15,1 0-15,0 0 0,0 0 16,0 0-16,-29 29 0,29-29 47,-1 0-32,1 0-15,0 0 0,0 0 0,0 0 16,0 0-16,-1 0 0,1 0 0,0 0 0,0 0 16,0 0-16,-1 0 15,1 0-15,0 0 0,-29 29 0,29-29 32,0 0 14,0 0-30,-1 0 0,1 0-16,0 0 31,0 0-31,0 0 62,0 0-30</inkml:trace>
  <inkml:trace contextRef="#ctx0" brushRef="#br0" timeOffset="22714.46">6456 9510 0,'29'0'31,"0"0"-31,0-28 16,0 28-16,-1 0 0,1 0 15,0 0-15,0-29 0,29 29 0,-30 0 0,-28-29 0,29 29 16,0 0-16,0 0 0,28 0 0,-28 0 0,0 0 0,0 0 0,0-29 16,28 29-16,1 0 0,28-29 0,-28 29 0,29 0 0,-30-29 0,1 29 15,86 0-15,-29-28 0,-28 28 0,28-29 0,58 29 16,-144-29-16,57 29 0,1 0 0,-30 0 0,30 0 0,-1 0 0,-57 0 15,58 0-15,-30 0 0,1 0 0,28 0 0,1 0 16,-29 0-16,28 0 0,-28 29 0,-1-29 0,-28 0 16,29 0-16,28 0 0,-57 0 0,0 0 15,57 0-15,-57 0 0,0 0 0,0 0 0,28 0 0,-28 0 16,0 0-16,58 0 0,-30 0 0,-28 0 0,0 0 16,57 0-16,-28 0 0,-29 0 0,28 0 15,1 0-15,0 29 0,-29-29 0,28 0 0,30 0 16,-30 0-16,-28 0 0,29 0 0,-29 0 0,28 0 15,-28 0-15,58 0 0,-59 0 0,1 0 0,29 28 16,-1-28-16,-28 0 0,0 0 0,29 0 0,-1 0 16,-28 0-16,0 0 0,0 0 0,0 0 15,-1 0-15,1 0 0,0 0 0,0 0 0,0 0 16,0 0-16,-1 0 0,1 0 0,0 0 0,0 0 16,0 0-16,0 0 0,-1 0 0,1 0 15,0 0-15,0 0 0,0 0 0,-1 0 16,1 0-16,0 0 0,0 0 0,0-28 15,0 28-15,-1 0 0,1 0 16,0 0-16,0 0 0,0 0 16,0 0-16,-1 0 0,1 0 0,0 0 15,0 0-15,0 0 0,-1 0 0,30 0 16,-29 0-16,0 0 0,0 0 0,-1 0 0,1 0 16,0 0-16,0 0 0,0 0 0,0 0 15,-1 0-15,1 0 0,0 0 16,0 0-16,0 0 0,-1 0 15,1 0-15,0 0 0,0 0 0,0 0 0,0 0 16,-1 0-16,30 0 0,-29 0 0,0-29 0,0 29 16,-1 0-16,1-29 0,0 29 0,29 0 0,-30 0 15,1 0-15,0-29 0,0 29 0,0 0 0,0 0 16,-1-29-16,1 29 0,0 0 0,-29-28 0,29 28 0,0 0 0,-1 0 16,30-29-16,-29 29 0,0 0 0,0-29 0,-1 29 15,1 0-15,0 0 0,0 0 0,0 0 0,0-29 16,28 0-16,30 29 0,-59-29 15,30 29-15,29 0 0,-59-28 0,30-1 0,0 29 16,-29 0-16,-1 0 0,1 0 0,0 0 0,0 0 0,-29-29 16,57 0-16,30 29 0,-58 0 0,0-29 0,-1 29 0,1 0 15,0 0-15,0 0 0,0 0 0,0 0 16,-1 0-16,1 0 0,0 0 16,0 0-16,-29-28 15,29 28-15,-1 0 0,1 0 110,0 0-95,-29 28-15,29-28 0,-29 29 0,29 0 16,0-29-16,-29 29 0,0 0 0,28-29 15,-28 28-15,0 1 0,0 0 16,29-29-16,-29 29 16,29-29 31,0 0-47,0 0 15,-29 29-15,28-29 0,1 0 0,0 0 0,-29 29 16,29-29-16,0 0 0,0 0 78,-1 0-78,1 0 16</inkml:trace>
  <inkml:trace contextRef="#ctx0" brushRef="#br0" timeOffset="26158.46">14210 6484 0,'-29'0'47,"0"0"-47,0 0 16,29 29-16,-29-29 0,0 0 15,29 29-15,-28-29 0,28 29 0,-29-29 0,29 29 0,0-1 16,-29 1-16,29 0 0,0 0 0,-29 0 0,29 28 0,0-28 0,0 29 15,0-29-15,0-1 0,-29 59 0,29-30 0,0-28 16,0 0-16,0 0 0,0 0 0,0 0 0,-28-1 16,28 1-16,0 0 0,0 0 0,0 0 0,0 0 15,-29-29-15,29 28 0,0 1 16,-29-29-16,29 29 0,0 0 0,0 0 16,0-1-16,-29-28 0,29 29 15,0 0-15,0 0 16,-29 0-16,29 0 15,0-1-15,0 1 0,0 0 0,0 0 16,0 0-16,0-1 0,0 1 0,0 0 16,0 29-16,29-29 0,-29-1 0,29-28 0,-29 29 15,0 0-15,29-29 0,-29 29 0,0 0 0,0-1 16,29-28-16,-29 29 16,0 0-16,0 0 15,0 0-15,0 0 31,28-29 16,-28 28-47,0 1 16,58 0-16,-29 0 0,-29 0 0,29-29 0,-1 0 16,-28 28-16,0 1 0,29-29 0,-29 29 0,29-29 15,0 0 79,0 0-78,0 0-16,-29 29 15,28-29-15,1 0 16</inkml:trace>
  <inkml:trace contextRef="#ctx0" brushRef="#br0" timeOffset="27981.46">16602 8790 0,'0'29'47,"29"-29"-47,0 0 0,-1 0 0,1 0 16,0 0-16,0 29 0,0-1 0,28-28 15,1 29-15,0 0 0,-30-29 0,1 0 16,0 29-16,29-29 0,-29 0 0,28 0 0,-28 29 15,0-29-15,28 0 0,-28 28 0,29-28 0,-29 29 0,0-29 16,-1 0-16,1 0 0,0 0 0,0 0 0,0 0 0,-1 0 0,1 0 16,0 0-16,29 0 0,-1 0 0,-28 0 0,0 0 15,29 0-15,-29 0 0,-1 0 0,30 0 0,-29 0 0,0 0 16,-1 0-16,1 0 0,0 0 0,0 0 0,0 0 0,0 0 16,-1 0-16,1 0 0,-29 29 0,58-29 0,-29 0 0,0 0 15,28 0-15,-28 0 0,0 0 0,0 0 16,-1 0-16,1 0 0,0 0 0,0 0 0,29 0 15,-30 0-15,30 0 0,0 0 0,-29 0 0,-1 0 16,1 0-16,0 0 0,0 0 0,0 0 0,-1 0 0,1 0 16,0 0-16,0 0 0,0 0 0,0 29 0,-1-29 15,1 0-15,0 0 0,0 0 0,0 0 0,-1 0 0,1 0 16,0 0-16,0 0 0,0 0 0,0-29 0,-1 29 16,1 0-16,0 0 0,0 0 0,0 0 0,0 0 0,-1 0 0,1 0 15,0 0-15,0 29 0,0-29 0,-1 0 0,1 0 0,0 0 16,-29 29-16,29-29 0,0 29 0,28-29 0,-28 28 15,0-28-15,0 0 0,-29 29 0,29-29 16,0 0-16,-1 0 0,-28 29 0,29-29 31,0 0-15,0 0-16,0 0 0,-1 0 16,1 29-16,0-29 0,0 0 0,-29 29 0,58-29 15,-30 28-15,1-28 0,29 0 0,-29 0 0,0 0 16,-1 0-16,1 0 0,0 0 0,-29 29 0,29-29 0,0 0 0,-1 0 15,1 0-15,0 0 0,0 0 16,0 0-16,0 0 16,-29 29-16,28-29 0,1 0 0,0 0 0,0 0 15,0 0-15,0 0 0,-1 0 0,1 0 16,0 0-16,0 0 0,0 0 0,-1 0 0,1 0 16,0 0-16,0 0 0,0 0 0,0 0 15,-1 0-15,1 0 0,0 0 16,0 0-16,0 0 0,-1 0 0,1 0 15,0 0-15,0 0 0,0 0 0,0 0 0,-1 0 0,30-29 16,-29 29-16,0 0 0,0 0 0,-1 0 0,1-29 0,29 29 0,-29-28 16,28 28-16,-28-29 0,29 29 0,-29-29 15,28 29-15,-57-29 0,29 29 0,0 0 0,0 0 16,0 0-16,-1-29 0,1 29 16,-29-28-16,29 28 15,0 0 1,0 0-16,-1 0 15,1-29 1,0 29-16,0 0 16,0 0-16,0 0 31,-1 0-31,1 0 0,0 0 16,0 0-16,0 0 0,0 0 0,-1 0 0,1 0 15,0 0-15,0 0 0,0 0 0,-1 0 16,1 0-16,-29-29 0,29 29 15,0 0-15,0 0 16,0 0 0,-1 0-16,1 0 0,0 0 15,0 0-15,0 0 0,-1 0 0,1 0 0,0 0 0,0 0 16,0 0-16,0 0 0,-1-29 0,1 29 0,0 0 0,0 0 0,0 0 0,0 0 16,-1 0-16,1 0 0,0 0 0,0 0 0,0 0 0,-1 0 15,1 0-15,0 0 0,0 0 0,0 0 16,-58 0 46,0 0-46,0 0-16,29-29 0</inkml:trace>
  <inkml:trace contextRef="#ctx0" brushRef="#br0" timeOffset="28942.46">24874 8934 0,'0'-29'94,"0"0"-94,0 1 0,0-1 0,0 0 0,0 0 16,0 0-16,0 0 0,0 1 0,0-1 0,0 0 15,0 0-15,0 0 0,0-28 0,29 28 0,-29 0 16,0-29-16,0 30 0,0-1 0,29 0 0,-29 0 0,0 0 0,0 0 15,0 1-15,0-1 0,28 0 0,-28 0 0,0 0 0,0 1 16,0-1-16,0 0 0,0 0 0,0 0 0,0 0 16,0 1-16,0-1 0,0 0 0,0 0 15,0 0-15,0 1 0,0-1 16,0 0-16,0 0 0,-28 29 0,28-29 0,0 0 16,0-28-16,-29 57 0,29-29 0,0-29 15,0 30-15,0-1 0,-29 29 0,29-29 0,0 0 0,0 0 16,0 0-16,-29 29 0,29-28 0,0-1 15,0 0 1,0 0-16,0 0 16,0 0-16,0 1 0,0-1 15,0 0-15,0 0 16,0 0-16,0 1 16,0-1 46,0 0-46,0 0-16,-29 29 0,29-29 0,0 0 15,0 1-15,0-1 16,0 0-16,-28 29 0,28-29 31,-29 29-31,29-29 31</inkml:trace>
  <inkml:trace contextRef="#ctx0" brushRef="#br0" timeOffset="42441.48">6975 11211 0,'0'0'0,"29"0"0,0 0 16,0 0-16,-1 0 0,-28-29 15,29 29-15,0 0 16,0 0 0,0 0-16,-1 0 0,1 0 31,-29-29-31,29 29 0,0 0 0,0 0 16,-29-29-16,29 29 0,-1 0 0,1-29 15,0 29-15,0 0 0,-29-28 16</inkml:trace>
  <inkml:trace contextRef="#ctx0" brushRef="#br0" timeOffset="42981.65">8560 11124 0,'144'0'16,"-115"0"-1,0 0-15,0 0 0,0-29 0,0 29 0,-1 0 0,1 0 16,29 0-16,-29-28 0,0 28 0,-1 0 0,1 0 16,0 0-16,0 0 0,0 0 15,-1 0-15,1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BF302-E1BA-4840-AC84-374BB6822000}" type="datetimeFigureOut">
              <a:rPr lang="en-AU" smtClean="0"/>
              <a:t>14/06/2020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F9852-2277-41BB-9F6D-25DE1E532D5C}" type="slidenum">
              <a:rPr lang="en-AU" smtClean="0"/>
              <a:t>‹#›</a:t>
            </a:fld>
            <a:endParaRPr lang="en-AU"/>
          </a:p>
        </p:txBody>
      </p:sp>
    </p:spTree>
    <p:extLst>
      <p:ext uri="{BB962C8B-B14F-4D97-AF65-F5344CB8AC3E}">
        <p14:creationId xmlns:p14="http://schemas.microsoft.com/office/powerpoint/2010/main" val="405143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this is the oral presentation for </a:t>
            </a:r>
            <a:r>
              <a:rPr lang="en-US" sz="1200" kern="1200">
                <a:solidFill>
                  <a:schemeClr val="tx1"/>
                </a:solidFill>
                <a:effectLst/>
                <a:latin typeface="+mn-lt"/>
                <a:ea typeface="+mn-ea"/>
                <a:cs typeface="+mn-cs"/>
              </a:rPr>
              <a:t>course 32933.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am </a:t>
            </a:r>
            <a:r>
              <a:rPr lang="en-US" sz="1200" kern="1200" dirty="0" err="1">
                <a:solidFill>
                  <a:schemeClr val="tx1"/>
                </a:solidFill>
                <a:effectLst/>
                <a:latin typeface="+mn-lt"/>
                <a:ea typeface="+mn-ea"/>
                <a:cs typeface="+mn-cs"/>
              </a:rPr>
              <a:t>mofei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shi</a:t>
            </a:r>
            <a:r>
              <a:rPr lang="en-US" sz="1200" kern="1200" dirty="0">
                <a:solidFill>
                  <a:schemeClr val="tx1"/>
                </a:solidFill>
                <a:effectLst/>
                <a:latin typeface="+mn-lt"/>
                <a:ea typeface="+mn-ea"/>
                <a:cs typeface="+mn-cs"/>
              </a:rPr>
              <a:t>, my project is Text Classifier with BERT for disastrous Tweets</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a:t>
            </a:fld>
            <a:endParaRPr lang="en-AU"/>
          </a:p>
        </p:txBody>
      </p:sp>
    </p:spTree>
    <p:extLst>
      <p:ext uri="{BB962C8B-B14F-4D97-AF65-F5344CB8AC3E}">
        <p14:creationId xmlns:p14="http://schemas.microsoft.com/office/powerpoint/2010/main" val="878897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First, the Token Embeddings attach a [CLS] token at the beginning of the series of the tokens. It also inserts a [SEP] token at the end of a sentence. The Segment Embeddings label which segment a token belongs to. The Position Embeddings label the absolute position of a token in a series of tokens.  These input layers feed to BERT concurrently.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10</a:t>
            </a:fld>
            <a:endParaRPr lang="en-AU"/>
          </a:p>
        </p:txBody>
      </p:sp>
    </p:spTree>
    <p:extLst>
      <p:ext uri="{BB962C8B-B14F-4D97-AF65-F5344CB8AC3E}">
        <p14:creationId xmlns:p14="http://schemas.microsoft.com/office/powerpoint/2010/main" val="255369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In the encoding step, the encoding layer uses learned word embedding to convert the tokens into 512-D word embedding vectors. They will go through an attention-based encoder. Then an encoder will output the same number of 512-D vectors. </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tx1"/>
                </a:solidFill>
              </a:rPr>
              <a:t>The output of BERT is connected to a machine learning classifier to produce the final output.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11</a:t>
            </a:fld>
            <a:endParaRPr lang="en-AU"/>
          </a:p>
        </p:txBody>
      </p:sp>
    </p:spTree>
    <p:extLst>
      <p:ext uri="{BB962C8B-B14F-4D97-AF65-F5344CB8AC3E}">
        <p14:creationId xmlns:p14="http://schemas.microsoft.com/office/powerpoint/2010/main" val="666131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For a body of text, all tokens were vectorized and passed to the attentions of an encoder layer. The layer modifies the vectors and passes to the next encoder layer. Same as before, all vectors were passed to all attentions.</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12</a:t>
            </a:fld>
            <a:endParaRPr lang="en-AU"/>
          </a:p>
        </p:txBody>
      </p:sp>
    </p:spTree>
    <p:extLst>
      <p:ext uri="{BB962C8B-B14F-4D97-AF65-F5344CB8AC3E}">
        <p14:creationId xmlns:p14="http://schemas.microsoft.com/office/powerpoint/2010/main" val="2996947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deal with the issue of a word seeing itself from different word’s representing vectors: </a:t>
            </a:r>
          </a:p>
          <a:p>
            <a:r>
              <a:rPr lang="en-US" sz="1200" kern="1200" dirty="0">
                <a:solidFill>
                  <a:schemeClr val="tx1"/>
                </a:solidFill>
                <a:effectLst/>
                <a:latin typeface="+mn-lt"/>
                <a:ea typeface="+mn-ea"/>
                <a:cs typeface="+mn-cs"/>
              </a:rPr>
              <a:t>BERT masked a percentage of words randomly to prevent a word seeing itself.</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13</a:t>
            </a:fld>
            <a:endParaRPr lang="en-AU"/>
          </a:p>
        </p:txBody>
      </p:sp>
    </p:spTree>
    <p:extLst>
      <p:ext uri="{BB962C8B-B14F-4D97-AF65-F5344CB8AC3E}">
        <p14:creationId xmlns:p14="http://schemas.microsoft.com/office/powerpoint/2010/main" val="711153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 chose to adopt the standard BERT consists of 12 encoder layers with 110 million parameters. The other participants used the large BERT which consists of 24 encoder layers tends to spend three times longer in training while having a similar score.   </a:t>
            </a:r>
            <a:r>
              <a:rPr lang="en-US" sz="1200" kern="1200" dirty="0">
                <a:solidFill>
                  <a:schemeClr val="tx1"/>
                </a:solidFill>
                <a:effectLst/>
                <a:latin typeface="+mn-lt"/>
                <a:ea typeface="+mn-ea"/>
                <a:cs typeface="+mn-cs"/>
              </a:rPr>
              <a:t>The small BERT can be trained significantly faster, while maintaining similar accuracy compare to the large BERT.</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14</a:t>
            </a:fld>
            <a:endParaRPr lang="en-AU"/>
          </a:p>
        </p:txBody>
      </p:sp>
    </p:spTree>
    <p:extLst>
      <p:ext uri="{BB962C8B-B14F-4D97-AF65-F5344CB8AC3E}">
        <p14:creationId xmlns:p14="http://schemas.microsoft.com/office/powerpoint/2010/main" val="2840460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small BERT model also takes less time to predict. </a:t>
            </a:r>
          </a:p>
          <a:p>
            <a:r>
              <a:rPr lang="en-US" sz="1200" kern="1200" dirty="0">
                <a:solidFill>
                  <a:schemeClr val="tx1"/>
                </a:solidFill>
                <a:effectLst/>
                <a:latin typeface="+mn-lt"/>
                <a:ea typeface="+mn-ea"/>
                <a:cs typeface="+mn-cs"/>
              </a:rPr>
              <a:t>In addition: the saved weight of the model is 1GB, while the large BERT model is 4 times of that.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15</a:t>
            </a:fld>
            <a:endParaRPr lang="en-AU"/>
          </a:p>
        </p:txBody>
      </p:sp>
    </p:spTree>
    <p:extLst>
      <p:ext uri="{BB962C8B-B14F-4D97-AF65-F5344CB8AC3E}">
        <p14:creationId xmlns:p14="http://schemas.microsoft.com/office/powerpoint/2010/main" val="2170699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 mistaken predictions generally have complex text. Notably, some of the tweets are naturally ambiguous given only the text. There are some </a:t>
            </a:r>
            <a:r>
              <a:rPr lang="en-US" sz="1200" kern="1200" dirty="0">
                <a:solidFill>
                  <a:schemeClr val="tx1"/>
                </a:solidFill>
                <a:effectLst/>
                <a:latin typeface="+mn-lt"/>
                <a:ea typeface="+mn-ea"/>
                <a:cs typeface="+mn-cs"/>
              </a:rPr>
              <a:t>slogan, advertisement and rant. These tweets do convey disaster-related ideas. I</a:t>
            </a:r>
            <a:r>
              <a:rPr lang="en-AU" sz="1200" kern="1200" dirty="0">
                <a:solidFill>
                  <a:schemeClr val="tx1"/>
                </a:solidFill>
                <a:effectLst/>
                <a:latin typeface="+mn-lt"/>
                <a:ea typeface="+mn-ea"/>
                <a:cs typeface="+mn-cs"/>
              </a:rPr>
              <a:t>t is understandable for them to be predicted wrongly.</a:t>
            </a:r>
          </a:p>
          <a:p>
            <a:r>
              <a:rPr lang="en-AU" sz="1200" kern="1200" dirty="0">
                <a:solidFill>
                  <a:schemeClr val="tx1"/>
                </a:solidFill>
                <a:effectLst/>
                <a:latin typeface="+mn-lt"/>
                <a:ea typeface="+mn-ea"/>
                <a:cs typeface="+mn-cs"/>
              </a:rPr>
              <a:t>Lastly, some of the keyword assignment from the dataset is difficult to understand. For example, tweet 350 is about saving wild horses, but it was assigned with the keyword ‘annihilation’.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16</a:t>
            </a:fld>
            <a:endParaRPr lang="en-AU"/>
          </a:p>
        </p:txBody>
      </p:sp>
    </p:spTree>
    <p:extLst>
      <p:ext uri="{BB962C8B-B14F-4D97-AF65-F5344CB8AC3E}">
        <p14:creationId xmlns:p14="http://schemas.microsoft.com/office/powerpoint/2010/main" val="32851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BERT model </a:t>
            </a:r>
            <a:r>
              <a:rPr lang="en-AU" sz="1200" kern="1200" dirty="0">
                <a:solidFill>
                  <a:schemeClr val="tx1"/>
                </a:solidFill>
                <a:effectLst/>
                <a:latin typeface="+mn-lt"/>
                <a:ea typeface="+mn-ea"/>
                <a:cs typeface="+mn-cs"/>
              </a:rPr>
              <a:t>consists of 12 encoder layers with 110 million parameters was used to do the text classification task. </a:t>
            </a:r>
          </a:p>
          <a:p>
            <a:r>
              <a:rPr lang="en-AU" sz="1200" kern="1200" dirty="0">
                <a:solidFill>
                  <a:schemeClr val="tx1"/>
                </a:solidFill>
                <a:effectLst/>
                <a:latin typeface="+mn-lt"/>
                <a:ea typeface="+mn-ea"/>
                <a:cs typeface="+mn-cs"/>
              </a:rPr>
              <a:t>The BERT model has the advantage of learning the context of a text compare to the other neural network model. </a:t>
            </a:r>
          </a:p>
          <a:p>
            <a:r>
              <a:rPr lang="en-AU" sz="1200" kern="1200" dirty="0">
                <a:solidFill>
                  <a:schemeClr val="tx1"/>
                </a:solidFill>
                <a:effectLst/>
                <a:latin typeface="+mn-lt"/>
                <a:ea typeface="+mn-ea"/>
                <a:cs typeface="+mn-cs"/>
              </a:rPr>
              <a:t>The BERT model in use can trained significantly faster than the large BERT model.</a:t>
            </a:r>
          </a:p>
          <a:p>
            <a:r>
              <a:rPr lang="en-AU" sz="1200" kern="1200" dirty="0">
                <a:solidFill>
                  <a:schemeClr val="tx1"/>
                </a:solidFill>
                <a:effectLst/>
                <a:latin typeface="+mn-lt"/>
                <a:ea typeface="+mn-ea"/>
                <a:cs typeface="+mn-cs"/>
              </a:rPr>
              <a:t>The BERT model also predict faster than the large BERT model.</a:t>
            </a:r>
          </a:p>
          <a:p>
            <a:r>
              <a:rPr lang="en-AU" sz="1200" kern="1200" dirty="0">
                <a:solidFill>
                  <a:schemeClr val="tx1"/>
                </a:solidFill>
                <a:effectLst/>
                <a:latin typeface="+mn-lt"/>
                <a:ea typeface="+mn-ea"/>
                <a:cs typeface="+mn-cs"/>
              </a:rPr>
              <a:t>The BERT model’s saved weight is 1 fourth of the large BERT model’s saved weight.</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17</a:t>
            </a:fld>
            <a:endParaRPr lang="en-AU"/>
          </a:p>
        </p:txBody>
      </p:sp>
    </p:spTree>
    <p:extLst>
      <p:ext uri="{BB962C8B-B14F-4D97-AF65-F5344CB8AC3E}">
        <p14:creationId xmlns:p14="http://schemas.microsoft.com/office/powerpoint/2010/main" val="313911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current research is based on a competition on the Kaggle.com.</a:t>
            </a:r>
          </a:p>
          <a:p>
            <a:r>
              <a:rPr lang="en-US" sz="1200" kern="1200" dirty="0">
                <a:solidFill>
                  <a:schemeClr val="tx1"/>
                </a:solidFill>
                <a:effectLst/>
                <a:latin typeface="+mn-lt"/>
                <a:ea typeface="+mn-ea"/>
                <a:cs typeface="+mn-cs"/>
              </a:rPr>
              <a:t>Kaggle Competitions are online data science challenges open to anyone.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2</a:t>
            </a:fld>
            <a:endParaRPr lang="en-AU"/>
          </a:p>
        </p:txBody>
      </p:sp>
    </p:spTree>
    <p:extLst>
      <p:ext uri="{BB962C8B-B14F-4D97-AF65-F5344CB8AC3E}">
        <p14:creationId xmlns:p14="http://schemas.microsoft.com/office/powerpoint/2010/main" val="223122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live in troubling times now. Disasters small or big, become part of our lives. We need real-time information about disasters and respond accordingly.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3</a:t>
            </a:fld>
            <a:endParaRPr lang="en-AU"/>
          </a:p>
        </p:txBody>
      </p:sp>
    </p:spTree>
    <p:extLst>
      <p:ext uri="{BB962C8B-B14F-4D97-AF65-F5344CB8AC3E}">
        <p14:creationId xmlns:p14="http://schemas.microsoft.com/office/powerpoint/2010/main" val="382196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way news agencies and governments can do is monitoring social media to widen the stream of information. For example, they can monitor the posts on twitter: tweets. </a:t>
            </a:r>
          </a:p>
          <a:p>
            <a:r>
              <a:rPr lang="en-US" sz="1200" kern="1200" dirty="0">
                <a:solidFill>
                  <a:schemeClr val="tx1"/>
                </a:solidFill>
                <a:effectLst/>
                <a:latin typeface="+mn-lt"/>
                <a:ea typeface="+mn-ea"/>
                <a:cs typeface="+mn-cs"/>
              </a:rPr>
              <a:t>Tweets from 152 millions of users can help news agencies and governments to react to disasters quickly. They can also help governments to estimate the influence of a disastrous event. But there needs to be a way to distinguish the disastrous tweets from the irrelevant tweets.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4</a:t>
            </a:fld>
            <a:endParaRPr lang="en-AU"/>
          </a:p>
        </p:txBody>
      </p:sp>
    </p:spTree>
    <p:extLst>
      <p:ext uri="{BB962C8B-B14F-4D97-AF65-F5344CB8AC3E}">
        <p14:creationId xmlns:p14="http://schemas.microsoft.com/office/powerpoint/2010/main" val="618894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Competition provides participants with a labelled dataset to work with.</a:t>
            </a:r>
          </a:p>
          <a:p>
            <a:r>
              <a:rPr lang="en-US" sz="1200" kern="1200" dirty="0">
                <a:solidFill>
                  <a:schemeClr val="tx1"/>
                </a:solidFill>
                <a:effectLst/>
                <a:latin typeface="+mn-lt"/>
                <a:ea typeface="+mn-ea"/>
                <a:cs typeface="+mn-cs"/>
              </a:rPr>
              <a:t>The training dataset has the following five columns: </a:t>
            </a:r>
          </a:p>
          <a:p>
            <a:pPr rtl="0" fontAlgn="ctr"/>
            <a:r>
              <a:rPr lang="en-US" sz="1200" b="0" i="0" kern="1200" dirty="0">
                <a:solidFill>
                  <a:schemeClr val="tx1"/>
                </a:solidFill>
                <a:effectLst/>
                <a:latin typeface="+mn-lt"/>
                <a:ea typeface="+mn-ea"/>
                <a:cs typeface="+mn-cs"/>
              </a:rPr>
              <a:t>id: the unique </a:t>
            </a:r>
            <a:r>
              <a:rPr lang="en-GB" sz="1200" b="0" i="0" kern="1200" dirty="0">
                <a:solidFill>
                  <a:schemeClr val="tx1"/>
                </a:solidFill>
                <a:effectLst/>
                <a:latin typeface="+mn-lt"/>
                <a:ea typeface="+mn-ea"/>
                <a:cs typeface="+mn-cs"/>
              </a:rPr>
              <a:t>id of a tweet within this dataset.</a:t>
            </a:r>
            <a:endParaRPr lang="en-AU" sz="1200" b="0" i="0" kern="1200" dirty="0">
              <a:solidFill>
                <a:schemeClr val="tx1"/>
              </a:solidFill>
              <a:effectLst/>
              <a:latin typeface="+mn-lt"/>
              <a:ea typeface="+mn-ea"/>
              <a:cs typeface="+mn-cs"/>
            </a:endParaRPr>
          </a:p>
          <a:p>
            <a:pPr rtl="0" fontAlgn="ctr"/>
            <a:r>
              <a:rPr lang="en-GB" sz="1200" b="0" i="0" kern="1200" dirty="0">
                <a:solidFill>
                  <a:schemeClr val="tx1"/>
                </a:solidFill>
                <a:effectLst/>
                <a:latin typeface="+mn-lt"/>
                <a:ea typeface="+mn-ea"/>
                <a:cs typeface="+mn-cs"/>
              </a:rPr>
              <a:t>keyword: the theme of the tweet. (what kind of disaster)</a:t>
            </a:r>
          </a:p>
          <a:p>
            <a:pPr rtl="0" fontAlgn="ctr"/>
            <a:r>
              <a:rPr lang="en-GB" sz="1200" b="0" i="0" kern="1200" dirty="0">
                <a:solidFill>
                  <a:schemeClr val="tx1"/>
                </a:solidFill>
                <a:effectLst/>
                <a:latin typeface="+mn-lt"/>
                <a:ea typeface="+mn-ea"/>
                <a:cs typeface="+mn-cs"/>
              </a:rPr>
              <a:t>location: the location tag of the tweet. </a:t>
            </a:r>
          </a:p>
          <a:p>
            <a:pPr rtl="0" fontAlgn="ctr"/>
            <a:r>
              <a:rPr lang="en-GB" sz="1200" b="0" i="0" kern="1200" dirty="0">
                <a:solidFill>
                  <a:schemeClr val="tx1"/>
                </a:solidFill>
                <a:effectLst/>
                <a:latin typeface="+mn-lt"/>
                <a:ea typeface="+mn-ea"/>
                <a:cs typeface="+mn-cs"/>
              </a:rPr>
              <a:t>text: the textual content of the tweet. (this is what will be used for classification)</a:t>
            </a:r>
          </a:p>
          <a:p>
            <a:pPr rtl="0" fontAlgn="ctr"/>
            <a:r>
              <a:rPr lang="en-GB" sz="1200" b="0" i="0" kern="1200" dirty="0">
                <a:solidFill>
                  <a:schemeClr val="tx1"/>
                </a:solidFill>
                <a:effectLst/>
                <a:latin typeface="+mn-lt"/>
                <a:ea typeface="+mn-ea"/>
                <a:cs typeface="+mn-cs"/>
              </a:rPr>
              <a:t>target: this label denotes whether or not a tweet is about a disaster. (1 means the tweet is about disaster , 0 stands for irrelevant tweets)</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5</a:t>
            </a:fld>
            <a:endParaRPr lang="en-AU"/>
          </a:p>
        </p:txBody>
      </p:sp>
    </p:spTree>
    <p:extLst>
      <p:ext uri="{BB962C8B-B14F-4D97-AF65-F5344CB8AC3E}">
        <p14:creationId xmlns:p14="http://schemas.microsoft.com/office/powerpoint/2010/main" val="318289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research problem can be generally described as a tweets classification problem. One of the pre-conceived challenges is the word sense ambiguity problem in NLP. For example, in the example given by the competition. The tweet: “On plus side look at the sky last night it was ablaze.” is not about a disaster. It might be hard for a machine to tell, especially without the visual aid. Because the word ‘ablaze’ is in it. The challenge of word sense ambiguity is to find the correct interpretation of words, based on the context of the sentence. The context is the key.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6</a:t>
            </a:fld>
            <a:endParaRPr lang="en-AU"/>
          </a:p>
        </p:txBody>
      </p:sp>
    </p:spTree>
    <p:extLst>
      <p:ext uri="{BB962C8B-B14F-4D97-AF65-F5344CB8AC3E}">
        <p14:creationId xmlns:p14="http://schemas.microsoft.com/office/powerpoint/2010/main" val="299515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Study the solution of the other participants in the competition: (I found)</a:t>
            </a:r>
          </a:p>
          <a:p>
            <a:pPr rtl="0" fontAlgn="ctr"/>
            <a:r>
              <a:rPr lang="en-GB" sz="1200" b="0" i="0" kern="1200" dirty="0">
                <a:solidFill>
                  <a:schemeClr val="tx1"/>
                </a:solidFill>
                <a:effectLst/>
                <a:latin typeface="+mn-lt"/>
                <a:ea typeface="+mn-ea"/>
                <a:cs typeface="+mn-cs"/>
              </a:rPr>
              <a:t>There is testing dataset with leaked labels. ( so the competition provides the participants with a training dataset with labels that indicate whether or not a tweet is about a disaster. The competition also provides a testing dataset which </a:t>
            </a:r>
            <a:r>
              <a:rPr lang="en-GB" sz="1200" b="0" i="0" kern="1200" dirty="0" err="1">
                <a:solidFill>
                  <a:schemeClr val="tx1"/>
                </a:solidFill>
                <a:effectLst/>
                <a:latin typeface="+mn-lt"/>
                <a:ea typeface="+mn-ea"/>
                <a:cs typeface="+mn-cs"/>
              </a:rPr>
              <a:t>does’t</a:t>
            </a:r>
            <a:r>
              <a:rPr lang="en-GB" sz="1200" b="0" i="0" kern="1200" dirty="0">
                <a:solidFill>
                  <a:schemeClr val="tx1"/>
                </a:solidFill>
                <a:effectLst/>
                <a:latin typeface="+mn-lt"/>
                <a:ea typeface="+mn-ea"/>
                <a:cs typeface="+mn-cs"/>
              </a:rPr>
              <a:t> have labels for participants to classify. Now that there is a testing dataset with leaked labels: it can explain why some participants achieved 100% accuracy. and for my purpose, I can use the dataset to test my model)</a:t>
            </a:r>
          </a:p>
          <a:p>
            <a:pPr rtl="0" fontAlgn="ctr"/>
            <a:r>
              <a:rPr lang="en-GB" sz="1200" b="0" i="0" kern="1200" dirty="0">
                <a:solidFill>
                  <a:schemeClr val="tx1"/>
                </a:solidFill>
                <a:effectLst/>
                <a:latin typeface="+mn-lt"/>
                <a:ea typeface="+mn-ea"/>
                <a:cs typeface="+mn-cs"/>
              </a:rPr>
              <a:t>The most prominent participants all used deep learning neural networks. One being BERT, the other one is </a:t>
            </a:r>
            <a:r>
              <a:rPr lang="en-GB" sz="1200" b="0" i="0" kern="1200" dirty="0" err="1">
                <a:solidFill>
                  <a:schemeClr val="tx1"/>
                </a:solidFill>
                <a:effectLst/>
                <a:latin typeface="+mn-lt"/>
                <a:ea typeface="+mn-ea"/>
                <a:cs typeface="+mn-cs"/>
              </a:rPr>
              <a:t>GolVe</a:t>
            </a:r>
            <a:r>
              <a:rPr lang="en-GB" sz="1200" b="0" i="0" kern="1200" dirty="0">
                <a:solidFill>
                  <a:schemeClr val="tx1"/>
                </a:solidFill>
                <a:effectLst/>
                <a:latin typeface="+mn-lt"/>
                <a:ea typeface="+mn-ea"/>
                <a:cs typeface="+mn-cs"/>
              </a:rPr>
              <a:t>.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7</a:t>
            </a:fld>
            <a:endParaRPr lang="en-AU"/>
          </a:p>
        </p:txBody>
      </p:sp>
    </p:spTree>
    <p:extLst>
      <p:ext uri="{BB962C8B-B14F-4D97-AF65-F5344CB8AC3E}">
        <p14:creationId xmlns:p14="http://schemas.microsoft.com/office/powerpoint/2010/main" val="420861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essential steps of a deep learning model are preprocessing the data and training the model. The data need to be vectorized, turning text into one-hot encoding. Then the vectors are mapped in a data space. The deep learning model calculates the likelihood of co-occurrence between the vectors based on their distance in the data space. The problem is: a word in different context needs different representation. </a:t>
            </a:r>
          </a:p>
          <a:p>
            <a:r>
              <a:rPr lang="en-US" sz="1200" kern="1200" dirty="0" err="1">
                <a:solidFill>
                  <a:schemeClr val="tx1"/>
                </a:solidFill>
                <a:effectLst/>
                <a:latin typeface="+mn-lt"/>
                <a:ea typeface="+mn-ea"/>
                <a:cs typeface="+mn-cs"/>
              </a:rPr>
              <a:t>GloVe</a:t>
            </a:r>
            <a:r>
              <a:rPr lang="en-US" sz="1200" kern="1200" dirty="0">
                <a:solidFill>
                  <a:schemeClr val="tx1"/>
                </a:solidFill>
                <a:effectLst/>
                <a:latin typeface="+mn-lt"/>
                <a:ea typeface="+mn-ea"/>
                <a:cs typeface="+mn-cs"/>
              </a:rPr>
              <a:t> embeds a word in a large number of dimensions; each dimension defines a context to deal with this problem. For instance, the glove.6B.100d.txt pre-trained word vectors file has 100 dimensions vector for a word. However, </a:t>
            </a:r>
            <a:r>
              <a:rPr lang="en-US" sz="1200" kern="1200" dirty="0" err="1">
                <a:solidFill>
                  <a:schemeClr val="tx1"/>
                </a:solidFill>
                <a:effectLst/>
                <a:latin typeface="+mn-lt"/>
                <a:ea typeface="+mn-ea"/>
                <a:cs typeface="+mn-cs"/>
              </a:rPr>
              <a:t>GloVe</a:t>
            </a:r>
            <a:r>
              <a:rPr lang="en-US" sz="1200" kern="1200" dirty="0">
                <a:solidFill>
                  <a:schemeClr val="tx1"/>
                </a:solidFill>
                <a:effectLst/>
                <a:latin typeface="+mn-lt"/>
                <a:ea typeface="+mn-ea"/>
                <a:cs typeface="+mn-cs"/>
              </a:rPr>
              <a:t> doesn’t capture the context of the sentence directly. </a:t>
            </a:r>
          </a:p>
          <a:p>
            <a:r>
              <a:rPr lang="en-US" sz="1200" kern="1200" dirty="0">
                <a:solidFill>
                  <a:schemeClr val="tx1"/>
                </a:solidFill>
                <a:effectLst/>
                <a:latin typeface="+mn-lt"/>
                <a:ea typeface="+mn-ea"/>
                <a:cs typeface="+mn-cs"/>
              </a:rPr>
              <a:t>BERT uses another approach. It tokenizes words in the body of the text. Instead of having vectors with many dimensions, BERT vectorizes that body of the text. Further, BERT undergoes bidirectional context conditioning. It detects context from both the left and the right of the text concurrently. Since BERT is outstanding in figuring out the context, it is very suited to the current research problem. </a:t>
            </a:r>
          </a:p>
          <a:p>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8</a:t>
            </a:fld>
            <a:endParaRPr lang="en-AU"/>
          </a:p>
        </p:txBody>
      </p:sp>
    </p:spTree>
    <p:extLst>
      <p:ext uri="{BB962C8B-B14F-4D97-AF65-F5344CB8AC3E}">
        <p14:creationId xmlns:p14="http://schemas.microsoft.com/office/powerpoint/2010/main" val="142834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BERT is technically not a neural network. It requires a classifier to produce the final result. It is similar to the convolution layers in the Convolutional Neural Networks. It is designed to learn the nuances of text as they pass through it. The figure showed the BERT layer is connected with three input layers and an output classifier layer.</a:t>
            </a:r>
            <a:endParaRPr lang="en-AU" dirty="0"/>
          </a:p>
        </p:txBody>
      </p:sp>
      <p:sp>
        <p:nvSpPr>
          <p:cNvPr id="4" name="Slide Number Placeholder 3"/>
          <p:cNvSpPr>
            <a:spLocks noGrp="1"/>
          </p:cNvSpPr>
          <p:nvPr>
            <p:ph type="sldNum" sz="quarter" idx="5"/>
          </p:nvPr>
        </p:nvSpPr>
        <p:spPr/>
        <p:txBody>
          <a:bodyPr/>
          <a:lstStyle/>
          <a:p>
            <a:fld id="{79FF9852-2277-41BB-9F6D-25DE1E532D5C}" type="slidenum">
              <a:rPr lang="en-AU" smtClean="0"/>
              <a:t>9</a:t>
            </a:fld>
            <a:endParaRPr lang="en-AU"/>
          </a:p>
        </p:txBody>
      </p:sp>
    </p:spTree>
    <p:extLst>
      <p:ext uri="{BB962C8B-B14F-4D97-AF65-F5344CB8AC3E}">
        <p14:creationId xmlns:p14="http://schemas.microsoft.com/office/powerpoint/2010/main" val="358698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46063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44278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1102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2003650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2982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3959027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2649780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415454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298464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6C8B-F0BF-44D6-B552-FEA58A90985B}" type="datetimeFigureOut">
              <a:rPr lang="en-AU" smtClean="0"/>
              <a:t>14/06/2020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165879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56C8B-F0BF-44D6-B552-FEA58A90985B}" type="datetimeFigureOut">
              <a:rPr lang="en-AU" smtClean="0"/>
              <a:t>14/06/2020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224334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56C8B-F0BF-44D6-B552-FEA58A90985B}" type="datetimeFigureOut">
              <a:rPr lang="en-AU" smtClean="0"/>
              <a:t>14/06/2020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80957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56C8B-F0BF-44D6-B552-FEA58A90985B}" type="datetimeFigureOut">
              <a:rPr lang="en-AU" smtClean="0"/>
              <a:t>14/06/2020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15486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56C8B-F0BF-44D6-B552-FEA58A90985B}" type="datetimeFigureOut">
              <a:rPr lang="en-AU" smtClean="0"/>
              <a:t>14/06/2020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181877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B56C8B-F0BF-44D6-B552-FEA58A90985B}" type="datetimeFigureOut">
              <a:rPr lang="en-AU" smtClean="0"/>
              <a:t>14/06/2020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247284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56C8B-F0BF-44D6-B552-FEA58A90985B}" type="datetimeFigureOut">
              <a:rPr lang="en-AU" smtClean="0"/>
              <a:t>14/06/2020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74A181-9FB5-46B8-B81A-DABD71F046B4}" type="slidenum">
              <a:rPr lang="en-AU" smtClean="0"/>
              <a:t>‹#›</a:t>
            </a:fld>
            <a:endParaRPr lang="en-AU"/>
          </a:p>
        </p:txBody>
      </p:sp>
    </p:spTree>
    <p:extLst>
      <p:ext uri="{BB962C8B-B14F-4D97-AF65-F5344CB8AC3E}">
        <p14:creationId xmlns:p14="http://schemas.microsoft.com/office/powerpoint/2010/main" val="360259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B56C8B-F0BF-44D6-B552-FEA58A90985B}" type="datetimeFigureOut">
              <a:rPr lang="en-AU" smtClean="0"/>
              <a:t>14/06/2020</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74A181-9FB5-46B8-B81A-DABD71F046B4}" type="slidenum">
              <a:rPr lang="en-AU" smtClean="0"/>
              <a:t>‹#›</a:t>
            </a:fld>
            <a:endParaRPr lang="en-AU"/>
          </a:p>
        </p:txBody>
      </p:sp>
    </p:spTree>
    <p:extLst>
      <p:ext uri="{BB962C8B-B14F-4D97-AF65-F5344CB8AC3E}">
        <p14:creationId xmlns:p14="http://schemas.microsoft.com/office/powerpoint/2010/main" val="2705963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customXml" Target="../ink/ink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1154955" y="948179"/>
            <a:ext cx="8825658" cy="3329581"/>
          </a:xfrm>
        </p:spPr>
        <p:txBody>
          <a:bodyPr/>
          <a:lstStyle/>
          <a:p>
            <a:pPr algn="ctr"/>
            <a:r>
              <a:rPr lang="en-US" dirty="0"/>
              <a:t>Text Classifier with BERT for Disastrous Tweets</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610762" y="4720136"/>
            <a:ext cx="7766936" cy="1096899"/>
          </a:xfrm>
        </p:spPr>
        <p:txBody>
          <a:bodyPr>
            <a:normAutofit/>
          </a:bodyPr>
          <a:lstStyle/>
          <a:p>
            <a:r>
              <a:rPr lang="en-US" sz="2000" dirty="0">
                <a:solidFill>
                  <a:schemeClr val="tx1"/>
                </a:solidFill>
              </a:rPr>
              <a:t>By: Mofei Shi</a:t>
            </a:r>
          </a:p>
          <a:p>
            <a:r>
              <a:rPr lang="en-AU" sz="2000" dirty="0">
                <a:solidFill>
                  <a:schemeClr val="tx1"/>
                </a:solidFill>
              </a:rPr>
              <a:t>13284676</a:t>
            </a:r>
          </a:p>
        </p:txBody>
      </p:sp>
    </p:spTree>
    <p:extLst>
      <p:ext uri="{BB962C8B-B14F-4D97-AF65-F5344CB8AC3E}">
        <p14:creationId xmlns:p14="http://schemas.microsoft.com/office/powerpoint/2010/main" val="32540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BERT: Input Layers</a:t>
            </a:r>
            <a:endParaRPr lang="en-AU" dirty="0"/>
          </a:p>
        </p:txBody>
      </p:sp>
      <p:pic>
        <p:nvPicPr>
          <p:cNvPr id="5" name="Picture 4">
            <a:extLst>
              <a:ext uri="{FF2B5EF4-FFF2-40B4-BE49-F238E27FC236}">
                <a16:creationId xmlns:a16="http://schemas.microsoft.com/office/drawing/2014/main" id="{7E1C91B0-5EE3-479D-957D-691AAB9F8EAA}"/>
              </a:ext>
            </a:extLst>
          </p:cNvPr>
          <p:cNvPicPr>
            <a:picLocks noChangeAspect="1"/>
          </p:cNvPicPr>
          <p:nvPr/>
        </p:nvPicPr>
        <p:blipFill>
          <a:blip r:embed="rId3"/>
          <a:stretch>
            <a:fillRect/>
          </a:stretch>
        </p:blipFill>
        <p:spPr>
          <a:xfrm>
            <a:off x="828456" y="1461155"/>
            <a:ext cx="8125760" cy="2533556"/>
          </a:xfrm>
          <a:prstGeom prst="rect">
            <a:avLst/>
          </a:prstGeom>
        </p:spPr>
      </p:pic>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016873" y="4336330"/>
            <a:ext cx="8237055" cy="1668981"/>
          </a:xfrm>
        </p:spPr>
        <p:txBody>
          <a:bodyPr/>
          <a:lstStyle/>
          <a:p>
            <a:pPr algn="l"/>
            <a:r>
              <a:rPr lang="en-AU" dirty="0">
                <a:solidFill>
                  <a:schemeClr val="tx1"/>
                </a:solidFill>
              </a:rPr>
              <a:t>First, the Token Embeddings attach a [CLS] token at the beginning of the series of the tokens. It also inserts a [SEP] token at the end of a sentence. The Segment Embeddings label which segment a token belongs to. The Position Embeddings label the absolute position of a token in a series of tokens.  These input layers feed to BERT concurrently. </a:t>
            </a:r>
          </a:p>
          <a:p>
            <a:pPr algn="l"/>
            <a:endParaRPr lang="en-AU"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0A231BF-4C3F-4BA2-8DFD-A9752DADD5E9}"/>
                  </a:ext>
                </a:extLst>
              </p14:cNvPr>
              <p14:cNvContentPartPr/>
              <p14:nvPr/>
            </p14:nvContentPartPr>
            <p14:xfrm>
              <a:off x="2168640" y="2334240"/>
              <a:ext cx="6817320" cy="1702080"/>
            </p14:xfrm>
          </p:contentPart>
        </mc:Choice>
        <mc:Fallback>
          <p:pic>
            <p:nvPicPr>
              <p:cNvPr id="6" name="Ink 5">
                <a:extLst>
                  <a:ext uri="{FF2B5EF4-FFF2-40B4-BE49-F238E27FC236}">
                    <a16:creationId xmlns:a16="http://schemas.microsoft.com/office/drawing/2014/main" id="{90A231BF-4C3F-4BA2-8DFD-A9752DADD5E9}"/>
                  </a:ext>
                </a:extLst>
              </p:cNvPr>
              <p:cNvPicPr/>
              <p:nvPr/>
            </p:nvPicPr>
            <p:blipFill>
              <a:blip r:embed="rId5"/>
              <a:stretch>
                <a:fillRect/>
              </a:stretch>
            </p:blipFill>
            <p:spPr>
              <a:xfrm>
                <a:off x="2159280" y="2324880"/>
                <a:ext cx="6836040" cy="1720800"/>
              </a:xfrm>
              <a:prstGeom prst="rect">
                <a:avLst/>
              </a:prstGeom>
            </p:spPr>
          </p:pic>
        </mc:Fallback>
      </mc:AlternateContent>
    </p:spTree>
    <p:extLst>
      <p:ext uri="{BB962C8B-B14F-4D97-AF65-F5344CB8AC3E}">
        <p14:creationId xmlns:p14="http://schemas.microsoft.com/office/powerpoint/2010/main" val="259774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BERT: Encoder Layers</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7620000" y="1475874"/>
            <a:ext cx="4122820" cy="4792580"/>
          </a:xfrm>
        </p:spPr>
        <p:txBody>
          <a:bodyPr/>
          <a:lstStyle/>
          <a:p>
            <a:pPr algn="l"/>
            <a:r>
              <a:rPr lang="en-AU" dirty="0">
                <a:solidFill>
                  <a:schemeClr val="tx1"/>
                </a:solidFill>
              </a:rPr>
              <a:t>In the encoding step, the encoding layer uses learned word embedding to convert the tokens into 512-D word embedding vectors. They will go through an attention-based encoder. Then an encoder will output the same number of 512-D vectors. </a:t>
            </a:r>
          </a:p>
          <a:p>
            <a:pPr algn="l"/>
            <a:endParaRPr lang="en-AU" dirty="0"/>
          </a:p>
          <a:p>
            <a:pPr algn="l"/>
            <a:r>
              <a:rPr lang="en-AU" dirty="0">
                <a:solidFill>
                  <a:schemeClr val="tx1"/>
                </a:solidFill>
              </a:rPr>
              <a:t>The output of BERT is connected to a machine learning classifier to produce the final output. </a:t>
            </a:r>
          </a:p>
          <a:p>
            <a:pPr algn="l"/>
            <a:endParaRPr lang="en-AU" dirty="0"/>
          </a:p>
        </p:txBody>
      </p:sp>
      <p:pic>
        <p:nvPicPr>
          <p:cNvPr id="4" name="Picture 3">
            <a:extLst>
              <a:ext uri="{FF2B5EF4-FFF2-40B4-BE49-F238E27FC236}">
                <a16:creationId xmlns:a16="http://schemas.microsoft.com/office/drawing/2014/main" id="{435BC20B-5B16-4C37-9003-384471421147}"/>
              </a:ext>
            </a:extLst>
          </p:cNvPr>
          <p:cNvPicPr/>
          <p:nvPr/>
        </p:nvPicPr>
        <p:blipFill>
          <a:blip r:embed="rId3"/>
          <a:stretch>
            <a:fillRect/>
          </a:stretch>
        </p:blipFill>
        <p:spPr>
          <a:xfrm>
            <a:off x="1077595" y="1475874"/>
            <a:ext cx="6414068" cy="4546115"/>
          </a:xfrm>
          <a:prstGeom prst="rect">
            <a:avLst/>
          </a:prstGeom>
        </p:spPr>
      </p:pic>
    </p:spTree>
    <p:extLst>
      <p:ext uri="{BB962C8B-B14F-4D97-AF65-F5344CB8AC3E}">
        <p14:creationId xmlns:p14="http://schemas.microsoft.com/office/powerpoint/2010/main" val="13185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704631" y="224589"/>
            <a:ext cx="10268169" cy="899952"/>
          </a:xfrm>
        </p:spPr>
        <p:txBody>
          <a:bodyPr/>
          <a:lstStyle/>
          <a:p>
            <a:pPr algn="l"/>
            <a:r>
              <a:rPr lang="en-AU" sz="4000" b="1" dirty="0">
                <a:solidFill>
                  <a:schemeClr val="tx1"/>
                </a:solidFill>
              </a:rPr>
              <a:t>BERT: Bidirectional context conditioning </a:t>
            </a:r>
          </a:p>
        </p:txBody>
      </p:sp>
      <p:pic>
        <p:nvPicPr>
          <p:cNvPr id="4" name="Picture 3">
            <a:extLst>
              <a:ext uri="{FF2B5EF4-FFF2-40B4-BE49-F238E27FC236}">
                <a16:creationId xmlns:a16="http://schemas.microsoft.com/office/drawing/2014/main" id="{90981D2D-0996-4722-9F7F-1FA8196EB42E}"/>
              </a:ext>
            </a:extLst>
          </p:cNvPr>
          <p:cNvPicPr>
            <a:picLocks noChangeAspect="1"/>
          </p:cNvPicPr>
          <p:nvPr/>
        </p:nvPicPr>
        <p:blipFill>
          <a:blip r:embed="rId3"/>
          <a:stretch>
            <a:fillRect/>
          </a:stretch>
        </p:blipFill>
        <p:spPr>
          <a:xfrm>
            <a:off x="704631" y="1652148"/>
            <a:ext cx="5519036" cy="4776920"/>
          </a:xfrm>
          <a:prstGeom prst="rect">
            <a:avLst/>
          </a:prstGeom>
        </p:spPr>
      </p:pic>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6368716" y="2887579"/>
            <a:ext cx="4251158" cy="3256546"/>
          </a:xfrm>
        </p:spPr>
        <p:txBody>
          <a:bodyPr/>
          <a:lstStyle/>
          <a:p>
            <a:pPr algn="l"/>
            <a:r>
              <a:rPr lang="en-AU" dirty="0">
                <a:solidFill>
                  <a:schemeClr val="tx1"/>
                </a:solidFill>
              </a:rPr>
              <a:t>For a body of text, all tokens were vectorized and passed to the attentions of an encoder layer. The layer modifies the vectors and passes to the next encoder layer. Same as before, all vectors were passed to all attentions.</a:t>
            </a:r>
          </a:p>
          <a:p>
            <a:pPr algn="l"/>
            <a:endParaRPr lang="en-AU" dirty="0"/>
          </a:p>
        </p:txBody>
      </p:sp>
    </p:spTree>
    <p:extLst>
      <p:ext uri="{BB962C8B-B14F-4D97-AF65-F5344CB8AC3E}">
        <p14:creationId xmlns:p14="http://schemas.microsoft.com/office/powerpoint/2010/main" val="260284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1"/>
            <a:ext cx="9161264" cy="1825785"/>
          </a:xfrm>
        </p:spPr>
        <p:txBody>
          <a:bodyPr/>
          <a:lstStyle/>
          <a:p>
            <a:pPr algn="l"/>
            <a:r>
              <a:rPr lang="en-US" sz="4000" dirty="0"/>
              <a:t>BERT: </a:t>
            </a:r>
            <a:r>
              <a:rPr lang="en-AU" sz="4000" dirty="0"/>
              <a:t>Masked Language Model (MLM)</a:t>
            </a:r>
          </a:p>
        </p:txBody>
      </p:sp>
      <p:pic>
        <p:nvPicPr>
          <p:cNvPr id="4" name="Picture 3">
            <a:extLst>
              <a:ext uri="{FF2B5EF4-FFF2-40B4-BE49-F238E27FC236}">
                <a16:creationId xmlns:a16="http://schemas.microsoft.com/office/drawing/2014/main" id="{3F693733-5A95-4650-AFEA-63ACD8F39F38}"/>
              </a:ext>
            </a:extLst>
          </p:cNvPr>
          <p:cNvPicPr>
            <a:picLocks noChangeAspect="1"/>
          </p:cNvPicPr>
          <p:nvPr/>
        </p:nvPicPr>
        <p:blipFill>
          <a:blip r:embed="rId3"/>
          <a:stretch>
            <a:fillRect/>
          </a:stretch>
        </p:blipFill>
        <p:spPr>
          <a:xfrm>
            <a:off x="760268" y="1664410"/>
            <a:ext cx="8393159" cy="3174556"/>
          </a:xfrm>
          <a:prstGeom prst="rect">
            <a:avLst/>
          </a:prstGeom>
        </p:spPr>
      </p:pic>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flipH="1">
            <a:off x="1074656" y="5193590"/>
            <a:ext cx="8182466" cy="1433452"/>
          </a:xfrm>
        </p:spPr>
        <p:txBody>
          <a:bodyPr>
            <a:normAutofit/>
          </a:bodyPr>
          <a:lstStyle/>
          <a:p>
            <a:pPr algn="l"/>
            <a:r>
              <a:rPr lang="en-US" dirty="0">
                <a:solidFill>
                  <a:schemeClr val="tx1"/>
                </a:solidFill>
              </a:rPr>
              <a:t>To deal with the issue of a word seeing itself from different word’s representing vectors: </a:t>
            </a:r>
          </a:p>
          <a:p>
            <a:pPr algn="l"/>
            <a:r>
              <a:rPr lang="en-US" dirty="0">
                <a:solidFill>
                  <a:schemeClr val="tx1"/>
                </a:solidFill>
              </a:rPr>
              <a:t>BERT masked a percentage of words randomly to prevent a word seeing itself.</a:t>
            </a:r>
            <a:endParaRPr lang="en-AU" dirty="0">
              <a:solidFill>
                <a:schemeClr val="tx1"/>
              </a:solidFill>
            </a:endParaRPr>
          </a:p>
        </p:txBody>
      </p:sp>
    </p:spTree>
    <p:extLst>
      <p:ext uri="{BB962C8B-B14F-4D97-AF65-F5344CB8AC3E}">
        <p14:creationId xmlns:p14="http://schemas.microsoft.com/office/powerpoint/2010/main" val="138572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BERT: Final results</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036948" y="1090863"/>
            <a:ext cx="9294168" cy="4056870"/>
          </a:xfrm>
        </p:spPr>
        <p:txBody>
          <a:bodyPr/>
          <a:lstStyle/>
          <a:p>
            <a:pPr algn="l"/>
            <a:r>
              <a:rPr lang="en-AU" dirty="0">
                <a:solidFill>
                  <a:schemeClr val="tx1"/>
                </a:solidFill>
              </a:rPr>
              <a:t>I chose to adopt the standard BERT consists of 12 encoder layers with 110 million parameters. The other participants used the large BERT which consists of 24 encoder layers tends to spend three times longer in training while having a similar score.   </a:t>
            </a:r>
          </a:p>
        </p:txBody>
      </p:sp>
      <p:pic>
        <p:nvPicPr>
          <p:cNvPr id="9" name="Picture 8" descr="Machine generated alternative text:&#10;Epoch 1/3 &#10;1237/1237 &#10;Epoch 2/3 &#10;1237/1237 &#10;Epoch 3/3 &#10;1237/1237 &#10;157S &#10;156S &#10;149S &#10;127ms/step &#10;126ms/step &#10;121ms/step &#10;loss &#10;loss &#10;loss &#10;: 0.4475 &#10;: 0.3354 - &#10;: 0.2472 &#10;accuracy &#10;accuracy &#10;accuracy &#10;: o. 7993 &#10;. 8638 &#10;: 0.9032 &#10;val &#10;val &#10;val &#10;loss &#10;loss &#10;loss &#10;: o. 3812 &#10;: 0.3766 &#10;.4804 &#10;val &#10;val &#10;val &#10;accuracy &#10;accuracy &#10;accuracy &#10;: 0.8364 &#10;: 0.8439 &#10;: 0.8364 ">
            <a:extLst>
              <a:ext uri="{FF2B5EF4-FFF2-40B4-BE49-F238E27FC236}">
                <a16:creationId xmlns:a16="http://schemas.microsoft.com/office/drawing/2014/main" id="{C004BE0E-8EE0-4893-9166-850039CDDAB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632" y="2502568"/>
            <a:ext cx="11614483" cy="1427747"/>
          </a:xfrm>
          <a:prstGeom prst="rect">
            <a:avLst/>
          </a:prstGeom>
          <a:noFill/>
          <a:ln>
            <a:noFill/>
          </a:ln>
        </p:spPr>
      </p:pic>
      <p:sp>
        <p:nvSpPr>
          <p:cNvPr id="7" name="TextBox 6">
            <a:extLst>
              <a:ext uri="{FF2B5EF4-FFF2-40B4-BE49-F238E27FC236}">
                <a16:creationId xmlns:a16="http://schemas.microsoft.com/office/drawing/2014/main" id="{15769B07-DBAE-435C-8015-4BE59BFBC5DC}"/>
              </a:ext>
            </a:extLst>
          </p:cNvPr>
          <p:cNvSpPr txBox="1"/>
          <p:nvPr/>
        </p:nvSpPr>
        <p:spPr>
          <a:xfrm>
            <a:off x="555685" y="2111606"/>
            <a:ext cx="9416716" cy="368969"/>
          </a:xfrm>
          <a:prstGeom prst="rect">
            <a:avLst/>
          </a:prstGeom>
          <a:noFill/>
        </p:spPr>
        <p:txBody>
          <a:bodyPr wrap="square" rtlCol="0">
            <a:spAutoFit/>
          </a:bodyPr>
          <a:lstStyle/>
          <a:p>
            <a:r>
              <a:rPr lang="en-US" dirty="0"/>
              <a:t>The training process from the small BERT </a:t>
            </a:r>
            <a:endParaRPr lang="en-AU" dirty="0"/>
          </a:p>
        </p:txBody>
      </p:sp>
      <p:pic>
        <p:nvPicPr>
          <p:cNvPr id="11" name="Picture 10" descr="Machine generated alternative text:&#10;Epoch 1/3 &#10;1237/1237 &#10;Epoch 2/3 &#10;1237/1237 &#10;Epoch 3/3 &#10;1237/1237 &#10;921S &#10;843S &#10;844s &#10;745ms/step &#10;681ms/step &#10;682ms/step &#10;loss &#10;loss &#10;loss &#10;: 0.4389 &#10;: 0.2456 &#10;: 0.1030 &#10;accuracy &#10;accuracy &#10;accuracy &#10;. 8080 &#10;: 0.9052 &#10;. 9634 &#10;val &#10;val &#10;val &#10;loss &#10;loss &#10;loss &#10;: 0.3917 &#10;: 0.4323 &#10;: 0.6624 &#10;val &#10;val &#10;val &#10;accuracy &#10;accuracy &#10;accuracy &#10;: 0.8278 &#10;: 0.8191 &#10;: 0.8353 ">
            <a:extLst>
              <a:ext uri="{FF2B5EF4-FFF2-40B4-BE49-F238E27FC236}">
                <a16:creationId xmlns:a16="http://schemas.microsoft.com/office/drawing/2014/main" id="{489A2821-CFF2-4FCD-9BF5-C9B5D60D3FF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631" y="4462725"/>
            <a:ext cx="11614483" cy="1427746"/>
          </a:xfrm>
          <a:prstGeom prst="rect">
            <a:avLst/>
          </a:prstGeom>
          <a:noFill/>
          <a:ln>
            <a:noFill/>
          </a:ln>
        </p:spPr>
      </p:pic>
      <p:sp>
        <p:nvSpPr>
          <p:cNvPr id="8" name="Rectangle 7">
            <a:extLst>
              <a:ext uri="{FF2B5EF4-FFF2-40B4-BE49-F238E27FC236}">
                <a16:creationId xmlns:a16="http://schemas.microsoft.com/office/drawing/2014/main" id="{FD7330C1-DA55-418C-A5A5-E2D883D35134}"/>
              </a:ext>
            </a:extLst>
          </p:cNvPr>
          <p:cNvSpPr/>
          <p:nvPr/>
        </p:nvSpPr>
        <p:spPr>
          <a:xfrm>
            <a:off x="555685" y="4011854"/>
            <a:ext cx="4491101" cy="369332"/>
          </a:xfrm>
          <a:prstGeom prst="rect">
            <a:avLst/>
          </a:prstGeom>
        </p:spPr>
        <p:txBody>
          <a:bodyPr wrap="none">
            <a:spAutoFit/>
          </a:bodyPr>
          <a:lstStyle/>
          <a:p>
            <a:r>
              <a:rPr lang="en-US" dirty="0"/>
              <a:t>The training process from the large BERT </a:t>
            </a:r>
            <a:endParaRPr lang="en-AU" dirty="0"/>
          </a:p>
        </p:txBody>
      </p:sp>
      <p:sp>
        <p:nvSpPr>
          <p:cNvPr id="12" name="TextBox 11">
            <a:extLst>
              <a:ext uri="{FF2B5EF4-FFF2-40B4-BE49-F238E27FC236}">
                <a16:creationId xmlns:a16="http://schemas.microsoft.com/office/drawing/2014/main" id="{BBF691C2-DA30-4791-A16B-D425E8181B5D}"/>
              </a:ext>
            </a:extLst>
          </p:cNvPr>
          <p:cNvSpPr txBox="1"/>
          <p:nvPr/>
        </p:nvSpPr>
        <p:spPr>
          <a:xfrm>
            <a:off x="707010" y="5986021"/>
            <a:ext cx="10265790" cy="646331"/>
          </a:xfrm>
          <a:prstGeom prst="rect">
            <a:avLst/>
          </a:prstGeom>
          <a:noFill/>
        </p:spPr>
        <p:txBody>
          <a:bodyPr wrap="square" rtlCol="0">
            <a:spAutoFit/>
          </a:bodyPr>
          <a:lstStyle/>
          <a:p>
            <a:r>
              <a:rPr lang="en-US" dirty="0"/>
              <a:t>The small BERT can be trained significantly faster, while maintaining similar accuracy compare to the large BERT.</a:t>
            </a:r>
            <a:endParaRPr lang="en-AU" dirty="0"/>
          </a:p>
        </p:txBody>
      </p:sp>
    </p:spTree>
    <p:extLst>
      <p:ext uri="{BB962C8B-B14F-4D97-AF65-F5344CB8AC3E}">
        <p14:creationId xmlns:p14="http://schemas.microsoft.com/office/powerpoint/2010/main" val="282466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BERT: Final results</a:t>
            </a:r>
            <a:endParaRPr lang="en-AU" dirty="0"/>
          </a:p>
        </p:txBody>
      </p:sp>
      <p:pic>
        <p:nvPicPr>
          <p:cNvPr id="10" name="Picture 9">
            <a:extLst>
              <a:ext uri="{FF2B5EF4-FFF2-40B4-BE49-F238E27FC236}">
                <a16:creationId xmlns:a16="http://schemas.microsoft.com/office/drawing/2014/main" id="{BF62F83F-9B7F-45C3-8337-7969695880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3979" y="1495106"/>
            <a:ext cx="5097379" cy="4632977"/>
          </a:xfrm>
          <a:prstGeom prst="rect">
            <a:avLst/>
          </a:prstGeom>
          <a:noFill/>
          <a:ln>
            <a:noFill/>
          </a:ln>
        </p:spPr>
      </p:pic>
      <p:pic>
        <p:nvPicPr>
          <p:cNvPr id="13" name="Picture 12">
            <a:extLst>
              <a:ext uri="{FF2B5EF4-FFF2-40B4-BE49-F238E27FC236}">
                <a16:creationId xmlns:a16="http://schemas.microsoft.com/office/drawing/2014/main" id="{2A81BACD-D904-4751-BE4E-C83C66E88B0F}"/>
              </a:ext>
            </a:extLst>
          </p:cNvPr>
          <p:cNvPicPr/>
          <p:nvPr/>
        </p:nvPicPr>
        <p:blipFill>
          <a:blip r:embed="rId4"/>
          <a:stretch>
            <a:fillRect/>
          </a:stretch>
        </p:blipFill>
        <p:spPr>
          <a:xfrm>
            <a:off x="6340643" y="1844841"/>
            <a:ext cx="5226045" cy="2534653"/>
          </a:xfrm>
          <a:prstGeom prst="rect">
            <a:avLst/>
          </a:prstGeom>
        </p:spPr>
      </p:pic>
      <p:sp>
        <p:nvSpPr>
          <p:cNvPr id="6" name="TextBox 5">
            <a:extLst>
              <a:ext uri="{FF2B5EF4-FFF2-40B4-BE49-F238E27FC236}">
                <a16:creationId xmlns:a16="http://schemas.microsoft.com/office/drawing/2014/main" id="{B8397EF3-61F1-4D0F-AFEC-352EC5FB0CB1}"/>
              </a:ext>
            </a:extLst>
          </p:cNvPr>
          <p:cNvSpPr txBox="1"/>
          <p:nvPr/>
        </p:nvSpPr>
        <p:spPr>
          <a:xfrm>
            <a:off x="6259398" y="4685122"/>
            <a:ext cx="5097379" cy="1477328"/>
          </a:xfrm>
          <a:prstGeom prst="rect">
            <a:avLst/>
          </a:prstGeom>
          <a:noFill/>
        </p:spPr>
        <p:txBody>
          <a:bodyPr wrap="square" rtlCol="0">
            <a:spAutoFit/>
          </a:bodyPr>
          <a:lstStyle/>
          <a:p>
            <a:r>
              <a:rPr lang="en-US" dirty="0"/>
              <a:t>The small BERT model also takes less time to predict. </a:t>
            </a:r>
          </a:p>
          <a:p>
            <a:r>
              <a:rPr lang="en-US" dirty="0"/>
              <a:t>In addition: the saved weight of the model is 1GB, while the large BERT model is 4 times of that.  </a:t>
            </a:r>
            <a:endParaRPr lang="en-AU" dirty="0"/>
          </a:p>
        </p:txBody>
      </p:sp>
    </p:spTree>
    <p:extLst>
      <p:ext uri="{BB962C8B-B14F-4D97-AF65-F5344CB8AC3E}">
        <p14:creationId xmlns:p14="http://schemas.microsoft.com/office/powerpoint/2010/main" val="143226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BERT: Final results</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036948" y="1347537"/>
            <a:ext cx="9294168" cy="646331"/>
          </a:xfrm>
        </p:spPr>
        <p:txBody>
          <a:bodyPr/>
          <a:lstStyle/>
          <a:p>
            <a:pPr algn="l"/>
            <a:r>
              <a:rPr lang="en-US" dirty="0">
                <a:solidFill>
                  <a:schemeClr val="tx1"/>
                </a:solidFill>
              </a:rPr>
              <a:t>I</a:t>
            </a:r>
            <a:r>
              <a:rPr lang="en-AU" dirty="0">
                <a:solidFill>
                  <a:schemeClr val="tx1"/>
                </a:solidFill>
              </a:rPr>
              <a:t> also saved the erroneous predications to a csv. </a:t>
            </a:r>
          </a:p>
        </p:txBody>
      </p:sp>
      <p:sp>
        <p:nvSpPr>
          <p:cNvPr id="12" name="TextBox 11">
            <a:extLst>
              <a:ext uri="{FF2B5EF4-FFF2-40B4-BE49-F238E27FC236}">
                <a16:creationId xmlns:a16="http://schemas.microsoft.com/office/drawing/2014/main" id="{BBF691C2-DA30-4791-A16B-D425E8181B5D}"/>
              </a:ext>
            </a:extLst>
          </p:cNvPr>
          <p:cNvSpPr txBox="1"/>
          <p:nvPr/>
        </p:nvSpPr>
        <p:spPr>
          <a:xfrm>
            <a:off x="8113317" y="1109292"/>
            <a:ext cx="3877578" cy="4801314"/>
          </a:xfrm>
          <a:prstGeom prst="rect">
            <a:avLst/>
          </a:prstGeom>
          <a:noFill/>
        </p:spPr>
        <p:txBody>
          <a:bodyPr wrap="square" rtlCol="0">
            <a:spAutoFit/>
          </a:bodyPr>
          <a:lstStyle/>
          <a:p>
            <a:r>
              <a:rPr lang="en-AU" dirty="0"/>
              <a:t>The mistaken predictions generally have complex text. </a:t>
            </a:r>
          </a:p>
          <a:p>
            <a:endParaRPr lang="en-AU" dirty="0"/>
          </a:p>
          <a:p>
            <a:r>
              <a:rPr lang="en-AU" dirty="0"/>
              <a:t>Notably, some of the tweets are naturally ambiguous given only the </a:t>
            </a:r>
            <a:r>
              <a:rPr lang="en-AU" dirty="0" err="1"/>
              <a:t>text.There</a:t>
            </a:r>
            <a:r>
              <a:rPr lang="en-AU" dirty="0"/>
              <a:t> are some </a:t>
            </a:r>
            <a:r>
              <a:rPr lang="en-US" dirty="0"/>
              <a:t>slogan, advertisement and rant. These tweets do convey disaster-related ideas. I</a:t>
            </a:r>
            <a:r>
              <a:rPr lang="en-AU" dirty="0"/>
              <a:t>t is understandable for them to be predicted wrongly.</a:t>
            </a:r>
          </a:p>
          <a:p>
            <a:endParaRPr lang="en-AU" dirty="0"/>
          </a:p>
          <a:p>
            <a:r>
              <a:rPr lang="en-AU" dirty="0"/>
              <a:t>Lastly, some of the keyword assignment from the dataset is difficult to understand. For example, tweet 350 is about saving wild horses, but it was assigned with the keyword ‘annihilation’. </a:t>
            </a:r>
          </a:p>
        </p:txBody>
      </p:sp>
      <p:pic>
        <p:nvPicPr>
          <p:cNvPr id="10" name="Picture 9">
            <a:extLst>
              <a:ext uri="{FF2B5EF4-FFF2-40B4-BE49-F238E27FC236}">
                <a16:creationId xmlns:a16="http://schemas.microsoft.com/office/drawing/2014/main" id="{B7D22C54-0997-48FF-A6BA-81B655F44AD5}"/>
              </a:ext>
            </a:extLst>
          </p:cNvPr>
          <p:cNvPicPr/>
          <p:nvPr/>
        </p:nvPicPr>
        <p:blipFill>
          <a:blip r:embed="rId3"/>
          <a:stretch>
            <a:fillRect/>
          </a:stretch>
        </p:blipFill>
        <p:spPr>
          <a:xfrm>
            <a:off x="945841" y="1831123"/>
            <a:ext cx="7076369" cy="4079483"/>
          </a:xfrm>
          <a:prstGeom prst="rect">
            <a:avLst/>
          </a:prstGeom>
        </p:spPr>
      </p:pic>
    </p:spTree>
    <p:extLst>
      <p:ext uri="{BB962C8B-B14F-4D97-AF65-F5344CB8AC3E}">
        <p14:creationId xmlns:p14="http://schemas.microsoft.com/office/powerpoint/2010/main" val="56330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1092288" y="245796"/>
            <a:ext cx="7766936" cy="1646302"/>
          </a:xfrm>
        </p:spPr>
        <p:txBody>
          <a:bodyPr/>
          <a:lstStyle/>
          <a:p>
            <a:pPr algn="l"/>
            <a:r>
              <a:rPr lang="en-US" dirty="0"/>
              <a:t>Conclusion</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092288" y="2281287"/>
            <a:ext cx="8181715" cy="2866445"/>
          </a:xfrm>
        </p:spPr>
        <p:txBody>
          <a:bodyPr>
            <a:normAutofit lnSpcReduction="10000"/>
          </a:bodyPr>
          <a:lstStyle/>
          <a:p>
            <a:pPr marL="285750" indent="-285750" algn="l">
              <a:buFont typeface="Arial" panose="020B0604020202020204" pitchFamily="34" charset="0"/>
              <a:buChar char="•"/>
            </a:pPr>
            <a:r>
              <a:rPr lang="en-US" dirty="0">
                <a:solidFill>
                  <a:schemeClr val="tx1"/>
                </a:solidFill>
              </a:rPr>
              <a:t>The BERT model </a:t>
            </a:r>
            <a:r>
              <a:rPr lang="en-AU" dirty="0">
                <a:solidFill>
                  <a:schemeClr val="tx1"/>
                </a:solidFill>
              </a:rPr>
              <a:t>consists of 12 encoder layers with 110 million parameters was used to do the text classification task. </a:t>
            </a:r>
          </a:p>
          <a:p>
            <a:pPr marL="285750" indent="-285750" algn="l">
              <a:buFont typeface="Arial" panose="020B0604020202020204" pitchFamily="34" charset="0"/>
              <a:buChar char="•"/>
            </a:pPr>
            <a:r>
              <a:rPr lang="en-AU" dirty="0">
                <a:solidFill>
                  <a:schemeClr val="tx1"/>
                </a:solidFill>
              </a:rPr>
              <a:t>The BERT model has the advantage of learning the context of a text compare to the other neural network model. </a:t>
            </a:r>
          </a:p>
          <a:p>
            <a:pPr marL="285750" indent="-285750" algn="l">
              <a:buFont typeface="Arial" panose="020B0604020202020204" pitchFamily="34" charset="0"/>
              <a:buChar char="•"/>
            </a:pPr>
            <a:r>
              <a:rPr lang="en-AU" dirty="0">
                <a:solidFill>
                  <a:schemeClr val="tx1"/>
                </a:solidFill>
              </a:rPr>
              <a:t>The BERT model in use can trained significantly faster than the large BERT model.</a:t>
            </a:r>
          </a:p>
          <a:p>
            <a:pPr marL="285750" indent="-285750" algn="l">
              <a:buFont typeface="Arial" panose="020B0604020202020204" pitchFamily="34" charset="0"/>
              <a:buChar char="•"/>
            </a:pPr>
            <a:r>
              <a:rPr lang="en-AU" dirty="0">
                <a:solidFill>
                  <a:schemeClr val="tx1"/>
                </a:solidFill>
              </a:rPr>
              <a:t>The BERT model also predict faster than the large BERT model.</a:t>
            </a:r>
          </a:p>
          <a:p>
            <a:pPr marL="285750" indent="-285750" algn="l">
              <a:buFont typeface="Arial" panose="020B0604020202020204" pitchFamily="34" charset="0"/>
              <a:buChar char="•"/>
            </a:pPr>
            <a:r>
              <a:rPr lang="en-AU" dirty="0">
                <a:solidFill>
                  <a:schemeClr val="tx1"/>
                </a:solidFill>
              </a:rPr>
              <a:t>The BERT model’s saved weight is 1 fourth of the large BERT model’s saved weight.</a:t>
            </a:r>
          </a:p>
        </p:txBody>
      </p:sp>
    </p:spTree>
    <p:extLst>
      <p:ext uri="{BB962C8B-B14F-4D97-AF65-F5344CB8AC3E}">
        <p14:creationId xmlns:p14="http://schemas.microsoft.com/office/powerpoint/2010/main" val="77474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1154955" y="1112364"/>
            <a:ext cx="8825658" cy="1084082"/>
          </a:xfrm>
        </p:spPr>
        <p:txBody>
          <a:bodyPr/>
          <a:lstStyle/>
          <a:p>
            <a:pPr algn="ctr"/>
            <a:r>
              <a:rPr lang="en-US" dirty="0"/>
              <a:t>A Kaggle Competition: Real or Not. </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2310527" y="4965568"/>
            <a:ext cx="7570945" cy="1096899"/>
          </a:xfrm>
        </p:spPr>
        <p:txBody>
          <a:bodyPr/>
          <a:lstStyle/>
          <a:p>
            <a:pPr algn="l"/>
            <a:r>
              <a:rPr lang="en-US" dirty="0">
                <a:solidFill>
                  <a:schemeClr val="tx1"/>
                </a:solidFill>
              </a:rPr>
              <a:t>The current research is based on a competition on the Kaggle.com.</a:t>
            </a:r>
          </a:p>
          <a:p>
            <a:pPr algn="l"/>
            <a:r>
              <a:rPr lang="en-US" dirty="0">
                <a:solidFill>
                  <a:schemeClr val="tx1"/>
                </a:solidFill>
              </a:rPr>
              <a:t>Kaggle Competitions are online data science challenges open to anyone. </a:t>
            </a:r>
            <a:endParaRPr lang="en-AU" dirty="0">
              <a:solidFill>
                <a:schemeClr val="tx1"/>
              </a:solidFill>
            </a:endParaRPr>
          </a:p>
        </p:txBody>
      </p:sp>
      <p:pic>
        <p:nvPicPr>
          <p:cNvPr id="4" name="Picture 3">
            <a:extLst>
              <a:ext uri="{FF2B5EF4-FFF2-40B4-BE49-F238E27FC236}">
                <a16:creationId xmlns:a16="http://schemas.microsoft.com/office/drawing/2014/main" id="{984F45F9-99B3-4E27-A34C-25349754422D}"/>
              </a:ext>
            </a:extLst>
          </p:cNvPr>
          <p:cNvPicPr>
            <a:picLocks noChangeAspect="1"/>
          </p:cNvPicPr>
          <p:nvPr/>
        </p:nvPicPr>
        <p:blipFill>
          <a:blip r:embed="rId3"/>
          <a:stretch>
            <a:fillRect/>
          </a:stretch>
        </p:blipFill>
        <p:spPr>
          <a:xfrm>
            <a:off x="1584569" y="2525951"/>
            <a:ext cx="9022862" cy="1806097"/>
          </a:xfrm>
          <a:prstGeom prst="rect">
            <a:avLst/>
          </a:prstGeom>
        </p:spPr>
      </p:pic>
    </p:spTree>
    <p:extLst>
      <p:ext uri="{BB962C8B-B14F-4D97-AF65-F5344CB8AC3E}">
        <p14:creationId xmlns:p14="http://schemas.microsoft.com/office/powerpoint/2010/main" val="6834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Real or Not</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250063" y="5625777"/>
            <a:ext cx="8744170" cy="839191"/>
          </a:xfrm>
        </p:spPr>
        <p:txBody>
          <a:bodyPr/>
          <a:lstStyle/>
          <a:p>
            <a:pPr algn="l"/>
            <a:r>
              <a:rPr lang="en-US" dirty="0">
                <a:solidFill>
                  <a:schemeClr val="tx1"/>
                </a:solidFill>
              </a:rPr>
              <a:t>We live in troubling times now. Disasters small or big, become part of our lives. </a:t>
            </a:r>
          </a:p>
          <a:p>
            <a:pPr algn="l"/>
            <a:r>
              <a:rPr lang="en-US" dirty="0">
                <a:solidFill>
                  <a:schemeClr val="tx1"/>
                </a:solidFill>
              </a:rPr>
              <a:t>We need real-time information about disasters and respond accordingly. </a:t>
            </a:r>
            <a:endParaRPr lang="en-AU" dirty="0">
              <a:solidFill>
                <a:schemeClr val="tx1"/>
              </a:solidFill>
            </a:endParaRPr>
          </a:p>
          <a:p>
            <a:pPr algn="l"/>
            <a:endParaRPr lang="en-US" dirty="0"/>
          </a:p>
          <a:p>
            <a:pPr algn="l"/>
            <a:endParaRPr lang="en-AU" dirty="0"/>
          </a:p>
        </p:txBody>
      </p:sp>
      <p:pic>
        <p:nvPicPr>
          <p:cNvPr id="1026" name="Picture 2" descr="May Day: Dozens hurt as anarchists, 'yellow vests' riot in Paris | News |  Al Jazeera">
            <a:extLst>
              <a:ext uri="{FF2B5EF4-FFF2-40B4-BE49-F238E27FC236}">
                <a16:creationId xmlns:a16="http://schemas.microsoft.com/office/drawing/2014/main" id="{C37F6D03-1FB3-42FF-BFC0-FEBF64360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155" y="1516511"/>
            <a:ext cx="6799959" cy="3824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02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Real or Not</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6833936" y="2727158"/>
            <a:ext cx="4652211" cy="3785937"/>
          </a:xfrm>
        </p:spPr>
        <p:txBody>
          <a:bodyPr/>
          <a:lstStyle/>
          <a:p>
            <a:pPr algn="l"/>
            <a:endParaRPr lang="en-US" dirty="0">
              <a:solidFill>
                <a:schemeClr val="tx1"/>
              </a:solidFill>
            </a:endParaRPr>
          </a:p>
          <a:p>
            <a:pPr algn="l"/>
            <a:r>
              <a:rPr lang="en-US" dirty="0">
                <a:solidFill>
                  <a:schemeClr val="tx1"/>
                </a:solidFill>
              </a:rPr>
              <a:t>One way the news agencies and the government can do is monitor social media to widen the stream of information. </a:t>
            </a:r>
          </a:p>
          <a:p>
            <a:pPr algn="l"/>
            <a:endParaRPr lang="en-US" dirty="0">
              <a:solidFill>
                <a:schemeClr val="tx1"/>
              </a:solidFill>
            </a:endParaRPr>
          </a:p>
          <a:p>
            <a:pPr algn="l"/>
            <a:r>
              <a:rPr lang="en-AU" dirty="0">
                <a:solidFill>
                  <a:schemeClr val="tx1"/>
                </a:solidFill>
              </a:rPr>
              <a:t>As of the fourth quarter of 2019, Twitter had 152 million monetizable daily active users worldwide. </a:t>
            </a:r>
          </a:p>
          <a:p>
            <a:pPr algn="l"/>
            <a:endParaRPr lang="en-AU" dirty="0">
              <a:solidFill>
                <a:schemeClr val="tx1"/>
              </a:solidFill>
            </a:endParaRPr>
          </a:p>
          <a:p>
            <a:pPr algn="l"/>
            <a:r>
              <a:rPr lang="en-US" dirty="0">
                <a:solidFill>
                  <a:schemeClr val="tx1"/>
                </a:solidFill>
              </a:rPr>
              <a:t>But there needs to be a way to classify the disastrous tweets and irrelevant tweets.</a:t>
            </a:r>
          </a:p>
          <a:p>
            <a:pPr algn="l"/>
            <a:endParaRPr lang="en-AU" dirty="0"/>
          </a:p>
        </p:txBody>
      </p:sp>
      <p:pic>
        <p:nvPicPr>
          <p:cNvPr id="4" name="Picture 3">
            <a:extLst>
              <a:ext uri="{FF2B5EF4-FFF2-40B4-BE49-F238E27FC236}">
                <a16:creationId xmlns:a16="http://schemas.microsoft.com/office/drawing/2014/main" id="{20125F13-3D57-4257-B4DD-EF0AA0EC542F}"/>
              </a:ext>
            </a:extLst>
          </p:cNvPr>
          <p:cNvPicPr>
            <a:picLocks noChangeAspect="1"/>
          </p:cNvPicPr>
          <p:nvPr/>
        </p:nvPicPr>
        <p:blipFill>
          <a:blip r:embed="rId3"/>
          <a:stretch>
            <a:fillRect/>
          </a:stretch>
        </p:blipFill>
        <p:spPr>
          <a:xfrm>
            <a:off x="913178" y="1425314"/>
            <a:ext cx="5732347" cy="5318867"/>
          </a:xfrm>
          <a:prstGeom prst="rect">
            <a:avLst/>
          </a:prstGeom>
        </p:spPr>
      </p:pic>
    </p:spTree>
    <p:extLst>
      <p:ext uri="{BB962C8B-B14F-4D97-AF65-F5344CB8AC3E}">
        <p14:creationId xmlns:p14="http://schemas.microsoft.com/office/powerpoint/2010/main" val="90980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414080"/>
            <a:ext cx="7766936" cy="1646302"/>
          </a:xfrm>
        </p:spPr>
        <p:txBody>
          <a:bodyPr/>
          <a:lstStyle/>
          <a:p>
            <a:pPr algn="l"/>
            <a:r>
              <a:rPr lang="en-US" dirty="0"/>
              <a:t>Real or Not</a:t>
            </a:r>
            <a:endParaRPr lang="en-AU"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036948" y="1232222"/>
            <a:ext cx="8492063" cy="2906149"/>
          </a:xfrm>
        </p:spPr>
        <p:txBody>
          <a:bodyPr/>
          <a:lstStyle/>
          <a:p>
            <a:pPr algn="l"/>
            <a:r>
              <a:rPr lang="en-US" dirty="0">
                <a:solidFill>
                  <a:schemeClr val="tx1"/>
                </a:solidFill>
              </a:rPr>
              <a:t>The Competition provides participants with a labelled dataset.</a:t>
            </a:r>
          </a:p>
          <a:p>
            <a:pPr algn="l"/>
            <a:endParaRPr lang="en-AU" dirty="0"/>
          </a:p>
        </p:txBody>
      </p:sp>
      <p:pic>
        <p:nvPicPr>
          <p:cNvPr id="5" name="Picture 4">
            <a:extLst>
              <a:ext uri="{FF2B5EF4-FFF2-40B4-BE49-F238E27FC236}">
                <a16:creationId xmlns:a16="http://schemas.microsoft.com/office/drawing/2014/main" id="{4CF3E68B-6185-4E9B-8E81-684B64124C53}"/>
              </a:ext>
            </a:extLst>
          </p:cNvPr>
          <p:cNvPicPr>
            <a:picLocks noChangeAspect="1"/>
          </p:cNvPicPr>
          <p:nvPr/>
        </p:nvPicPr>
        <p:blipFill>
          <a:blip r:embed="rId3"/>
          <a:stretch>
            <a:fillRect/>
          </a:stretch>
        </p:blipFill>
        <p:spPr>
          <a:xfrm>
            <a:off x="1158191" y="1710267"/>
            <a:ext cx="5948462" cy="2428104"/>
          </a:xfrm>
          <a:prstGeom prst="rect">
            <a:avLst/>
          </a:prstGeom>
        </p:spPr>
      </p:pic>
      <p:sp>
        <p:nvSpPr>
          <p:cNvPr id="6" name="TextBox 5">
            <a:extLst>
              <a:ext uri="{FF2B5EF4-FFF2-40B4-BE49-F238E27FC236}">
                <a16:creationId xmlns:a16="http://schemas.microsoft.com/office/drawing/2014/main" id="{70D06C07-6051-4579-A568-E0470252E1B8}"/>
              </a:ext>
            </a:extLst>
          </p:cNvPr>
          <p:cNvSpPr txBox="1"/>
          <p:nvPr/>
        </p:nvSpPr>
        <p:spPr>
          <a:xfrm>
            <a:off x="1158191" y="4826675"/>
            <a:ext cx="7048273" cy="2308324"/>
          </a:xfrm>
          <a:prstGeom prst="rect">
            <a:avLst/>
          </a:prstGeom>
          <a:noFill/>
        </p:spPr>
        <p:txBody>
          <a:bodyPr wrap="square" rtlCol="0">
            <a:spAutoFit/>
          </a:bodyPr>
          <a:lstStyle/>
          <a:p>
            <a:r>
              <a:rPr lang="en-US" dirty="0"/>
              <a:t>The training dataset has the following five columns: </a:t>
            </a:r>
            <a:endParaRPr lang="en-AU" dirty="0"/>
          </a:p>
          <a:p>
            <a:pPr lvl="0"/>
            <a:r>
              <a:rPr lang="en-US" dirty="0">
                <a:solidFill>
                  <a:srgbClr val="0070C0"/>
                </a:solidFill>
              </a:rPr>
              <a:t>id</a:t>
            </a:r>
            <a:r>
              <a:rPr lang="en-US" dirty="0"/>
              <a:t>: the unique </a:t>
            </a:r>
            <a:r>
              <a:rPr lang="en-GB" dirty="0"/>
              <a:t>id of a tweet within this dataset.</a:t>
            </a:r>
            <a:endParaRPr lang="en-AU" dirty="0"/>
          </a:p>
          <a:p>
            <a:pPr lvl="0"/>
            <a:r>
              <a:rPr lang="en-GB" dirty="0">
                <a:solidFill>
                  <a:srgbClr val="0070C0"/>
                </a:solidFill>
              </a:rPr>
              <a:t>keyword</a:t>
            </a:r>
            <a:r>
              <a:rPr lang="en-GB" dirty="0"/>
              <a:t>: the theme of the tweet.</a:t>
            </a:r>
            <a:endParaRPr lang="en-AU" dirty="0"/>
          </a:p>
          <a:p>
            <a:pPr lvl="0"/>
            <a:r>
              <a:rPr lang="en-GB" dirty="0">
                <a:solidFill>
                  <a:srgbClr val="0070C0"/>
                </a:solidFill>
              </a:rPr>
              <a:t>location</a:t>
            </a:r>
            <a:r>
              <a:rPr lang="en-GB" dirty="0"/>
              <a:t>: the location tag of the tweet. </a:t>
            </a:r>
            <a:endParaRPr lang="en-AU" dirty="0"/>
          </a:p>
          <a:p>
            <a:pPr lvl="0"/>
            <a:r>
              <a:rPr lang="en-GB" dirty="0">
                <a:solidFill>
                  <a:srgbClr val="0070C0"/>
                </a:solidFill>
              </a:rPr>
              <a:t>text</a:t>
            </a:r>
            <a:r>
              <a:rPr lang="en-GB" dirty="0"/>
              <a:t>: the textual content of the tweet.</a:t>
            </a:r>
            <a:endParaRPr lang="en-AU" dirty="0"/>
          </a:p>
          <a:p>
            <a:pPr lvl="0"/>
            <a:r>
              <a:rPr lang="en-GB" dirty="0">
                <a:solidFill>
                  <a:srgbClr val="0070C0"/>
                </a:solidFill>
              </a:rPr>
              <a:t>target</a:t>
            </a:r>
            <a:r>
              <a:rPr lang="en-GB" dirty="0"/>
              <a:t>: these labels denotes whether or not a tweet is about a disaster. </a:t>
            </a:r>
            <a:endParaRPr lang="en-AU" dirty="0"/>
          </a:p>
          <a:p>
            <a:endParaRPr lang="en-AU" dirty="0"/>
          </a:p>
        </p:txBody>
      </p:sp>
      <p:pic>
        <p:nvPicPr>
          <p:cNvPr id="7" name="Picture 6">
            <a:extLst>
              <a:ext uri="{FF2B5EF4-FFF2-40B4-BE49-F238E27FC236}">
                <a16:creationId xmlns:a16="http://schemas.microsoft.com/office/drawing/2014/main" id="{005DE4C3-20CC-4334-BA85-65339372CBBB}"/>
              </a:ext>
            </a:extLst>
          </p:cNvPr>
          <p:cNvPicPr>
            <a:picLocks noChangeAspect="1"/>
          </p:cNvPicPr>
          <p:nvPr/>
        </p:nvPicPr>
        <p:blipFill>
          <a:blip r:embed="rId4"/>
          <a:stretch>
            <a:fillRect/>
          </a:stretch>
        </p:blipFill>
        <p:spPr>
          <a:xfrm>
            <a:off x="1158191" y="1710267"/>
            <a:ext cx="7993931" cy="2890177"/>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9C60D3D-60A7-4791-A087-D2F2CD35BFFA}"/>
                  </a:ext>
                </a:extLst>
              </p14:cNvPr>
              <p14:cNvContentPartPr/>
              <p14:nvPr/>
            </p14:nvContentPartPr>
            <p14:xfrm>
              <a:off x="1992240" y="2541960"/>
              <a:ext cx="7606080" cy="1878120"/>
            </p14:xfrm>
          </p:contentPart>
        </mc:Choice>
        <mc:Fallback>
          <p:pic>
            <p:nvPicPr>
              <p:cNvPr id="8" name="Ink 7">
                <a:extLst>
                  <a:ext uri="{FF2B5EF4-FFF2-40B4-BE49-F238E27FC236}">
                    <a16:creationId xmlns:a16="http://schemas.microsoft.com/office/drawing/2014/main" id="{29C60D3D-60A7-4791-A087-D2F2CD35BFFA}"/>
                  </a:ext>
                </a:extLst>
              </p:cNvPr>
              <p:cNvPicPr/>
              <p:nvPr/>
            </p:nvPicPr>
            <p:blipFill>
              <a:blip r:embed="rId6"/>
              <a:stretch>
                <a:fillRect/>
              </a:stretch>
            </p:blipFill>
            <p:spPr>
              <a:xfrm>
                <a:off x="1982880" y="2532600"/>
                <a:ext cx="7624800" cy="1896840"/>
              </a:xfrm>
              <a:prstGeom prst="rect">
                <a:avLst/>
              </a:prstGeom>
            </p:spPr>
          </p:pic>
        </mc:Fallback>
      </mc:AlternateContent>
    </p:spTree>
    <p:extLst>
      <p:ext uri="{BB962C8B-B14F-4D97-AF65-F5344CB8AC3E}">
        <p14:creationId xmlns:p14="http://schemas.microsoft.com/office/powerpoint/2010/main" val="370528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60311" y="641022"/>
            <a:ext cx="7797189" cy="1187777"/>
          </a:xfrm>
        </p:spPr>
        <p:txBody>
          <a:bodyPr/>
          <a:lstStyle/>
          <a:p>
            <a:pPr algn="l"/>
            <a:r>
              <a:rPr lang="en-US" sz="4000" dirty="0"/>
              <a:t>Natural Language Processing (NLP) Problem</a:t>
            </a:r>
            <a:endParaRPr lang="en-AU" sz="4000"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7545619" y="2488676"/>
            <a:ext cx="4128940" cy="3728302"/>
          </a:xfrm>
        </p:spPr>
        <p:txBody>
          <a:bodyPr>
            <a:normAutofit/>
          </a:bodyPr>
          <a:lstStyle/>
          <a:p>
            <a:pPr algn="l"/>
            <a:r>
              <a:rPr lang="en-GB" dirty="0">
                <a:solidFill>
                  <a:schemeClr val="tx1"/>
                </a:solidFill>
              </a:rPr>
              <a:t>The research problem can be generally described as a tweets classification problem.</a:t>
            </a:r>
          </a:p>
          <a:p>
            <a:pPr algn="l"/>
            <a:endParaRPr lang="en-GB" dirty="0">
              <a:solidFill>
                <a:schemeClr val="tx1"/>
              </a:solidFill>
            </a:endParaRPr>
          </a:p>
          <a:p>
            <a:pPr algn="l"/>
            <a:r>
              <a:rPr lang="en-GB" dirty="0">
                <a:solidFill>
                  <a:schemeClr val="tx1"/>
                </a:solidFill>
              </a:rPr>
              <a:t>Word sense ambiguity problem in NLP:</a:t>
            </a:r>
          </a:p>
          <a:p>
            <a:pPr algn="l"/>
            <a:r>
              <a:rPr lang="en-GB" dirty="0">
                <a:solidFill>
                  <a:schemeClr val="tx1"/>
                </a:solidFill>
              </a:rPr>
              <a:t>Find the correct interpretation of words, based on the context of the sentence. </a:t>
            </a:r>
            <a:endParaRPr lang="en-AU" dirty="0">
              <a:solidFill>
                <a:schemeClr val="tx1"/>
              </a:solidFill>
            </a:endParaRPr>
          </a:p>
        </p:txBody>
      </p:sp>
      <p:pic>
        <p:nvPicPr>
          <p:cNvPr id="6" name="Picture 5">
            <a:extLst>
              <a:ext uri="{FF2B5EF4-FFF2-40B4-BE49-F238E27FC236}">
                <a16:creationId xmlns:a16="http://schemas.microsoft.com/office/drawing/2014/main" id="{AC3CD88B-DD14-42A1-AD9C-F0B54B9E47A4}"/>
              </a:ext>
            </a:extLst>
          </p:cNvPr>
          <p:cNvPicPr>
            <a:picLocks noChangeAspect="1"/>
          </p:cNvPicPr>
          <p:nvPr/>
        </p:nvPicPr>
        <p:blipFill>
          <a:blip r:embed="rId3"/>
          <a:stretch>
            <a:fillRect/>
          </a:stretch>
        </p:blipFill>
        <p:spPr>
          <a:xfrm>
            <a:off x="960311" y="1828799"/>
            <a:ext cx="6355961" cy="4542029"/>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97CB493-FD52-44CC-87EC-C622C1874EA3}"/>
                  </a:ext>
                </a:extLst>
              </p14:cNvPr>
              <p14:cNvContentPartPr/>
              <p14:nvPr/>
            </p14:nvContentPartPr>
            <p14:xfrm>
              <a:off x="985680" y="2355120"/>
              <a:ext cx="1857600" cy="62640"/>
            </p14:xfrm>
          </p:contentPart>
        </mc:Choice>
        <mc:Fallback>
          <p:pic>
            <p:nvPicPr>
              <p:cNvPr id="7" name="Ink 6">
                <a:extLst>
                  <a:ext uri="{FF2B5EF4-FFF2-40B4-BE49-F238E27FC236}">
                    <a16:creationId xmlns:a16="http://schemas.microsoft.com/office/drawing/2014/main" id="{297CB493-FD52-44CC-87EC-C622C1874EA3}"/>
                  </a:ext>
                </a:extLst>
              </p:cNvPr>
              <p:cNvPicPr/>
              <p:nvPr/>
            </p:nvPicPr>
            <p:blipFill>
              <a:blip r:embed="rId5"/>
              <a:stretch>
                <a:fillRect/>
              </a:stretch>
            </p:blipFill>
            <p:spPr>
              <a:xfrm>
                <a:off x="976320" y="2345760"/>
                <a:ext cx="1876320" cy="81360"/>
              </a:xfrm>
              <a:prstGeom prst="rect">
                <a:avLst/>
              </a:prstGeom>
            </p:spPr>
          </p:pic>
        </mc:Fallback>
      </mc:AlternateContent>
    </p:spTree>
    <p:extLst>
      <p:ext uri="{BB962C8B-B14F-4D97-AF65-F5344CB8AC3E}">
        <p14:creationId xmlns:p14="http://schemas.microsoft.com/office/powerpoint/2010/main" val="210288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311084"/>
            <a:ext cx="7766936" cy="921137"/>
          </a:xfrm>
        </p:spPr>
        <p:txBody>
          <a:bodyPr/>
          <a:lstStyle/>
          <a:p>
            <a:pPr algn="l"/>
            <a:r>
              <a:rPr lang="en-US" dirty="0"/>
              <a:t>Previous Methods </a:t>
            </a:r>
            <a:endParaRPr lang="en-AU" dirty="0"/>
          </a:p>
        </p:txBody>
      </p:sp>
      <p:pic>
        <p:nvPicPr>
          <p:cNvPr id="4" name="Picture 3">
            <a:extLst>
              <a:ext uri="{FF2B5EF4-FFF2-40B4-BE49-F238E27FC236}">
                <a16:creationId xmlns:a16="http://schemas.microsoft.com/office/drawing/2014/main" id="{90FE6987-1779-4902-946A-2639713FB511}"/>
              </a:ext>
            </a:extLst>
          </p:cNvPr>
          <p:cNvPicPr>
            <a:picLocks noChangeAspect="1"/>
          </p:cNvPicPr>
          <p:nvPr/>
        </p:nvPicPr>
        <p:blipFill>
          <a:blip r:embed="rId3"/>
          <a:stretch>
            <a:fillRect/>
          </a:stretch>
        </p:blipFill>
        <p:spPr>
          <a:xfrm>
            <a:off x="913178" y="1140739"/>
            <a:ext cx="7301691" cy="5406177"/>
          </a:xfrm>
          <a:prstGeom prst="rect">
            <a:avLst/>
          </a:prstGeom>
        </p:spPr>
      </p:pic>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8342722" y="1232220"/>
            <a:ext cx="3485945" cy="4989471"/>
          </a:xfrm>
        </p:spPr>
        <p:txBody>
          <a:bodyPr>
            <a:normAutofit/>
          </a:bodyPr>
          <a:lstStyle/>
          <a:p>
            <a:pPr algn="l"/>
            <a:r>
              <a:rPr lang="en-GB" dirty="0">
                <a:solidFill>
                  <a:schemeClr val="tx1"/>
                </a:solidFill>
              </a:rPr>
              <a:t>Study the solution of the other participants in the competition:</a:t>
            </a:r>
          </a:p>
          <a:p>
            <a:pPr algn="l"/>
            <a:r>
              <a:rPr lang="en-GB" dirty="0"/>
              <a:t> </a:t>
            </a:r>
            <a:endParaRPr lang="en-GB" dirty="0">
              <a:solidFill>
                <a:schemeClr val="tx1"/>
              </a:solidFill>
            </a:endParaRPr>
          </a:p>
          <a:p>
            <a:pPr algn="l"/>
            <a:r>
              <a:rPr lang="en-GB" dirty="0">
                <a:solidFill>
                  <a:schemeClr val="tx1"/>
                </a:solidFill>
              </a:rPr>
              <a:t>1. There is testing dataset with leaked labels.</a:t>
            </a:r>
          </a:p>
          <a:p>
            <a:pPr algn="l"/>
            <a:endParaRPr lang="en-GB" dirty="0">
              <a:solidFill>
                <a:schemeClr val="tx1"/>
              </a:solidFill>
            </a:endParaRPr>
          </a:p>
          <a:p>
            <a:pPr algn="l"/>
            <a:r>
              <a:rPr lang="en-GB" dirty="0">
                <a:solidFill>
                  <a:schemeClr val="tx1"/>
                </a:solidFill>
              </a:rPr>
              <a:t>2. The most prominent participants all used deep learning neural networks. One being BERT, the other one is </a:t>
            </a:r>
            <a:r>
              <a:rPr lang="en-GB" dirty="0" err="1">
                <a:solidFill>
                  <a:schemeClr val="tx1"/>
                </a:solidFill>
              </a:rPr>
              <a:t>GolVe</a:t>
            </a:r>
            <a:r>
              <a:rPr lang="en-GB" dirty="0">
                <a:solidFill>
                  <a:schemeClr val="tx1"/>
                </a:solidFill>
              </a:rPr>
              <a:t>.     </a:t>
            </a:r>
            <a:endParaRPr lang="en-AU" dirty="0">
              <a:solidFill>
                <a:schemeClr val="tx1"/>
              </a:solidFill>
            </a:endParaRPr>
          </a:p>
          <a:p>
            <a:pPr algn="l"/>
            <a:endParaRPr lang="en-AU" dirty="0">
              <a:solidFill>
                <a:schemeClr val="tx1"/>
              </a:solidFill>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098E1CD-B6E1-41F2-983D-8B800D93D8DF}"/>
                  </a:ext>
                </a:extLst>
              </p14:cNvPr>
              <p14:cNvContentPartPr/>
              <p14:nvPr/>
            </p14:nvContentPartPr>
            <p14:xfrm>
              <a:off x="2085480" y="2572920"/>
              <a:ext cx="2854080" cy="3963600"/>
            </p14:xfrm>
          </p:contentPart>
        </mc:Choice>
        <mc:Fallback>
          <p:pic>
            <p:nvPicPr>
              <p:cNvPr id="5" name="Ink 4">
                <a:extLst>
                  <a:ext uri="{FF2B5EF4-FFF2-40B4-BE49-F238E27FC236}">
                    <a16:creationId xmlns:a16="http://schemas.microsoft.com/office/drawing/2014/main" id="{E098E1CD-B6E1-41F2-983D-8B800D93D8DF}"/>
                  </a:ext>
                </a:extLst>
              </p:cNvPr>
              <p:cNvPicPr/>
              <p:nvPr/>
            </p:nvPicPr>
            <p:blipFill>
              <a:blip r:embed="rId5"/>
              <a:stretch>
                <a:fillRect/>
              </a:stretch>
            </p:blipFill>
            <p:spPr>
              <a:xfrm>
                <a:off x="2076120" y="2563560"/>
                <a:ext cx="2872800" cy="3982320"/>
              </a:xfrm>
              <a:prstGeom prst="rect">
                <a:avLst/>
              </a:prstGeom>
            </p:spPr>
          </p:pic>
        </mc:Fallback>
      </mc:AlternateContent>
    </p:spTree>
    <p:extLst>
      <p:ext uri="{BB962C8B-B14F-4D97-AF65-F5344CB8AC3E}">
        <p14:creationId xmlns:p14="http://schemas.microsoft.com/office/powerpoint/2010/main" val="62928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913178" y="311084"/>
            <a:ext cx="8306236" cy="921137"/>
          </a:xfrm>
        </p:spPr>
        <p:txBody>
          <a:bodyPr/>
          <a:lstStyle/>
          <a:p>
            <a:pPr algn="l"/>
            <a:r>
              <a:rPr lang="en-US" sz="4000" dirty="0"/>
              <a:t>Previous Methods: </a:t>
            </a:r>
            <a:r>
              <a:rPr lang="en-US" sz="4000" dirty="0" err="1"/>
              <a:t>GolVe</a:t>
            </a:r>
            <a:r>
              <a:rPr lang="en-US" sz="4000" dirty="0"/>
              <a:t> and BERT </a:t>
            </a:r>
            <a:endParaRPr lang="en-AU" sz="4000"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027522" y="1640264"/>
            <a:ext cx="8672659" cy="4581427"/>
          </a:xfrm>
        </p:spPr>
        <p:txBody>
          <a:bodyPr>
            <a:normAutofit lnSpcReduction="10000"/>
          </a:bodyPr>
          <a:lstStyle/>
          <a:p>
            <a:pPr algn="l"/>
            <a:r>
              <a:rPr lang="en-US" dirty="0">
                <a:solidFill>
                  <a:schemeClr val="tx1"/>
                </a:solidFill>
              </a:rPr>
              <a:t>The essential steps of a deep learning model are preprocessing the data and training the model. The data need to be vectorized. Then the vectors are mapped in a data space. The deep learning model calculates the likelihood of co-occurrence between the vectors based on their distance in the data space. </a:t>
            </a:r>
            <a:endParaRPr lang="en-AU" dirty="0">
              <a:solidFill>
                <a:schemeClr val="tx1"/>
              </a:solidFill>
            </a:endParaRPr>
          </a:p>
          <a:p>
            <a:pPr algn="l"/>
            <a:endParaRPr lang="en-US" dirty="0"/>
          </a:p>
          <a:p>
            <a:pPr algn="l"/>
            <a:r>
              <a:rPr lang="en-US" dirty="0" err="1">
                <a:solidFill>
                  <a:schemeClr val="tx1"/>
                </a:solidFill>
              </a:rPr>
              <a:t>GloVe</a:t>
            </a:r>
            <a:r>
              <a:rPr lang="en-US" dirty="0">
                <a:solidFill>
                  <a:schemeClr val="tx1"/>
                </a:solidFill>
              </a:rPr>
              <a:t> embeds a word in a large number of dimensions; each dimension defines a context to deal with this problem. For instance, the glove.6B.100d.txt pre-trained word vectors file has 100 dimensions vector for a word. However, </a:t>
            </a:r>
            <a:r>
              <a:rPr lang="en-US" dirty="0" err="1">
                <a:solidFill>
                  <a:schemeClr val="tx1"/>
                </a:solidFill>
              </a:rPr>
              <a:t>GloVe</a:t>
            </a:r>
            <a:r>
              <a:rPr lang="en-US" dirty="0">
                <a:solidFill>
                  <a:schemeClr val="tx1"/>
                </a:solidFill>
              </a:rPr>
              <a:t> doesn’t capture the context of the sentence directly. </a:t>
            </a:r>
          </a:p>
          <a:p>
            <a:pPr algn="l"/>
            <a:endParaRPr lang="en-US" dirty="0">
              <a:solidFill>
                <a:schemeClr val="tx1"/>
              </a:solidFill>
            </a:endParaRPr>
          </a:p>
          <a:p>
            <a:pPr algn="l"/>
            <a:r>
              <a:rPr lang="en-US" dirty="0">
                <a:solidFill>
                  <a:schemeClr val="tx1"/>
                </a:solidFill>
              </a:rPr>
              <a:t>BERT uses another approach. It tokenizes words in the body of the text. Instead of having vectors with many dimensions, BERT vectorizes the body of the text. Further, BERT undergoes bidirectional context conditioning. It detects context from both the left and the right of the text concurrently. Since BERT is outstanding in figuring out the context, it is very suited to the current research problem. </a:t>
            </a:r>
            <a:endParaRPr lang="en-AU" dirty="0">
              <a:solidFill>
                <a:schemeClr val="tx1"/>
              </a:solidFill>
            </a:endParaRPr>
          </a:p>
          <a:p>
            <a:pPr algn="l"/>
            <a:endParaRPr lang="en-AU" dirty="0">
              <a:solidFill>
                <a:schemeClr val="tx1"/>
              </a:solidFill>
            </a:endParaRPr>
          </a:p>
        </p:txBody>
      </p:sp>
    </p:spTree>
    <p:extLst>
      <p:ext uri="{BB962C8B-B14F-4D97-AF65-F5344CB8AC3E}">
        <p14:creationId xmlns:p14="http://schemas.microsoft.com/office/powerpoint/2010/main" val="351129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E096-3561-4285-92F1-C727D8855F30}"/>
              </a:ext>
            </a:extLst>
          </p:cNvPr>
          <p:cNvSpPr>
            <a:spLocks noGrp="1"/>
          </p:cNvSpPr>
          <p:nvPr>
            <p:ph type="ctrTitle"/>
          </p:nvPr>
        </p:nvSpPr>
        <p:spPr>
          <a:xfrm>
            <a:off x="649462" y="22869"/>
            <a:ext cx="9012025" cy="1646302"/>
          </a:xfrm>
        </p:spPr>
        <p:txBody>
          <a:bodyPr/>
          <a:lstStyle/>
          <a:p>
            <a:pPr algn="l"/>
            <a:r>
              <a:rPr lang="en-US" sz="4000" dirty="0"/>
              <a:t>Bidirectional Encoder Representations from Transformers (BERT) </a:t>
            </a:r>
            <a:endParaRPr lang="en-AU" sz="4000" dirty="0"/>
          </a:p>
        </p:txBody>
      </p:sp>
      <p:sp>
        <p:nvSpPr>
          <p:cNvPr id="3" name="Subtitle 2">
            <a:extLst>
              <a:ext uri="{FF2B5EF4-FFF2-40B4-BE49-F238E27FC236}">
                <a16:creationId xmlns:a16="http://schemas.microsoft.com/office/drawing/2014/main" id="{E0EC5423-DCEA-4301-98A8-B5634BF1AD93}"/>
              </a:ext>
            </a:extLst>
          </p:cNvPr>
          <p:cNvSpPr>
            <a:spLocks noGrp="1"/>
          </p:cNvSpPr>
          <p:nvPr>
            <p:ph type="subTitle" idx="1"/>
          </p:nvPr>
        </p:nvSpPr>
        <p:spPr>
          <a:xfrm>
            <a:off x="1036948" y="1941923"/>
            <a:ext cx="10614582" cy="3205810"/>
          </a:xfrm>
        </p:spPr>
        <p:txBody>
          <a:bodyPr/>
          <a:lstStyle/>
          <a:p>
            <a:pPr algn="l"/>
            <a:r>
              <a:rPr lang="en-AU" dirty="0">
                <a:solidFill>
                  <a:schemeClr val="tx1"/>
                </a:solidFill>
              </a:rPr>
              <a:t>BERT is technically not a neural network. It is similar to the convolution layers in the Convolutional Neural Networks. It is designed to learn the nuances of text as they pass through it. The figure showed the BERT layer is connected with three input layers and an output classifier layer. </a:t>
            </a:r>
          </a:p>
          <a:p>
            <a:pPr algn="l"/>
            <a:endParaRPr lang="en-AU" dirty="0">
              <a:solidFill>
                <a:schemeClr val="tx1"/>
              </a:solidFill>
            </a:endParaRPr>
          </a:p>
        </p:txBody>
      </p:sp>
      <p:pic>
        <p:nvPicPr>
          <p:cNvPr id="4" name="Picture 3">
            <a:extLst>
              <a:ext uri="{FF2B5EF4-FFF2-40B4-BE49-F238E27FC236}">
                <a16:creationId xmlns:a16="http://schemas.microsoft.com/office/drawing/2014/main" id="{EBF811D2-295E-487F-99B3-7483CC7C6592}"/>
              </a:ext>
            </a:extLst>
          </p:cNvPr>
          <p:cNvPicPr/>
          <p:nvPr/>
        </p:nvPicPr>
        <p:blipFill>
          <a:blip r:embed="rId3"/>
          <a:stretch>
            <a:fillRect/>
          </a:stretch>
        </p:blipFill>
        <p:spPr>
          <a:xfrm>
            <a:off x="1516923" y="2988296"/>
            <a:ext cx="7872173" cy="3700575"/>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4F1C55D-1816-48EF-9F13-C859A2C0F256}"/>
                  </a:ext>
                </a:extLst>
              </p14:cNvPr>
              <p14:cNvContentPartPr/>
              <p14:nvPr/>
            </p14:nvContentPartPr>
            <p14:xfrm>
              <a:off x="1649880" y="4118760"/>
              <a:ext cx="353160" cy="1722600"/>
            </p14:xfrm>
          </p:contentPart>
        </mc:Choice>
        <mc:Fallback>
          <p:pic>
            <p:nvPicPr>
              <p:cNvPr id="5" name="Ink 4">
                <a:extLst>
                  <a:ext uri="{FF2B5EF4-FFF2-40B4-BE49-F238E27FC236}">
                    <a16:creationId xmlns:a16="http://schemas.microsoft.com/office/drawing/2014/main" id="{74F1C55D-1816-48EF-9F13-C859A2C0F256}"/>
                  </a:ext>
                </a:extLst>
              </p:cNvPr>
              <p:cNvPicPr/>
              <p:nvPr/>
            </p:nvPicPr>
            <p:blipFill>
              <a:blip r:embed="rId5"/>
              <a:stretch>
                <a:fillRect/>
              </a:stretch>
            </p:blipFill>
            <p:spPr>
              <a:xfrm>
                <a:off x="1640520" y="4109400"/>
                <a:ext cx="371880" cy="1741320"/>
              </a:xfrm>
              <a:prstGeom prst="rect">
                <a:avLst/>
              </a:prstGeom>
            </p:spPr>
          </p:pic>
        </mc:Fallback>
      </mc:AlternateContent>
    </p:spTree>
    <p:extLst>
      <p:ext uri="{BB962C8B-B14F-4D97-AF65-F5344CB8AC3E}">
        <p14:creationId xmlns:p14="http://schemas.microsoft.com/office/powerpoint/2010/main" val="3864842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682</TotalTime>
  <Words>2345</Words>
  <Application>Microsoft Office PowerPoint</Application>
  <PresentationFormat>Widescreen</PresentationFormat>
  <Paragraphs>132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Text Classifier with BERT for Disastrous Tweets</vt:lpstr>
      <vt:lpstr>A Kaggle Competition: Real or Not. </vt:lpstr>
      <vt:lpstr>Real or Not</vt:lpstr>
      <vt:lpstr>Real or Not</vt:lpstr>
      <vt:lpstr>Real or Not</vt:lpstr>
      <vt:lpstr>Natural Language Processing (NLP) Problem</vt:lpstr>
      <vt:lpstr>Previous Methods </vt:lpstr>
      <vt:lpstr>Previous Methods: GolVe and BERT </vt:lpstr>
      <vt:lpstr>Bidirectional Encoder Representations from Transformers (BERT) </vt:lpstr>
      <vt:lpstr>BERT: Input Layers</vt:lpstr>
      <vt:lpstr>BERT: Encoder Layers</vt:lpstr>
      <vt:lpstr>BERT: Bidirectional context conditioning </vt:lpstr>
      <vt:lpstr>BERT: Masked Language Model (MLM)</vt:lpstr>
      <vt:lpstr>BERT: Final results</vt:lpstr>
      <vt:lpstr>BERT: Final results</vt:lpstr>
      <vt:lpstr>BERT: Final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Classifier with BERT for Disastrous Tweets</dc:title>
  <dc:creator>Jason Shi</dc:creator>
  <cp:lastModifiedBy>Jason Shi</cp:lastModifiedBy>
  <cp:revision>32</cp:revision>
  <dcterms:created xsi:type="dcterms:W3CDTF">2020-06-13T13:03:37Z</dcterms:created>
  <dcterms:modified xsi:type="dcterms:W3CDTF">2020-06-14T10:30:13Z</dcterms:modified>
</cp:coreProperties>
</file>