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smtClean="0"/>
              <a:t>ALGOritmo del Pintor</a:t>
            </a:r>
            <a:endParaRPr lang="es-ES" dirty="0"/>
          </a:p>
        </p:txBody>
      </p:sp>
      <p:sp>
        <p:nvSpPr>
          <p:cNvPr id="3" name="Subtítulo 2"/>
          <p:cNvSpPr>
            <a:spLocks noGrp="1"/>
          </p:cNvSpPr>
          <p:nvPr>
            <p:ph type="subTitle" idx="1"/>
          </p:nvPr>
        </p:nvSpPr>
        <p:spPr/>
        <p:txBody>
          <a:bodyPr/>
          <a:lstStyle/>
          <a:p>
            <a:r>
              <a:rPr lang="es-419" dirty="0" smtClean="0"/>
              <a:t>Edilberto Cañon</a:t>
            </a:r>
          </a:p>
          <a:p>
            <a:r>
              <a:rPr lang="es-419" dirty="0" smtClean="0"/>
              <a:t>Oscar Parra</a:t>
            </a:r>
            <a:endParaRPr lang="es-ES" dirty="0"/>
          </a:p>
        </p:txBody>
      </p:sp>
    </p:spTree>
    <p:extLst>
      <p:ext uri="{BB962C8B-B14F-4D97-AF65-F5344CB8AC3E}">
        <p14:creationId xmlns:p14="http://schemas.microsoft.com/office/powerpoint/2010/main" val="364462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Back-face Culling</a:t>
            </a:r>
            <a:endParaRPr lang="es-ES" dirty="0"/>
          </a:p>
        </p:txBody>
      </p:sp>
      <p:sp>
        <p:nvSpPr>
          <p:cNvPr id="3" name="Marcador de contenido 2"/>
          <p:cNvSpPr>
            <a:spLocks noGrp="1"/>
          </p:cNvSpPr>
          <p:nvPr>
            <p:ph idx="1"/>
          </p:nvPr>
        </p:nvSpPr>
        <p:spPr>
          <a:xfrm>
            <a:off x="779431" y="1912513"/>
            <a:ext cx="4745069" cy="4023360"/>
          </a:xfrm>
        </p:spPr>
        <p:txBody>
          <a:bodyPr>
            <a:normAutofit lnSpcReduction="10000"/>
          </a:bodyPr>
          <a:lstStyle/>
          <a:p>
            <a:pPr>
              <a:buFont typeface="Wingdings" panose="05000000000000000000" pitchFamily="2" charset="2"/>
              <a:buChar char="v"/>
            </a:pPr>
            <a:r>
              <a:rPr lang="es-419" dirty="0" smtClean="0"/>
              <a:t>El back-face culling prentende que las caras de los poligonos de un objeto sean puesto a prueba de back-face. Si el test falla la cara no se dibuja.</a:t>
            </a:r>
          </a:p>
          <a:p>
            <a:pPr>
              <a:buFont typeface="Wingdings" panose="05000000000000000000" pitchFamily="2" charset="2"/>
              <a:buChar char="v"/>
            </a:pPr>
            <a:r>
              <a:rPr lang="es-419" dirty="0" smtClean="0"/>
              <a:t>Un tipico test de back-face es el de calcular el producto punto entre un vector formado  por el punto de vista a cualquiera de las normales formadas por las caras de lso poligonos.</a:t>
            </a:r>
          </a:p>
          <a:p>
            <a:pPr>
              <a:buFont typeface="Wingdings" panose="05000000000000000000" pitchFamily="2" charset="2"/>
              <a:buChar char="v"/>
            </a:pPr>
            <a:r>
              <a:rPr lang="es-419" dirty="0" smtClean="0"/>
              <a:t>Dependiendo de la implementacion un producto negativo o positivo identificara uno de los poligonos que no esta siendo visto por la camara.</a:t>
            </a:r>
            <a:endParaRPr lang="es-ES" dirty="0"/>
          </a:p>
        </p:txBody>
      </p:sp>
      <p:pic>
        <p:nvPicPr>
          <p:cNvPr id="4" name="Imagen 3"/>
          <p:cNvPicPr>
            <a:picLocks noChangeAspect="1"/>
          </p:cNvPicPr>
          <p:nvPr/>
        </p:nvPicPr>
        <p:blipFill>
          <a:blip r:embed="rId2"/>
          <a:stretch>
            <a:fillRect/>
          </a:stretch>
        </p:blipFill>
        <p:spPr>
          <a:xfrm>
            <a:off x="5524500" y="1682753"/>
            <a:ext cx="6667500" cy="3743325"/>
          </a:xfrm>
          <a:prstGeom prst="rect">
            <a:avLst/>
          </a:prstGeom>
        </p:spPr>
      </p:pic>
    </p:spTree>
    <p:extLst>
      <p:ext uri="{BB962C8B-B14F-4D97-AF65-F5344CB8AC3E}">
        <p14:creationId xmlns:p14="http://schemas.microsoft.com/office/powerpoint/2010/main" val="273314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Algortimo del Pintor</a:t>
            </a:r>
            <a:endParaRPr lang="es-ES" dirty="0"/>
          </a:p>
        </p:txBody>
      </p:sp>
      <p:sp>
        <p:nvSpPr>
          <p:cNvPr id="3" name="Marcador de contenido 2"/>
          <p:cNvSpPr>
            <a:spLocks noGrp="1"/>
          </p:cNvSpPr>
          <p:nvPr>
            <p:ph idx="1"/>
          </p:nvPr>
        </p:nvSpPr>
        <p:spPr>
          <a:xfrm>
            <a:off x="1024128" y="1899634"/>
            <a:ext cx="8809552" cy="2582214"/>
          </a:xfrm>
        </p:spPr>
        <p:txBody>
          <a:bodyPr>
            <a:normAutofit lnSpcReduction="10000"/>
          </a:bodyPr>
          <a:lstStyle/>
          <a:p>
            <a:pPr algn="just">
              <a:buFont typeface="Wingdings" panose="05000000000000000000" pitchFamily="2" charset="2"/>
              <a:buChar char="v"/>
            </a:pPr>
            <a:r>
              <a:rPr lang="es-419" dirty="0" smtClean="0"/>
              <a:t>El algoritmo del pintor fue una de  las primeras soluciones propuestas para el problema de HSR.</a:t>
            </a:r>
          </a:p>
          <a:p>
            <a:pPr algn="just">
              <a:buFont typeface="Wingdings" panose="05000000000000000000" pitchFamily="2" charset="2"/>
              <a:buChar char="v"/>
            </a:pPr>
            <a:r>
              <a:rPr lang="es-419" dirty="0" smtClean="0"/>
              <a:t>Consiste en pintar los objetos que esten mas lejos de la camara virtual primero e ir pintando sucesivamente hasta llegar al que se encuentre mas cerca.</a:t>
            </a:r>
          </a:p>
          <a:p>
            <a:pPr algn="just">
              <a:buFont typeface="Wingdings" panose="05000000000000000000" pitchFamily="2" charset="2"/>
              <a:buChar char="v"/>
            </a:pPr>
            <a:r>
              <a:rPr lang="es-419" dirty="0" smtClean="0"/>
              <a:t>Y de esta manera los objetos que no son visibles simplemente seran superpuestos por aquellos objetos que esten mas cecanos a la  camara.</a:t>
            </a:r>
          </a:p>
          <a:p>
            <a:pPr algn="just">
              <a:buFont typeface="Wingdings" panose="05000000000000000000" pitchFamily="2" charset="2"/>
              <a:buChar char="v"/>
            </a:pPr>
            <a:endParaRPr lang="es-419" dirty="0"/>
          </a:p>
          <a:p>
            <a:pPr algn="just">
              <a:buFont typeface="Wingdings" panose="05000000000000000000" pitchFamily="2" charset="2"/>
              <a:buChar char="v"/>
            </a:pPr>
            <a:endParaRPr lang="es-ES" dirty="0"/>
          </a:p>
        </p:txBody>
      </p:sp>
      <p:pic>
        <p:nvPicPr>
          <p:cNvPr id="4" name="Imagen 3"/>
          <p:cNvPicPr>
            <a:picLocks noChangeAspect="1"/>
          </p:cNvPicPr>
          <p:nvPr/>
        </p:nvPicPr>
        <p:blipFill>
          <a:blip r:embed="rId2"/>
          <a:stretch>
            <a:fillRect/>
          </a:stretch>
        </p:blipFill>
        <p:spPr>
          <a:xfrm>
            <a:off x="1024127" y="4147369"/>
            <a:ext cx="9085787" cy="2795626"/>
          </a:xfrm>
          <a:prstGeom prst="rect">
            <a:avLst/>
          </a:prstGeom>
        </p:spPr>
      </p:pic>
    </p:spTree>
    <p:extLst>
      <p:ext uri="{BB962C8B-B14F-4D97-AF65-F5344CB8AC3E}">
        <p14:creationId xmlns:p14="http://schemas.microsoft.com/office/powerpoint/2010/main" val="410036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Algortimo del Pintor</a:t>
            </a:r>
            <a:endParaRPr lang="es-ES" dirty="0"/>
          </a:p>
        </p:txBody>
      </p:sp>
      <p:sp>
        <p:nvSpPr>
          <p:cNvPr id="3" name="Marcador de contenido 2"/>
          <p:cNvSpPr>
            <a:spLocks noGrp="1"/>
          </p:cNvSpPr>
          <p:nvPr>
            <p:ph idx="1"/>
          </p:nvPr>
        </p:nvSpPr>
        <p:spPr>
          <a:xfrm>
            <a:off x="1024128" y="2286000"/>
            <a:ext cx="3766813" cy="4023360"/>
          </a:xfrm>
        </p:spPr>
        <p:txBody>
          <a:bodyPr/>
          <a:lstStyle/>
          <a:p>
            <a:pPr>
              <a:buFont typeface="Wingdings" panose="05000000000000000000" pitchFamily="2" charset="2"/>
              <a:buChar char="v"/>
            </a:pPr>
            <a:r>
              <a:rPr lang="es-419" dirty="0" smtClean="0"/>
              <a:t>Su implementacion y concepto son muy sencillos y faciles de entender lo que lo llevo a ser ampliamente utilizado hasta que aparecieron otros algoritmos mas eficientes para resolver el problema de Hidden Surface Removal.</a:t>
            </a:r>
            <a:endParaRPr lang="es-ES" dirty="0"/>
          </a:p>
        </p:txBody>
      </p:sp>
      <p:pic>
        <p:nvPicPr>
          <p:cNvPr id="4" name="Imagen 3"/>
          <p:cNvPicPr>
            <a:picLocks noChangeAspect="1"/>
          </p:cNvPicPr>
          <p:nvPr/>
        </p:nvPicPr>
        <p:blipFill>
          <a:blip r:embed="rId2"/>
          <a:stretch>
            <a:fillRect/>
          </a:stretch>
        </p:blipFill>
        <p:spPr>
          <a:xfrm>
            <a:off x="5008836" y="1976907"/>
            <a:ext cx="7093012" cy="3132641"/>
          </a:xfrm>
          <a:prstGeom prst="rect">
            <a:avLst/>
          </a:prstGeom>
        </p:spPr>
      </p:pic>
    </p:spTree>
    <p:extLst>
      <p:ext uri="{BB962C8B-B14F-4D97-AF65-F5344CB8AC3E}">
        <p14:creationId xmlns:p14="http://schemas.microsoft.com/office/powerpoint/2010/main" val="127282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Algortimo del Pintor</a:t>
            </a:r>
            <a:endParaRPr lang="es-ES" dirty="0"/>
          </a:p>
        </p:txBody>
      </p:sp>
      <p:sp>
        <p:nvSpPr>
          <p:cNvPr id="3" name="Marcador de contenido 2"/>
          <p:cNvSpPr>
            <a:spLocks noGrp="1"/>
          </p:cNvSpPr>
          <p:nvPr>
            <p:ph idx="1"/>
          </p:nvPr>
        </p:nvSpPr>
        <p:spPr>
          <a:xfrm>
            <a:off x="1024129" y="2286000"/>
            <a:ext cx="6909258" cy="4023360"/>
          </a:xfrm>
        </p:spPr>
        <p:txBody>
          <a:bodyPr/>
          <a:lstStyle/>
          <a:p>
            <a:pPr>
              <a:buFont typeface="Wingdings" panose="05000000000000000000" pitchFamily="2" charset="2"/>
              <a:buChar char="v"/>
            </a:pPr>
            <a:r>
              <a:rPr lang="es-419" dirty="0" smtClean="0"/>
              <a:t>Como un algoritmo de Object Space todos los objetos en la escena deben ser tomados en consideracion por lo tanton todos los polygonos en la escena primeramente son ordenados por su profundidad respecto a la camara, utilizando algun algritmo de Ordnamiento.</a:t>
            </a:r>
          </a:p>
          <a:p>
            <a:pPr>
              <a:buFont typeface="Wingdings" panose="05000000000000000000" pitchFamily="2" charset="2"/>
              <a:buChar char="v"/>
            </a:pPr>
            <a:r>
              <a:rPr lang="es-419" dirty="0" smtClean="0"/>
              <a:t>La prfundidad del poligono puede ser definida de muchas maneras.</a:t>
            </a:r>
          </a:p>
          <a:p>
            <a:pPr>
              <a:buFont typeface="Wingdings" panose="05000000000000000000" pitchFamily="2" charset="2"/>
              <a:buChar char="v"/>
            </a:pPr>
            <a:r>
              <a:rPr lang="es-419" dirty="0" smtClean="0"/>
              <a:t>Hallando el valor Z en medio del poligono, al valor Z mas lejano al punto de vista.</a:t>
            </a:r>
          </a:p>
          <a:p>
            <a:pPr>
              <a:buFont typeface="Wingdings" panose="05000000000000000000" pitchFamily="2" charset="2"/>
              <a:buChar char="v"/>
            </a:pPr>
            <a:r>
              <a:rPr lang="es-419" dirty="0" smtClean="0"/>
              <a:t>Cuando los poligons son ordenados con respecto al valor de Z son pintados de Atr</a:t>
            </a:r>
            <a:r>
              <a:rPr lang="es-ES" dirty="0" smtClean="0"/>
              <a:t>á</a:t>
            </a:r>
            <a:r>
              <a:rPr lang="es-419" dirty="0" smtClean="0"/>
              <a:t>s a adelante.</a:t>
            </a:r>
            <a:endParaRPr lang="es-ES" dirty="0"/>
          </a:p>
        </p:txBody>
      </p:sp>
      <p:pic>
        <p:nvPicPr>
          <p:cNvPr id="4" name="Imagen 3"/>
          <p:cNvPicPr>
            <a:picLocks noChangeAspect="1"/>
          </p:cNvPicPr>
          <p:nvPr/>
        </p:nvPicPr>
        <p:blipFill>
          <a:blip r:embed="rId2"/>
          <a:stretch>
            <a:fillRect/>
          </a:stretch>
        </p:blipFill>
        <p:spPr>
          <a:xfrm rot="5400000">
            <a:off x="7483162" y="2609515"/>
            <a:ext cx="4953000" cy="3190875"/>
          </a:xfrm>
          <a:prstGeom prst="rect">
            <a:avLst/>
          </a:prstGeom>
        </p:spPr>
      </p:pic>
    </p:spTree>
    <p:extLst>
      <p:ext uri="{BB962C8B-B14F-4D97-AF65-F5344CB8AC3E}">
        <p14:creationId xmlns:p14="http://schemas.microsoft.com/office/powerpoint/2010/main" val="228270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Complejidad</a:t>
            </a:r>
            <a:endParaRPr lang="es-ES"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24128" y="2286000"/>
                <a:ext cx="6613043" cy="4023360"/>
              </a:xfrm>
            </p:spPr>
            <p:txBody>
              <a:bodyPr>
                <a:normAutofit/>
              </a:bodyPr>
              <a:lstStyle/>
              <a:p>
                <a:pPr algn="just">
                  <a:buFont typeface="Wingdings" panose="05000000000000000000" pitchFamily="2" charset="2"/>
                  <a:buChar char="v"/>
                </a:pPr>
                <a:r>
                  <a:rPr lang="es-419" dirty="0" smtClean="0"/>
                  <a:t>El A</a:t>
                </a:r>
                <a:r>
                  <a:rPr lang="es-ES" dirty="0" smtClean="0"/>
                  <a:t>l</a:t>
                </a:r>
                <a:r>
                  <a:rPr lang="es-419" dirty="0" smtClean="0"/>
                  <a:t>goritmo del Pintor itera sobre cada uno de los n pixeles de cada k objetos,tiene una complejidad de O(kn), esto sin tener en cuenta el algoritmo de ordenamiento ne</a:t>
                </a:r>
                <a:r>
                  <a:rPr lang="es-ES" dirty="0" smtClean="0"/>
                  <a:t>c</a:t>
                </a:r>
                <a:r>
                  <a:rPr lang="es-419" dirty="0" smtClean="0"/>
                  <a:t>esario para organizar cada objeto seg</a:t>
                </a:r>
                <a:r>
                  <a:rPr lang="es-ES" dirty="0" smtClean="0"/>
                  <a:t>ú</a:t>
                </a:r>
                <a:r>
                  <a:rPr lang="es-419" dirty="0" smtClean="0"/>
                  <a:t>n su valor z.</a:t>
                </a:r>
              </a:p>
              <a:p>
                <a:pPr algn="just">
                  <a:buFont typeface="Wingdings" panose="05000000000000000000" pitchFamily="2" charset="2"/>
                  <a:buChar char="v"/>
                </a:pPr>
                <a:r>
                  <a:rPr lang="es-419" dirty="0" smtClean="0"/>
                  <a:t>La eficiencia del algoritmo del pintor esencialmente depende del metodo de ordenamiento que sea empleado.</a:t>
                </a:r>
              </a:p>
              <a:p>
                <a:pPr algn="just">
                  <a:buFont typeface="Wingdings" panose="05000000000000000000" pitchFamily="2" charset="2"/>
                  <a:buChar char="v"/>
                </a:pPr>
                <a:r>
                  <a:rPr lang="es-419" dirty="0" smtClean="0"/>
                  <a:t>Lo cual nos deja con que si utilizamos un algoritmo de ordenamiento simple el peor caso con complejidad O(</a:t>
                </a:r>
                <a14:m>
                  <m:oMath xmlns:m="http://schemas.openxmlformats.org/officeDocument/2006/math">
                    <m:sSup>
                      <m:sSupPr>
                        <m:ctrlPr>
                          <a:rPr lang="es-ES" i="1" smtClean="0">
                            <a:latin typeface="Cambria Math" panose="02040503050406030204" pitchFamily="18" charset="0"/>
                          </a:rPr>
                        </m:ctrlPr>
                      </m:sSupPr>
                      <m:e>
                        <m:r>
                          <a:rPr lang="es-419" b="0" i="1" smtClean="0">
                            <a:latin typeface="Cambria Math" panose="02040503050406030204" pitchFamily="18" charset="0"/>
                          </a:rPr>
                          <m:t>𝑛</m:t>
                        </m:r>
                      </m:e>
                      <m:sup>
                        <m:r>
                          <a:rPr lang="es-ES" i="1" smtClean="0">
                            <a:latin typeface="Cambria Math" panose="02040503050406030204" pitchFamily="18" charset="0"/>
                          </a:rPr>
                          <m:t>2</m:t>
                        </m:r>
                      </m:sup>
                    </m:sSup>
                  </m:oMath>
                </a14:m>
                <a:r>
                  <a:rPr lang="es-419" dirty="0" smtClean="0"/>
                  <a:t>) y un caso promedio de </a:t>
                </a:r>
                <a:r>
                  <a:rPr lang="es-ES" dirty="0" smtClean="0"/>
                  <a:t>O(</a:t>
                </a:r>
                <a:r>
                  <a:rPr lang="es-ES" dirty="0" err="1" smtClean="0"/>
                  <a:t>nlog</a:t>
                </a:r>
                <a:r>
                  <a:rPr lang="es-ES" dirty="0" smtClean="0"/>
                  <a:t>(n))</a:t>
                </a:r>
                <a:r>
                  <a:rPr lang="es-419" dirty="0" smtClean="0"/>
                  <a:t>.</a:t>
                </a: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24128" y="2286000"/>
                <a:ext cx="6613043" cy="4023360"/>
              </a:xfrm>
              <a:blipFill rotWithShape="0">
                <a:blip r:embed="rId2"/>
                <a:stretch>
                  <a:fillRect l="-1659" t="-1818" r="-1843"/>
                </a:stretch>
              </a:blipFill>
            </p:spPr>
            <p:txBody>
              <a:bodyPr/>
              <a:lstStyle/>
              <a:p>
                <a:r>
                  <a:rPr lang="es-ES">
                    <a:noFill/>
                  </a:rPr>
                  <a:t> </a:t>
                </a:r>
              </a:p>
            </p:txBody>
          </p:sp>
        </mc:Fallback>
      </mc:AlternateContent>
    </p:spTree>
    <p:extLst>
      <p:ext uri="{BB962C8B-B14F-4D97-AF65-F5344CB8AC3E}">
        <p14:creationId xmlns:p14="http://schemas.microsoft.com/office/powerpoint/2010/main" val="232418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Fortalezas</a:t>
            </a:r>
            <a:endParaRPr lang="es-ES" dirty="0"/>
          </a:p>
        </p:txBody>
      </p:sp>
      <p:sp>
        <p:nvSpPr>
          <p:cNvPr id="3" name="Marcador de contenido 2"/>
          <p:cNvSpPr>
            <a:spLocks noGrp="1"/>
          </p:cNvSpPr>
          <p:nvPr>
            <p:ph idx="1"/>
          </p:nvPr>
        </p:nvSpPr>
        <p:spPr>
          <a:xfrm>
            <a:off x="1024128" y="2286000"/>
            <a:ext cx="5131973" cy="4023360"/>
          </a:xfrm>
        </p:spPr>
        <p:txBody>
          <a:bodyPr/>
          <a:lstStyle/>
          <a:p>
            <a:pPr>
              <a:buFont typeface="Wingdings" panose="05000000000000000000" pitchFamily="2" charset="2"/>
              <a:buChar char="v"/>
            </a:pPr>
            <a:r>
              <a:rPr lang="es-419" dirty="0" smtClean="0"/>
              <a:t>La principal fortaleza del Algortimo del pintor es que es muy sencillo de entender y de implementar.</a:t>
            </a:r>
          </a:p>
          <a:p>
            <a:pPr>
              <a:buFont typeface="Wingdings" panose="05000000000000000000" pitchFamily="2" charset="2"/>
              <a:buChar char="v"/>
            </a:pPr>
            <a:r>
              <a:rPr lang="es-419" dirty="0" smtClean="0"/>
              <a:t>Es capaz de renderizar sin problemas cuando existen poligonos trasnparentes.</a:t>
            </a:r>
            <a:endParaRPr lang="es-ES" dirty="0"/>
          </a:p>
        </p:txBody>
      </p:sp>
      <p:pic>
        <p:nvPicPr>
          <p:cNvPr id="5" name="Imagen 4"/>
          <p:cNvPicPr>
            <a:picLocks noChangeAspect="1"/>
          </p:cNvPicPr>
          <p:nvPr/>
        </p:nvPicPr>
        <p:blipFill>
          <a:blip r:embed="rId2"/>
          <a:stretch>
            <a:fillRect/>
          </a:stretch>
        </p:blipFill>
        <p:spPr>
          <a:xfrm>
            <a:off x="6371353" y="694118"/>
            <a:ext cx="4755993" cy="5814448"/>
          </a:xfrm>
          <a:prstGeom prst="rect">
            <a:avLst/>
          </a:prstGeom>
        </p:spPr>
      </p:pic>
    </p:spTree>
    <p:extLst>
      <p:ext uri="{BB962C8B-B14F-4D97-AF65-F5344CB8AC3E}">
        <p14:creationId xmlns:p14="http://schemas.microsoft.com/office/powerpoint/2010/main" val="44480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Debilidades</a:t>
            </a:r>
            <a:endParaRPr lang="es-ES" dirty="0"/>
          </a:p>
        </p:txBody>
      </p:sp>
      <p:sp>
        <p:nvSpPr>
          <p:cNvPr id="3" name="Marcador de contenido 2"/>
          <p:cNvSpPr>
            <a:spLocks noGrp="1"/>
          </p:cNvSpPr>
          <p:nvPr>
            <p:ph idx="1"/>
          </p:nvPr>
        </p:nvSpPr>
        <p:spPr>
          <a:xfrm>
            <a:off x="1024129" y="2286000"/>
            <a:ext cx="5041820" cy="4023360"/>
          </a:xfrm>
        </p:spPr>
        <p:txBody>
          <a:bodyPr>
            <a:normAutofit lnSpcReduction="10000"/>
          </a:bodyPr>
          <a:lstStyle/>
          <a:p>
            <a:pPr algn="just">
              <a:buFont typeface="Wingdings" panose="05000000000000000000" pitchFamily="2" charset="2"/>
              <a:buChar char="v"/>
            </a:pPr>
            <a:r>
              <a:rPr lang="es-419" dirty="0" smtClean="0"/>
              <a:t>El algortimo del pintor sufre por varios de sus problemas inherentes </a:t>
            </a:r>
          </a:p>
          <a:p>
            <a:pPr algn="just">
              <a:buFont typeface="Wingdings" panose="05000000000000000000" pitchFamily="2" charset="2"/>
              <a:buChar char="v"/>
            </a:pPr>
            <a:r>
              <a:rPr lang="es-419" dirty="0" smtClean="0"/>
              <a:t>Es altamente dependiente de un ordenamiento por prfundidad adecuado. Si se escoge un algoritmo de ordenamiento lento, El desempeño de la implementacion se va a ver afectada de forma muy negativa.</a:t>
            </a:r>
          </a:p>
          <a:p>
            <a:pPr algn="just">
              <a:buFont typeface="Wingdings" panose="05000000000000000000" pitchFamily="2" charset="2"/>
              <a:buChar char="v"/>
            </a:pPr>
            <a:r>
              <a:rPr lang="es-419" dirty="0" smtClean="0"/>
              <a:t>El que pinte a todos los objetos de atr</a:t>
            </a:r>
            <a:r>
              <a:rPr lang="es-ES" dirty="0" smtClean="0"/>
              <a:t>á</a:t>
            </a:r>
            <a:r>
              <a:rPr lang="es-419" dirty="0" smtClean="0"/>
              <a:t>s hacia adelante tiene el grave riesgo de repintar superficies que no vana a ser visibles en la escena final.</a:t>
            </a:r>
            <a:endParaRPr lang="es-ES" dirty="0"/>
          </a:p>
        </p:txBody>
      </p:sp>
      <p:pic>
        <p:nvPicPr>
          <p:cNvPr id="5" name="Imagen 4"/>
          <p:cNvPicPr>
            <a:picLocks noChangeAspect="1"/>
          </p:cNvPicPr>
          <p:nvPr/>
        </p:nvPicPr>
        <p:blipFill>
          <a:blip r:embed="rId2"/>
          <a:stretch>
            <a:fillRect/>
          </a:stretch>
        </p:blipFill>
        <p:spPr>
          <a:xfrm>
            <a:off x="6284891" y="998462"/>
            <a:ext cx="6362162" cy="5859538"/>
          </a:xfrm>
          <a:prstGeom prst="rect">
            <a:avLst/>
          </a:prstGeom>
        </p:spPr>
      </p:pic>
    </p:spTree>
    <p:extLst>
      <p:ext uri="{BB962C8B-B14F-4D97-AF65-F5344CB8AC3E}">
        <p14:creationId xmlns:p14="http://schemas.microsoft.com/office/powerpoint/2010/main" val="75318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Debilidades</a:t>
            </a:r>
            <a:endParaRPr lang="es-ES" dirty="0"/>
          </a:p>
        </p:txBody>
      </p:sp>
      <p:sp>
        <p:nvSpPr>
          <p:cNvPr id="3" name="Marcador de contenido 2"/>
          <p:cNvSpPr>
            <a:spLocks noGrp="1"/>
          </p:cNvSpPr>
          <p:nvPr>
            <p:ph idx="1"/>
          </p:nvPr>
        </p:nvSpPr>
        <p:spPr>
          <a:xfrm>
            <a:off x="1024129" y="2286000"/>
            <a:ext cx="3483477" cy="4023360"/>
          </a:xfrm>
        </p:spPr>
        <p:txBody>
          <a:bodyPr/>
          <a:lstStyle/>
          <a:p>
            <a:pPr>
              <a:buFont typeface="Wingdings" panose="05000000000000000000" pitchFamily="2" charset="2"/>
              <a:buChar char="v"/>
            </a:pPr>
            <a:r>
              <a:rPr lang="es-419" dirty="0" smtClean="0"/>
              <a:t>Su problema mas comun es que entre mas compleja se auna imagen se hace mas difisil para el el algoritmo manejar la escena</a:t>
            </a:r>
          </a:p>
          <a:p>
            <a:pPr>
              <a:buFont typeface="Wingdings" panose="05000000000000000000" pitchFamily="2" charset="2"/>
              <a:buChar char="v"/>
            </a:pPr>
            <a:r>
              <a:rPr lang="es-419" dirty="0" smtClean="0"/>
              <a:t>Se hace necesaria la subdivicion de los poligonos de la escena en poligonos mas pequeños con diferentes valores de Z</a:t>
            </a:r>
            <a:endParaRPr lang="es-ES" dirty="0"/>
          </a:p>
        </p:txBody>
      </p:sp>
      <p:pic>
        <p:nvPicPr>
          <p:cNvPr id="4" name="Imagen 3"/>
          <p:cNvPicPr>
            <a:picLocks noChangeAspect="1"/>
          </p:cNvPicPr>
          <p:nvPr/>
        </p:nvPicPr>
        <p:blipFill>
          <a:blip r:embed="rId2"/>
          <a:stretch>
            <a:fillRect/>
          </a:stretch>
        </p:blipFill>
        <p:spPr>
          <a:xfrm>
            <a:off x="5126351" y="2084832"/>
            <a:ext cx="6816882" cy="3497854"/>
          </a:xfrm>
          <a:prstGeom prst="rect">
            <a:avLst/>
          </a:prstGeom>
        </p:spPr>
      </p:pic>
    </p:spTree>
    <p:extLst>
      <p:ext uri="{BB962C8B-B14F-4D97-AF65-F5344CB8AC3E}">
        <p14:creationId xmlns:p14="http://schemas.microsoft.com/office/powerpoint/2010/main" val="401195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BiblioGrafia</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v"/>
            </a:pPr>
            <a:r>
              <a:rPr lang="es-ES" dirty="0" smtClean="0"/>
              <a:t>http</a:t>
            </a:r>
            <a:r>
              <a:rPr lang="es-ES" dirty="0"/>
              <a:t>://medialab.di.unipi.it/web/IUM/Waterloo/node69.html</a:t>
            </a:r>
          </a:p>
          <a:p>
            <a:pPr>
              <a:buFont typeface="Wingdings" panose="05000000000000000000" pitchFamily="2" charset="2"/>
              <a:buChar char="v"/>
            </a:pPr>
            <a:r>
              <a:rPr lang="es-ES" dirty="0" smtClean="0"/>
              <a:t>https</a:t>
            </a:r>
            <a:r>
              <a:rPr lang="es-ES" dirty="0"/>
              <a:t>://processing.org/reference/</a:t>
            </a:r>
          </a:p>
          <a:p>
            <a:pPr>
              <a:buFont typeface="Wingdings" panose="05000000000000000000" pitchFamily="2" charset="2"/>
              <a:buChar char="v"/>
            </a:pPr>
            <a:r>
              <a:rPr lang="es-ES" u="sng" dirty="0" smtClean="0"/>
              <a:t>http</a:t>
            </a:r>
            <a:r>
              <a:rPr lang="es-ES" u="sng" dirty="0"/>
              <a:t>://www.csc.kth.se/utbildning/kth/kurser/DD143X/dkand11/Group6Lars/Daniel.nyberg.report.pdf</a:t>
            </a:r>
          </a:p>
          <a:p>
            <a:pPr>
              <a:buFont typeface="Wingdings" panose="05000000000000000000" pitchFamily="2" charset="2"/>
              <a:buChar char="v"/>
            </a:pPr>
            <a:r>
              <a:rPr lang="es-ES" dirty="0" smtClean="0"/>
              <a:t>http</a:t>
            </a:r>
            <a:r>
              <a:rPr lang="es-ES" dirty="0"/>
              <a:t>://arantxa.ii.uam.es/~pedro/graficos/teoria/Problemas/3D/3D-II.pdf</a:t>
            </a:r>
          </a:p>
          <a:p>
            <a:pPr>
              <a:buFont typeface="Wingdings" panose="05000000000000000000" pitchFamily="2" charset="2"/>
              <a:buChar char="v"/>
            </a:pPr>
            <a:r>
              <a:rPr lang="es-ES" dirty="0" smtClean="0"/>
              <a:t>http</a:t>
            </a:r>
            <a:r>
              <a:rPr lang="es-ES" dirty="0"/>
              <a:t>://arantxa.ii.uam.es/~pedro/graficos/teoria/Painters/Painters.htm</a:t>
            </a:r>
          </a:p>
          <a:p>
            <a:pPr>
              <a:buFont typeface="Wingdings" panose="05000000000000000000" pitchFamily="2" charset="2"/>
              <a:buChar char="v"/>
            </a:pPr>
            <a:endParaRPr lang="es-ES" dirty="0"/>
          </a:p>
        </p:txBody>
      </p:sp>
    </p:spTree>
    <p:extLst>
      <p:ext uri="{BB962C8B-B14F-4D97-AF65-F5344CB8AC3E}">
        <p14:creationId xmlns:p14="http://schemas.microsoft.com/office/powerpoint/2010/main" val="44226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Caso de Estudio</a:t>
            </a:r>
            <a:endParaRPr lang="es-ES" dirty="0"/>
          </a:p>
        </p:txBody>
      </p:sp>
      <p:sp>
        <p:nvSpPr>
          <p:cNvPr id="3" name="Marcador de contenido 2"/>
          <p:cNvSpPr>
            <a:spLocks noGrp="1"/>
          </p:cNvSpPr>
          <p:nvPr>
            <p:ph idx="1"/>
          </p:nvPr>
        </p:nvSpPr>
        <p:spPr>
          <a:xfrm>
            <a:off x="1024128" y="2286000"/>
            <a:ext cx="4565303" cy="4023360"/>
          </a:xfrm>
        </p:spPr>
        <p:txBody>
          <a:bodyPr>
            <a:normAutofit/>
          </a:bodyPr>
          <a:lstStyle/>
          <a:p>
            <a:pPr algn="just">
              <a:buFont typeface="Wingdings" panose="05000000000000000000" pitchFamily="2" charset="2"/>
              <a:buChar char="v"/>
            </a:pPr>
            <a:r>
              <a:rPr lang="en-US" sz="2800" dirty="0"/>
              <a:t>Analysis of two common hidden surface removal algorithms, Painter's algorithm &amp; </a:t>
            </a:r>
            <a:r>
              <a:rPr lang="en-US" sz="2800" dirty="0" smtClean="0"/>
              <a:t>Z-</a:t>
            </a:r>
            <a:r>
              <a:rPr lang="en-US" sz="2800" dirty="0" err="1" smtClean="0"/>
              <a:t>bu</a:t>
            </a:r>
            <a:r>
              <a:rPr lang="es-419" sz="2800" dirty="0" smtClean="0"/>
              <a:t>ff</a:t>
            </a:r>
            <a:r>
              <a:rPr lang="en-US" sz="2800" dirty="0" err="1" smtClean="0"/>
              <a:t>ering</a:t>
            </a:r>
            <a:r>
              <a:rPr lang="es-419" sz="2800" dirty="0" smtClean="0"/>
              <a:t>.</a:t>
            </a:r>
          </a:p>
          <a:p>
            <a:pPr algn="just">
              <a:buFont typeface="Wingdings" panose="05000000000000000000" pitchFamily="2" charset="2"/>
              <a:buChar char="v"/>
            </a:pPr>
            <a:r>
              <a:rPr lang="es-419" sz="2800" dirty="0" smtClean="0"/>
              <a:t>Autor: </a:t>
            </a:r>
            <a:r>
              <a:rPr lang="es-ES" sz="2800" dirty="0"/>
              <a:t>Daniel </a:t>
            </a:r>
            <a:r>
              <a:rPr lang="es-ES" sz="2800" dirty="0" err="1" smtClean="0"/>
              <a:t>Nyberg</a:t>
            </a:r>
            <a:r>
              <a:rPr lang="es-419" sz="2800" dirty="0" smtClean="0"/>
              <a:t> </a:t>
            </a:r>
            <a:r>
              <a:rPr lang="es-ES" sz="2800" dirty="0"/>
              <a:t>14/04/2011</a:t>
            </a:r>
            <a:endParaRPr lang="es-419" sz="2800" dirty="0" smtClean="0"/>
          </a:p>
          <a:p>
            <a:pPr algn="just">
              <a:buFont typeface="Wingdings" panose="05000000000000000000" pitchFamily="2" charset="2"/>
              <a:buChar char="v"/>
            </a:pPr>
            <a:r>
              <a:rPr lang="en-US" sz="2800" dirty="0"/>
              <a:t>Royal Institute of Technology, Stockholm </a:t>
            </a:r>
            <a:endParaRPr lang="es-ES" sz="2800" dirty="0"/>
          </a:p>
        </p:txBody>
      </p:sp>
      <p:pic>
        <p:nvPicPr>
          <p:cNvPr id="4" name="Imagen 3"/>
          <p:cNvPicPr>
            <a:picLocks noChangeAspect="1"/>
          </p:cNvPicPr>
          <p:nvPr/>
        </p:nvPicPr>
        <p:blipFill>
          <a:blip r:embed="rId2"/>
          <a:stretch>
            <a:fillRect/>
          </a:stretch>
        </p:blipFill>
        <p:spPr>
          <a:xfrm>
            <a:off x="5884164" y="1225505"/>
            <a:ext cx="6207617" cy="4932732"/>
          </a:xfrm>
          <a:prstGeom prst="rect">
            <a:avLst/>
          </a:prstGeom>
        </p:spPr>
      </p:pic>
    </p:spTree>
    <p:extLst>
      <p:ext uri="{BB962C8B-B14F-4D97-AF65-F5344CB8AC3E}">
        <p14:creationId xmlns:p14="http://schemas.microsoft.com/office/powerpoint/2010/main" val="85050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Problema</a:t>
            </a:r>
            <a:endParaRPr lang="es-ES" dirty="0"/>
          </a:p>
        </p:txBody>
      </p:sp>
      <p:sp>
        <p:nvSpPr>
          <p:cNvPr id="3" name="Marcador de contenido 2"/>
          <p:cNvSpPr>
            <a:spLocks noGrp="1"/>
          </p:cNvSpPr>
          <p:nvPr>
            <p:ph idx="1"/>
          </p:nvPr>
        </p:nvSpPr>
        <p:spPr>
          <a:xfrm>
            <a:off x="1024128" y="2286000"/>
            <a:ext cx="5273641" cy="4023360"/>
          </a:xfrm>
        </p:spPr>
        <p:txBody>
          <a:bodyPr>
            <a:normAutofit/>
          </a:bodyPr>
          <a:lstStyle/>
          <a:p>
            <a:pPr>
              <a:buFont typeface="Wingdings" panose="05000000000000000000" pitchFamily="2" charset="2"/>
              <a:buChar char="v"/>
            </a:pPr>
            <a:r>
              <a:rPr lang="es-419" sz="2800" dirty="0" smtClean="0"/>
              <a:t>Para determinar si una superficie se encuentra oculta existen varios algorimos para la deteccion de superficies empleando campos en 3 dimenciones para los graficos por computador.</a:t>
            </a:r>
          </a:p>
          <a:p>
            <a:pPr>
              <a:buFont typeface="Wingdings" panose="05000000000000000000" pitchFamily="2" charset="2"/>
              <a:buChar char="v"/>
            </a:pPr>
            <a:endParaRPr lang="es-ES" sz="2800" dirty="0"/>
          </a:p>
        </p:txBody>
      </p:sp>
      <p:pic>
        <p:nvPicPr>
          <p:cNvPr id="4" name="Imagen 3"/>
          <p:cNvPicPr>
            <a:picLocks noChangeAspect="1"/>
          </p:cNvPicPr>
          <p:nvPr/>
        </p:nvPicPr>
        <p:blipFill>
          <a:blip r:embed="rId2"/>
          <a:stretch>
            <a:fillRect/>
          </a:stretch>
        </p:blipFill>
        <p:spPr>
          <a:xfrm>
            <a:off x="6599482" y="769244"/>
            <a:ext cx="5352111" cy="5745204"/>
          </a:xfrm>
          <a:prstGeom prst="rect">
            <a:avLst/>
          </a:prstGeom>
        </p:spPr>
      </p:pic>
    </p:spTree>
    <p:extLst>
      <p:ext uri="{BB962C8B-B14F-4D97-AF65-F5344CB8AC3E}">
        <p14:creationId xmlns:p14="http://schemas.microsoft.com/office/powerpoint/2010/main" val="83388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Enfoque </a:t>
            </a:r>
            <a:endParaRPr lang="es-ES" dirty="0"/>
          </a:p>
        </p:txBody>
      </p:sp>
      <p:sp>
        <p:nvSpPr>
          <p:cNvPr id="3" name="Marcador de contenido 2"/>
          <p:cNvSpPr>
            <a:spLocks noGrp="1"/>
          </p:cNvSpPr>
          <p:nvPr>
            <p:ph idx="1"/>
          </p:nvPr>
        </p:nvSpPr>
        <p:spPr>
          <a:xfrm>
            <a:off x="895339" y="2084832"/>
            <a:ext cx="6162283" cy="4023360"/>
          </a:xfrm>
        </p:spPr>
        <p:txBody>
          <a:bodyPr>
            <a:normAutofit/>
          </a:bodyPr>
          <a:lstStyle/>
          <a:p>
            <a:pPr>
              <a:buFont typeface="Wingdings" panose="05000000000000000000" pitchFamily="2" charset="2"/>
              <a:buChar char="v"/>
            </a:pPr>
            <a:r>
              <a:rPr lang="es-419" sz="2800" dirty="0" smtClean="0"/>
              <a:t>El Autor estudia el problema de la visibilidad de superficies ocultas Comparando los algoritmos.</a:t>
            </a:r>
          </a:p>
          <a:p>
            <a:pPr>
              <a:buFont typeface="Wingdings" panose="05000000000000000000" pitchFamily="2" charset="2"/>
              <a:buChar char="v"/>
            </a:pPr>
            <a:r>
              <a:rPr lang="es-419" sz="2800" dirty="0" smtClean="0"/>
              <a:t>Algoritmo del Pintor</a:t>
            </a:r>
          </a:p>
          <a:p>
            <a:pPr>
              <a:buFont typeface="Wingdings" panose="05000000000000000000" pitchFamily="2" charset="2"/>
              <a:buChar char="v"/>
            </a:pPr>
            <a:r>
              <a:rPr lang="es-419" sz="2800" dirty="0" smtClean="0"/>
              <a:t>Algoritmo de Z-buffer</a:t>
            </a:r>
          </a:p>
          <a:p>
            <a:pPr>
              <a:buFont typeface="Wingdings" panose="05000000000000000000" pitchFamily="2" charset="2"/>
              <a:buChar char="v"/>
            </a:pPr>
            <a:r>
              <a:rPr lang="es-419" sz="2800" dirty="0" smtClean="0"/>
              <a:t>El autor Discute el Uso de los dos algoritmos juntos con la estructura de datos BSP(binary space partitioning)</a:t>
            </a:r>
            <a:endParaRPr lang="es-ES" sz="2800" dirty="0"/>
          </a:p>
        </p:txBody>
      </p:sp>
      <p:pic>
        <p:nvPicPr>
          <p:cNvPr id="4" name="Imagen 3"/>
          <p:cNvPicPr>
            <a:picLocks noChangeAspect="1"/>
          </p:cNvPicPr>
          <p:nvPr/>
        </p:nvPicPr>
        <p:blipFill>
          <a:blip r:embed="rId2"/>
          <a:stretch>
            <a:fillRect/>
          </a:stretch>
        </p:blipFill>
        <p:spPr>
          <a:xfrm>
            <a:off x="6485161" y="1287115"/>
            <a:ext cx="5706839" cy="4821077"/>
          </a:xfrm>
          <a:prstGeom prst="rect">
            <a:avLst/>
          </a:prstGeom>
        </p:spPr>
      </p:pic>
    </p:spTree>
    <p:extLst>
      <p:ext uri="{BB962C8B-B14F-4D97-AF65-F5344CB8AC3E}">
        <p14:creationId xmlns:p14="http://schemas.microsoft.com/office/powerpoint/2010/main" val="414347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Historia</a:t>
            </a:r>
            <a:endParaRPr lang="es-ES" dirty="0"/>
          </a:p>
        </p:txBody>
      </p:sp>
      <p:sp>
        <p:nvSpPr>
          <p:cNvPr id="3" name="Marcador de contenido 2"/>
          <p:cNvSpPr>
            <a:spLocks noGrp="1"/>
          </p:cNvSpPr>
          <p:nvPr>
            <p:ph idx="1"/>
          </p:nvPr>
        </p:nvSpPr>
        <p:spPr>
          <a:xfrm>
            <a:off x="843824" y="2084832"/>
            <a:ext cx="9720073" cy="4023360"/>
          </a:xfrm>
        </p:spPr>
        <p:txBody>
          <a:bodyPr>
            <a:normAutofit/>
          </a:bodyPr>
          <a:lstStyle/>
          <a:p>
            <a:pPr algn="just">
              <a:buFont typeface="Wingdings" panose="05000000000000000000" pitchFamily="2" charset="2"/>
              <a:buChar char="v"/>
            </a:pPr>
            <a:r>
              <a:rPr lang="es-419" sz="2800" dirty="0" smtClean="0"/>
              <a:t>El problema de la visibilidad, o problema de la deteccion de superficies , es uno de los primeros y mas grandes problemas que aparecen cuando la investigacion en graficos por computadora empiesa en 1960.</a:t>
            </a:r>
          </a:p>
          <a:p>
            <a:pPr algn="just">
              <a:buFont typeface="Wingdings" panose="05000000000000000000" pitchFamily="2" charset="2"/>
              <a:buChar char="v"/>
            </a:pPr>
            <a:r>
              <a:rPr lang="es-419" sz="2800" dirty="0" smtClean="0"/>
              <a:t>El  problema puede ser generalizado para procesar si un conjunto de objetos en R3 es visible desde un cierto punto de vista de una Camara.</a:t>
            </a:r>
          </a:p>
          <a:p>
            <a:pPr algn="just">
              <a:buFont typeface="Wingdings" panose="05000000000000000000" pitchFamily="2" charset="2"/>
              <a:buChar char="v"/>
            </a:pPr>
            <a:r>
              <a:rPr lang="es-ES" sz="2800" dirty="0" smtClean="0"/>
              <a:t>S</a:t>
            </a:r>
            <a:r>
              <a:rPr lang="es-419" sz="2800" dirty="0" smtClean="0"/>
              <a:t>i el objeto no se considera visible por la camara, entonses procesar el renderizado del objeto se hace innesesario</a:t>
            </a:r>
            <a:endParaRPr lang="es-ES" sz="2800" dirty="0"/>
          </a:p>
        </p:txBody>
      </p:sp>
    </p:spTree>
    <p:extLst>
      <p:ext uri="{BB962C8B-B14F-4D97-AF65-F5344CB8AC3E}">
        <p14:creationId xmlns:p14="http://schemas.microsoft.com/office/powerpoint/2010/main" val="148072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1976907"/>
            <a:ext cx="4333483" cy="4023360"/>
          </a:xfrm>
        </p:spPr>
        <p:txBody>
          <a:bodyPr>
            <a:noAutofit/>
          </a:bodyPr>
          <a:lstStyle/>
          <a:p>
            <a:pPr>
              <a:buFont typeface="Wingdings" panose="05000000000000000000" pitchFamily="2" charset="2"/>
              <a:buChar char="v"/>
            </a:pPr>
            <a:r>
              <a:rPr lang="es-419" sz="2000" dirty="0" smtClean="0"/>
              <a:t>Aparecen 2 enfoques : Object Space y Image Space</a:t>
            </a:r>
          </a:p>
          <a:p>
            <a:pPr>
              <a:buFont typeface="Wingdings" panose="05000000000000000000" pitchFamily="2" charset="2"/>
              <a:buChar char="v"/>
            </a:pPr>
            <a:r>
              <a:rPr lang="es-419" sz="2000" dirty="0" smtClean="0"/>
              <a:t>Object Space: trata de calcular que objetos son visibles en el plano de la Imagen ,El Algoritmo retrnara por lo tanto una proyeccion de un plano de la imagen de tres dimenciones en dos.</a:t>
            </a:r>
          </a:p>
          <a:p>
            <a:pPr>
              <a:buFont typeface="Wingdings" panose="05000000000000000000" pitchFamily="2" charset="2"/>
              <a:buChar char="v"/>
            </a:pPr>
            <a:r>
              <a:rPr lang="es-419" sz="2000" dirty="0" smtClean="0"/>
              <a:t>Image Space:Por el contrario solo procesaran que objetos son visibles en un conjunto finito de puntos, normalmentes son un punto por pixel  </a:t>
            </a:r>
          </a:p>
          <a:p>
            <a:pPr>
              <a:buFont typeface="Wingdings" panose="05000000000000000000" pitchFamily="2" charset="2"/>
              <a:buChar char="v"/>
            </a:pPr>
            <a:endParaRPr lang="es-ES" sz="2000" dirty="0"/>
          </a:p>
        </p:txBody>
      </p:sp>
      <p:sp>
        <p:nvSpPr>
          <p:cNvPr id="4" name="Título 1"/>
          <p:cNvSpPr>
            <a:spLocks noGrp="1"/>
          </p:cNvSpPr>
          <p:nvPr>
            <p:ph type="title"/>
          </p:nvPr>
        </p:nvSpPr>
        <p:spPr>
          <a:xfrm>
            <a:off x="1024128" y="623852"/>
            <a:ext cx="9720072" cy="1499616"/>
          </a:xfrm>
        </p:spPr>
        <p:txBody>
          <a:bodyPr/>
          <a:lstStyle/>
          <a:p>
            <a:r>
              <a:rPr lang="es-419" dirty="0" smtClean="0"/>
              <a:t>Trasfondo</a:t>
            </a:r>
            <a:endParaRPr lang="es-ES" dirty="0"/>
          </a:p>
        </p:txBody>
      </p:sp>
      <p:pic>
        <p:nvPicPr>
          <p:cNvPr id="6" name="Imagen 5"/>
          <p:cNvPicPr>
            <a:picLocks noChangeAspect="1"/>
          </p:cNvPicPr>
          <p:nvPr/>
        </p:nvPicPr>
        <p:blipFill>
          <a:blip r:embed="rId2"/>
          <a:stretch>
            <a:fillRect/>
          </a:stretch>
        </p:blipFill>
        <p:spPr>
          <a:xfrm>
            <a:off x="5884164" y="2257752"/>
            <a:ext cx="6075559" cy="2481673"/>
          </a:xfrm>
          <a:prstGeom prst="rect">
            <a:avLst/>
          </a:prstGeom>
        </p:spPr>
      </p:pic>
    </p:spTree>
    <p:extLst>
      <p:ext uri="{BB962C8B-B14F-4D97-AF65-F5344CB8AC3E}">
        <p14:creationId xmlns:p14="http://schemas.microsoft.com/office/powerpoint/2010/main" val="150154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Remover superficies ocultas(HSR)</a:t>
            </a:r>
            <a:endParaRPr lang="es-ES" dirty="0"/>
          </a:p>
        </p:txBody>
      </p:sp>
      <p:sp>
        <p:nvSpPr>
          <p:cNvPr id="3" name="Marcador de contenido 2"/>
          <p:cNvSpPr>
            <a:spLocks noGrp="1"/>
          </p:cNvSpPr>
          <p:nvPr>
            <p:ph idx="1"/>
          </p:nvPr>
        </p:nvSpPr>
        <p:spPr>
          <a:xfrm>
            <a:off x="1024129" y="2286000"/>
            <a:ext cx="6999410" cy="4023360"/>
          </a:xfrm>
        </p:spPr>
        <p:txBody>
          <a:bodyPr/>
          <a:lstStyle/>
          <a:p>
            <a:pPr algn="just">
              <a:buFont typeface="Wingdings" panose="05000000000000000000" pitchFamily="2" charset="2"/>
              <a:buChar char="v"/>
            </a:pPr>
            <a:r>
              <a:rPr lang="es-ES" dirty="0" smtClean="0"/>
              <a:t>C</a:t>
            </a:r>
            <a:r>
              <a:rPr lang="es-419" dirty="0" smtClean="0"/>
              <a:t>on el motivo de Analizar las Soluciones debemos primero entender de manera adecuada el problema (HSR)Hidden Surface Removal : es el proceso para determinar cuales partes de una superfice no son visibles desde cierto punto de vista.</a:t>
            </a:r>
          </a:p>
          <a:p>
            <a:pPr algn="just">
              <a:buFont typeface="Wingdings" panose="05000000000000000000" pitchFamily="2" charset="2"/>
              <a:buChar char="v"/>
            </a:pPr>
            <a:r>
              <a:rPr lang="es-419" dirty="0" smtClean="0"/>
              <a:t>Se hace muy ne</a:t>
            </a:r>
            <a:r>
              <a:rPr lang="es-ES" dirty="0" smtClean="0"/>
              <a:t>c</a:t>
            </a:r>
            <a:r>
              <a:rPr lang="es-419" dirty="0" smtClean="0"/>
              <a:t>esaria la remocion de estas superficies con el motivo de renderizar un ambiente virtual entero.</a:t>
            </a:r>
          </a:p>
          <a:p>
            <a:pPr algn="just">
              <a:buFont typeface="Wingdings" panose="05000000000000000000" pitchFamily="2" charset="2"/>
              <a:buChar char="v"/>
            </a:pPr>
            <a:r>
              <a:rPr lang="es-419" dirty="0" smtClean="0"/>
              <a:t>Es uno de los problemas fundamentales a la hora de la generacion de graficos por computador.</a:t>
            </a:r>
          </a:p>
          <a:p>
            <a:pPr algn="just">
              <a:buFont typeface="Wingdings" panose="05000000000000000000" pitchFamily="2" charset="2"/>
              <a:buChar char="v"/>
            </a:pPr>
            <a:r>
              <a:rPr lang="es-419" dirty="0" smtClean="0"/>
              <a:t>El problema se hace aun mas complicado a la hora de incluir superficies translucidas.</a:t>
            </a:r>
          </a:p>
          <a:p>
            <a:pPr algn="just">
              <a:buFont typeface="Wingdings" panose="05000000000000000000" pitchFamily="2" charset="2"/>
              <a:buChar char="v"/>
            </a:pPr>
            <a:endParaRPr lang="es-ES" dirty="0"/>
          </a:p>
        </p:txBody>
      </p:sp>
    </p:spTree>
    <p:extLst>
      <p:ext uri="{BB962C8B-B14F-4D97-AF65-F5344CB8AC3E}">
        <p14:creationId xmlns:p14="http://schemas.microsoft.com/office/powerpoint/2010/main" val="213666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Culling (Sacrificio)</a:t>
            </a:r>
            <a:endParaRPr lang="es-ES" dirty="0"/>
          </a:p>
        </p:txBody>
      </p:sp>
      <p:sp>
        <p:nvSpPr>
          <p:cNvPr id="3" name="Marcador de contenido 2"/>
          <p:cNvSpPr>
            <a:spLocks noGrp="1"/>
          </p:cNvSpPr>
          <p:nvPr>
            <p:ph idx="1"/>
          </p:nvPr>
        </p:nvSpPr>
        <p:spPr>
          <a:xfrm>
            <a:off x="753672" y="2084832"/>
            <a:ext cx="6381223" cy="4023360"/>
          </a:xfrm>
        </p:spPr>
        <p:txBody>
          <a:bodyPr>
            <a:normAutofit lnSpcReduction="10000"/>
          </a:bodyPr>
          <a:lstStyle/>
          <a:p>
            <a:pPr>
              <a:buFont typeface="Wingdings" panose="05000000000000000000" pitchFamily="2" charset="2"/>
              <a:buChar char="v"/>
            </a:pPr>
            <a:r>
              <a:rPr lang="es-419" dirty="0" smtClean="0"/>
              <a:t>Un paso importante que surge desde que Ivan </a:t>
            </a:r>
            <a:r>
              <a:rPr lang="es-ES" dirty="0" smtClean="0"/>
              <a:t>Sutherland</a:t>
            </a:r>
            <a:r>
              <a:rPr lang="es-419" dirty="0" smtClean="0"/>
              <a:t> publica sus hayasgos en 1974 es el uso del culling.</a:t>
            </a:r>
          </a:p>
          <a:p>
            <a:pPr>
              <a:buFont typeface="Wingdings" panose="05000000000000000000" pitchFamily="2" charset="2"/>
              <a:buChar char="v"/>
            </a:pPr>
            <a:r>
              <a:rPr lang="es-419" dirty="0" smtClean="0"/>
              <a:t>Entendemos el Culling como el procesos en el cual ciertas caras de los poligonos son llamadas a no renderiarse debido a que son invisibles para la camara. </a:t>
            </a:r>
            <a:r>
              <a:rPr lang="es-ES" dirty="0" smtClean="0"/>
              <a:t>Y</a:t>
            </a:r>
            <a:r>
              <a:rPr lang="es-419" dirty="0" smtClean="0"/>
              <a:t> Esto se hace bastante temprano en el pip.eline de renderizado.</a:t>
            </a:r>
          </a:p>
          <a:p>
            <a:pPr>
              <a:buFont typeface="Wingdings" panose="05000000000000000000" pitchFamily="2" charset="2"/>
              <a:buChar char="v"/>
            </a:pPr>
            <a:r>
              <a:rPr lang="es-419" dirty="0" smtClean="0"/>
              <a:t>El culling se ejecuta antes que cualquier algoritmo de HSR y este ayuda a eliminar la tension en el algoritmo eliminando las superficies de las cuales es mucho mas facil determinar que no son visibles.</a:t>
            </a:r>
            <a:endParaRPr lang="es-ES" dirty="0"/>
          </a:p>
        </p:txBody>
      </p:sp>
      <p:pic>
        <p:nvPicPr>
          <p:cNvPr id="4" name="Imagen 3"/>
          <p:cNvPicPr>
            <a:picLocks noChangeAspect="1"/>
          </p:cNvPicPr>
          <p:nvPr/>
        </p:nvPicPr>
        <p:blipFill>
          <a:blip r:embed="rId2"/>
          <a:stretch>
            <a:fillRect/>
          </a:stretch>
        </p:blipFill>
        <p:spPr>
          <a:xfrm>
            <a:off x="7405351" y="1596980"/>
            <a:ext cx="4747115" cy="3978144"/>
          </a:xfrm>
          <a:prstGeom prst="rect">
            <a:avLst/>
          </a:prstGeom>
        </p:spPr>
      </p:pic>
    </p:spTree>
    <p:extLst>
      <p:ext uri="{BB962C8B-B14F-4D97-AF65-F5344CB8AC3E}">
        <p14:creationId xmlns:p14="http://schemas.microsoft.com/office/powerpoint/2010/main" val="113003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Occlusion Culling </a:t>
            </a:r>
            <a:endParaRPr lang="es-ES" dirty="0"/>
          </a:p>
        </p:txBody>
      </p:sp>
      <p:sp>
        <p:nvSpPr>
          <p:cNvPr id="3" name="Marcador de contenido 2"/>
          <p:cNvSpPr>
            <a:spLocks noGrp="1"/>
          </p:cNvSpPr>
          <p:nvPr>
            <p:ph idx="1"/>
          </p:nvPr>
        </p:nvSpPr>
        <p:spPr>
          <a:xfrm>
            <a:off x="1024128" y="2286000"/>
            <a:ext cx="5157731" cy="4023360"/>
          </a:xfrm>
        </p:spPr>
        <p:txBody>
          <a:bodyPr/>
          <a:lstStyle/>
          <a:p>
            <a:pPr>
              <a:buFont typeface="Wingdings" panose="05000000000000000000" pitchFamily="2" charset="2"/>
              <a:buChar char="v"/>
            </a:pPr>
            <a:r>
              <a:rPr lang="es-419" dirty="0" smtClean="0"/>
              <a:t>Como Hanson Zhang establece en su Phd : El objetivo principla del oclusion culling es el de detectar grandes numeros de primitivas que no son visibles y removerlas lo antes posible.</a:t>
            </a:r>
          </a:p>
          <a:p>
            <a:pPr>
              <a:buFont typeface="Wingdings" panose="05000000000000000000" pitchFamily="2" charset="2"/>
              <a:buChar char="v"/>
            </a:pPr>
            <a:r>
              <a:rPr lang="es-419" dirty="0" smtClean="0"/>
              <a:t>El oclusion culling es un agran parte del pipeline de renderizado  y es hecho en primera instancia antes que cualquier otro algoritmo de HSR.</a:t>
            </a:r>
          </a:p>
        </p:txBody>
      </p:sp>
      <p:pic>
        <p:nvPicPr>
          <p:cNvPr id="4" name="Imagen 3"/>
          <p:cNvPicPr>
            <a:picLocks noChangeAspect="1"/>
          </p:cNvPicPr>
          <p:nvPr/>
        </p:nvPicPr>
        <p:blipFill>
          <a:blip r:embed="rId2"/>
          <a:stretch>
            <a:fillRect/>
          </a:stretch>
        </p:blipFill>
        <p:spPr>
          <a:xfrm>
            <a:off x="6542467" y="397734"/>
            <a:ext cx="5434885" cy="6095055"/>
          </a:xfrm>
          <a:prstGeom prst="rect">
            <a:avLst/>
          </a:prstGeom>
        </p:spPr>
      </p:pic>
    </p:spTree>
    <p:extLst>
      <p:ext uri="{BB962C8B-B14F-4D97-AF65-F5344CB8AC3E}">
        <p14:creationId xmlns:p14="http://schemas.microsoft.com/office/powerpoint/2010/main" val="2792770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1357</TotalTime>
  <Words>1065</Words>
  <Application>Microsoft Office PowerPoint</Application>
  <PresentationFormat>Panorámica</PresentationFormat>
  <Paragraphs>69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Cambria Math</vt:lpstr>
      <vt:lpstr>Tw Cen MT</vt:lpstr>
      <vt:lpstr>Tw Cen MT Condensed</vt:lpstr>
      <vt:lpstr>Wingdings</vt:lpstr>
      <vt:lpstr>Wingdings 3</vt:lpstr>
      <vt:lpstr>Integral</vt:lpstr>
      <vt:lpstr>ALGOritmo del Pintor</vt:lpstr>
      <vt:lpstr>Caso de Estudio</vt:lpstr>
      <vt:lpstr>Problema</vt:lpstr>
      <vt:lpstr>Enfoque </vt:lpstr>
      <vt:lpstr>Historia</vt:lpstr>
      <vt:lpstr>Trasfondo</vt:lpstr>
      <vt:lpstr>Remover superficies ocultas(HSR)</vt:lpstr>
      <vt:lpstr>Culling (Sacrificio)</vt:lpstr>
      <vt:lpstr>Occlusion Culling </vt:lpstr>
      <vt:lpstr>Back-face Culling</vt:lpstr>
      <vt:lpstr>Algortimo del Pintor</vt:lpstr>
      <vt:lpstr>Algortimo del Pintor</vt:lpstr>
      <vt:lpstr>Algortimo del Pintor</vt:lpstr>
      <vt:lpstr>Complejidad</vt:lpstr>
      <vt:lpstr>Fortalezas</vt:lpstr>
      <vt:lpstr>Debilidades</vt:lpstr>
      <vt:lpstr>Debilidades</vt:lpstr>
      <vt:lpstr>BiblioGrafia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del Pintor</dc:title>
  <dc:creator>Edilberto</dc:creator>
  <cp:lastModifiedBy>Edilberto</cp:lastModifiedBy>
  <cp:revision>22</cp:revision>
  <dcterms:created xsi:type="dcterms:W3CDTF">2017-11-27T11:25:57Z</dcterms:created>
  <dcterms:modified xsi:type="dcterms:W3CDTF">2017-11-28T10:03:49Z</dcterms:modified>
</cp:coreProperties>
</file>