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95" r:id="rId3"/>
    <p:sldId id="257" r:id="rId4"/>
    <p:sldId id="301" r:id="rId5"/>
    <p:sldId id="302" r:id="rId6"/>
    <p:sldId id="303" r:id="rId7"/>
    <p:sldId id="304" r:id="rId8"/>
    <p:sldId id="305" r:id="rId9"/>
    <p:sldId id="306" r:id="rId10"/>
    <p:sldId id="307" r:id="rId11"/>
    <p:sldId id="308" r:id="rId12"/>
    <p:sldId id="309" r:id="rId13"/>
    <p:sldId id="258" r:id="rId14"/>
    <p:sldId id="259" r:id="rId15"/>
    <p:sldId id="296" r:id="rId16"/>
    <p:sldId id="297" r:id="rId17"/>
    <p:sldId id="298" r:id="rId18"/>
    <p:sldId id="299" r:id="rId19"/>
    <p:sldId id="300" r:id="rId20"/>
    <p:sldId id="260" r:id="rId21"/>
    <p:sldId id="261" r:id="rId22"/>
    <p:sldId id="280" r:id="rId23"/>
    <p:sldId id="271" r:id="rId24"/>
    <p:sldId id="272" r:id="rId25"/>
    <p:sldId id="273" r:id="rId26"/>
    <p:sldId id="274" r:id="rId27"/>
    <p:sldId id="275" r:id="rId28"/>
    <p:sldId id="276" r:id="rId29"/>
    <p:sldId id="263" r:id="rId30"/>
    <p:sldId id="277" r:id="rId31"/>
    <p:sldId id="278" r:id="rId32"/>
    <p:sldId id="279" r:id="rId33"/>
    <p:sldId id="264" r:id="rId34"/>
    <p:sldId id="265" r:id="rId35"/>
    <p:sldId id="266" r:id="rId36"/>
    <p:sldId id="281" r:id="rId37"/>
    <p:sldId id="267" r:id="rId38"/>
    <p:sldId id="268" r:id="rId39"/>
    <p:sldId id="269" r:id="rId40"/>
    <p:sldId id="270" r:id="rId41"/>
    <p:sldId id="282" r:id="rId42"/>
    <p:sldId id="294" r:id="rId43"/>
    <p:sldId id="283" r:id="rId44"/>
    <p:sldId id="284" r:id="rId45"/>
    <p:sldId id="285" r:id="rId46"/>
    <p:sldId id="286" r:id="rId47"/>
    <p:sldId id="287" r:id="rId48"/>
    <p:sldId id="288" r:id="rId49"/>
    <p:sldId id="289" r:id="rId50"/>
    <p:sldId id="290" r:id="rId51"/>
    <p:sldId id="291" r:id="rId52"/>
    <p:sldId id="292" r:id="rId53"/>
    <p:sldId id="293" r:id="rId5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66"/>
    <a:srgbClr val="33CCFF"/>
    <a:srgbClr val="FF1D1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1/4/2020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1/4/2020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hyperlink" Target="http://www.professionalqa.com/software-quality-metrics" TargetMode="External"/><Relationship Id="rId2" Type="http://schemas.openxmlformats.org/officeDocument/2006/relationships/hyperlink" Target="http://www.software-metrics.ase.ro/articole/METRICI%20%20SOFTWARE.htm" TargetMode="External"/><Relationship Id="rId1" Type="http://schemas.openxmlformats.org/officeDocument/2006/relationships/slideLayout" Target="../slideLayouts/slideLayout2.xml"/><Relationship Id="rId5" Type="http://schemas.openxmlformats.org/officeDocument/2006/relationships/hyperlink" Target="https://en.wikipedia.org/wiki/Software_metric" TargetMode="External"/><Relationship Id="rId4" Type="http://schemas.openxmlformats.org/officeDocument/2006/relationships/hyperlink" Target="https://books.google.ro/books?id=rhO8YW7LaukC&amp;pg=PA194&amp;lpg=PA194&amp;dq=importation+of+software+metrics+in+quality&amp;source=bl&amp;ots=rJQlitZ_bY&amp;sig=ACfU3U3pvW9Leo4WlRL3_SxuibZbzlhHnA&amp;hl=en&amp;sa=X&amp;ved=2ahUKEwjJi-vo_IDmAhVOLFAKHaKWDdgQ6AEwAnoECAYQAQ#v=onepage&amp;q=importation%20of%20software%20metrics%20in%20quality&amp;f=false" TargetMode="External"/></Relationships>
</file>

<file path=ppt/slides/_rels/slide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F10FC-C65E-43EC-98D9-37174F35D09B}"/>
              </a:ext>
            </a:extLst>
          </p:cNvPr>
          <p:cNvSpPr>
            <a:spLocks noGrp="1"/>
          </p:cNvSpPr>
          <p:nvPr>
            <p:ph type="ctrTitle"/>
          </p:nvPr>
        </p:nvSpPr>
        <p:spPr>
          <a:xfrm>
            <a:off x="1497496" y="1453668"/>
            <a:ext cx="9197008" cy="2957512"/>
          </a:xfrm>
        </p:spPr>
        <p:txBody>
          <a:bodyPr>
            <a:noAutofit/>
          </a:bodyPr>
          <a:lstStyle/>
          <a:p>
            <a:pPr algn="ctr"/>
            <a:r>
              <a:rPr lang="en-US" sz="13600" b="1" cap="none" spc="50" dirty="0" err="1">
                <a:ln w="0"/>
                <a:solidFill>
                  <a:schemeClr val="bg2"/>
                </a:solidFill>
                <a:effectLst>
                  <a:outerShdw blurRad="50800" dist="38100" dir="13500000" algn="br" rotWithShape="0">
                    <a:prstClr val="black">
                      <a:alpha val="40000"/>
                    </a:prstClr>
                  </a:outerShdw>
                </a:effectLst>
              </a:rPr>
              <a:t>Metrici</a:t>
            </a:r>
            <a:r>
              <a:rPr lang="en-US" sz="13600" b="1" cap="none" spc="50" dirty="0">
                <a:ln w="0"/>
                <a:solidFill>
                  <a:schemeClr val="bg2"/>
                </a:solidFill>
                <a:effectLst>
                  <a:outerShdw blurRad="50800" dist="38100" dir="13500000" algn="br" rotWithShape="0">
                    <a:prstClr val="black">
                      <a:alpha val="40000"/>
                    </a:prstClr>
                  </a:outerShdw>
                </a:effectLst>
              </a:rPr>
              <a:t> </a:t>
            </a:r>
            <a:br>
              <a:rPr lang="en-US" sz="13600" b="1" cap="none" spc="50" dirty="0">
                <a:ln w="0"/>
                <a:solidFill>
                  <a:schemeClr val="bg2"/>
                </a:solidFill>
                <a:effectLst>
                  <a:outerShdw blurRad="50800" dist="38100" dir="13500000" algn="br" rotWithShape="0">
                    <a:prstClr val="black">
                      <a:alpha val="40000"/>
                    </a:prstClr>
                  </a:outerShdw>
                </a:effectLst>
              </a:rPr>
            </a:br>
            <a:r>
              <a:rPr lang="en-US" sz="13600" b="1" cap="none" spc="50" dirty="0">
                <a:ln w="0"/>
                <a:solidFill>
                  <a:schemeClr val="bg2"/>
                </a:solidFill>
                <a:effectLst>
                  <a:outerShdw blurRad="50800" dist="38100" dir="13500000" algn="br" rotWithShape="0">
                    <a:prstClr val="black">
                      <a:alpha val="40000"/>
                    </a:prstClr>
                  </a:outerShdw>
                </a:effectLst>
              </a:rPr>
              <a:t>software</a:t>
            </a:r>
          </a:p>
        </p:txBody>
      </p:sp>
      <p:sp>
        <p:nvSpPr>
          <p:cNvPr id="3" name="Subtitle 2">
            <a:extLst>
              <a:ext uri="{FF2B5EF4-FFF2-40B4-BE49-F238E27FC236}">
                <a16:creationId xmlns:a16="http://schemas.microsoft.com/office/drawing/2014/main" id="{6067C1CF-C6AF-4904-9655-89C304EE171D}"/>
              </a:ext>
            </a:extLst>
          </p:cNvPr>
          <p:cNvSpPr>
            <a:spLocks noGrp="1"/>
          </p:cNvSpPr>
          <p:nvPr>
            <p:ph type="subTitle" idx="1"/>
          </p:nvPr>
        </p:nvSpPr>
        <p:spPr>
          <a:xfrm>
            <a:off x="8794059" y="5007527"/>
            <a:ext cx="3199159" cy="1655762"/>
          </a:xfrm>
        </p:spPr>
        <p:txBody>
          <a:bodyPr>
            <a:scene3d>
              <a:camera prst="orthographicFront"/>
              <a:lightRig rig="threePt" dir="t"/>
            </a:scene3d>
            <a:sp3d extrusionH="57150">
              <a:bevelT w="38100" h="38100" prst="relaxedInset"/>
            </a:sp3d>
          </a:bodyPr>
          <a:lstStyle/>
          <a:p>
            <a:r>
              <a:rPr lang="en-US" dirty="0" err="1"/>
              <a:t>Student:Moga</a:t>
            </a:r>
            <a:r>
              <a:rPr lang="en-US" dirty="0"/>
              <a:t> Cristina</a:t>
            </a:r>
          </a:p>
          <a:p>
            <a:r>
              <a:rPr lang="en-US" dirty="0" err="1"/>
              <a:t>Anul</a:t>
            </a:r>
            <a:r>
              <a:rPr lang="en-US" dirty="0"/>
              <a:t> III CTI-RO</a:t>
            </a:r>
          </a:p>
          <a:p>
            <a:r>
              <a:rPr lang="en-US" dirty="0" err="1"/>
              <a:t>Subgrupa</a:t>
            </a:r>
            <a:r>
              <a:rPr lang="en-US" dirty="0"/>
              <a:t>: 4.2</a:t>
            </a:r>
          </a:p>
          <a:p>
            <a:endParaRPr lang="en-US" dirty="0"/>
          </a:p>
        </p:txBody>
      </p:sp>
      <p:sp>
        <p:nvSpPr>
          <p:cNvPr id="5" name="Rectangle 4">
            <a:extLst>
              <a:ext uri="{FF2B5EF4-FFF2-40B4-BE49-F238E27FC236}">
                <a16:creationId xmlns:a16="http://schemas.microsoft.com/office/drawing/2014/main" id="{6B64D590-91F0-4E5D-8856-F9324D5745B9}"/>
              </a:ext>
            </a:extLst>
          </p:cNvPr>
          <p:cNvSpPr/>
          <p:nvPr/>
        </p:nvSpPr>
        <p:spPr>
          <a:xfrm>
            <a:off x="3498574" y="4306499"/>
            <a:ext cx="5295485" cy="400110"/>
          </a:xfrm>
          <a:prstGeom prst="rect">
            <a:avLst/>
          </a:prstGeom>
        </p:spPr>
        <p:txBody>
          <a:bodyPr wrap="square">
            <a:spAutoFit/>
          </a:bodyPr>
          <a:lstStyle/>
          <a:p>
            <a:r>
              <a:rPr lang="en-US" sz="2000" dirty="0">
                <a:solidFill>
                  <a:schemeClr val="tx1">
                    <a:lumMod val="65000"/>
                  </a:schemeClr>
                </a:solidFill>
              </a:rPr>
              <a:t>PROIECT CALITATE IN TEHNOLOGIA INFORMATIEI</a:t>
            </a:r>
          </a:p>
        </p:txBody>
      </p:sp>
    </p:spTree>
    <p:extLst>
      <p:ext uri="{BB962C8B-B14F-4D97-AF65-F5344CB8AC3E}">
        <p14:creationId xmlns:p14="http://schemas.microsoft.com/office/powerpoint/2010/main" val="1957090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8CDC031-3A01-49A8-97DD-E760C539090D}"/>
              </a:ext>
            </a:extLst>
          </p:cNvPr>
          <p:cNvSpPr>
            <a:spLocks noGrp="1"/>
          </p:cNvSpPr>
          <p:nvPr>
            <p:ph idx="1"/>
          </p:nvPr>
        </p:nvSpPr>
        <p:spPr>
          <a:xfrm>
            <a:off x="1141412" y="1258957"/>
            <a:ext cx="9905999" cy="4625008"/>
          </a:xfrm>
        </p:spPr>
        <p:txBody>
          <a:bodyPr>
            <a:normAutofit fontScale="92500" lnSpcReduction="20000"/>
          </a:bodyPr>
          <a:lstStyle/>
          <a:p>
            <a:r>
              <a:rPr lang="ro-RO" sz="2800" i="1" dirty="0"/>
              <a:t>Se poate vedea că fiecare faza de dezvoltare implică un ciclu al spiralei. Dimensiunea radială reprezintă costul cumulativ inocurat de realizarea etapelor. Dimensiunea unghiulară reprezintă progresul făcut în teminarea fiecărui ciclu al spiralei. Primul pas al fiecărui ciclu al spiralei este de a identifica obiectivele porțiunii de produs care e elaborată.</a:t>
            </a:r>
            <a:endParaRPr lang="en-US" sz="2800" i="1" dirty="0"/>
          </a:p>
          <a:p>
            <a:r>
              <a:rPr lang="en-US" sz="2800" i="1" dirty="0" err="1"/>
              <a:t>Următorul</a:t>
            </a:r>
            <a:r>
              <a:rPr lang="en-US" sz="2800" i="1" dirty="0"/>
              <a:t> pas </a:t>
            </a:r>
            <a:r>
              <a:rPr lang="en-US" sz="2800" i="1" dirty="0" err="1"/>
              <a:t>este</a:t>
            </a:r>
            <a:r>
              <a:rPr lang="en-US" sz="2800" i="1" dirty="0"/>
              <a:t> de a </a:t>
            </a:r>
            <a:r>
              <a:rPr lang="en-US" sz="2800" i="1" dirty="0" err="1"/>
              <a:t>evalua</a:t>
            </a:r>
            <a:r>
              <a:rPr lang="en-US" sz="2800" i="1" dirty="0"/>
              <a:t> </a:t>
            </a:r>
            <a:r>
              <a:rPr lang="en-US" sz="2800" i="1" dirty="0" err="1"/>
              <a:t>alternativele</a:t>
            </a:r>
            <a:r>
              <a:rPr lang="en-US" sz="2800" i="1" dirty="0"/>
              <a:t> relative la </a:t>
            </a:r>
            <a:r>
              <a:rPr lang="en-US" sz="2800" i="1" dirty="0" err="1"/>
              <a:t>obiecte</a:t>
            </a:r>
            <a:r>
              <a:rPr lang="en-US" sz="2800" i="1" dirty="0"/>
              <a:t> </a:t>
            </a:r>
            <a:r>
              <a:rPr lang="en-US" sz="2800" i="1" dirty="0" err="1"/>
              <a:t>și</a:t>
            </a:r>
            <a:r>
              <a:rPr lang="en-US" sz="2800" i="1" dirty="0"/>
              <a:t> </a:t>
            </a:r>
            <a:r>
              <a:rPr lang="en-US" sz="2800" i="1" dirty="0" err="1"/>
              <a:t>constrângeri</a:t>
            </a:r>
            <a:r>
              <a:rPr lang="en-US" sz="2800" i="1" dirty="0"/>
              <a:t>, de a </a:t>
            </a:r>
            <a:r>
              <a:rPr lang="en-US" sz="2800" i="1" dirty="0" err="1"/>
              <a:t>identifica</a:t>
            </a:r>
            <a:r>
              <a:rPr lang="en-US" sz="2800" i="1" dirty="0"/>
              <a:t> </a:t>
            </a:r>
            <a:r>
              <a:rPr lang="en-US" sz="2800" i="1" dirty="0" err="1"/>
              <a:t>riscurile</a:t>
            </a:r>
            <a:r>
              <a:rPr lang="en-US" sz="2800" i="1" dirty="0"/>
              <a:t> de </a:t>
            </a:r>
            <a:r>
              <a:rPr lang="en-US" sz="2800" i="1" dirty="0" err="1"/>
              <a:t>asociere</a:t>
            </a:r>
            <a:r>
              <a:rPr lang="en-US" sz="2800" i="1" dirty="0"/>
              <a:t> </a:t>
            </a:r>
            <a:r>
              <a:rPr lang="en-US" sz="2800" i="1" dirty="0" err="1"/>
              <a:t>și</a:t>
            </a:r>
            <a:r>
              <a:rPr lang="en-US" sz="2800" i="1" dirty="0"/>
              <a:t> de a le </a:t>
            </a:r>
            <a:r>
              <a:rPr lang="en-US" sz="2800" i="1" dirty="0" err="1"/>
              <a:t>rezolva</a:t>
            </a:r>
            <a:r>
              <a:rPr lang="en-US" sz="2800" i="1" dirty="0"/>
              <a:t>. </a:t>
            </a:r>
            <a:r>
              <a:rPr lang="en-US" sz="2800" i="1" dirty="0" err="1"/>
              <a:t>Analiză</a:t>
            </a:r>
            <a:r>
              <a:rPr lang="en-US" sz="2800" i="1" dirty="0"/>
              <a:t> </a:t>
            </a:r>
            <a:r>
              <a:rPr lang="en-US" sz="2800" i="1" dirty="0" err="1"/>
              <a:t>riscului</a:t>
            </a:r>
            <a:r>
              <a:rPr lang="en-US" sz="2800" i="1" dirty="0"/>
              <a:t> </a:t>
            </a:r>
            <a:r>
              <a:rPr lang="en-US" sz="2800" i="1" dirty="0" err="1"/>
              <a:t>și</a:t>
            </a:r>
            <a:r>
              <a:rPr lang="en-US" sz="2800" i="1" dirty="0"/>
              <a:t> </a:t>
            </a:r>
            <a:r>
              <a:rPr lang="en-US" sz="2800" i="1" dirty="0" err="1"/>
              <a:t>abordarea</a:t>
            </a:r>
            <a:r>
              <a:rPr lang="en-US" sz="2800" i="1" dirty="0"/>
              <a:t> </a:t>
            </a:r>
            <a:r>
              <a:rPr lang="en-US" sz="2800" i="1" dirty="0" err="1"/>
              <a:t>bazată</a:t>
            </a:r>
            <a:r>
              <a:rPr lang="en-US" sz="2800" i="1" dirty="0"/>
              <a:t> pe </a:t>
            </a:r>
            <a:r>
              <a:rPr lang="en-US" sz="2800" i="1" dirty="0" err="1"/>
              <a:t>risc</a:t>
            </a:r>
            <a:r>
              <a:rPr lang="en-US" sz="2800" i="1" dirty="0"/>
              <a:t> sunt </a:t>
            </a:r>
            <a:r>
              <a:rPr lang="en-US" sz="2800" i="1" dirty="0" err="1"/>
              <a:t>caracteristici</a:t>
            </a:r>
            <a:r>
              <a:rPr lang="en-US" sz="2800" i="1" dirty="0"/>
              <a:t> </a:t>
            </a:r>
            <a:r>
              <a:rPr lang="en-US" sz="2800" i="1" dirty="0" err="1"/>
              <a:t>cheie</a:t>
            </a:r>
            <a:r>
              <a:rPr lang="en-US" sz="2800" i="1" dirty="0"/>
              <a:t> a </a:t>
            </a:r>
            <a:r>
              <a:rPr lang="en-US" sz="2800" i="1" dirty="0" err="1"/>
              <a:t>modelului</a:t>
            </a:r>
            <a:r>
              <a:rPr lang="en-US" sz="2800" i="1" dirty="0"/>
              <a:t> </a:t>
            </a:r>
            <a:r>
              <a:rPr lang="en-US" sz="2800" i="1" dirty="0" err="1"/>
              <a:t>spiralei</a:t>
            </a:r>
            <a:r>
              <a:rPr lang="en-US" sz="2800" i="1" dirty="0"/>
              <a:t>, </a:t>
            </a:r>
            <a:r>
              <a:rPr lang="en-US" sz="2800" i="1" dirty="0" err="1"/>
              <a:t>în</a:t>
            </a:r>
            <a:r>
              <a:rPr lang="en-US" sz="2800" i="1" dirty="0"/>
              <a:t> contrast cu </a:t>
            </a:r>
            <a:r>
              <a:rPr lang="en-US" sz="2800" i="1" dirty="0" err="1"/>
              <a:t>abordarea</a:t>
            </a:r>
            <a:r>
              <a:rPr lang="en-US" sz="2800" i="1" dirty="0"/>
              <a:t> </a:t>
            </a:r>
            <a:r>
              <a:rPr lang="en-US" sz="2800" i="1" dirty="0" err="1"/>
              <a:t>bazată</a:t>
            </a:r>
            <a:r>
              <a:rPr lang="en-US" sz="2800" i="1" dirty="0"/>
              <a:t> pe document a </a:t>
            </a:r>
            <a:r>
              <a:rPr lang="en-US" sz="2800" i="1" dirty="0" err="1"/>
              <a:t>modelului</a:t>
            </a:r>
            <a:r>
              <a:rPr lang="en-US" sz="2800" i="1" dirty="0"/>
              <a:t> </a:t>
            </a:r>
            <a:r>
              <a:rPr lang="en-US" sz="2800" i="1" dirty="0" err="1"/>
              <a:t>în</a:t>
            </a:r>
            <a:r>
              <a:rPr lang="en-US" sz="2800" i="1" dirty="0"/>
              <a:t> </a:t>
            </a:r>
            <a:r>
              <a:rPr lang="en-US" sz="2800" i="1" dirty="0" err="1"/>
              <a:t>cascadă</a:t>
            </a:r>
            <a:r>
              <a:rPr lang="en-US" sz="2800" i="1" dirty="0"/>
              <a:t>.</a:t>
            </a:r>
          </a:p>
        </p:txBody>
      </p:sp>
    </p:spTree>
    <p:extLst>
      <p:ext uri="{BB962C8B-B14F-4D97-AF65-F5344CB8AC3E}">
        <p14:creationId xmlns:p14="http://schemas.microsoft.com/office/powerpoint/2010/main" val="15959370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F1F8E-1AA6-4B1D-AE78-B45EC2F61DAB}"/>
              </a:ext>
            </a:extLst>
          </p:cNvPr>
          <p:cNvSpPr>
            <a:spLocks noGrp="1"/>
          </p:cNvSpPr>
          <p:nvPr>
            <p:ph type="title"/>
          </p:nvPr>
        </p:nvSpPr>
        <p:spPr>
          <a:xfrm>
            <a:off x="1141413" y="618518"/>
            <a:ext cx="9905998" cy="772960"/>
          </a:xfrm>
        </p:spPr>
        <p:txBody>
          <a:bodyPr/>
          <a:lstStyle/>
          <a:p>
            <a:pPr algn="ctr"/>
            <a:r>
              <a:rPr lang="en-US" dirty="0"/>
              <a:t>MODELUL PROCESULUI DEZVOLTAT ITERATIV</a:t>
            </a:r>
          </a:p>
        </p:txBody>
      </p:sp>
      <p:sp>
        <p:nvSpPr>
          <p:cNvPr id="3" name="Content Placeholder 2">
            <a:extLst>
              <a:ext uri="{FF2B5EF4-FFF2-40B4-BE49-F238E27FC236}">
                <a16:creationId xmlns:a16="http://schemas.microsoft.com/office/drawing/2014/main" id="{3908CE09-9CF7-44E5-9949-B10E2BDAC3B4}"/>
              </a:ext>
            </a:extLst>
          </p:cNvPr>
          <p:cNvSpPr>
            <a:spLocks noGrp="1"/>
          </p:cNvSpPr>
          <p:nvPr>
            <p:ph idx="1"/>
          </p:nvPr>
        </p:nvSpPr>
        <p:spPr>
          <a:xfrm>
            <a:off x="1141413" y="1417982"/>
            <a:ext cx="9905999" cy="4848004"/>
          </a:xfrm>
        </p:spPr>
        <p:txBody>
          <a:bodyPr>
            <a:normAutofit lnSpcReduction="10000"/>
          </a:bodyPr>
          <a:lstStyle/>
          <a:p>
            <a:r>
              <a:rPr lang="en-US" dirty="0" err="1"/>
              <a:t>Abordarea</a:t>
            </a:r>
            <a:r>
              <a:rPr lang="en-US" dirty="0"/>
              <a:t> </a:t>
            </a:r>
            <a:r>
              <a:rPr lang="en-US" dirty="0" err="1"/>
              <a:t>iterativă</a:t>
            </a:r>
            <a:r>
              <a:rPr lang="en-US" dirty="0"/>
              <a:t> (</a:t>
            </a:r>
            <a:r>
              <a:rPr lang="en-US" dirty="0" err="1"/>
              <a:t>Basili</a:t>
            </a:r>
            <a:r>
              <a:rPr lang="en-US" dirty="0"/>
              <a:t> and Turner, 1975) </a:t>
            </a:r>
            <a:r>
              <a:rPr lang="en-US" dirty="0" err="1"/>
              <a:t>sau</a:t>
            </a:r>
            <a:r>
              <a:rPr lang="en-US" dirty="0"/>
              <a:t> </a:t>
            </a:r>
            <a:r>
              <a:rPr lang="en-US" dirty="0" err="1"/>
              <a:t>procesul</a:t>
            </a:r>
            <a:r>
              <a:rPr lang="en-US" dirty="0"/>
              <a:t> </a:t>
            </a:r>
            <a:r>
              <a:rPr lang="en-US" dirty="0" err="1"/>
              <a:t>dezvoltat</a:t>
            </a:r>
            <a:r>
              <a:rPr lang="en-US" dirty="0"/>
              <a:t> </a:t>
            </a:r>
            <a:r>
              <a:rPr lang="en-US" dirty="0" err="1"/>
              <a:t>iterativ</a:t>
            </a:r>
            <a:r>
              <a:rPr lang="en-US" dirty="0"/>
              <a:t>, a </a:t>
            </a:r>
            <a:r>
              <a:rPr lang="en-US" dirty="0" err="1"/>
              <a:t>fost</a:t>
            </a:r>
            <a:r>
              <a:rPr lang="en-US" dirty="0"/>
              <a:t> definite </a:t>
            </a:r>
            <a:r>
              <a:rPr lang="en-US" dirty="0" err="1"/>
              <a:t>să</a:t>
            </a:r>
            <a:r>
              <a:rPr lang="en-US" dirty="0"/>
              <a:t> </a:t>
            </a:r>
            <a:r>
              <a:rPr lang="en-US" dirty="0" err="1"/>
              <a:t>înceapă</a:t>
            </a:r>
            <a:r>
              <a:rPr lang="en-US" dirty="0"/>
              <a:t> cu un subset de </a:t>
            </a:r>
            <a:r>
              <a:rPr lang="en-US" dirty="0" err="1"/>
              <a:t>cerințe</a:t>
            </a:r>
            <a:r>
              <a:rPr lang="en-US" dirty="0"/>
              <a:t> sis a </a:t>
            </a:r>
            <a:r>
              <a:rPr lang="en-US" dirty="0" err="1"/>
              <a:t>dezvolte</a:t>
            </a:r>
            <a:r>
              <a:rPr lang="en-US" dirty="0"/>
              <a:t> un subset al </a:t>
            </a:r>
            <a:r>
              <a:rPr lang="en-US" dirty="0" err="1"/>
              <a:t>produsului</a:t>
            </a:r>
            <a:r>
              <a:rPr lang="en-US" dirty="0"/>
              <a:t> care </a:t>
            </a:r>
            <a:r>
              <a:rPr lang="en-US" dirty="0" err="1"/>
              <a:t>satisface</a:t>
            </a:r>
            <a:r>
              <a:rPr lang="en-US" dirty="0"/>
              <a:t> </a:t>
            </a:r>
            <a:r>
              <a:rPr lang="en-US" dirty="0" err="1"/>
              <a:t>novoile</a:t>
            </a:r>
            <a:r>
              <a:rPr lang="en-US" dirty="0"/>
              <a:t> </a:t>
            </a:r>
            <a:r>
              <a:rPr lang="en-US" dirty="0" err="1"/>
              <a:t>esențiale</a:t>
            </a:r>
            <a:r>
              <a:rPr lang="en-US" dirty="0"/>
              <a:t> ale </a:t>
            </a:r>
            <a:r>
              <a:rPr lang="en-US" dirty="0" err="1"/>
              <a:t>utilizatorilor</a:t>
            </a:r>
            <a:r>
              <a:rPr lang="en-US" dirty="0"/>
              <a:t>, </a:t>
            </a:r>
            <a:r>
              <a:rPr lang="en-US" dirty="0" err="1"/>
              <a:t>asigura</a:t>
            </a:r>
            <a:r>
              <a:rPr lang="en-US" dirty="0"/>
              <a:t> un mod de </a:t>
            </a:r>
            <a:r>
              <a:rPr lang="en-US" dirty="0" err="1"/>
              <a:t>analiză</a:t>
            </a:r>
            <a:r>
              <a:rPr lang="en-US" dirty="0"/>
              <a:t> </a:t>
            </a:r>
            <a:r>
              <a:rPr lang="en-US" dirty="0" err="1"/>
              <a:t>și</a:t>
            </a:r>
            <a:r>
              <a:rPr lang="en-US" dirty="0"/>
              <a:t> </a:t>
            </a:r>
            <a:r>
              <a:rPr lang="en-US" dirty="0" err="1"/>
              <a:t>antrenament</a:t>
            </a:r>
            <a:r>
              <a:rPr lang="en-US" dirty="0"/>
              <a:t> </a:t>
            </a:r>
            <a:r>
              <a:rPr lang="en-US" dirty="0" err="1"/>
              <a:t>pentru</a:t>
            </a:r>
            <a:r>
              <a:rPr lang="en-US" dirty="0"/>
              <a:t> client </a:t>
            </a:r>
            <a:r>
              <a:rPr lang="en-US" dirty="0" err="1"/>
              <a:t>și</a:t>
            </a:r>
            <a:r>
              <a:rPr lang="en-US" dirty="0"/>
              <a:t> </a:t>
            </a:r>
            <a:r>
              <a:rPr lang="en-US" dirty="0" err="1"/>
              <a:t>asigura</a:t>
            </a:r>
            <a:r>
              <a:rPr lang="en-US" dirty="0"/>
              <a:t> </a:t>
            </a:r>
            <a:r>
              <a:rPr lang="en-US" dirty="0" err="1"/>
              <a:t>experiență</a:t>
            </a:r>
            <a:r>
              <a:rPr lang="en-US" dirty="0"/>
              <a:t> de </a:t>
            </a:r>
            <a:r>
              <a:rPr lang="en-US" dirty="0" err="1"/>
              <a:t>învățare</a:t>
            </a:r>
            <a:r>
              <a:rPr lang="en-US" dirty="0"/>
              <a:t> </a:t>
            </a:r>
            <a:r>
              <a:rPr lang="en-US" dirty="0" err="1"/>
              <a:t>pentru</a:t>
            </a:r>
            <a:r>
              <a:rPr lang="en-US" dirty="0"/>
              <a:t> </a:t>
            </a:r>
            <a:r>
              <a:rPr lang="en-US" dirty="0" err="1"/>
              <a:t>dezvoltator</a:t>
            </a:r>
            <a:r>
              <a:rPr lang="en-US" dirty="0"/>
              <a:t>. </a:t>
            </a:r>
            <a:r>
              <a:rPr lang="en-US" dirty="0" err="1"/>
              <a:t>Bazat</a:t>
            </a:r>
            <a:r>
              <a:rPr lang="en-US" dirty="0"/>
              <a:t> pe </a:t>
            </a:r>
            <a:r>
              <a:rPr lang="en-US" dirty="0" err="1"/>
              <a:t>analiza</a:t>
            </a:r>
            <a:r>
              <a:rPr lang="en-US" dirty="0"/>
              <a:t> </a:t>
            </a:r>
            <a:r>
              <a:rPr lang="en-US" dirty="0" err="1"/>
              <a:t>fiecărui</a:t>
            </a:r>
            <a:r>
              <a:rPr lang="en-US" dirty="0"/>
              <a:t> </a:t>
            </a:r>
            <a:r>
              <a:rPr lang="en-US" dirty="0" err="1"/>
              <a:t>produs</a:t>
            </a:r>
            <a:r>
              <a:rPr lang="en-US" dirty="0"/>
              <a:t> </a:t>
            </a:r>
            <a:r>
              <a:rPr lang="en-US" dirty="0" err="1"/>
              <a:t>intermediar</a:t>
            </a:r>
            <a:r>
              <a:rPr lang="en-US" dirty="0"/>
              <a:t>, </a:t>
            </a:r>
            <a:r>
              <a:rPr lang="en-US" dirty="0" err="1"/>
              <a:t>designul</a:t>
            </a:r>
            <a:r>
              <a:rPr lang="en-US" dirty="0"/>
              <a:t> </a:t>
            </a:r>
            <a:r>
              <a:rPr lang="en-US" dirty="0" err="1"/>
              <a:t>și</a:t>
            </a:r>
            <a:r>
              <a:rPr lang="en-US" dirty="0"/>
              <a:t> </a:t>
            </a:r>
            <a:r>
              <a:rPr lang="en-US" dirty="0" err="1"/>
              <a:t>cerințele</a:t>
            </a:r>
            <a:r>
              <a:rPr lang="en-US" dirty="0"/>
              <a:t> se </a:t>
            </a:r>
            <a:r>
              <a:rPr lang="en-US" dirty="0" err="1"/>
              <a:t>modifică</a:t>
            </a:r>
            <a:r>
              <a:rPr lang="en-US" dirty="0"/>
              <a:t> de-a </a:t>
            </a:r>
            <a:r>
              <a:rPr lang="en-US" dirty="0" err="1"/>
              <a:t>lungul</a:t>
            </a:r>
            <a:r>
              <a:rPr lang="en-US" dirty="0"/>
              <a:t> </a:t>
            </a:r>
            <a:r>
              <a:rPr lang="en-US" dirty="0" err="1"/>
              <a:t>unei</a:t>
            </a:r>
            <a:r>
              <a:rPr lang="en-US" dirty="0"/>
              <a:t> </a:t>
            </a:r>
            <a:r>
              <a:rPr lang="en-US" dirty="0" err="1"/>
              <a:t>serii</a:t>
            </a:r>
            <a:r>
              <a:rPr lang="en-US" dirty="0"/>
              <a:t> de </a:t>
            </a:r>
            <a:r>
              <a:rPr lang="en-US" dirty="0" err="1"/>
              <a:t>iterații</a:t>
            </a:r>
            <a:r>
              <a:rPr lang="en-US" dirty="0"/>
              <a:t> </a:t>
            </a:r>
            <a:r>
              <a:rPr lang="en-US" dirty="0" err="1"/>
              <a:t>pentru</a:t>
            </a:r>
            <a:r>
              <a:rPr lang="en-US" dirty="0"/>
              <a:t> a </a:t>
            </a:r>
            <a:r>
              <a:rPr lang="en-US" dirty="0" err="1"/>
              <a:t>asigura</a:t>
            </a:r>
            <a:r>
              <a:rPr lang="en-US" dirty="0"/>
              <a:t> un </a:t>
            </a:r>
            <a:r>
              <a:rPr lang="en-US" dirty="0" err="1"/>
              <a:t>sistem</a:t>
            </a:r>
            <a:r>
              <a:rPr lang="en-US" dirty="0"/>
              <a:t> care </a:t>
            </a:r>
            <a:r>
              <a:rPr lang="en-US" dirty="0" err="1"/>
              <a:t>reunește</a:t>
            </a:r>
            <a:r>
              <a:rPr lang="en-US" dirty="0"/>
              <a:t> </a:t>
            </a:r>
            <a:r>
              <a:rPr lang="en-US" dirty="0" err="1"/>
              <a:t>cerințele</a:t>
            </a:r>
            <a:r>
              <a:rPr lang="en-US" dirty="0"/>
              <a:t> </a:t>
            </a:r>
            <a:r>
              <a:rPr lang="en-US" dirty="0" err="1"/>
              <a:t>în</a:t>
            </a:r>
            <a:r>
              <a:rPr lang="en-US" dirty="0"/>
              <a:t> </a:t>
            </a:r>
            <a:r>
              <a:rPr lang="en-US" dirty="0" err="1"/>
              <a:t>evoluție</a:t>
            </a:r>
            <a:r>
              <a:rPr lang="en-US" dirty="0"/>
              <a:t> a </a:t>
            </a:r>
            <a:r>
              <a:rPr lang="en-US" dirty="0" err="1"/>
              <a:t>clientului</a:t>
            </a:r>
            <a:r>
              <a:rPr lang="en-US" dirty="0"/>
              <a:t> o </a:t>
            </a:r>
            <a:r>
              <a:rPr lang="en-US" dirty="0" err="1"/>
              <a:t>dată</a:t>
            </a:r>
            <a:r>
              <a:rPr lang="en-US" dirty="0"/>
              <a:t> cu </a:t>
            </a:r>
            <a:r>
              <a:rPr lang="en-US" dirty="0" err="1"/>
              <a:t>îmbunătățirea</a:t>
            </a:r>
            <a:r>
              <a:rPr lang="en-US" dirty="0"/>
              <a:t> </a:t>
            </a:r>
            <a:r>
              <a:rPr lang="en-US" dirty="0" err="1"/>
              <a:t>designului</a:t>
            </a:r>
            <a:r>
              <a:rPr lang="en-US" dirty="0"/>
              <a:t>, </a:t>
            </a:r>
            <a:r>
              <a:rPr lang="en-US" dirty="0" err="1"/>
              <a:t>bazat</a:t>
            </a:r>
            <a:r>
              <a:rPr lang="en-US" dirty="0"/>
              <a:t> pe feedback </a:t>
            </a:r>
            <a:r>
              <a:rPr lang="en-US" dirty="0" err="1"/>
              <a:t>și</a:t>
            </a:r>
            <a:r>
              <a:rPr lang="en-US" dirty="0"/>
              <a:t> </a:t>
            </a:r>
            <a:r>
              <a:rPr lang="en-US" dirty="0" err="1"/>
              <a:t>învățare</a:t>
            </a:r>
            <a:r>
              <a:rPr lang="en-US" dirty="0"/>
              <a:t>. </a:t>
            </a:r>
          </a:p>
          <a:p>
            <a:r>
              <a:rPr lang="en-US" dirty="0" err="1"/>
              <a:t>Modelul</a:t>
            </a:r>
            <a:r>
              <a:rPr lang="en-US" dirty="0"/>
              <a:t> are </a:t>
            </a:r>
            <a:r>
              <a:rPr lang="en-US" dirty="0" err="1"/>
              <a:t>multe</a:t>
            </a:r>
            <a:r>
              <a:rPr lang="en-US" dirty="0"/>
              <a:t> </a:t>
            </a:r>
            <a:r>
              <a:rPr lang="en-US" dirty="0" err="1"/>
              <a:t>în</a:t>
            </a:r>
            <a:r>
              <a:rPr lang="en-US" dirty="0"/>
              <a:t> </a:t>
            </a:r>
            <a:r>
              <a:rPr lang="en-US" dirty="0" err="1"/>
              <a:t>comun</a:t>
            </a:r>
            <a:r>
              <a:rPr lang="en-US" dirty="0"/>
              <a:t> cu </a:t>
            </a:r>
            <a:r>
              <a:rPr lang="en-US" dirty="0" err="1"/>
              <a:t>modelul</a:t>
            </a:r>
            <a:r>
              <a:rPr lang="en-US" dirty="0"/>
              <a:t> </a:t>
            </a:r>
            <a:r>
              <a:rPr lang="en-US" dirty="0" err="1"/>
              <a:t>spirală</a:t>
            </a:r>
            <a:r>
              <a:rPr lang="en-US" dirty="0"/>
              <a:t> </a:t>
            </a:r>
            <a:r>
              <a:rPr lang="en-US" dirty="0" err="1"/>
              <a:t>în</a:t>
            </a:r>
            <a:r>
              <a:rPr lang="en-US" dirty="0"/>
              <a:t> </a:t>
            </a:r>
            <a:r>
              <a:rPr lang="en-US" dirty="0" err="1"/>
              <a:t>ceea</a:t>
            </a:r>
            <a:r>
              <a:rPr lang="en-US" dirty="0"/>
              <a:t> </a:t>
            </a:r>
            <a:r>
              <a:rPr lang="en-US" dirty="0" err="1"/>
              <a:t>ce</a:t>
            </a:r>
            <a:r>
              <a:rPr lang="en-US" dirty="0"/>
              <a:t> </a:t>
            </a:r>
            <a:r>
              <a:rPr lang="en-US" dirty="0" err="1"/>
              <a:t>privește</a:t>
            </a:r>
            <a:r>
              <a:rPr lang="en-US" dirty="0"/>
              <a:t> </a:t>
            </a:r>
            <a:r>
              <a:rPr lang="en-US" dirty="0" err="1"/>
              <a:t>prototipizarea</a:t>
            </a:r>
            <a:r>
              <a:rPr lang="en-US" dirty="0"/>
              <a:t> </a:t>
            </a:r>
            <a:r>
              <a:rPr lang="en-US" dirty="0" err="1"/>
              <a:t>și</a:t>
            </a:r>
            <a:r>
              <a:rPr lang="en-US" dirty="0"/>
              <a:t> </a:t>
            </a:r>
            <a:r>
              <a:rPr lang="en-US" dirty="0" err="1"/>
              <a:t>managementul</a:t>
            </a:r>
            <a:r>
              <a:rPr lang="en-US" dirty="0"/>
              <a:t> </a:t>
            </a:r>
            <a:r>
              <a:rPr lang="en-US" dirty="0" err="1"/>
              <a:t>riscului</a:t>
            </a:r>
            <a:r>
              <a:rPr lang="en-US" dirty="0"/>
              <a:t>.</a:t>
            </a:r>
          </a:p>
        </p:txBody>
      </p:sp>
    </p:spTree>
    <p:extLst>
      <p:ext uri="{BB962C8B-B14F-4D97-AF65-F5344CB8AC3E}">
        <p14:creationId xmlns:p14="http://schemas.microsoft.com/office/powerpoint/2010/main" val="42283806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1126B-08A0-4512-B18A-51D81DB027EC}"/>
              </a:ext>
            </a:extLst>
          </p:cNvPr>
          <p:cNvSpPr>
            <a:spLocks noGrp="1"/>
          </p:cNvSpPr>
          <p:nvPr>
            <p:ph type="title"/>
          </p:nvPr>
        </p:nvSpPr>
        <p:spPr>
          <a:xfrm>
            <a:off x="1141413" y="618518"/>
            <a:ext cx="9905998" cy="719952"/>
          </a:xfrm>
        </p:spPr>
        <p:txBody>
          <a:bodyPr/>
          <a:lstStyle/>
          <a:p>
            <a:pPr algn="ctr"/>
            <a:r>
              <a:rPr lang="en-US" dirty="0"/>
              <a:t>PROCESUL DE DEZVOLTARE ORIENTAT PE OBIECT</a:t>
            </a:r>
          </a:p>
        </p:txBody>
      </p:sp>
      <p:sp>
        <p:nvSpPr>
          <p:cNvPr id="3" name="Content Placeholder 2">
            <a:extLst>
              <a:ext uri="{FF2B5EF4-FFF2-40B4-BE49-F238E27FC236}">
                <a16:creationId xmlns:a16="http://schemas.microsoft.com/office/drawing/2014/main" id="{CCE3ABEF-1584-40DF-A277-754499BABF95}"/>
              </a:ext>
            </a:extLst>
          </p:cNvPr>
          <p:cNvSpPr>
            <a:spLocks noGrp="1"/>
          </p:cNvSpPr>
          <p:nvPr>
            <p:ph idx="1"/>
          </p:nvPr>
        </p:nvSpPr>
        <p:spPr>
          <a:xfrm>
            <a:off x="1141412" y="1338470"/>
            <a:ext cx="9905999" cy="4901012"/>
          </a:xfrm>
        </p:spPr>
        <p:txBody>
          <a:bodyPr>
            <a:normAutofit fontScale="92500" lnSpcReduction="10000"/>
          </a:bodyPr>
          <a:lstStyle/>
          <a:p>
            <a:r>
              <a:rPr lang="ro-RO" i="1" dirty="0"/>
              <a:t>Abordarea orientată pe obiecte a fost introdusă în anii "80 și reprezintă o evoluție majoră în dezvoltarea software.</a:t>
            </a:r>
            <a:endParaRPr lang="en-US" b="1" i="1" dirty="0"/>
          </a:p>
          <a:p>
            <a:r>
              <a:rPr lang="ro-RO" i="1" dirty="0"/>
              <a:t>Diferită de programarea tradițională care separă datele și controlul, programarea orientată pe obiecte se bazează pe obiecte, fiecare din ele fiind un set de operații care pot fi făcute cu dat</a:t>
            </a:r>
            <a:r>
              <a:rPr lang="en-US" i="1" dirty="0" err="1"/>
              <a:t>ele</a:t>
            </a:r>
            <a:r>
              <a:rPr lang="ro-RO" i="1" dirty="0"/>
              <a:t> respectiv</a:t>
            </a:r>
            <a:r>
              <a:rPr lang="en-US" i="1" dirty="0"/>
              <a:t>e</a:t>
            </a:r>
            <a:r>
              <a:rPr lang="ro-RO" i="1" dirty="0"/>
              <a:t> . La fel c</a:t>
            </a:r>
            <a:r>
              <a:rPr lang="en-US" i="1" dirty="0"/>
              <a:t>a</a:t>
            </a:r>
            <a:r>
              <a:rPr lang="ro-RO" i="1" dirty="0"/>
              <a:t> paradigm</a:t>
            </a:r>
            <a:r>
              <a:rPr lang="en-US" i="1" dirty="0"/>
              <a:t>a</a:t>
            </a:r>
            <a:r>
              <a:rPr lang="ro-RO" i="1" dirty="0"/>
              <a:t> designului structural și descompunerea funcțională , abordarea orientată pe obiecte a fost o cotitură importantă în ingineria software . În primii ani ai dezvoltării tehnologiei OO,</a:t>
            </a:r>
            <a:r>
              <a:rPr lang="en-US" i="1" dirty="0"/>
              <a:t> </a:t>
            </a:r>
            <a:r>
              <a:rPr lang="ro-RO" i="1" dirty="0"/>
              <a:t>mare parte din literatur</a:t>
            </a:r>
            <a:r>
              <a:rPr lang="en-US" i="1" dirty="0"/>
              <a:t>a</a:t>
            </a:r>
            <a:r>
              <a:rPr lang="ro-RO" i="1" dirty="0"/>
              <a:t> OO se referea la metode de analiză și design</a:t>
            </a:r>
            <a:r>
              <a:rPr lang="en-US" i="1" dirty="0"/>
              <a:t>.</a:t>
            </a:r>
            <a:r>
              <a:rPr lang="ro-RO" i="1" dirty="0"/>
              <a:t> </a:t>
            </a:r>
            <a:r>
              <a:rPr lang="en-US" i="1" dirty="0" err="1"/>
              <a:t>Existau</a:t>
            </a:r>
            <a:r>
              <a:rPr lang="en-US" i="1" dirty="0"/>
              <a:t> p</a:t>
            </a:r>
            <a:r>
              <a:rPr lang="ro-RO" i="1" dirty="0"/>
              <a:t>uține informații despre procesul dezvoltării OO. În ultimii ani tehnologia OO a devenit larg acceptată și dezvoltarea OO e atât de răspândită încât nu se mai pune problema de viabilitate. </a:t>
            </a:r>
            <a:endParaRPr lang="en-US" b="1" i="1" dirty="0"/>
          </a:p>
          <a:p>
            <a:endParaRPr lang="en-US" dirty="0"/>
          </a:p>
        </p:txBody>
      </p:sp>
    </p:spTree>
    <p:extLst>
      <p:ext uri="{BB962C8B-B14F-4D97-AF65-F5344CB8AC3E}">
        <p14:creationId xmlns:p14="http://schemas.microsoft.com/office/powerpoint/2010/main" val="1542531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A19BE-AFE5-4DF0-BE51-11A1253ED085}"/>
              </a:ext>
            </a:extLst>
          </p:cNvPr>
          <p:cNvSpPr>
            <a:spLocks noGrp="1"/>
          </p:cNvSpPr>
          <p:nvPr>
            <p:ph type="title"/>
          </p:nvPr>
        </p:nvSpPr>
        <p:spPr>
          <a:xfrm>
            <a:off x="821636" y="32178"/>
            <a:ext cx="10225775" cy="1478570"/>
          </a:xfrm>
        </p:spPr>
        <p:txBody>
          <a:bodyPr/>
          <a:lstStyle/>
          <a:p>
            <a:pPr algn="ctr"/>
            <a:r>
              <a:rPr lang="en-US" sz="4400" b="1" dirty="0">
                <a:solidFill>
                  <a:srgbClr val="FF0000"/>
                </a:solidFill>
                <a:effectLst>
                  <a:glow rad="139700">
                    <a:schemeClr val="accent4">
                      <a:satMod val="175000"/>
                      <a:alpha val="40000"/>
                    </a:schemeClr>
                  </a:glow>
                </a:effectLst>
              </a:rPr>
              <a:t>Ce sunt </a:t>
            </a:r>
            <a:r>
              <a:rPr lang="en-US" sz="4400" b="1" dirty="0" err="1">
                <a:solidFill>
                  <a:srgbClr val="FF0000"/>
                </a:solidFill>
                <a:effectLst>
                  <a:glow rad="139700">
                    <a:schemeClr val="accent4">
                      <a:satMod val="175000"/>
                      <a:alpha val="40000"/>
                    </a:schemeClr>
                  </a:glow>
                </a:effectLst>
              </a:rPr>
              <a:t>metricile</a:t>
            </a:r>
            <a:r>
              <a:rPr lang="en-US" sz="4400" b="1" dirty="0">
                <a:solidFill>
                  <a:srgbClr val="FF0000"/>
                </a:solidFill>
                <a:effectLst>
                  <a:glow rad="139700">
                    <a:schemeClr val="accent4">
                      <a:satMod val="175000"/>
                      <a:alpha val="40000"/>
                    </a:schemeClr>
                  </a:glow>
                </a:effectLst>
              </a:rPr>
              <a:t> software?</a:t>
            </a:r>
            <a:br>
              <a:rPr lang="en-US" dirty="0"/>
            </a:br>
            <a:endParaRPr lang="en-US" dirty="0"/>
          </a:p>
        </p:txBody>
      </p:sp>
      <p:sp>
        <p:nvSpPr>
          <p:cNvPr id="3" name="Content Placeholder 2">
            <a:extLst>
              <a:ext uri="{FF2B5EF4-FFF2-40B4-BE49-F238E27FC236}">
                <a16:creationId xmlns:a16="http://schemas.microsoft.com/office/drawing/2014/main" id="{E44F4A6B-59BF-4F4F-85EB-9CF1C0729B76}"/>
              </a:ext>
            </a:extLst>
          </p:cNvPr>
          <p:cNvSpPr>
            <a:spLocks noGrp="1"/>
          </p:cNvSpPr>
          <p:nvPr>
            <p:ph idx="1"/>
          </p:nvPr>
        </p:nvSpPr>
        <p:spPr>
          <a:xfrm>
            <a:off x="662609" y="1510748"/>
            <a:ext cx="10707755" cy="5347252"/>
          </a:xfrm>
        </p:spPr>
        <p:txBody>
          <a:bodyPr>
            <a:normAutofit/>
          </a:bodyPr>
          <a:lstStyle/>
          <a:p>
            <a:r>
              <a:rPr lang="en-US" sz="2800" dirty="0" err="1"/>
              <a:t>Gestionarea</a:t>
            </a:r>
            <a:r>
              <a:rPr lang="en-US" sz="2800" dirty="0"/>
              <a:t> </a:t>
            </a:r>
            <a:r>
              <a:rPr lang="en-US" sz="2800" dirty="0" err="1"/>
              <a:t>eficientă</a:t>
            </a:r>
            <a:r>
              <a:rPr lang="en-US" sz="2800" dirty="0"/>
              <a:t> a </a:t>
            </a:r>
            <a:r>
              <a:rPr lang="en-US" sz="2800" dirty="0" err="1"/>
              <a:t>oricărui</a:t>
            </a:r>
            <a:r>
              <a:rPr lang="en-US" sz="2800" dirty="0"/>
              <a:t> </a:t>
            </a:r>
            <a:r>
              <a:rPr lang="en-US" sz="2800" dirty="0" err="1"/>
              <a:t>proces</a:t>
            </a:r>
            <a:r>
              <a:rPr lang="en-US" sz="2800" dirty="0"/>
              <a:t> </a:t>
            </a:r>
            <a:r>
              <a:rPr lang="en-US" sz="2800" dirty="0" err="1"/>
              <a:t>necesită</a:t>
            </a:r>
            <a:r>
              <a:rPr lang="en-US" sz="2800" dirty="0"/>
              <a:t> </a:t>
            </a:r>
            <a:r>
              <a:rPr lang="en-US" sz="2800" b="1" i="1" dirty="0" err="1">
                <a:effectLst>
                  <a:outerShdw blurRad="38100" dist="38100" dir="2700000" algn="tl">
                    <a:srgbClr val="000000">
                      <a:alpha val="43137"/>
                    </a:srgbClr>
                  </a:outerShdw>
                </a:effectLst>
              </a:rPr>
              <a:t>cuantificare</a:t>
            </a:r>
            <a:r>
              <a:rPr lang="en-US" sz="2800" b="1" i="1" dirty="0">
                <a:effectLst>
                  <a:outerShdw blurRad="38100" dist="38100" dir="2700000" algn="tl">
                    <a:srgbClr val="000000">
                      <a:alpha val="43137"/>
                    </a:srgbClr>
                  </a:outerShdw>
                </a:effectLst>
              </a:rPr>
              <a:t>, </a:t>
            </a:r>
            <a:r>
              <a:rPr lang="en-US" sz="2800" b="1" i="1" dirty="0" err="1">
                <a:effectLst>
                  <a:outerShdw blurRad="38100" dist="38100" dir="2700000" algn="tl">
                    <a:srgbClr val="000000">
                      <a:alpha val="43137"/>
                    </a:srgbClr>
                  </a:outerShdw>
                </a:effectLst>
              </a:rPr>
              <a:t>măsurare</a:t>
            </a:r>
            <a:r>
              <a:rPr lang="en-US" sz="2800" b="1" i="1" dirty="0">
                <a:effectLst>
                  <a:outerShdw blurRad="38100" dist="38100" dir="2700000" algn="tl">
                    <a:srgbClr val="000000">
                      <a:alpha val="43137"/>
                    </a:srgbClr>
                  </a:outerShdw>
                </a:effectLst>
              </a:rPr>
              <a:t> </a:t>
            </a:r>
            <a:r>
              <a:rPr lang="en-US" sz="2800" b="1" i="1" dirty="0" err="1">
                <a:effectLst>
                  <a:outerShdw blurRad="38100" dist="38100" dir="2700000" algn="tl">
                    <a:srgbClr val="000000">
                      <a:alpha val="43137"/>
                    </a:srgbClr>
                  </a:outerShdw>
                </a:effectLst>
              </a:rPr>
              <a:t>și</a:t>
            </a:r>
            <a:r>
              <a:rPr lang="en-US" sz="2800" b="1" i="1" dirty="0">
                <a:effectLst>
                  <a:outerShdw blurRad="38100" dist="38100" dir="2700000" algn="tl">
                    <a:srgbClr val="000000">
                      <a:alpha val="43137"/>
                    </a:srgbClr>
                  </a:outerShdw>
                </a:effectLst>
              </a:rPr>
              <a:t> </a:t>
            </a:r>
            <a:r>
              <a:rPr lang="en-US" sz="2800" b="1" i="1" dirty="0" err="1">
                <a:effectLst>
                  <a:outerShdw blurRad="38100" dist="38100" dir="2700000" algn="tl">
                    <a:srgbClr val="000000">
                      <a:alpha val="43137"/>
                    </a:srgbClr>
                  </a:outerShdw>
                </a:effectLst>
              </a:rPr>
              <a:t>modelare</a:t>
            </a:r>
            <a:r>
              <a:rPr lang="en-US" sz="2800" b="1" i="1" dirty="0">
                <a:effectLst>
                  <a:outerShdw blurRad="38100" dist="38100" dir="2700000" algn="tl">
                    <a:srgbClr val="000000">
                      <a:alpha val="43137"/>
                    </a:srgbClr>
                  </a:outerShdw>
                </a:effectLst>
              </a:rPr>
              <a:t>.</a:t>
            </a:r>
            <a:endParaRPr lang="en-US" sz="2800" i="1" dirty="0">
              <a:effectLst>
                <a:outerShdw blurRad="38100" dist="38100" dir="2700000" algn="tl">
                  <a:srgbClr val="000000">
                    <a:alpha val="43137"/>
                  </a:srgbClr>
                </a:outerShdw>
              </a:effectLst>
            </a:endParaRPr>
          </a:p>
          <a:p>
            <a:r>
              <a:rPr lang="en-US" sz="3200" b="1" dirty="0" err="1">
                <a:solidFill>
                  <a:srgbClr val="FF1D1D"/>
                </a:solidFill>
              </a:rPr>
              <a:t>Metricile</a:t>
            </a:r>
            <a:r>
              <a:rPr lang="en-US" sz="3200" b="1" dirty="0">
                <a:solidFill>
                  <a:srgbClr val="FF1D1D"/>
                </a:solidFill>
              </a:rPr>
              <a:t> software</a:t>
            </a:r>
            <a:r>
              <a:rPr lang="en-US" sz="2800" dirty="0"/>
              <a:t> </a:t>
            </a:r>
            <a:r>
              <a:rPr lang="en-US" sz="2800" dirty="0" err="1"/>
              <a:t>oferă</a:t>
            </a:r>
            <a:r>
              <a:rPr lang="en-US" sz="2800" dirty="0"/>
              <a:t> o </a:t>
            </a:r>
            <a:r>
              <a:rPr lang="en-US" sz="2800" dirty="0" err="1"/>
              <a:t>baza</a:t>
            </a:r>
            <a:r>
              <a:rPr lang="en-US" sz="2800" dirty="0"/>
              <a:t> </a:t>
            </a:r>
            <a:r>
              <a:rPr lang="en-US" sz="2800" dirty="0" err="1"/>
              <a:t>cantitativă</a:t>
            </a:r>
            <a:r>
              <a:rPr lang="en-US" sz="2800" dirty="0"/>
              <a:t> </a:t>
            </a:r>
            <a:r>
              <a:rPr lang="en-US" sz="2800" dirty="0" err="1"/>
              <a:t>pentru</a:t>
            </a:r>
            <a:r>
              <a:rPr lang="en-US" sz="2800" dirty="0"/>
              <a:t> </a:t>
            </a:r>
            <a:r>
              <a:rPr lang="en-US" sz="2800" dirty="0" err="1"/>
              <a:t>dezvoltarea</a:t>
            </a:r>
            <a:r>
              <a:rPr lang="en-US" sz="2800" dirty="0"/>
              <a:t> </a:t>
            </a:r>
            <a:r>
              <a:rPr lang="en-US" sz="2800" dirty="0" err="1"/>
              <a:t>și</a:t>
            </a:r>
            <a:r>
              <a:rPr lang="en-US" sz="2800" dirty="0"/>
              <a:t> </a:t>
            </a:r>
            <a:r>
              <a:rPr lang="en-US" sz="2800" dirty="0" err="1"/>
              <a:t>validarea</a:t>
            </a:r>
            <a:r>
              <a:rPr lang="en-US" sz="2800" dirty="0"/>
              <a:t> </a:t>
            </a:r>
            <a:r>
              <a:rPr lang="en-US" sz="2800" dirty="0" err="1"/>
              <a:t>modelelor</a:t>
            </a:r>
            <a:r>
              <a:rPr lang="en-US" sz="2800" dirty="0"/>
              <a:t> </a:t>
            </a:r>
            <a:r>
              <a:rPr lang="en-US" sz="2800" dirty="0" err="1"/>
              <a:t>procesului</a:t>
            </a:r>
            <a:r>
              <a:rPr lang="en-US" sz="2800" dirty="0"/>
              <a:t> de </a:t>
            </a:r>
            <a:r>
              <a:rPr lang="en-US" sz="2800" dirty="0" err="1"/>
              <a:t>dezvoltare</a:t>
            </a:r>
            <a:r>
              <a:rPr lang="en-US" sz="2800" dirty="0"/>
              <a:t> software. </a:t>
            </a:r>
            <a:r>
              <a:rPr lang="en-US" sz="2800" dirty="0" err="1"/>
              <a:t>Acestea</a:t>
            </a:r>
            <a:r>
              <a:rPr lang="en-US" sz="2800" dirty="0"/>
              <a:t> pot fi </a:t>
            </a:r>
            <a:r>
              <a:rPr lang="en-US" sz="2800" dirty="0" err="1"/>
              <a:t>folosite</a:t>
            </a:r>
            <a:r>
              <a:rPr lang="en-US" sz="2800" dirty="0"/>
              <a:t> </a:t>
            </a:r>
            <a:r>
              <a:rPr lang="en-US" sz="2800" dirty="0" err="1"/>
              <a:t>pentru</a:t>
            </a:r>
            <a:r>
              <a:rPr lang="en-US" sz="2800" dirty="0"/>
              <a:t> </a:t>
            </a:r>
            <a:r>
              <a:rPr lang="en-US" sz="2800" dirty="0" err="1"/>
              <a:t>îmbunătățirea</a:t>
            </a:r>
            <a:r>
              <a:rPr lang="en-US" sz="2800" dirty="0"/>
              <a:t> </a:t>
            </a:r>
            <a:r>
              <a:rPr lang="en-US" sz="2800" dirty="0" err="1"/>
              <a:t>productivității</a:t>
            </a:r>
            <a:r>
              <a:rPr lang="en-US" sz="2800" dirty="0"/>
              <a:t> </a:t>
            </a:r>
            <a:r>
              <a:rPr lang="en-US" sz="2800" dirty="0" err="1"/>
              <a:t>și</a:t>
            </a:r>
            <a:r>
              <a:rPr lang="en-US" sz="2800" dirty="0"/>
              <a:t> </a:t>
            </a:r>
            <a:r>
              <a:rPr lang="en-US" sz="2800" dirty="0" err="1"/>
              <a:t>calitatiii</a:t>
            </a:r>
            <a:r>
              <a:rPr lang="en-US" sz="2800" dirty="0"/>
              <a:t> software.</a:t>
            </a:r>
          </a:p>
          <a:p>
            <a:r>
              <a:rPr lang="ro-RO" sz="2800" dirty="0"/>
              <a:t>Aprecierea sistemelor de programe este de </a:t>
            </a:r>
            <a:r>
              <a:rPr lang="ro-RO" sz="3200" dirty="0">
                <a:solidFill>
                  <a:srgbClr val="FFC000"/>
                </a:solidFill>
              </a:rPr>
              <a:t>ordin calitativ </a:t>
            </a:r>
            <a:r>
              <a:rPr lang="ro-RO" sz="2800" dirty="0"/>
              <a:t>(bun, satisfãcãtor, foarte bun, nesatisfãcãtor) şi de ordin cantitativ, exprimat numeric.</a:t>
            </a:r>
            <a:endParaRPr lang="en-US" sz="2800" dirty="0"/>
          </a:p>
          <a:p>
            <a:endParaRPr lang="en-US" sz="2800" dirty="0"/>
          </a:p>
        </p:txBody>
      </p:sp>
    </p:spTree>
    <p:extLst>
      <p:ext uri="{BB962C8B-B14F-4D97-AF65-F5344CB8AC3E}">
        <p14:creationId xmlns:p14="http://schemas.microsoft.com/office/powerpoint/2010/main" val="1629278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42BCDA-76BD-48DE-946C-FAD0F2B650C3}"/>
              </a:ext>
            </a:extLst>
          </p:cNvPr>
          <p:cNvSpPr>
            <a:spLocks noGrp="1"/>
          </p:cNvSpPr>
          <p:nvPr>
            <p:ph idx="1"/>
          </p:nvPr>
        </p:nvSpPr>
        <p:spPr>
          <a:xfrm>
            <a:off x="1179443" y="848139"/>
            <a:ext cx="9867968" cy="5817704"/>
          </a:xfrm>
        </p:spPr>
        <p:txBody>
          <a:bodyPr>
            <a:normAutofit/>
          </a:bodyPr>
          <a:lstStyle/>
          <a:p>
            <a:pPr marL="0" indent="0" algn="ctr">
              <a:buNone/>
            </a:pPr>
            <a:r>
              <a:rPr lang="ro-RO" sz="4000" b="1" dirty="0">
                <a:effectLst>
                  <a:glow rad="139700">
                    <a:schemeClr val="accent5">
                      <a:satMod val="175000"/>
                      <a:alpha val="40000"/>
                    </a:schemeClr>
                  </a:glow>
                </a:effectLst>
              </a:rPr>
              <a:t>O metrică software</a:t>
            </a:r>
            <a:r>
              <a:rPr lang="ro-RO" sz="4000" dirty="0">
                <a:effectLst>
                  <a:glow rad="139700">
                    <a:schemeClr val="accent5">
                      <a:satMod val="175000"/>
                      <a:alpha val="40000"/>
                    </a:schemeClr>
                  </a:glow>
                </a:effectLst>
              </a:rPr>
              <a:t> este un standard de măsură al unui grad la care un sistem software posedă  o proprietate.</a:t>
            </a:r>
            <a:endParaRPr lang="en-US" sz="4000" dirty="0">
              <a:effectLst>
                <a:glow rad="139700">
                  <a:schemeClr val="accent5">
                    <a:satMod val="175000"/>
                    <a:alpha val="40000"/>
                  </a:schemeClr>
                </a:glow>
              </a:effectLst>
            </a:endParaRPr>
          </a:p>
          <a:p>
            <a:pPr marL="0" indent="0" algn="ctr">
              <a:buNone/>
            </a:pPr>
            <a:r>
              <a:rPr lang="ro-RO" sz="4000" dirty="0"/>
              <a:t>Sunt o metodă de măsurare a caracteristicilor software numarabile și cuantificabile.</a:t>
            </a:r>
            <a:endParaRPr lang="en-US" sz="4000" dirty="0"/>
          </a:p>
          <a:p>
            <a:pPr marL="0" indent="0" algn="ctr">
              <a:buNone/>
            </a:pPr>
            <a:r>
              <a:rPr lang="en-GB" sz="2800" dirty="0" err="1"/>
              <a:t>Metricile</a:t>
            </a:r>
            <a:r>
              <a:rPr lang="en-GB" sz="2800" dirty="0"/>
              <a:t> software </a:t>
            </a:r>
            <a:r>
              <a:rPr lang="en-GB" sz="2800" dirty="0" err="1"/>
              <a:t>înglobeazã</a:t>
            </a:r>
            <a:r>
              <a:rPr lang="en-GB" sz="2800" dirty="0"/>
              <a:t> </a:t>
            </a:r>
            <a:r>
              <a:rPr lang="en-GB" sz="2800" dirty="0" err="1"/>
              <a:t>modele</a:t>
            </a:r>
            <a:r>
              <a:rPr lang="en-GB" sz="2800" dirty="0"/>
              <a:t>, </a:t>
            </a:r>
            <a:r>
              <a:rPr lang="en-GB" sz="2800" dirty="0" err="1"/>
              <a:t>indicatori</a:t>
            </a:r>
            <a:r>
              <a:rPr lang="en-GB" sz="2800" dirty="0"/>
              <a:t> </a:t>
            </a:r>
            <a:r>
              <a:rPr lang="en-GB" sz="2800" dirty="0" err="1"/>
              <a:t>şi</a:t>
            </a:r>
            <a:r>
              <a:rPr lang="en-GB" sz="2800" dirty="0"/>
              <a:t> </a:t>
            </a:r>
            <a:r>
              <a:rPr lang="en-GB" sz="2800" dirty="0" err="1"/>
              <a:t>proprietãţi</a:t>
            </a:r>
            <a:r>
              <a:rPr lang="en-GB" sz="2800" dirty="0"/>
              <a:t>, precum </a:t>
            </a:r>
            <a:r>
              <a:rPr lang="en-GB" sz="2800" dirty="0" err="1"/>
              <a:t>şi</a:t>
            </a:r>
            <a:r>
              <a:rPr lang="en-GB" sz="2800" dirty="0"/>
              <a:t> </a:t>
            </a:r>
            <a:r>
              <a:rPr lang="en-GB" sz="2800" dirty="0" err="1"/>
              <a:t>modalitãţi</a:t>
            </a:r>
            <a:r>
              <a:rPr lang="en-GB" sz="2800" dirty="0"/>
              <a:t> de </a:t>
            </a:r>
            <a:r>
              <a:rPr lang="en-GB" sz="2800" dirty="0" err="1"/>
              <a:t>evaluare</a:t>
            </a:r>
            <a:r>
              <a:rPr lang="en-GB" sz="2800" dirty="0"/>
              <a:t> </a:t>
            </a:r>
            <a:r>
              <a:rPr lang="en-GB" sz="2800" dirty="0" err="1"/>
              <a:t>şi</a:t>
            </a:r>
            <a:r>
              <a:rPr lang="en-GB" sz="2800" dirty="0"/>
              <a:t> </a:t>
            </a:r>
            <a:r>
              <a:rPr lang="en-GB" sz="2800" dirty="0" err="1"/>
              <a:t>validare</a:t>
            </a:r>
            <a:r>
              <a:rPr lang="en-GB" sz="2800" dirty="0"/>
              <a:t>.</a:t>
            </a:r>
            <a:endParaRPr lang="en-US" sz="2800" dirty="0"/>
          </a:p>
          <a:p>
            <a:pPr marL="0" indent="0">
              <a:buNone/>
            </a:pPr>
            <a:endParaRPr lang="en-US" dirty="0"/>
          </a:p>
        </p:txBody>
      </p:sp>
    </p:spTree>
    <p:extLst>
      <p:ext uri="{BB962C8B-B14F-4D97-AF65-F5344CB8AC3E}">
        <p14:creationId xmlns:p14="http://schemas.microsoft.com/office/powerpoint/2010/main" val="1125962111"/>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DE1DB-06AA-4A8C-B66C-B916745D5116}"/>
              </a:ext>
            </a:extLst>
          </p:cNvPr>
          <p:cNvSpPr>
            <a:spLocks noGrp="1"/>
          </p:cNvSpPr>
          <p:nvPr>
            <p:ph type="title"/>
          </p:nvPr>
        </p:nvSpPr>
        <p:spPr/>
        <p:txBody>
          <a:bodyPr>
            <a:normAutofit/>
          </a:bodyPr>
          <a:lstStyle/>
          <a:p>
            <a:r>
              <a:rPr lang="en-US" sz="4400" dirty="0" err="1">
                <a:effectLst>
                  <a:glow rad="228600">
                    <a:schemeClr val="accent3">
                      <a:satMod val="175000"/>
                      <a:alpha val="40000"/>
                    </a:schemeClr>
                  </a:glow>
                </a:effectLst>
              </a:rPr>
              <a:t>Clasificarea</a:t>
            </a:r>
            <a:r>
              <a:rPr lang="en-US" sz="4400" dirty="0">
                <a:effectLst>
                  <a:glow rad="228600">
                    <a:schemeClr val="accent3">
                      <a:satMod val="175000"/>
                      <a:alpha val="40000"/>
                    </a:schemeClr>
                  </a:glow>
                </a:effectLst>
              </a:rPr>
              <a:t> </a:t>
            </a:r>
            <a:r>
              <a:rPr lang="en-US" sz="4400" dirty="0" err="1">
                <a:effectLst>
                  <a:glow rad="228600">
                    <a:schemeClr val="accent3">
                      <a:satMod val="175000"/>
                      <a:alpha val="40000"/>
                    </a:schemeClr>
                  </a:glow>
                </a:effectLst>
              </a:rPr>
              <a:t>metricilor</a:t>
            </a:r>
            <a:r>
              <a:rPr lang="en-US" sz="4400" dirty="0">
                <a:effectLst>
                  <a:glow rad="228600">
                    <a:schemeClr val="accent3">
                      <a:satMod val="175000"/>
                      <a:alpha val="40000"/>
                    </a:schemeClr>
                  </a:glow>
                </a:effectLst>
              </a:rPr>
              <a:t> software</a:t>
            </a:r>
          </a:p>
        </p:txBody>
      </p:sp>
      <p:sp>
        <p:nvSpPr>
          <p:cNvPr id="3" name="Content Placeholder 2">
            <a:extLst>
              <a:ext uri="{FF2B5EF4-FFF2-40B4-BE49-F238E27FC236}">
                <a16:creationId xmlns:a16="http://schemas.microsoft.com/office/drawing/2014/main" id="{084E80C2-972F-428C-8B19-460A85EA33A3}"/>
              </a:ext>
            </a:extLst>
          </p:cNvPr>
          <p:cNvSpPr>
            <a:spLocks noGrp="1"/>
          </p:cNvSpPr>
          <p:nvPr>
            <p:ph idx="1"/>
          </p:nvPr>
        </p:nvSpPr>
        <p:spPr/>
        <p:txBody>
          <a:bodyPr/>
          <a:lstStyle/>
          <a:p>
            <a:pPr marL="0" indent="0">
              <a:buNone/>
            </a:pPr>
            <a:r>
              <a:rPr lang="it-IT" sz="3200" dirty="0"/>
              <a:t>Metricile software pot fi clasificate în trei categorii :</a:t>
            </a:r>
          </a:p>
          <a:p>
            <a:r>
              <a:rPr lang="it-IT" sz="3200" dirty="0"/>
              <a:t>metrici ale produsului</a:t>
            </a:r>
          </a:p>
          <a:p>
            <a:r>
              <a:rPr lang="it-IT" sz="3200" dirty="0"/>
              <a:t>metrici ale calității</a:t>
            </a:r>
          </a:p>
          <a:p>
            <a:r>
              <a:rPr lang="it-IT" sz="3200" dirty="0"/>
              <a:t>metrici ale proiectului</a:t>
            </a:r>
          </a:p>
        </p:txBody>
      </p:sp>
    </p:spTree>
    <p:extLst>
      <p:ext uri="{BB962C8B-B14F-4D97-AF65-F5344CB8AC3E}">
        <p14:creationId xmlns:p14="http://schemas.microsoft.com/office/powerpoint/2010/main" val="986572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A19CE-D187-4B87-A102-4F3B7B949489}"/>
              </a:ext>
            </a:extLst>
          </p:cNvPr>
          <p:cNvSpPr>
            <a:spLocks noGrp="1"/>
          </p:cNvSpPr>
          <p:nvPr>
            <p:ph type="title"/>
          </p:nvPr>
        </p:nvSpPr>
        <p:spPr/>
        <p:txBody>
          <a:bodyPr/>
          <a:lstStyle/>
          <a:p>
            <a:r>
              <a:rPr lang="en-US" dirty="0" err="1"/>
              <a:t>Metricile</a:t>
            </a:r>
            <a:r>
              <a:rPr lang="en-US" dirty="0"/>
              <a:t> </a:t>
            </a:r>
            <a:r>
              <a:rPr lang="en-US" dirty="0" err="1"/>
              <a:t>produsului</a:t>
            </a:r>
            <a:r>
              <a:rPr lang="en-US" dirty="0"/>
              <a:t> </a:t>
            </a:r>
          </a:p>
        </p:txBody>
      </p:sp>
      <p:sp>
        <p:nvSpPr>
          <p:cNvPr id="3" name="Content Placeholder 2">
            <a:extLst>
              <a:ext uri="{FF2B5EF4-FFF2-40B4-BE49-F238E27FC236}">
                <a16:creationId xmlns:a16="http://schemas.microsoft.com/office/drawing/2014/main" id="{BEB7126F-BB68-4C6D-A3CB-B37B5C5334AA}"/>
              </a:ext>
            </a:extLst>
          </p:cNvPr>
          <p:cNvSpPr>
            <a:spLocks noGrp="1"/>
          </p:cNvSpPr>
          <p:nvPr>
            <p:ph idx="1"/>
          </p:nvPr>
        </p:nvSpPr>
        <p:spPr/>
        <p:txBody>
          <a:bodyPr/>
          <a:lstStyle/>
          <a:p>
            <a:r>
              <a:rPr lang="en-US" dirty="0" err="1"/>
              <a:t>descriu</a:t>
            </a:r>
            <a:r>
              <a:rPr lang="en-US" dirty="0"/>
              <a:t> </a:t>
            </a:r>
            <a:r>
              <a:rPr lang="en-US" dirty="0" err="1"/>
              <a:t>caracteristicile</a:t>
            </a:r>
            <a:r>
              <a:rPr lang="en-US" dirty="0"/>
              <a:t> </a:t>
            </a:r>
            <a:r>
              <a:rPr lang="en-US" dirty="0" err="1"/>
              <a:t>produsului</a:t>
            </a:r>
            <a:r>
              <a:rPr lang="en-US" dirty="0"/>
              <a:t> precum : </a:t>
            </a:r>
            <a:r>
              <a:rPr lang="en-US" dirty="0" err="1"/>
              <a:t>dimensiune</a:t>
            </a:r>
            <a:r>
              <a:rPr lang="en-US" dirty="0"/>
              <a:t> , </a:t>
            </a:r>
            <a:r>
              <a:rPr lang="en-US" dirty="0" err="1"/>
              <a:t>complexitate</a:t>
            </a:r>
            <a:r>
              <a:rPr lang="en-US" dirty="0"/>
              <a:t> , </a:t>
            </a:r>
            <a:r>
              <a:rPr lang="en-US" dirty="0" err="1"/>
              <a:t>caracteristici</a:t>
            </a:r>
            <a:r>
              <a:rPr lang="en-US" dirty="0"/>
              <a:t> de design , </a:t>
            </a:r>
            <a:r>
              <a:rPr lang="en-US" dirty="0" err="1"/>
              <a:t>performanta</a:t>
            </a:r>
            <a:r>
              <a:rPr lang="en-US" dirty="0"/>
              <a:t> </a:t>
            </a:r>
            <a:r>
              <a:rPr lang="en-US" dirty="0" err="1"/>
              <a:t>si</a:t>
            </a:r>
            <a:r>
              <a:rPr lang="en-US" dirty="0"/>
              <a:t> </a:t>
            </a:r>
            <a:r>
              <a:rPr lang="en-US" dirty="0" err="1"/>
              <a:t>nivelul</a:t>
            </a:r>
            <a:r>
              <a:rPr lang="en-US" dirty="0"/>
              <a:t> </a:t>
            </a:r>
            <a:r>
              <a:rPr lang="en-US" dirty="0" err="1"/>
              <a:t>calitatii</a:t>
            </a:r>
            <a:r>
              <a:rPr lang="en-US" dirty="0"/>
              <a:t> </a:t>
            </a:r>
          </a:p>
        </p:txBody>
      </p:sp>
    </p:spTree>
    <p:extLst>
      <p:ext uri="{BB962C8B-B14F-4D97-AF65-F5344CB8AC3E}">
        <p14:creationId xmlns:p14="http://schemas.microsoft.com/office/powerpoint/2010/main" val="32140369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8A9C9-193C-4CB7-9FB3-483091F9A393}"/>
              </a:ext>
            </a:extLst>
          </p:cNvPr>
          <p:cNvSpPr>
            <a:spLocks noGrp="1"/>
          </p:cNvSpPr>
          <p:nvPr>
            <p:ph type="title"/>
          </p:nvPr>
        </p:nvSpPr>
        <p:spPr/>
        <p:txBody>
          <a:bodyPr/>
          <a:lstStyle/>
          <a:p>
            <a:r>
              <a:rPr lang="en-US" dirty="0" err="1"/>
              <a:t>Metricile</a:t>
            </a:r>
            <a:r>
              <a:rPr lang="en-US" dirty="0"/>
              <a:t> de </a:t>
            </a:r>
            <a:r>
              <a:rPr lang="en-US" dirty="0" err="1"/>
              <a:t>proces</a:t>
            </a:r>
            <a:r>
              <a:rPr lang="en-US" dirty="0"/>
              <a:t> </a:t>
            </a:r>
          </a:p>
        </p:txBody>
      </p:sp>
      <p:sp>
        <p:nvSpPr>
          <p:cNvPr id="3" name="Content Placeholder 2">
            <a:extLst>
              <a:ext uri="{FF2B5EF4-FFF2-40B4-BE49-F238E27FC236}">
                <a16:creationId xmlns:a16="http://schemas.microsoft.com/office/drawing/2014/main" id="{2449C621-BBA0-495B-8AD3-4736C7074A8A}"/>
              </a:ext>
            </a:extLst>
          </p:cNvPr>
          <p:cNvSpPr>
            <a:spLocks noGrp="1"/>
          </p:cNvSpPr>
          <p:nvPr>
            <p:ph idx="1"/>
          </p:nvPr>
        </p:nvSpPr>
        <p:spPr/>
        <p:txBody>
          <a:bodyPr/>
          <a:lstStyle/>
          <a:p>
            <a:r>
              <a:rPr lang="en-US" dirty="0"/>
              <a:t>sunt </a:t>
            </a:r>
            <a:r>
              <a:rPr lang="en-US" dirty="0" err="1"/>
              <a:t>folosite</a:t>
            </a:r>
            <a:r>
              <a:rPr lang="en-US" dirty="0"/>
              <a:t> </a:t>
            </a:r>
            <a:r>
              <a:rPr lang="en-US" dirty="0" err="1"/>
              <a:t>pentru</a:t>
            </a:r>
            <a:r>
              <a:rPr lang="en-US" dirty="0"/>
              <a:t> a </a:t>
            </a:r>
            <a:r>
              <a:rPr lang="en-US" dirty="0" err="1"/>
              <a:t>imbunatatii</a:t>
            </a:r>
            <a:r>
              <a:rPr lang="en-US" dirty="0"/>
              <a:t> </a:t>
            </a:r>
            <a:r>
              <a:rPr lang="en-US" dirty="0" err="1"/>
              <a:t>dezvoltarea</a:t>
            </a:r>
            <a:r>
              <a:rPr lang="en-US" dirty="0"/>
              <a:t> software </a:t>
            </a:r>
            <a:r>
              <a:rPr lang="en-US" dirty="0" err="1"/>
              <a:t>si</a:t>
            </a:r>
            <a:r>
              <a:rPr lang="en-US" dirty="0"/>
              <a:t> </a:t>
            </a:r>
            <a:r>
              <a:rPr lang="en-US" dirty="0" err="1"/>
              <a:t>mentenanta</a:t>
            </a:r>
            <a:r>
              <a:rPr lang="en-US" dirty="0"/>
              <a:t> . </a:t>
            </a:r>
            <a:r>
              <a:rPr lang="en-US" dirty="0" err="1"/>
              <a:t>Exemplele</a:t>
            </a:r>
            <a:r>
              <a:rPr lang="en-US" dirty="0"/>
              <a:t> </a:t>
            </a:r>
            <a:r>
              <a:rPr lang="en-US" dirty="0" err="1"/>
              <a:t>includ</a:t>
            </a:r>
            <a:r>
              <a:rPr lang="en-US" dirty="0"/>
              <a:t> </a:t>
            </a:r>
            <a:r>
              <a:rPr lang="en-US" dirty="0" err="1"/>
              <a:t>eficacitatea</a:t>
            </a:r>
            <a:r>
              <a:rPr lang="en-US" dirty="0"/>
              <a:t> </a:t>
            </a:r>
            <a:r>
              <a:rPr lang="en-US" dirty="0" err="1"/>
              <a:t>eliminarii</a:t>
            </a:r>
            <a:r>
              <a:rPr lang="en-US" dirty="0"/>
              <a:t> </a:t>
            </a:r>
            <a:r>
              <a:rPr lang="en-US" dirty="0" err="1"/>
              <a:t>defectului</a:t>
            </a:r>
            <a:r>
              <a:rPr lang="en-US" dirty="0"/>
              <a:t> in </a:t>
            </a:r>
            <a:r>
              <a:rPr lang="en-US" dirty="0" err="1"/>
              <a:t>timpul</a:t>
            </a:r>
            <a:r>
              <a:rPr lang="en-US" dirty="0"/>
              <a:t> </a:t>
            </a:r>
            <a:r>
              <a:rPr lang="en-US" dirty="0" err="1"/>
              <a:t>dezvoltarii</a:t>
            </a:r>
            <a:r>
              <a:rPr lang="en-US" dirty="0"/>
              <a:t> , </a:t>
            </a:r>
            <a:r>
              <a:rPr lang="en-US" dirty="0" err="1"/>
              <a:t>modelul</a:t>
            </a:r>
            <a:r>
              <a:rPr lang="en-US" dirty="0"/>
              <a:t> de </a:t>
            </a:r>
            <a:r>
              <a:rPr lang="en-US" dirty="0" err="1"/>
              <a:t>testare</a:t>
            </a:r>
            <a:r>
              <a:rPr lang="en-US" dirty="0"/>
              <a:t> a </a:t>
            </a:r>
            <a:r>
              <a:rPr lang="en-US" dirty="0" err="1"/>
              <a:t>provenientei</a:t>
            </a:r>
            <a:r>
              <a:rPr lang="en-US" dirty="0"/>
              <a:t> </a:t>
            </a:r>
            <a:r>
              <a:rPr lang="en-US" dirty="0" err="1"/>
              <a:t>defectului</a:t>
            </a:r>
            <a:r>
              <a:rPr lang="en-US" dirty="0"/>
              <a:t> </a:t>
            </a:r>
            <a:r>
              <a:rPr lang="en-US" dirty="0" err="1"/>
              <a:t>si</a:t>
            </a:r>
            <a:r>
              <a:rPr lang="en-US" dirty="0"/>
              <a:t> </a:t>
            </a:r>
            <a:r>
              <a:rPr lang="en-US" dirty="0" err="1"/>
              <a:t>timpul</a:t>
            </a:r>
            <a:r>
              <a:rPr lang="en-US" dirty="0"/>
              <a:t> de </a:t>
            </a:r>
            <a:r>
              <a:rPr lang="en-US" dirty="0" err="1"/>
              <a:t>raspuns</a:t>
            </a:r>
            <a:r>
              <a:rPr lang="en-US" dirty="0"/>
              <a:t> a </a:t>
            </a:r>
            <a:r>
              <a:rPr lang="en-US" dirty="0" err="1"/>
              <a:t>procesului</a:t>
            </a:r>
            <a:r>
              <a:rPr lang="en-US" dirty="0"/>
              <a:t> fix . </a:t>
            </a:r>
          </a:p>
        </p:txBody>
      </p:sp>
    </p:spTree>
    <p:extLst>
      <p:ext uri="{BB962C8B-B14F-4D97-AF65-F5344CB8AC3E}">
        <p14:creationId xmlns:p14="http://schemas.microsoft.com/office/powerpoint/2010/main" val="35332127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F9B1A-DBB6-44AD-8F51-A556D92FB671}"/>
              </a:ext>
            </a:extLst>
          </p:cNvPr>
          <p:cNvSpPr>
            <a:spLocks noGrp="1"/>
          </p:cNvSpPr>
          <p:nvPr>
            <p:ph type="title"/>
          </p:nvPr>
        </p:nvSpPr>
        <p:spPr/>
        <p:txBody>
          <a:bodyPr/>
          <a:lstStyle/>
          <a:p>
            <a:r>
              <a:rPr lang="en-US" dirty="0" err="1"/>
              <a:t>Metricile</a:t>
            </a:r>
            <a:r>
              <a:rPr lang="en-US" dirty="0"/>
              <a:t> de </a:t>
            </a:r>
            <a:r>
              <a:rPr lang="en-US" dirty="0" err="1"/>
              <a:t>proiect</a:t>
            </a:r>
            <a:r>
              <a:rPr lang="en-US" dirty="0"/>
              <a:t> </a:t>
            </a:r>
          </a:p>
        </p:txBody>
      </p:sp>
      <p:sp>
        <p:nvSpPr>
          <p:cNvPr id="3" name="Content Placeholder 2">
            <a:extLst>
              <a:ext uri="{FF2B5EF4-FFF2-40B4-BE49-F238E27FC236}">
                <a16:creationId xmlns:a16="http://schemas.microsoft.com/office/drawing/2014/main" id="{B3F9E49C-FE54-4A4E-85C9-E8EA17D9EAC9}"/>
              </a:ext>
            </a:extLst>
          </p:cNvPr>
          <p:cNvSpPr>
            <a:spLocks noGrp="1"/>
          </p:cNvSpPr>
          <p:nvPr>
            <p:ph idx="1"/>
          </p:nvPr>
        </p:nvSpPr>
        <p:spPr/>
        <p:txBody>
          <a:bodyPr/>
          <a:lstStyle/>
          <a:p>
            <a:r>
              <a:rPr lang="ro-RO" dirty="0"/>
              <a:t>descriu caracteristicile proiectului si executia . Exemplele includ numarul de dezvoltatori software , cadrul modelului de-a lungul unui ciclu de viata al software-ului , cost , planificare si productivitate . Unele metrici apartin mai multor categorii . De exemplu , metrica calitatii in proces este atat metrica de proces , cat si metrica de proiect . </a:t>
            </a:r>
            <a:endParaRPr lang="en-US" dirty="0"/>
          </a:p>
          <a:p>
            <a:endParaRPr lang="en-US" dirty="0"/>
          </a:p>
        </p:txBody>
      </p:sp>
    </p:spTree>
    <p:extLst>
      <p:ext uri="{BB962C8B-B14F-4D97-AF65-F5344CB8AC3E}">
        <p14:creationId xmlns:p14="http://schemas.microsoft.com/office/powerpoint/2010/main" val="3894296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EF3D3-AEE0-41C0-835A-B530B28BCF3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11FC597-81E1-42A0-B590-6341840E684B}"/>
              </a:ext>
            </a:extLst>
          </p:cNvPr>
          <p:cNvSpPr>
            <a:spLocks noGrp="1"/>
          </p:cNvSpPr>
          <p:nvPr>
            <p:ph idx="1"/>
          </p:nvPr>
        </p:nvSpPr>
        <p:spPr/>
        <p:txBody>
          <a:bodyPr>
            <a:normAutofit fontScale="70000" lnSpcReduction="20000"/>
          </a:bodyPr>
          <a:lstStyle/>
          <a:p>
            <a:r>
              <a:rPr lang="en-US" dirty="0"/>
              <a:t>	</a:t>
            </a:r>
            <a:r>
              <a:rPr lang="en-US" dirty="0" err="1"/>
              <a:t>Metricile</a:t>
            </a:r>
            <a:r>
              <a:rPr lang="en-US" dirty="0"/>
              <a:t> de </a:t>
            </a:r>
            <a:r>
              <a:rPr lang="en-US" dirty="0" err="1"/>
              <a:t>calitate</a:t>
            </a:r>
            <a:r>
              <a:rPr lang="en-US" dirty="0"/>
              <a:t> software sunt un subset de </a:t>
            </a:r>
            <a:r>
              <a:rPr lang="en-US" dirty="0" err="1"/>
              <a:t>metrici</a:t>
            </a:r>
            <a:r>
              <a:rPr lang="en-US" dirty="0"/>
              <a:t> software care se </a:t>
            </a:r>
            <a:r>
              <a:rPr lang="en-US" dirty="0" err="1"/>
              <a:t>concentreaza</a:t>
            </a:r>
            <a:r>
              <a:rPr lang="en-US" dirty="0"/>
              <a:t> pe </a:t>
            </a:r>
            <a:r>
              <a:rPr lang="en-US" dirty="0" err="1"/>
              <a:t>aspectele</a:t>
            </a:r>
            <a:r>
              <a:rPr lang="en-US" dirty="0"/>
              <a:t> </a:t>
            </a:r>
            <a:r>
              <a:rPr lang="en-US" dirty="0" err="1"/>
              <a:t>produsului</a:t>
            </a:r>
            <a:r>
              <a:rPr lang="en-US" dirty="0"/>
              <a:t> , </a:t>
            </a:r>
            <a:r>
              <a:rPr lang="en-US" dirty="0" err="1"/>
              <a:t>procesului</a:t>
            </a:r>
            <a:r>
              <a:rPr lang="en-US" dirty="0"/>
              <a:t> </a:t>
            </a:r>
            <a:r>
              <a:rPr lang="en-US" dirty="0" err="1"/>
              <a:t>si</a:t>
            </a:r>
            <a:r>
              <a:rPr lang="en-US" dirty="0"/>
              <a:t> </a:t>
            </a:r>
            <a:r>
              <a:rPr lang="en-US" dirty="0" err="1"/>
              <a:t>proiectului</a:t>
            </a:r>
            <a:r>
              <a:rPr lang="en-US" dirty="0"/>
              <a:t> . In general </a:t>
            </a:r>
            <a:r>
              <a:rPr lang="en-US" dirty="0" err="1"/>
              <a:t>metricile</a:t>
            </a:r>
            <a:r>
              <a:rPr lang="en-US" dirty="0"/>
              <a:t> </a:t>
            </a:r>
            <a:r>
              <a:rPr lang="en-US" dirty="0" err="1"/>
              <a:t>calitatii</a:t>
            </a:r>
            <a:r>
              <a:rPr lang="en-US" dirty="0"/>
              <a:t> software sunt </a:t>
            </a:r>
            <a:r>
              <a:rPr lang="en-US" dirty="0" err="1"/>
              <a:t>mult</a:t>
            </a:r>
            <a:r>
              <a:rPr lang="en-US" dirty="0"/>
              <a:t> </a:t>
            </a:r>
            <a:r>
              <a:rPr lang="en-US" dirty="0" err="1"/>
              <a:t>mai</a:t>
            </a:r>
            <a:r>
              <a:rPr lang="en-US" dirty="0"/>
              <a:t> </a:t>
            </a:r>
            <a:r>
              <a:rPr lang="en-US" dirty="0" err="1"/>
              <a:t>apropiate</a:t>
            </a:r>
            <a:r>
              <a:rPr lang="en-US" dirty="0"/>
              <a:t> de </a:t>
            </a:r>
            <a:r>
              <a:rPr lang="en-US" dirty="0" err="1"/>
              <a:t>metrica</a:t>
            </a:r>
            <a:r>
              <a:rPr lang="en-US" dirty="0"/>
              <a:t> de </a:t>
            </a:r>
            <a:r>
              <a:rPr lang="en-US" dirty="0" err="1"/>
              <a:t>produs</a:t>
            </a:r>
            <a:r>
              <a:rPr lang="en-US" dirty="0"/>
              <a:t> </a:t>
            </a:r>
            <a:r>
              <a:rPr lang="en-US" dirty="0" err="1"/>
              <a:t>si</a:t>
            </a:r>
            <a:r>
              <a:rPr lang="en-US" dirty="0"/>
              <a:t> </a:t>
            </a:r>
            <a:r>
              <a:rPr lang="en-US" dirty="0" err="1"/>
              <a:t>proces</a:t>
            </a:r>
            <a:r>
              <a:rPr lang="en-US" dirty="0"/>
              <a:t> , </a:t>
            </a:r>
            <a:r>
              <a:rPr lang="en-US" dirty="0" err="1"/>
              <a:t>decat</a:t>
            </a:r>
            <a:r>
              <a:rPr lang="en-US" dirty="0"/>
              <a:t> de </a:t>
            </a:r>
            <a:r>
              <a:rPr lang="en-US" dirty="0" err="1"/>
              <a:t>etrica</a:t>
            </a:r>
            <a:r>
              <a:rPr lang="en-US" dirty="0"/>
              <a:t> de </a:t>
            </a:r>
            <a:r>
              <a:rPr lang="en-US" dirty="0" err="1"/>
              <a:t>proiect</a:t>
            </a:r>
            <a:r>
              <a:rPr lang="en-US" dirty="0"/>
              <a:t> . </a:t>
            </a:r>
            <a:r>
              <a:rPr lang="en-US" dirty="0" err="1"/>
              <a:t>Parametrii</a:t>
            </a:r>
            <a:r>
              <a:rPr lang="en-US" dirty="0"/>
              <a:t> </a:t>
            </a:r>
            <a:r>
              <a:rPr lang="en-US" dirty="0" err="1"/>
              <a:t>proiectului</a:t>
            </a:r>
            <a:r>
              <a:rPr lang="en-US" dirty="0"/>
              <a:t> precum </a:t>
            </a:r>
            <a:r>
              <a:rPr lang="en-US" dirty="0" err="1"/>
              <a:t>numarul</a:t>
            </a:r>
            <a:r>
              <a:rPr lang="en-US" dirty="0"/>
              <a:t> de </a:t>
            </a:r>
            <a:r>
              <a:rPr lang="en-US" dirty="0" err="1"/>
              <a:t>dezvoltatori</a:t>
            </a:r>
            <a:r>
              <a:rPr lang="en-US" dirty="0"/>
              <a:t> </a:t>
            </a:r>
            <a:r>
              <a:rPr lang="en-US" dirty="0" err="1"/>
              <a:t>si</a:t>
            </a:r>
            <a:r>
              <a:rPr lang="en-US" dirty="0"/>
              <a:t> </a:t>
            </a:r>
            <a:r>
              <a:rPr lang="en-US" dirty="0" err="1"/>
              <a:t>nivelul</a:t>
            </a:r>
            <a:r>
              <a:rPr lang="en-US" dirty="0"/>
              <a:t> </a:t>
            </a:r>
            <a:r>
              <a:rPr lang="en-US" dirty="0" err="1"/>
              <a:t>lor</a:t>
            </a:r>
            <a:r>
              <a:rPr lang="en-US" dirty="0"/>
              <a:t> de </a:t>
            </a:r>
            <a:r>
              <a:rPr lang="en-US" dirty="0" err="1"/>
              <a:t>aptitudini</a:t>
            </a:r>
            <a:r>
              <a:rPr lang="en-US" dirty="0"/>
              <a:t> , </a:t>
            </a:r>
            <a:r>
              <a:rPr lang="en-US" dirty="0" err="1"/>
              <a:t>planificarea</a:t>
            </a:r>
            <a:r>
              <a:rPr lang="en-US" dirty="0"/>
              <a:t> , </a:t>
            </a:r>
            <a:r>
              <a:rPr lang="en-US" dirty="0" err="1"/>
              <a:t>dimensiunea</a:t>
            </a:r>
            <a:r>
              <a:rPr lang="en-US" dirty="0"/>
              <a:t> </a:t>
            </a:r>
            <a:r>
              <a:rPr lang="en-US" dirty="0" err="1"/>
              <a:t>si</a:t>
            </a:r>
            <a:r>
              <a:rPr lang="en-US" dirty="0"/>
              <a:t> </a:t>
            </a:r>
            <a:r>
              <a:rPr lang="en-US" dirty="0" err="1"/>
              <a:t>structura</a:t>
            </a:r>
            <a:r>
              <a:rPr lang="en-US" dirty="0"/>
              <a:t> </a:t>
            </a:r>
            <a:r>
              <a:rPr lang="en-US" dirty="0" err="1"/>
              <a:t>organizationala</a:t>
            </a:r>
            <a:r>
              <a:rPr lang="en-US" dirty="0"/>
              <a:t> </a:t>
            </a:r>
            <a:r>
              <a:rPr lang="en-US" dirty="0" err="1"/>
              <a:t>vor</a:t>
            </a:r>
            <a:r>
              <a:rPr lang="en-US" dirty="0"/>
              <a:t> </a:t>
            </a:r>
            <a:r>
              <a:rPr lang="en-US" dirty="0" err="1"/>
              <a:t>afecta</a:t>
            </a:r>
            <a:r>
              <a:rPr lang="en-US" dirty="0"/>
              <a:t> cu </a:t>
            </a:r>
            <a:r>
              <a:rPr lang="en-US" dirty="0" err="1"/>
              <a:t>siguranta</a:t>
            </a:r>
            <a:r>
              <a:rPr lang="en-US" dirty="0"/>
              <a:t> </a:t>
            </a:r>
            <a:r>
              <a:rPr lang="en-US" dirty="0" err="1"/>
              <a:t>calitatea</a:t>
            </a:r>
            <a:r>
              <a:rPr lang="en-US" dirty="0"/>
              <a:t> </a:t>
            </a:r>
            <a:r>
              <a:rPr lang="en-US" dirty="0" err="1"/>
              <a:t>produsului</a:t>
            </a:r>
            <a:r>
              <a:rPr lang="en-US" dirty="0"/>
              <a:t> . </a:t>
            </a:r>
            <a:r>
              <a:rPr lang="en-US" dirty="0" err="1"/>
              <a:t>Metricile</a:t>
            </a:r>
            <a:r>
              <a:rPr lang="en-US" dirty="0"/>
              <a:t> de </a:t>
            </a:r>
            <a:r>
              <a:rPr lang="en-US" dirty="0" err="1"/>
              <a:t>calitate</a:t>
            </a:r>
            <a:r>
              <a:rPr lang="en-US" dirty="0"/>
              <a:t> software pot fi </a:t>
            </a:r>
            <a:r>
              <a:rPr lang="en-US" dirty="0" err="1"/>
              <a:t>divizate</a:t>
            </a:r>
            <a:r>
              <a:rPr lang="en-US" dirty="0"/>
              <a:t> </a:t>
            </a:r>
            <a:r>
              <a:rPr lang="en-US" dirty="0" err="1"/>
              <a:t>mai</a:t>
            </a:r>
            <a:r>
              <a:rPr lang="en-US" dirty="0"/>
              <a:t> </a:t>
            </a:r>
            <a:r>
              <a:rPr lang="en-US" dirty="0" err="1"/>
              <a:t>departe</a:t>
            </a:r>
            <a:r>
              <a:rPr lang="en-US" dirty="0"/>
              <a:t> in </a:t>
            </a:r>
            <a:r>
              <a:rPr lang="en-US" dirty="0" err="1"/>
              <a:t>metrici</a:t>
            </a:r>
            <a:r>
              <a:rPr lang="en-US" dirty="0"/>
              <a:t> de </a:t>
            </a:r>
            <a:r>
              <a:rPr lang="en-US" dirty="0" err="1"/>
              <a:t>calitate</a:t>
            </a:r>
            <a:r>
              <a:rPr lang="en-US" dirty="0"/>
              <a:t> a </a:t>
            </a:r>
            <a:r>
              <a:rPr lang="en-US" dirty="0" err="1"/>
              <a:t>produsului</a:t>
            </a:r>
            <a:r>
              <a:rPr lang="en-US" dirty="0"/>
              <a:t> </a:t>
            </a:r>
            <a:r>
              <a:rPr lang="en-US" dirty="0" err="1"/>
              <a:t>finit</a:t>
            </a:r>
            <a:r>
              <a:rPr lang="en-US" dirty="0"/>
              <a:t> </a:t>
            </a:r>
            <a:r>
              <a:rPr lang="en-US" dirty="0" err="1"/>
              <a:t>si</a:t>
            </a:r>
            <a:r>
              <a:rPr lang="en-US" dirty="0"/>
              <a:t> </a:t>
            </a:r>
            <a:r>
              <a:rPr lang="en-US" dirty="0" err="1"/>
              <a:t>metrici</a:t>
            </a:r>
            <a:r>
              <a:rPr lang="en-US" dirty="0"/>
              <a:t> de </a:t>
            </a:r>
            <a:r>
              <a:rPr lang="en-US" dirty="0" err="1"/>
              <a:t>calitate</a:t>
            </a:r>
            <a:r>
              <a:rPr lang="en-US" dirty="0"/>
              <a:t> in </a:t>
            </a:r>
            <a:r>
              <a:rPr lang="en-US" dirty="0" err="1"/>
              <a:t>proces</a:t>
            </a:r>
            <a:r>
              <a:rPr lang="en-US" dirty="0"/>
              <a:t> . </a:t>
            </a:r>
            <a:r>
              <a:rPr lang="en-US" dirty="0" err="1"/>
              <a:t>Esenta</a:t>
            </a:r>
            <a:r>
              <a:rPr lang="en-US" dirty="0"/>
              <a:t> </a:t>
            </a:r>
            <a:r>
              <a:rPr lang="en-US" dirty="0" err="1"/>
              <a:t>ingineriei</a:t>
            </a:r>
            <a:r>
              <a:rPr lang="en-US" dirty="0"/>
              <a:t> </a:t>
            </a:r>
            <a:r>
              <a:rPr lang="en-US" dirty="0" err="1"/>
              <a:t>calitatii</a:t>
            </a:r>
            <a:r>
              <a:rPr lang="en-US" dirty="0"/>
              <a:t> software e </a:t>
            </a:r>
            <a:r>
              <a:rPr lang="en-US" dirty="0" err="1"/>
              <a:t>aceea</a:t>
            </a:r>
            <a:r>
              <a:rPr lang="en-US" dirty="0"/>
              <a:t> de a </a:t>
            </a:r>
            <a:r>
              <a:rPr lang="en-US" dirty="0" err="1"/>
              <a:t>investiga</a:t>
            </a:r>
            <a:r>
              <a:rPr lang="en-US" dirty="0"/>
              <a:t> </a:t>
            </a:r>
            <a:r>
              <a:rPr lang="en-US" dirty="0" err="1"/>
              <a:t>relatiile</a:t>
            </a:r>
            <a:r>
              <a:rPr lang="en-US" dirty="0"/>
              <a:t> </a:t>
            </a:r>
            <a:r>
              <a:rPr lang="en-US" dirty="0" err="1"/>
              <a:t>dintre</a:t>
            </a:r>
            <a:r>
              <a:rPr lang="en-US" dirty="0"/>
              <a:t> </a:t>
            </a:r>
            <a:r>
              <a:rPr lang="en-US" dirty="0" err="1"/>
              <a:t>metricile</a:t>
            </a:r>
            <a:r>
              <a:rPr lang="en-US" dirty="0"/>
              <a:t> in </a:t>
            </a:r>
            <a:r>
              <a:rPr lang="en-US" dirty="0" err="1"/>
              <a:t>proces</a:t>
            </a:r>
            <a:r>
              <a:rPr lang="en-US" dirty="0"/>
              <a:t> , </a:t>
            </a:r>
            <a:r>
              <a:rPr lang="en-US" dirty="0" err="1"/>
              <a:t>caracteristicile</a:t>
            </a:r>
            <a:r>
              <a:rPr lang="en-US" dirty="0"/>
              <a:t> </a:t>
            </a:r>
            <a:r>
              <a:rPr lang="en-US" dirty="0" err="1"/>
              <a:t>proiectului</a:t>
            </a:r>
            <a:r>
              <a:rPr lang="en-US" dirty="0"/>
              <a:t> , </a:t>
            </a:r>
            <a:r>
              <a:rPr lang="en-US" dirty="0" err="1"/>
              <a:t>calitatea</a:t>
            </a:r>
            <a:r>
              <a:rPr lang="en-US" dirty="0"/>
              <a:t> </a:t>
            </a:r>
            <a:r>
              <a:rPr lang="en-US" dirty="0" err="1"/>
              <a:t>produsului</a:t>
            </a:r>
            <a:r>
              <a:rPr lang="en-US" dirty="0"/>
              <a:t> </a:t>
            </a:r>
            <a:r>
              <a:rPr lang="en-US" dirty="0" err="1"/>
              <a:t>finit</a:t>
            </a:r>
            <a:r>
              <a:rPr lang="en-US" dirty="0"/>
              <a:t> </a:t>
            </a:r>
            <a:r>
              <a:rPr lang="en-US" dirty="0" err="1"/>
              <a:t>si</a:t>
            </a:r>
            <a:r>
              <a:rPr lang="en-US" dirty="0"/>
              <a:t> , </a:t>
            </a:r>
            <a:r>
              <a:rPr lang="en-US" dirty="0" err="1"/>
              <a:t>bazat</a:t>
            </a:r>
            <a:r>
              <a:rPr lang="en-US" dirty="0"/>
              <a:t> pe </a:t>
            </a:r>
            <a:r>
              <a:rPr lang="en-US" dirty="0" err="1"/>
              <a:t>descoperiri</a:t>
            </a:r>
            <a:r>
              <a:rPr lang="en-US" dirty="0"/>
              <a:t> , </a:t>
            </a:r>
            <a:r>
              <a:rPr lang="en-US" dirty="0" err="1"/>
              <a:t>sa</a:t>
            </a:r>
            <a:r>
              <a:rPr lang="en-US" dirty="0"/>
              <a:t> </a:t>
            </a:r>
            <a:r>
              <a:rPr lang="en-US" dirty="0" err="1"/>
              <a:t>obtinem</a:t>
            </a:r>
            <a:r>
              <a:rPr lang="en-US" dirty="0"/>
              <a:t> </a:t>
            </a:r>
            <a:r>
              <a:rPr lang="en-US" dirty="0" err="1"/>
              <a:t>imbunatatiri</a:t>
            </a:r>
            <a:r>
              <a:rPr lang="en-US" dirty="0"/>
              <a:t> , </a:t>
            </a:r>
            <a:r>
              <a:rPr lang="en-US" dirty="0" err="1"/>
              <a:t>atat</a:t>
            </a:r>
            <a:r>
              <a:rPr lang="en-US" dirty="0"/>
              <a:t> in </a:t>
            </a:r>
            <a:r>
              <a:rPr lang="en-US" dirty="0" err="1"/>
              <a:t>calitatea</a:t>
            </a:r>
            <a:r>
              <a:rPr lang="en-US" dirty="0"/>
              <a:t> </a:t>
            </a:r>
            <a:r>
              <a:rPr lang="en-US" dirty="0" err="1"/>
              <a:t>procesului</a:t>
            </a:r>
            <a:r>
              <a:rPr lang="en-US" dirty="0"/>
              <a:t> , cat </a:t>
            </a:r>
            <a:r>
              <a:rPr lang="en-US" dirty="0" err="1"/>
              <a:t>si</a:t>
            </a:r>
            <a:r>
              <a:rPr lang="en-US" dirty="0"/>
              <a:t> in </a:t>
            </a:r>
            <a:r>
              <a:rPr lang="en-US" dirty="0" err="1"/>
              <a:t>calitatea</a:t>
            </a:r>
            <a:r>
              <a:rPr lang="en-US" dirty="0"/>
              <a:t> </a:t>
            </a:r>
            <a:r>
              <a:rPr lang="en-US" dirty="0" err="1"/>
              <a:t>produsului</a:t>
            </a:r>
            <a:r>
              <a:rPr lang="en-US" dirty="0"/>
              <a:t> . Mai </a:t>
            </a:r>
            <a:r>
              <a:rPr lang="en-US" dirty="0" err="1"/>
              <a:t>mult</a:t>
            </a:r>
            <a:r>
              <a:rPr lang="en-US" dirty="0"/>
              <a:t> , </a:t>
            </a:r>
            <a:r>
              <a:rPr lang="en-US" dirty="0" err="1"/>
              <a:t>ar</a:t>
            </a:r>
            <a:r>
              <a:rPr lang="en-US" dirty="0"/>
              <a:t> </a:t>
            </a:r>
            <a:r>
              <a:rPr lang="en-US" dirty="0" err="1"/>
              <a:t>trebui</a:t>
            </a:r>
            <a:r>
              <a:rPr lang="en-US" dirty="0"/>
              <a:t> </a:t>
            </a:r>
            <a:r>
              <a:rPr lang="en-US" dirty="0" err="1"/>
              <a:t>sa</a:t>
            </a:r>
            <a:r>
              <a:rPr lang="en-US" dirty="0"/>
              <a:t> </a:t>
            </a:r>
            <a:r>
              <a:rPr lang="en-US" dirty="0" err="1"/>
              <a:t>vedem</a:t>
            </a:r>
            <a:r>
              <a:rPr lang="en-US" dirty="0"/>
              <a:t> </a:t>
            </a:r>
            <a:r>
              <a:rPr lang="en-US" dirty="0" err="1"/>
              <a:t>calitatea</a:t>
            </a:r>
            <a:r>
              <a:rPr lang="en-US" dirty="0"/>
              <a:t> din </a:t>
            </a:r>
            <a:r>
              <a:rPr lang="en-US" dirty="0" err="1"/>
              <a:t>perspectiva</a:t>
            </a:r>
            <a:r>
              <a:rPr lang="en-US" dirty="0"/>
              <a:t> </a:t>
            </a:r>
            <a:r>
              <a:rPr lang="en-US" dirty="0" err="1"/>
              <a:t>unui</a:t>
            </a:r>
            <a:r>
              <a:rPr lang="en-US" dirty="0"/>
              <a:t> </a:t>
            </a:r>
            <a:r>
              <a:rPr lang="en-US" dirty="0" err="1"/>
              <a:t>intreg</a:t>
            </a:r>
            <a:r>
              <a:rPr lang="en-US" dirty="0"/>
              <a:t> </a:t>
            </a:r>
            <a:r>
              <a:rPr lang="en-US" dirty="0" err="1"/>
              <a:t>ciclu</a:t>
            </a:r>
            <a:r>
              <a:rPr lang="en-US" dirty="0"/>
              <a:t> de </a:t>
            </a:r>
            <a:r>
              <a:rPr lang="en-US" dirty="0" err="1"/>
              <a:t>viata</a:t>
            </a:r>
            <a:r>
              <a:rPr lang="en-US" dirty="0"/>
              <a:t> software </a:t>
            </a:r>
            <a:r>
              <a:rPr lang="en-US" dirty="0" err="1"/>
              <a:t>si</a:t>
            </a:r>
            <a:r>
              <a:rPr lang="en-US" dirty="0"/>
              <a:t> , in </a:t>
            </a:r>
            <a:r>
              <a:rPr lang="en-US" dirty="0" err="1"/>
              <a:t>acest</a:t>
            </a:r>
            <a:r>
              <a:rPr lang="en-US" dirty="0"/>
              <a:t> </a:t>
            </a:r>
            <a:r>
              <a:rPr lang="en-US" dirty="0" err="1"/>
              <a:t>sens</a:t>
            </a:r>
            <a:r>
              <a:rPr lang="en-US" dirty="0"/>
              <a:t> , </a:t>
            </a:r>
            <a:r>
              <a:rPr lang="en-US" dirty="0" err="1"/>
              <a:t>ar</a:t>
            </a:r>
            <a:r>
              <a:rPr lang="en-US" dirty="0"/>
              <a:t> </a:t>
            </a:r>
            <a:r>
              <a:rPr lang="en-US" dirty="0" err="1"/>
              <a:t>trebui</a:t>
            </a:r>
            <a:r>
              <a:rPr lang="en-US" dirty="0"/>
              <a:t> </a:t>
            </a:r>
            <a:r>
              <a:rPr lang="en-US" dirty="0" err="1"/>
              <a:t>sa</a:t>
            </a:r>
            <a:r>
              <a:rPr lang="en-US" dirty="0"/>
              <a:t> </a:t>
            </a:r>
            <a:r>
              <a:rPr lang="en-US" dirty="0" err="1"/>
              <a:t>includem</a:t>
            </a:r>
            <a:r>
              <a:rPr lang="en-US" dirty="0"/>
              <a:t> </a:t>
            </a:r>
            <a:r>
              <a:rPr lang="en-US" dirty="0" err="1"/>
              <a:t>metrici</a:t>
            </a:r>
            <a:r>
              <a:rPr lang="en-US" dirty="0"/>
              <a:t> </a:t>
            </a:r>
            <a:r>
              <a:rPr lang="en-US" dirty="0" err="1"/>
              <a:t>ce</a:t>
            </a:r>
            <a:r>
              <a:rPr lang="en-US" dirty="0"/>
              <a:t> </a:t>
            </a:r>
            <a:r>
              <a:rPr lang="en-US" dirty="0" err="1"/>
              <a:t>masoara</a:t>
            </a:r>
            <a:r>
              <a:rPr lang="en-US" dirty="0"/>
              <a:t> </a:t>
            </a:r>
            <a:r>
              <a:rPr lang="en-US" dirty="0" err="1"/>
              <a:t>nivelul</a:t>
            </a:r>
            <a:r>
              <a:rPr lang="en-US" dirty="0"/>
              <a:t> de </a:t>
            </a:r>
            <a:r>
              <a:rPr lang="en-US" dirty="0" err="1"/>
              <a:t>calitate</a:t>
            </a:r>
            <a:r>
              <a:rPr lang="en-US" dirty="0"/>
              <a:t> al </a:t>
            </a:r>
            <a:r>
              <a:rPr lang="en-US" dirty="0" err="1"/>
              <a:t>procesului</a:t>
            </a:r>
            <a:r>
              <a:rPr lang="en-US" dirty="0"/>
              <a:t> de </a:t>
            </a:r>
            <a:r>
              <a:rPr lang="en-US" dirty="0" err="1"/>
              <a:t>mentenanta</a:t>
            </a:r>
            <a:r>
              <a:rPr lang="en-US" dirty="0"/>
              <a:t> ca </a:t>
            </a:r>
            <a:r>
              <a:rPr lang="en-US" dirty="0" err="1"/>
              <a:t>alta</a:t>
            </a:r>
            <a:r>
              <a:rPr lang="en-US" dirty="0"/>
              <a:t> </a:t>
            </a:r>
            <a:r>
              <a:rPr lang="en-US" dirty="0" err="1"/>
              <a:t>categorie</a:t>
            </a:r>
            <a:r>
              <a:rPr lang="en-US" dirty="0"/>
              <a:t> a </a:t>
            </a:r>
            <a:r>
              <a:rPr lang="en-US" dirty="0" err="1"/>
              <a:t>metricii</a:t>
            </a:r>
            <a:r>
              <a:rPr lang="en-US" dirty="0"/>
              <a:t> </a:t>
            </a:r>
            <a:r>
              <a:rPr lang="en-US" dirty="0" err="1"/>
              <a:t>calitatii</a:t>
            </a:r>
            <a:r>
              <a:rPr lang="en-US" dirty="0"/>
              <a:t> software </a:t>
            </a:r>
          </a:p>
        </p:txBody>
      </p:sp>
    </p:spTree>
    <p:extLst>
      <p:ext uri="{BB962C8B-B14F-4D97-AF65-F5344CB8AC3E}">
        <p14:creationId xmlns:p14="http://schemas.microsoft.com/office/powerpoint/2010/main" val="4530215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49A1F-21F1-4D92-A869-C37C679A25CD}"/>
              </a:ext>
            </a:extLst>
          </p:cNvPr>
          <p:cNvSpPr>
            <a:spLocks noGrp="1"/>
          </p:cNvSpPr>
          <p:nvPr>
            <p:ph type="title"/>
          </p:nvPr>
        </p:nvSpPr>
        <p:spPr/>
        <p:txBody>
          <a:bodyPr/>
          <a:lstStyle/>
          <a:p>
            <a:r>
              <a:rPr lang="en-US" dirty="0"/>
              <a:t>Ce </a:t>
            </a:r>
            <a:r>
              <a:rPr lang="en-US" dirty="0" err="1"/>
              <a:t>este</a:t>
            </a:r>
            <a:r>
              <a:rPr lang="en-US" dirty="0"/>
              <a:t> </a:t>
            </a:r>
            <a:r>
              <a:rPr lang="en-US" dirty="0" err="1"/>
              <a:t>calitatea</a:t>
            </a:r>
            <a:r>
              <a:rPr lang="en-US" dirty="0"/>
              <a:t>?</a:t>
            </a:r>
          </a:p>
        </p:txBody>
      </p:sp>
      <p:sp>
        <p:nvSpPr>
          <p:cNvPr id="3" name="Content Placeholder 2">
            <a:extLst>
              <a:ext uri="{FF2B5EF4-FFF2-40B4-BE49-F238E27FC236}">
                <a16:creationId xmlns:a16="http://schemas.microsoft.com/office/drawing/2014/main" id="{2A9DE421-DC66-4D59-A1BE-5B6A45CBE793}"/>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5757759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BDC2E-9170-4180-964E-85948DAD59C7}"/>
              </a:ext>
            </a:extLst>
          </p:cNvPr>
          <p:cNvSpPr>
            <a:spLocks noGrp="1"/>
          </p:cNvSpPr>
          <p:nvPr>
            <p:ph type="title"/>
          </p:nvPr>
        </p:nvSpPr>
        <p:spPr>
          <a:xfrm>
            <a:off x="1325217" y="618518"/>
            <a:ext cx="9722194" cy="1478570"/>
          </a:xfrm>
        </p:spPr>
        <p:txBody>
          <a:bodyPr>
            <a:normAutofit fontScale="90000"/>
          </a:bodyPr>
          <a:lstStyle/>
          <a:p>
            <a:pPr algn="ctr"/>
            <a:r>
              <a:rPr lang="en-GB" sz="4400" b="1" dirty="0" err="1">
                <a:ln>
                  <a:solidFill>
                    <a:srgbClr val="00B0F0"/>
                  </a:solidFill>
                </a:ln>
              </a:rPr>
              <a:t>Importantă</a:t>
            </a:r>
            <a:r>
              <a:rPr lang="en-GB" sz="4400" b="1" dirty="0">
                <a:ln>
                  <a:solidFill>
                    <a:srgbClr val="00B0F0"/>
                  </a:solidFill>
                </a:ln>
              </a:rPr>
              <a:t> </a:t>
            </a:r>
            <a:r>
              <a:rPr lang="en-GB" sz="4400" b="1" dirty="0" err="1">
                <a:ln>
                  <a:solidFill>
                    <a:srgbClr val="00B0F0"/>
                  </a:solidFill>
                </a:ln>
              </a:rPr>
              <a:t>metricilor</a:t>
            </a:r>
            <a:r>
              <a:rPr lang="en-GB" sz="4400" b="1" dirty="0">
                <a:ln>
                  <a:solidFill>
                    <a:srgbClr val="00B0F0"/>
                  </a:solidFill>
                </a:ln>
              </a:rPr>
              <a:t> software </a:t>
            </a:r>
            <a:r>
              <a:rPr lang="en-GB" sz="4400" b="1" dirty="0" err="1">
                <a:ln>
                  <a:solidFill>
                    <a:srgbClr val="00B0F0"/>
                  </a:solidFill>
                </a:ln>
              </a:rPr>
              <a:t>și</a:t>
            </a:r>
            <a:r>
              <a:rPr lang="en-GB" sz="4400" b="1" dirty="0">
                <a:ln>
                  <a:solidFill>
                    <a:srgbClr val="00B0F0"/>
                  </a:solidFill>
                </a:ln>
              </a:rPr>
              <a:t> </a:t>
            </a:r>
            <a:br>
              <a:rPr lang="en-GB" sz="4400" b="1" dirty="0">
                <a:ln>
                  <a:solidFill>
                    <a:srgbClr val="00B0F0"/>
                  </a:solidFill>
                </a:ln>
              </a:rPr>
            </a:br>
            <a:r>
              <a:rPr lang="en-GB" sz="4400" b="1" dirty="0">
                <a:ln>
                  <a:solidFill>
                    <a:srgbClr val="00B0F0"/>
                  </a:solidFill>
                </a:ln>
              </a:rPr>
              <a:t>de </a:t>
            </a:r>
            <a:r>
              <a:rPr lang="en-GB" sz="4400" b="1" dirty="0" err="1">
                <a:ln>
                  <a:solidFill>
                    <a:srgbClr val="00B0F0"/>
                  </a:solidFill>
                </a:ln>
              </a:rPr>
              <a:t>ce</a:t>
            </a:r>
            <a:r>
              <a:rPr lang="en-GB" sz="4400" b="1" dirty="0">
                <a:ln>
                  <a:solidFill>
                    <a:srgbClr val="00B0F0"/>
                  </a:solidFill>
                </a:ln>
              </a:rPr>
              <a:t> </a:t>
            </a:r>
            <a:r>
              <a:rPr lang="en-GB" sz="4400" b="1" dirty="0" err="1">
                <a:ln>
                  <a:solidFill>
                    <a:srgbClr val="00B0F0"/>
                  </a:solidFill>
                </a:ln>
              </a:rPr>
              <a:t>să</a:t>
            </a:r>
            <a:r>
              <a:rPr lang="en-GB" sz="4400" b="1" dirty="0">
                <a:ln>
                  <a:solidFill>
                    <a:srgbClr val="00B0F0"/>
                  </a:solidFill>
                </a:ln>
              </a:rPr>
              <a:t> le </a:t>
            </a:r>
            <a:r>
              <a:rPr lang="en-GB" sz="4400" b="1" dirty="0" err="1">
                <a:ln>
                  <a:solidFill>
                    <a:srgbClr val="00B0F0"/>
                  </a:solidFill>
                </a:ln>
              </a:rPr>
              <a:t>folosim</a:t>
            </a:r>
            <a:r>
              <a:rPr lang="en-GB" sz="4400" b="1" dirty="0">
                <a:ln>
                  <a:solidFill>
                    <a:srgbClr val="00B0F0"/>
                  </a:solidFill>
                </a:ln>
              </a:rPr>
              <a:t>:</a:t>
            </a:r>
            <a:br>
              <a:rPr lang="en-US" dirty="0"/>
            </a:br>
            <a:endParaRPr lang="en-US" dirty="0"/>
          </a:p>
        </p:txBody>
      </p:sp>
      <p:sp>
        <p:nvSpPr>
          <p:cNvPr id="3" name="Content Placeholder 2">
            <a:extLst>
              <a:ext uri="{FF2B5EF4-FFF2-40B4-BE49-F238E27FC236}">
                <a16:creationId xmlns:a16="http://schemas.microsoft.com/office/drawing/2014/main" id="{0142BCDA-76BD-48DE-946C-FAD0F2B650C3}"/>
              </a:ext>
            </a:extLst>
          </p:cNvPr>
          <p:cNvSpPr>
            <a:spLocks noGrp="1"/>
          </p:cNvSpPr>
          <p:nvPr>
            <p:ph idx="1"/>
          </p:nvPr>
        </p:nvSpPr>
        <p:spPr>
          <a:xfrm>
            <a:off x="1141412" y="2249486"/>
            <a:ext cx="9905999" cy="4608513"/>
          </a:xfrm>
        </p:spPr>
        <p:txBody>
          <a:bodyPr>
            <a:normAutofit lnSpcReduction="10000"/>
          </a:bodyPr>
          <a:lstStyle/>
          <a:p>
            <a:pPr marL="0" indent="0">
              <a:buNone/>
            </a:pPr>
            <a:r>
              <a:rPr lang="en-GB" sz="2800" dirty="0" err="1"/>
              <a:t>Ele</a:t>
            </a:r>
            <a:r>
              <a:rPr lang="en-GB" sz="2800" dirty="0"/>
              <a:t> sunt </a:t>
            </a:r>
            <a:r>
              <a:rPr lang="en-GB" sz="2800" dirty="0" err="1"/>
              <a:t>importante</a:t>
            </a:r>
            <a:r>
              <a:rPr lang="en-GB" sz="2800" dirty="0"/>
              <a:t> din </a:t>
            </a:r>
            <a:r>
              <a:rPr lang="en-GB" sz="2800" dirty="0" err="1"/>
              <a:t>mai</a:t>
            </a:r>
            <a:r>
              <a:rPr lang="en-GB" sz="2800" dirty="0"/>
              <a:t> </a:t>
            </a:r>
            <a:r>
              <a:rPr lang="en-GB" sz="2800" dirty="0" err="1"/>
              <a:t>multe</a:t>
            </a:r>
            <a:r>
              <a:rPr lang="en-GB" sz="2800" dirty="0"/>
              <a:t> </a:t>
            </a:r>
            <a:r>
              <a:rPr lang="en-GB" sz="2800" dirty="0" err="1"/>
              <a:t>puncte</a:t>
            </a:r>
            <a:r>
              <a:rPr lang="en-GB" sz="2800" dirty="0"/>
              <a:t> de </a:t>
            </a:r>
            <a:r>
              <a:rPr lang="en-GB" sz="2800" dirty="0" err="1"/>
              <a:t>vedere</a:t>
            </a:r>
            <a:r>
              <a:rPr lang="en-GB" sz="2800" dirty="0"/>
              <a:t>:</a:t>
            </a:r>
            <a:endParaRPr lang="en-US" sz="2800" dirty="0"/>
          </a:p>
          <a:p>
            <a:r>
              <a:rPr lang="en-GB" sz="2800" dirty="0"/>
              <a:t> </a:t>
            </a:r>
            <a:r>
              <a:rPr lang="en-GB" sz="2800" dirty="0" err="1"/>
              <a:t>măsurarea</a:t>
            </a:r>
            <a:r>
              <a:rPr lang="en-GB" sz="2800" dirty="0"/>
              <a:t> </a:t>
            </a:r>
            <a:r>
              <a:rPr lang="en-GB" sz="2800" dirty="0" err="1"/>
              <a:t>performanței</a:t>
            </a:r>
            <a:r>
              <a:rPr lang="en-GB" sz="2800" dirty="0"/>
              <a:t> soft-</a:t>
            </a:r>
            <a:r>
              <a:rPr lang="en-GB" sz="2800" dirty="0" err="1"/>
              <a:t>ului</a:t>
            </a:r>
            <a:endParaRPr lang="en-US" sz="2800" dirty="0"/>
          </a:p>
          <a:p>
            <a:r>
              <a:rPr lang="en-GB" sz="2800" dirty="0"/>
              <a:t> </a:t>
            </a:r>
            <a:r>
              <a:rPr lang="en-GB" sz="2800" dirty="0" err="1"/>
              <a:t>măsurarea</a:t>
            </a:r>
            <a:r>
              <a:rPr lang="en-GB" sz="2800" dirty="0"/>
              <a:t> </a:t>
            </a:r>
            <a:r>
              <a:rPr lang="en-GB" sz="2800" dirty="0" err="1"/>
              <a:t>productivității</a:t>
            </a:r>
            <a:endParaRPr lang="en-US" sz="2800" dirty="0"/>
          </a:p>
          <a:p>
            <a:r>
              <a:rPr lang="en-GB" sz="2800" dirty="0"/>
              <a:t> a </a:t>
            </a:r>
            <a:r>
              <a:rPr lang="en-GB" sz="2800" dirty="0" err="1"/>
              <a:t>calității</a:t>
            </a:r>
            <a:r>
              <a:rPr lang="en-GB" sz="2800" dirty="0"/>
              <a:t> soft-</a:t>
            </a:r>
            <a:r>
              <a:rPr lang="en-GB" sz="2800" dirty="0" err="1"/>
              <a:t>ului</a:t>
            </a:r>
            <a:r>
              <a:rPr lang="en-GB" sz="2800" dirty="0"/>
              <a:t> etc.</a:t>
            </a:r>
            <a:endParaRPr lang="en-US" sz="2800" dirty="0"/>
          </a:p>
          <a:p>
            <a:pPr marL="0" indent="0">
              <a:buNone/>
            </a:pPr>
            <a:r>
              <a:rPr lang="en-GB" sz="2800" dirty="0" err="1">
                <a:effectLst>
                  <a:glow rad="101600">
                    <a:schemeClr val="accent5">
                      <a:satMod val="175000"/>
                      <a:alpha val="40000"/>
                    </a:schemeClr>
                  </a:glow>
                </a:effectLst>
              </a:rPr>
              <a:t>Atunci</a:t>
            </a:r>
            <a:r>
              <a:rPr lang="en-GB" sz="2800" dirty="0">
                <a:effectLst>
                  <a:glow rad="101600">
                    <a:schemeClr val="accent5">
                      <a:satMod val="175000"/>
                      <a:alpha val="40000"/>
                    </a:schemeClr>
                  </a:glow>
                </a:effectLst>
              </a:rPr>
              <a:t> </a:t>
            </a:r>
            <a:r>
              <a:rPr lang="en-GB" sz="2800" dirty="0" err="1">
                <a:effectLst>
                  <a:glow rad="101600">
                    <a:schemeClr val="accent5">
                      <a:satMod val="175000"/>
                      <a:alpha val="40000"/>
                    </a:schemeClr>
                  </a:glow>
                </a:effectLst>
              </a:rPr>
              <a:t>când</a:t>
            </a:r>
            <a:r>
              <a:rPr lang="en-GB" sz="2800" dirty="0">
                <a:effectLst>
                  <a:glow rad="101600">
                    <a:schemeClr val="accent5">
                      <a:satMod val="175000"/>
                      <a:alpha val="40000"/>
                    </a:schemeClr>
                  </a:glow>
                </a:effectLst>
              </a:rPr>
              <a:t> </a:t>
            </a:r>
            <a:r>
              <a:rPr lang="en-GB" sz="2800" dirty="0" err="1">
                <a:effectLst>
                  <a:glow rad="101600">
                    <a:schemeClr val="accent5">
                      <a:satMod val="175000"/>
                      <a:alpha val="40000"/>
                    </a:schemeClr>
                  </a:glow>
                </a:effectLst>
              </a:rPr>
              <a:t>dezvoltăm</a:t>
            </a:r>
            <a:r>
              <a:rPr lang="en-GB" sz="2800" dirty="0">
                <a:effectLst>
                  <a:glow rad="101600">
                    <a:schemeClr val="accent5">
                      <a:satMod val="175000"/>
                      <a:alpha val="40000"/>
                    </a:schemeClr>
                  </a:glow>
                </a:effectLst>
              </a:rPr>
              <a:t> un process software </a:t>
            </a:r>
            <a:r>
              <a:rPr lang="en-GB" sz="2800" dirty="0" err="1">
                <a:effectLst>
                  <a:glow rad="101600">
                    <a:schemeClr val="accent5">
                      <a:satMod val="175000"/>
                      <a:alpha val="40000"/>
                    </a:schemeClr>
                  </a:glow>
                </a:effectLst>
              </a:rPr>
              <a:t>ar</a:t>
            </a:r>
            <a:r>
              <a:rPr lang="en-GB" sz="2800" dirty="0">
                <a:effectLst>
                  <a:glow rad="101600">
                    <a:schemeClr val="accent5">
                      <a:satMod val="175000"/>
                      <a:alpha val="40000"/>
                    </a:schemeClr>
                  </a:glow>
                </a:effectLst>
              </a:rPr>
              <a:t> </a:t>
            </a:r>
            <a:r>
              <a:rPr lang="en-GB" sz="2800" dirty="0" err="1">
                <a:effectLst>
                  <a:glow rad="101600">
                    <a:schemeClr val="accent5">
                      <a:satMod val="175000"/>
                      <a:alpha val="40000"/>
                    </a:schemeClr>
                  </a:glow>
                </a:effectLst>
              </a:rPr>
              <a:t>trebui</a:t>
            </a:r>
            <a:r>
              <a:rPr lang="en-GB" sz="2800" dirty="0">
                <a:effectLst>
                  <a:glow rad="101600">
                    <a:schemeClr val="accent5">
                      <a:satMod val="175000"/>
                      <a:alpha val="40000"/>
                    </a:schemeClr>
                  </a:glow>
                </a:effectLst>
              </a:rPr>
              <a:t> </a:t>
            </a:r>
            <a:r>
              <a:rPr lang="en-GB" sz="2800" dirty="0" err="1">
                <a:effectLst>
                  <a:glow rad="101600">
                    <a:schemeClr val="accent5">
                      <a:satMod val="175000"/>
                      <a:alpha val="40000"/>
                    </a:schemeClr>
                  </a:glow>
                </a:effectLst>
              </a:rPr>
              <a:t>să</a:t>
            </a:r>
            <a:r>
              <a:rPr lang="en-GB" sz="2800" dirty="0">
                <a:effectLst>
                  <a:glow rad="101600">
                    <a:schemeClr val="accent5">
                      <a:satMod val="175000"/>
                      <a:alpha val="40000"/>
                    </a:schemeClr>
                  </a:glow>
                </a:effectLst>
              </a:rPr>
              <a:t> ne </a:t>
            </a:r>
            <a:r>
              <a:rPr lang="en-GB" sz="2800" dirty="0" err="1">
                <a:effectLst>
                  <a:glow rad="101600">
                    <a:schemeClr val="accent5">
                      <a:satMod val="175000"/>
                      <a:alpha val="40000"/>
                    </a:schemeClr>
                  </a:glow>
                </a:effectLst>
              </a:rPr>
              <a:t>raportăm</a:t>
            </a:r>
            <a:r>
              <a:rPr lang="en-GB" sz="2800" dirty="0">
                <a:effectLst>
                  <a:glow rad="101600">
                    <a:schemeClr val="accent5">
                      <a:satMod val="175000"/>
                      <a:alpha val="40000"/>
                    </a:schemeClr>
                  </a:glow>
                </a:effectLst>
              </a:rPr>
              <a:t> la </a:t>
            </a:r>
            <a:r>
              <a:rPr lang="en-GB" sz="2800" dirty="0" err="1">
                <a:effectLst>
                  <a:glow rad="101600">
                    <a:schemeClr val="accent5">
                      <a:satMod val="175000"/>
                      <a:alpha val="40000"/>
                    </a:schemeClr>
                  </a:glow>
                </a:effectLst>
              </a:rPr>
              <a:t>metrici</a:t>
            </a:r>
            <a:r>
              <a:rPr lang="en-GB" sz="2800" dirty="0">
                <a:effectLst>
                  <a:glow rad="101600">
                    <a:schemeClr val="accent5">
                      <a:satMod val="175000"/>
                      <a:alpha val="40000"/>
                    </a:schemeClr>
                  </a:glow>
                </a:effectLst>
              </a:rPr>
              <a:t> software, </a:t>
            </a:r>
            <a:r>
              <a:rPr lang="en-GB" sz="2800" dirty="0" err="1">
                <a:effectLst>
                  <a:glow rad="101600">
                    <a:schemeClr val="accent5">
                      <a:satMod val="175000"/>
                      <a:alpha val="40000"/>
                    </a:schemeClr>
                  </a:glow>
                </a:effectLst>
              </a:rPr>
              <a:t>deoarece</a:t>
            </a:r>
            <a:r>
              <a:rPr lang="en-GB" sz="2800" dirty="0">
                <a:effectLst>
                  <a:glow rad="101600">
                    <a:schemeClr val="accent5">
                      <a:satMod val="175000"/>
                      <a:alpha val="40000"/>
                    </a:schemeClr>
                  </a:glow>
                </a:effectLst>
              </a:rPr>
              <a:t> </a:t>
            </a:r>
            <a:r>
              <a:rPr lang="en-GB" sz="2800" dirty="0" err="1">
                <a:effectLst>
                  <a:glow rad="101600">
                    <a:schemeClr val="accent5">
                      <a:satMod val="175000"/>
                      <a:alpha val="40000"/>
                    </a:schemeClr>
                  </a:glow>
                </a:effectLst>
              </a:rPr>
              <a:t>acestea</a:t>
            </a:r>
            <a:r>
              <a:rPr lang="en-GB" sz="2800" dirty="0">
                <a:effectLst>
                  <a:glow rad="101600">
                    <a:schemeClr val="accent5">
                      <a:satMod val="175000"/>
                      <a:alpha val="40000"/>
                    </a:schemeClr>
                  </a:glow>
                </a:effectLst>
              </a:rPr>
              <a:t> sunt </a:t>
            </a:r>
            <a:r>
              <a:rPr lang="en-GB" sz="2800" dirty="0" err="1">
                <a:effectLst>
                  <a:glow rad="101600">
                    <a:schemeClr val="accent5">
                      <a:satMod val="175000"/>
                      <a:alpha val="40000"/>
                    </a:schemeClr>
                  </a:glow>
                </a:effectLst>
              </a:rPr>
              <a:t>bazate</a:t>
            </a:r>
            <a:r>
              <a:rPr lang="en-GB" sz="2800" dirty="0">
                <a:effectLst>
                  <a:glow rad="101600">
                    <a:schemeClr val="accent5">
                      <a:satMod val="175000"/>
                      <a:alpha val="40000"/>
                    </a:schemeClr>
                  </a:glow>
                </a:effectLst>
              </a:rPr>
              <a:t> pe </a:t>
            </a:r>
            <a:r>
              <a:rPr lang="en-GB" sz="2800" dirty="0" err="1">
                <a:effectLst>
                  <a:glow rad="101600">
                    <a:schemeClr val="accent5">
                      <a:satMod val="175000"/>
                      <a:alpha val="40000"/>
                    </a:schemeClr>
                  </a:glow>
                </a:effectLst>
              </a:rPr>
              <a:t>cele</a:t>
            </a:r>
            <a:r>
              <a:rPr lang="en-GB" sz="2800" dirty="0">
                <a:effectLst>
                  <a:glow rad="101600">
                    <a:schemeClr val="accent5">
                      <a:satMod val="175000"/>
                      <a:alpha val="40000"/>
                    </a:schemeClr>
                  </a:glow>
                </a:effectLst>
              </a:rPr>
              <a:t> </a:t>
            </a:r>
            <a:r>
              <a:rPr lang="en-GB" sz="2800" dirty="0" err="1">
                <a:effectLst>
                  <a:glow rad="101600">
                    <a:schemeClr val="accent5">
                      <a:satMod val="175000"/>
                      <a:alpha val="40000"/>
                    </a:schemeClr>
                  </a:glow>
                </a:effectLst>
              </a:rPr>
              <a:t>patru</a:t>
            </a:r>
            <a:r>
              <a:rPr lang="en-GB" sz="2800" dirty="0">
                <a:effectLst>
                  <a:glow rad="101600">
                    <a:schemeClr val="accent5">
                      <a:satMod val="175000"/>
                      <a:alpha val="40000"/>
                    </a:schemeClr>
                  </a:glow>
                </a:effectLst>
              </a:rPr>
              <a:t> </a:t>
            </a:r>
            <a:r>
              <a:rPr lang="en-GB" sz="2800" dirty="0" err="1">
                <a:effectLst>
                  <a:glow rad="101600">
                    <a:schemeClr val="accent5">
                      <a:satMod val="175000"/>
                      <a:alpha val="40000"/>
                    </a:schemeClr>
                  </a:glow>
                </a:effectLst>
              </a:rPr>
              <a:t>funcții</a:t>
            </a:r>
            <a:r>
              <a:rPr lang="en-GB" sz="2800" dirty="0">
                <a:effectLst>
                  <a:glow rad="101600">
                    <a:schemeClr val="accent5">
                      <a:satMod val="175000"/>
                      <a:alpha val="40000"/>
                    </a:schemeClr>
                  </a:glow>
                </a:effectLst>
              </a:rPr>
              <a:t> ale management-</a:t>
            </a:r>
            <a:r>
              <a:rPr lang="en-GB" sz="2800" dirty="0" err="1">
                <a:effectLst>
                  <a:glow rad="101600">
                    <a:schemeClr val="accent5">
                      <a:satMod val="175000"/>
                      <a:alpha val="40000"/>
                    </a:schemeClr>
                  </a:glow>
                </a:effectLst>
              </a:rPr>
              <a:t>ului</a:t>
            </a:r>
            <a:r>
              <a:rPr lang="en-GB" sz="2800" dirty="0">
                <a:effectLst>
                  <a:glow rad="101600">
                    <a:schemeClr val="accent5">
                      <a:satMod val="175000"/>
                      <a:alpha val="40000"/>
                    </a:schemeClr>
                  </a:glow>
                </a:effectLst>
              </a:rPr>
              <a:t>: </a:t>
            </a:r>
            <a:r>
              <a:rPr lang="en-GB" sz="2800" b="1" dirty="0" err="1">
                <a:effectLst>
                  <a:glow rad="101600">
                    <a:schemeClr val="accent5">
                      <a:satMod val="175000"/>
                      <a:alpha val="40000"/>
                    </a:schemeClr>
                  </a:glow>
                </a:effectLst>
              </a:rPr>
              <a:t>planificare</a:t>
            </a:r>
            <a:r>
              <a:rPr lang="en-GB" sz="2800" b="1" dirty="0">
                <a:effectLst>
                  <a:glow rad="101600">
                    <a:schemeClr val="accent5">
                      <a:satMod val="175000"/>
                      <a:alpha val="40000"/>
                    </a:schemeClr>
                  </a:glow>
                </a:effectLst>
              </a:rPr>
              <a:t>, </a:t>
            </a:r>
            <a:r>
              <a:rPr lang="en-GB" sz="2800" b="1" dirty="0" err="1">
                <a:effectLst>
                  <a:glow rad="101600">
                    <a:schemeClr val="accent5">
                      <a:satMod val="175000"/>
                      <a:alpha val="40000"/>
                    </a:schemeClr>
                  </a:glow>
                </a:effectLst>
              </a:rPr>
              <a:t>organizare</a:t>
            </a:r>
            <a:r>
              <a:rPr lang="en-GB" sz="2800" b="1" dirty="0">
                <a:effectLst>
                  <a:glow rad="101600">
                    <a:schemeClr val="accent5">
                      <a:satMod val="175000"/>
                      <a:alpha val="40000"/>
                    </a:schemeClr>
                  </a:glow>
                </a:effectLst>
              </a:rPr>
              <a:t>, control </a:t>
            </a:r>
            <a:r>
              <a:rPr lang="en-GB" sz="2800" b="1" dirty="0" err="1">
                <a:effectLst>
                  <a:glow rad="101600">
                    <a:schemeClr val="accent5">
                      <a:satMod val="175000"/>
                      <a:alpha val="40000"/>
                    </a:schemeClr>
                  </a:glow>
                </a:effectLst>
              </a:rPr>
              <a:t>și</a:t>
            </a:r>
            <a:r>
              <a:rPr lang="en-GB" sz="2800" b="1" dirty="0">
                <a:effectLst>
                  <a:glow rad="101600">
                    <a:schemeClr val="accent5">
                      <a:satMod val="175000"/>
                      <a:alpha val="40000"/>
                    </a:schemeClr>
                  </a:glow>
                </a:effectLst>
              </a:rPr>
              <a:t> </a:t>
            </a:r>
            <a:r>
              <a:rPr lang="en-GB" sz="2800" b="1" dirty="0" err="1">
                <a:effectLst>
                  <a:glow rad="101600">
                    <a:schemeClr val="accent5">
                      <a:satMod val="175000"/>
                      <a:alpha val="40000"/>
                    </a:schemeClr>
                  </a:glow>
                </a:effectLst>
              </a:rPr>
              <a:t>îmbunătățire</a:t>
            </a:r>
            <a:r>
              <a:rPr lang="en-GB" sz="2800" b="1" dirty="0"/>
              <a:t>.</a:t>
            </a:r>
            <a:endParaRPr lang="en-US" sz="2800" dirty="0"/>
          </a:p>
          <a:p>
            <a:endParaRPr lang="en-US" dirty="0"/>
          </a:p>
        </p:txBody>
      </p:sp>
    </p:spTree>
    <p:extLst>
      <p:ext uri="{BB962C8B-B14F-4D97-AF65-F5344CB8AC3E}">
        <p14:creationId xmlns:p14="http://schemas.microsoft.com/office/powerpoint/2010/main" val="256059075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BDC2E-9170-4180-964E-85948DAD59C7}"/>
              </a:ext>
            </a:extLst>
          </p:cNvPr>
          <p:cNvSpPr>
            <a:spLocks noGrp="1"/>
          </p:cNvSpPr>
          <p:nvPr>
            <p:ph type="ctrTitle"/>
          </p:nvPr>
        </p:nvSpPr>
        <p:spPr>
          <a:xfrm>
            <a:off x="1849919" y="518698"/>
            <a:ext cx="8791575" cy="2396780"/>
          </a:xfrm>
        </p:spPr>
        <p:txBody>
          <a:bodyPr/>
          <a:lstStyle/>
          <a:p>
            <a:pPr algn="ctr"/>
            <a:r>
              <a:rPr lang="en-GB" b="1" dirty="0" err="1">
                <a:effectLst>
                  <a:outerShdw blurRad="60007" dist="310007" dir="7680000" sy="30000" kx="1300200" algn="ctr" rotWithShape="0">
                    <a:prstClr val="black">
                      <a:alpha val="32000"/>
                    </a:prstClr>
                  </a:outerShdw>
                </a:effectLst>
              </a:rPr>
              <a:t>Factorii</a:t>
            </a:r>
            <a:r>
              <a:rPr lang="en-GB" b="1" dirty="0">
                <a:effectLst>
                  <a:outerShdw blurRad="60007" dist="310007" dir="7680000" sy="30000" kx="1300200" algn="ctr" rotWithShape="0">
                    <a:prstClr val="black">
                      <a:alpha val="32000"/>
                    </a:prstClr>
                  </a:outerShdw>
                </a:effectLst>
              </a:rPr>
              <a:t> </a:t>
            </a:r>
            <a:r>
              <a:rPr lang="en-GB" b="1" dirty="0" err="1">
                <a:effectLst>
                  <a:outerShdw blurRad="60007" dist="310007" dir="7680000" sy="30000" kx="1300200" algn="ctr" rotWithShape="0">
                    <a:prstClr val="black">
                      <a:alpha val="32000"/>
                    </a:prstClr>
                  </a:outerShdw>
                </a:effectLst>
              </a:rPr>
              <a:t>unei</a:t>
            </a:r>
            <a:r>
              <a:rPr lang="en-GB" b="1" dirty="0">
                <a:effectLst>
                  <a:outerShdw blurRad="60007" dist="310007" dir="7680000" sy="30000" kx="1300200" algn="ctr" rotWithShape="0">
                    <a:prstClr val="black">
                      <a:alpha val="32000"/>
                    </a:prstClr>
                  </a:outerShdw>
                </a:effectLst>
              </a:rPr>
              <a:t> </a:t>
            </a:r>
            <a:r>
              <a:rPr lang="en-GB" b="1" dirty="0" err="1">
                <a:effectLst>
                  <a:outerShdw blurRad="60007" dist="310007" dir="7680000" sy="30000" kx="1300200" algn="ctr" rotWithShape="0">
                    <a:prstClr val="black">
                      <a:alpha val="32000"/>
                    </a:prstClr>
                  </a:outerShdw>
                </a:effectLst>
              </a:rPr>
              <a:t>metrici</a:t>
            </a:r>
            <a:r>
              <a:rPr lang="en-GB" b="1" dirty="0">
                <a:effectLst>
                  <a:outerShdw blurRad="60007" dist="310007" dir="7680000" sy="30000" kx="1300200" algn="ctr" rotWithShape="0">
                    <a:prstClr val="black">
                      <a:alpha val="32000"/>
                    </a:prstClr>
                  </a:outerShdw>
                </a:effectLst>
              </a:rPr>
              <a:t> software:</a:t>
            </a:r>
            <a:br>
              <a:rPr lang="en-US" dirty="0"/>
            </a:br>
            <a:endParaRPr lang="en-US" dirty="0"/>
          </a:p>
        </p:txBody>
      </p:sp>
      <p:sp>
        <p:nvSpPr>
          <p:cNvPr id="6" name="Subtitle 5">
            <a:extLst>
              <a:ext uri="{FF2B5EF4-FFF2-40B4-BE49-F238E27FC236}">
                <a16:creationId xmlns:a16="http://schemas.microsoft.com/office/drawing/2014/main" id="{D93846B5-8D47-4B07-841C-5D32FD8DD942}"/>
              </a:ext>
            </a:extLst>
          </p:cNvPr>
          <p:cNvSpPr>
            <a:spLocks noGrp="1"/>
          </p:cNvSpPr>
          <p:nvPr>
            <p:ph type="subTitle" idx="1"/>
          </p:nvPr>
        </p:nvSpPr>
        <p:spPr>
          <a:xfrm>
            <a:off x="1849919" y="2239617"/>
            <a:ext cx="9361420" cy="4439479"/>
          </a:xfrm>
        </p:spPr>
        <p:txBody>
          <a:bodyPr>
            <a:normAutofit/>
          </a:bodyPr>
          <a:lstStyle/>
          <a:p>
            <a:pPr algn="ctr"/>
            <a:r>
              <a:rPr lang="en-US" sz="2800" cap="none" dirty="0" err="1">
                <a:ln w="0"/>
                <a:solidFill>
                  <a:schemeClr val="tx1"/>
                </a:solidFill>
                <a:effectLst>
                  <a:outerShdw blurRad="38100" dist="19050" dir="2700000" algn="tl" rotWithShape="0">
                    <a:schemeClr val="dk1">
                      <a:alpha val="40000"/>
                    </a:schemeClr>
                  </a:outerShdw>
                </a:effectLst>
              </a:rPr>
              <a:t>Metricile</a:t>
            </a:r>
            <a:r>
              <a:rPr lang="en-US" sz="2800" cap="none" dirty="0">
                <a:ln w="0"/>
                <a:solidFill>
                  <a:schemeClr val="tx1"/>
                </a:solidFill>
                <a:effectLst>
                  <a:outerShdw blurRad="38100" dist="19050" dir="2700000" algn="tl" rotWithShape="0">
                    <a:schemeClr val="dk1">
                      <a:alpha val="40000"/>
                    </a:schemeClr>
                  </a:outerShdw>
                </a:effectLst>
              </a:rPr>
              <a:t> software </a:t>
            </a:r>
            <a:r>
              <a:rPr lang="en-US" sz="2800" cap="none" dirty="0" err="1">
                <a:ln w="0"/>
                <a:solidFill>
                  <a:schemeClr val="tx1"/>
                </a:solidFill>
                <a:effectLst>
                  <a:outerShdw blurRad="38100" dist="19050" dir="2700000" algn="tl" rotWithShape="0">
                    <a:schemeClr val="dk1">
                      <a:alpha val="40000"/>
                    </a:schemeClr>
                  </a:outerShdw>
                </a:effectLst>
              </a:rPr>
              <a:t>opereazã</a:t>
            </a:r>
            <a:r>
              <a:rPr lang="en-US" sz="2800" cap="none" dirty="0">
                <a:ln w="0"/>
                <a:solidFill>
                  <a:schemeClr val="tx1"/>
                </a:solidFill>
                <a:effectLst>
                  <a:outerShdw blurRad="38100" dist="19050" dir="2700000" algn="tl" rotWithShape="0">
                    <a:schemeClr val="dk1">
                      <a:alpha val="40000"/>
                    </a:schemeClr>
                  </a:outerShdw>
                </a:effectLst>
              </a:rPr>
              <a:t> cu</a:t>
            </a:r>
            <a:r>
              <a:rPr lang="en-US" sz="3200" cap="none" dirty="0">
                <a:ln w="0"/>
                <a:solidFill>
                  <a:schemeClr val="tx1"/>
                </a:solidFill>
                <a:effectLst>
                  <a:outerShdw blurRad="38100" dist="19050" dir="2700000" algn="tl" rotWithShape="0">
                    <a:schemeClr val="dk1">
                      <a:alpha val="40000"/>
                    </a:schemeClr>
                  </a:outerShdw>
                </a:effectLst>
              </a:rPr>
              <a:t> </a:t>
            </a:r>
            <a:r>
              <a:rPr lang="en-US" sz="4000" cap="none" dirty="0" err="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factor</a:t>
            </a:r>
            <a:r>
              <a:rPr lang="en-US" sz="4400" cap="none" dirty="0" err="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i</a:t>
            </a:r>
            <a:r>
              <a:rPr lang="en-US" sz="4400" cap="none" dirty="0">
                <a:ln w="0"/>
                <a:solidFill>
                  <a:schemeClr val="tx1"/>
                </a:solidFill>
                <a:effectLst>
                  <a:outerShdw blurRad="38100" dist="19050" dir="2700000" algn="tl" rotWithShape="0">
                    <a:schemeClr val="dk1">
                      <a:alpha val="40000"/>
                    </a:schemeClr>
                  </a:outerShdw>
                </a:effectLst>
              </a:rPr>
              <a:t> </a:t>
            </a:r>
            <a:r>
              <a:rPr lang="en-US" sz="2800" cap="none" dirty="0">
                <a:ln w="0"/>
                <a:solidFill>
                  <a:schemeClr val="tx1"/>
                </a:solidFill>
                <a:effectLst>
                  <a:outerShdw blurRad="38100" dist="19050" dir="2700000" algn="tl" rotWithShape="0">
                    <a:schemeClr val="dk1">
                      <a:alpha val="40000"/>
                    </a:schemeClr>
                  </a:outerShdw>
                </a:effectLst>
              </a:rPr>
              <a:t>, </a:t>
            </a:r>
            <a:r>
              <a:rPr lang="en-US" sz="2800" cap="none" dirty="0" err="1">
                <a:ln w="0"/>
                <a:solidFill>
                  <a:schemeClr val="tx1"/>
                </a:solidFill>
                <a:effectLst>
                  <a:outerShdw blurRad="38100" dist="19050" dir="2700000" algn="tl" rotWithShape="0">
                    <a:schemeClr val="dk1">
                      <a:alpha val="40000"/>
                    </a:schemeClr>
                  </a:outerShdw>
                </a:effectLst>
              </a:rPr>
              <a:t>în</a:t>
            </a:r>
            <a:r>
              <a:rPr lang="en-US" sz="2800" cap="none" dirty="0">
                <a:ln w="0"/>
                <a:solidFill>
                  <a:schemeClr val="tx1"/>
                </a:solidFill>
                <a:effectLst>
                  <a:outerShdw blurRad="38100" dist="19050" dir="2700000" algn="tl" rotWithShape="0">
                    <a:schemeClr val="dk1">
                      <a:alpha val="40000"/>
                    </a:schemeClr>
                  </a:outerShdw>
                </a:effectLst>
              </a:rPr>
              <a:t> </a:t>
            </a:r>
            <a:r>
              <a:rPr lang="en-US" sz="2800" cap="none" dirty="0" err="1">
                <a:ln w="0"/>
                <a:solidFill>
                  <a:schemeClr val="tx1"/>
                </a:solidFill>
                <a:effectLst>
                  <a:outerShdw blurRad="38100" dist="19050" dir="2700000" algn="tl" rotWithShape="0">
                    <a:schemeClr val="dk1">
                      <a:alpha val="40000"/>
                    </a:schemeClr>
                  </a:outerShdw>
                </a:effectLst>
              </a:rPr>
              <a:t>realitate</a:t>
            </a:r>
            <a:r>
              <a:rPr lang="en-US" sz="2800" cap="none" dirty="0">
                <a:ln w="0"/>
                <a:solidFill>
                  <a:schemeClr val="tx1"/>
                </a:solidFill>
                <a:effectLst>
                  <a:outerShdw blurRad="38100" dist="19050" dir="2700000" algn="tl" rotWithShape="0">
                    <a:schemeClr val="dk1">
                      <a:alpha val="40000"/>
                    </a:schemeClr>
                  </a:outerShdw>
                </a:effectLst>
              </a:rPr>
              <a:t>, </a:t>
            </a:r>
            <a:r>
              <a:rPr lang="en-US" sz="2800" cap="none" dirty="0" err="1">
                <a:ln w="0"/>
                <a:solidFill>
                  <a:schemeClr val="tx1"/>
                </a:solidFill>
                <a:effectLst>
                  <a:outerShdw blurRad="38100" dist="19050" dir="2700000" algn="tl" rotWithShape="0">
                    <a:schemeClr val="dk1">
                      <a:alpha val="40000"/>
                    </a:schemeClr>
                  </a:outerShdw>
                </a:effectLst>
              </a:rPr>
              <a:t>caracteristici</a:t>
            </a:r>
            <a:r>
              <a:rPr lang="en-US" sz="2800" cap="none" dirty="0">
                <a:ln w="0"/>
                <a:solidFill>
                  <a:schemeClr val="tx1"/>
                </a:solidFill>
                <a:effectLst>
                  <a:outerShdw blurRad="38100" dist="19050" dir="2700000" algn="tl" rotWithShape="0">
                    <a:schemeClr val="dk1">
                      <a:alpha val="40000"/>
                    </a:schemeClr>
                  </a:outerShdw>
                </a:effectLst>
              </a:rPr>
              <a:t> de </a:t>
            </a:r>
            <a:r>
              <a:rPr lang="en-US" sz="2800" cap="none" dirty="0" err="1">
                <a:ln w="0"/>
                <a:solidFill>
                  <a:schemeClr val="tx1"/>
                </a:solidFill>
                <a:effectLst>
                  <a:outerShdw blurRad="38100" dist="19050" dir="2700000" algn="tl" rotWithShape="0">
                    <a:schemeClr val="dk1">
                      <a:alpha val="40000"/>
                    </a:schemeClr>
                  </a:outerShdw>
                </a:effectLst>
              </a:rPr>
              <a:t>calitate</a:t>
            </a:r>
            <a:r>
              <a:rPr lang="en-US" sz="2800" cap="none" dirty="0">
                <a:ln w="0"/>
                <a:solidFill>
                  <a:schemeClr val="tx1"/>
                </a:solidFill>
                <a:effectLst>
                  <a:outerShdw blurRad="38100" dist="19050" dir="2700000" algn="tl" rotWithShape="0">
                    <a:schemeClr val="dk1">
                      <a:alpha val="40000"/>
                    </a:schemeClr>
                  </a:outerShdw>
                </a:effectLst>
              </a:rPr>
              <a:t>.</a:t>
            </a:r>
          </a:p>
          <a:p>
            <a:pPr algn="ctr"/>
            <a:r>
              <a:rPr lang="ro-RO" sz="2800" cap="none" dirty="0">
                <a:ln w="0"/>
                <a:solidFill>
                  <a:schemeClr val="tx1"/>
                </a:solidFill>
                <a:effectLst>
                  <a:outerShdw blurRad="38100" dist="19050" dir="2700000" algn="tl" rotWithShape="0">
                    <a:schemeClr val="dk1">
                      <a:alpha val="40000"/>
                    </a:schemeClr>
                  </a:outerShdw>
                </a:effectLst>
              </a:rPr>
              <a:t>Calitatea software este pusã în evidenţã cu ajutorul unor modele asociate caracteristicilor</a:t>
            </a:r>
            <a:r>
              <a:rPr lang="ro-RO" sz="2800" cap="none" dirty="0">
                <a:ln w="0"/>
                <a:solidFill>
                  <a:schemeClr val="accent1"/>
                </a:solidFill>
                <a:effectLst>
                  <a:outerShdw blurRad="38100" dist="25400" dir="5400000" algn="ctr" rotWithShape="0">
                    <a:srgbClr val="6E747A">
                      <a:alpha val="43000"/>
                    </a:srgbClr>
                  </a:outerShdw>
                </a:effectLst>
              </a:rPr>
              <a:t>: mentenabilitate, corectitudine, portabilitate, fiabilitate, modularitate, funcţionalitate,  lizibilitate, reutilizabilitate, liniaritate, securitate, toleranţã la erori, interoperabilitate, generalitate.</a:t>
            </a:r>
            <a:endParaRPr lang="en-US" sz="2800" cap="none" dirty="0">
              <a:ln w="0"/>
              <a:solidFill>
                <a:schemeClr val="accent1"/>
              </a:solidFill>
              <a:effectLst>
                <a:outerShdw blurRad="38100" dist="25400" dir="5400000" algn="ctr" rotWithShape="0">
                  <a:srgbClr val="6E747A">
                    <a:alpha val="43000"/>
                  </a:srgbClr>
                </a:outerShdw>
              </a:effectLst>
            </a:endParaRPr>
          </a:p>
          <a:p>
            <a:endParaRPr lang="en-US" sz="2400" cap="none"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940675615"/>
      </p:ext>
    </p:extLst>
  </p:cSld>
  <p:clrMapOvr>
    <a:masterClrMapping/>
  </p:clrMapOvr>
  <p:transition spd="slow">
    <p:randomBar dir="ver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2F93F3-E19D-4F93-A891-36FF8244FF3D}"/>
              </a:ext>
            </a:extLst>
          </p:cNvPr>
          <p:cNvSpPr>
            <a:spLocks noGrp="1"/>
          </p:cNvSpPr>
          <p:nvPr>
            <p:ph idx="1"/>
          </p:nvPr>
        </p:nvSpPr>
        <p:spPr>
          <a:xfrm>
            <a:off x="1141412" y="1537252"/>
            <a:ext cx="9905999" cy="4253949"/>
          </a:xfrm>
        </p:spPr>
        <p:txBody>
          <a:bodyPr>
            <a:normAutofit lnSpcReduction="10000"/>
          </a:bodyPr>
          <a:lstStyle/>
          <a:p>
            <a:pPr marL="0" indent="0" algn="ctr">
              <a:buNone/>
            </a:pPr>
            <a:r>
              <a:rPr lang="en-US" sz="4800" b="1" dirty="0">
                <a:effectLst>
                  <a:reflection blurRad="6350" stA="55000" endA="300" endPos="45500" dir="5400000" sy="-100000" algn="bl" rotWithShape="0"/>
                </a:effectLst>
              </a:rPr>
              <a:t>F</a:t>
            </a:r>
            <a:r>
              <a:rPr lang="ro-RO" sz="4800" b="1" dirty="0">
                <a:effectLst>
                  <a:reflection blurRad="6350" stA="55000" endA="300" endPos="45500" dir="5400000" sy="-100000" algn="bl" rotWithShape="0"/>
                </a:effectLst>
              </a:rPr>
              <a:t>iabilitatea</a:t>
            </a:r>
            <a:endParaRPr lang="en-US" sz="4800" b="1" dirty="0">
              <a:effectLst>
                <a:reflection blurRad="6350" stA="55000" endA="300" endPos="45500" dir="5400000" sy="-100000" algn="bl" rotWithShape="0"/>
              </a:effectLst>
            </a:endParaRPr>
          </a:p>
          <a:p>
            <a:pPr marL="0" indent="0" algn="ctr">
              <a:buNone/>
            </a:pPr>
            <a:r>
              <a:rPr lang="ro-RO" sz="4800" b="1" dirty="0"/>
              <a:t> </a:t>
            </a:r>
            <a:r>
              <a:rPr lang="ro-RO" sz="4800" dirty="0"/>
              <a:t>reprezintã capacitatea unui program de a fi utilizat fãrã a genera erori sau capacitatea de a restabili un context anterior apariţiei de erori.</a:t>
            </a:r>
            <a:endParaRPr lang="en-US" sz="4800" dirty="0"/>
          </a:p>
          <a:p>
            <a:endParaRPr lang="en-US" dirty="0"/>
          </a:p>
        </p:txBody>
      </p:sp>
    </p:spTree>
    <p:extLst>
      <p:ext uri="{BB962C8B-B14F-4D97-AF65-F5344CB8AC3E}">
        <p14:creationId xmlns:p14="http://schemas.microsoft.com/office/powerpoint/2010/main" val="308508366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86E855B3-653D-4CF3-818C-704C12ADB947}"/>
              </a:ext>
            </a:extLst>
          </p:cNvPr>
          <p:cNvSpPr>
            <a:spLocks noGrp="1"/>
          </p:cNvSpPr>
          <p:nvPr>
            <p:ph idx="1"/>
          </p:nvPr>
        </p:nvSpPr>
        <p:spPr>
          <a:xfrm>
            <a:off x="914400" y="1616765"/>
            <a:ext cx="10133011" cy="4174436"/>
          </a:xfrm>
        </p:spPr>
        <p:txBody>
          <a:bodyPr>
            <a:normAutofit fontScale="92500"/>
          </a:bodyPr>
          <a:lstStyle/>
          <a:p>
            <a:pPr marL="0" indent="0" algn="ctr">
              <a:buNone/>
            </a:pPr>
            <a:r>
              <a:rPr lang="ro-RO" sz="4800" b="1" dirty="0">
                <a:effectLst>
                  <a:reflection blurRad="6350" stA="55000" endA="300" endPos="45500" dir="5400000" sy="-100000" algn="bl" rotWithShape="0"/>
                </a:effectLst>
              </a:rPr>
              <a:t>Mentenabilitatea</a:t>
            </a:r>
            <a:endParaRPr lang="en-US" sz="4800" b="1" dirty="0">
              <a:effectLst>
                <a:reflection blurRad="6350" stA="55000" endA="300" endPos="45500" dir="5400000" sy="-100000" algn="bl" rotWithShape="0"/>
              </a:effectLst>
            </a:endParaRPr>
          </a:p>
          <a:p>
            <a:pPr marL="0" indent="0" algn="ctr">
              <a:buNone/>
            </a:pPr>
            <a:r>
              <a:rPr lang="ro-RO" sz="4800" dirty="0"/>
              <a:t> este însuşirea programului de a permite corecţii, introduceri/extrageri de secvenţe în vedera adaptãrii la noi cerinţe</a:t>
            </a:r>
            <a:r>
              <a:rPr lang="ro-RO" sz="4400" dirty="0"/>
              <a:t>.</a:t>
            </a:r>
            <a:endParaRPr lang="en-US" sz="4400" dirty="0"/>
          </a:p>
          <a:p>
            <a:endParaRPr lang="en-US" dirty="0"/>
          </a:p>
        </p:txBody>
      </p:sp>
    </p:spTree>
    <p:extLst>
      <p:ext uri="{BB962C8B-B14F-4D97-AF65-F5344CB8AC3E}">
        <p14:creationId xmlns:p14="http://schemas.microsoft.com/office/powerpoint/2010/main" val="360692069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7" name="Group 16">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8"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9"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0"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5"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8" name="Content Placeholder 7">
            <a:extLst>
              <a:ext uri="{FF2B5EF4-FFF2-40B4-BE49-F238E27FC236}">
                <a16:creationId xmlns:a16="http://schemas.microsoft.com/office/drawing/2014/main" id="{42530695-F6AD-4118-A921-FAA97389929D}"/>
              </a:ext>
            </a:extLst>
          </p:cNvPr>
          <p:cNvSpPr>
            <a:spLocks noGrp="1"/>
          </p:cNvSpPr>
          <p:nvPr>
            <p:ph idx="1"/>
          </p:nvPr>
        </p:nvSpPr>
        <p:spPr>
          <a:xfrm>
            <a:off x="1206500" y="903288"/>
            <a:ext cx="9840911" cy="4887913"/>
          </a:xfrm>
        </p:spPr>
        <p:txBody>
          <a:bodyPr anchor="t">
            <a:normAutofit/>
          </a:bodyPr>
          <a:lstStyle/>
          <a:p>
            <a:pPr marL="0" indent="0" algn="ctr">
              <a:buNone/>
            </a:pPr>
            <a:r>
              <a:rPr lang="ro-RO" sz="4800" b="1" dirty="0">
                <a:effectLst>
                  <a:reflection blurRad="6350" stA="55000" endA="300" endPos="45500" dir="5400000" sy="-100000" algn="bl" rotWithShape="0"/>
                </a:effectLst>
              </a:rPr>
              <a:t>Portabilitatea</a:t>
            </a:r>
            <a:endParaRPr lang="en-US" sz="4800" b="1" dirty="0">
              <a:effectLst>
                <a:reflection blurRad="6350" stA="55000" endA="300" endPos="45500" dir="5400000" sy="-100000" algn="bl" rotWithShape="0"/>
              </a:effectLst>
            </a:endParaRPr>
          </a:p>
          <a:p>
            <a:pPr marL="0" indent="0" algn="ctr">
              <a:buNone/>
            </a:pPr>
            <a:r>
              <a:rPr lang="ro-RO" sz="4800" dirty="0"/>
              <a:t> este proprietatea unui program de a fi executat pe alte tipuri de calculatoare sau interacţionând cu alte sisteme de operare.</a:t>
            </a:r>
            <a:endParaRPr lang="en-US" sz="4800" dirty="0"/>
          </a:p>
          <a:p>
            <a:pPr algn="ctr"/>
            <a:endParaRPr lang="en-US" sz="4800" dirty="0"/>
          </a:p>
        </p:txBody>
      </p:sp>
      <p:grpSp>
        <p:nvGrpSpPr>
          <p:cNvPr id="46" name="Group 45">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7"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2"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3"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4"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5"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6"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spTree>
    <p:extLst>
      <p:ext uri="{BB962C8B-B14F-4D97-AF65-F5344CB8AC3E}">
        <p14:creationId xmlns:p14="http://schemas.microsoft.com/office/powerpoint/2010/main" val="30535963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EA3DAE4-2970-4F91-A433-CF028A1E850F}"/>
              </a:ext>
            </a:extLst>
          </p:cNvPr>
          <p:cNvSpPr>
            <a:spLocks noGrp="1"/>
          </p:cNvSpPr>
          <p:nvPr>
            <p:ph idx="1"/>
          </p:nvPr>
        </p:nvSpPr>
        <p:spPr>
          <a:xfrm>
            <a:off x="1141412" y="583096"/>
            <a:ext cx="9905999" cy="5897217"/>
          </a:xfrm>
        </p:spPr>
        <p:txBody>
          <a:bodyPr>
            <a:normAutofit lnSpcReduction="10000"/>
          </a:bodyPr>
          <a:lstStyle/>
          <a:p>
            <a:pPr marL="0" indent="0" algn="ctr">
              <a:buNone/>
            </a:pPr>
            <a:r>
              <a:rPr lang="ro-RO" sz="5600" b="1" dirty="0">
                <a:effectLst>
                  <a:reflection blurRad="6350" stA="55000" endA="300" endPos="45500" dir="5400000" sy="-100000" algn="bl" rotWithShape="0"/>
                </a:effectLst>
              </a:rPr>
              <a:t>Corectitudinea</a:t>
            </a:r>
            <a:endParaRPr lang="en-US" sz="5600" b="1" dirty="0">
              <a:effectLst>
                <a:reflection blurRad="6350" stA="55000" endA="300" endPos="45500" dir="5400000" sy="-100000" algn="bl" rotWithShape="0"/>
              </a:effectLst>
            </a:endParaRPr>
          </a:p>
          <a:p>
            <a:pPr marL="0" indent="0" algn="ctr">
              <a:buNone/>
            </a:pPr>
            <a:r>
              <a:rPr lang="ro-RO" dirty="0"/>
              <a:t> </a:t>
            </a:r>
            <a:r>
              <a:rPr lang="ro-RO" sz="5200" dirty="0"/>
              <a:t>pune în evidenţã mãsur</a:t>
            </a:r>
            <a:r>
              <a:rPr lang="en-US" sz="5200" dirty="0"/>
              <a:t>a</a:t>
            </a:r>
            <a:r>
              <a:rPr lang="ro-RO" sz="5200" dirty="0"/>
              <a:t> în care produsul îndeplineşte cerinţele definite prin specificaţii. Corectitudinea se pune în evidenţã fie prin testãri, fie prin demonstraţie.</a:t>
            </a:r>
            <a:endParaRPr lang="en-US" sz="5200" dirty="0"/>
          </a:p>
          <a:p>
            <a:pPr algn="ctr"/>
            <a:endParaRPr lang="en-US" dirty="0"/>
          </a:p>
        </p:txBody>
      </p:sp>
    </p:spTree>
    <p:extLst>
      <p:ext uri="{BB962C8B-B14F-4D97-AF65-F5344CB8AC3E}">
        <p14:creationId xmlns:p14="http://schemas.microsoft.com/office/powerpoint/2010/main" val="201438615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3" name="Content Placeholder 2">
            <a:extLst>
              <a:ext uri="{FF2B5EF4-FFF2-40B4-BE49-F238E27FC236}">
                <a16:creationId xmlns:a16="http://schemas.microsoft.com/office/drawing/2014/main" id="{532B7100-DC81-4C35-A8F6-C5FED5E80EA8}"/>
              </a:ext>
            </a:extLst>
          </p:cNvPr>
          <p:cNvSpPr>
            <a:spLocks noGrp="1"/>
          </p:cNvSpPr>
          <p:nvPr>
            <p:ph idx="1"/>
          </p:nvPr>
        </p:nvSpPr>
        <p:spPr>
          <a:xfrm>
            <a:off x="1206500" y="474663"/>
            <a:ext cx="9840911" cy="6130925"/>
          </a:xfrm>
        </p:spPr>
        <p:txBody>
          <a:bodyPr anchor="t">
            <a:normAutofit/>
          </a:bodyPr>
          <a:lstStyle/>
          <a:p>
            <a:pPr marL="0" indent="0" algn="ctr">
              <a:buNone/>
            </a:pPr>
            <a:r>
              <a:rPr lang="ro-RO" sz="4800" b="1" dirty="0">
                <a:effectLst>
                  <a:reflection blurRad="6350" stA="55000" endA="300" endPos="45500" dir="5400000" sy="-100000" algn="bl" rotWithShape="0"/>
                </a:effectLst>
              </a:rPr>
              <a:t>Modularitatea</a:t>
            </a:r>
            <a:r>
              <a:rPr lang="ro-RO" sz="4800" dirty="0"/>
              <a:t> </a:t>
            </a:r>
            <a:endParaRPr lang="en-US" sz="4800" dirty="0"/>
          </a:p>
          <a:p>
            <a:pPr marL="0" indent="0" algn="ctr">
              <a:buNone/>
            </a:pPr>
            <a:r>
              <a:rPr lang="ro-RO" sz="4800" dirty="0"/>
              <a:t>înseamnă realizarea programului c</a:t>
            </a:r>
            <a:r>
              <a:rPr lang="en-US" sz="4800" dirty="0"/>
              <a:t>a</a:t>
            </a:r>
            <a:r>
              <a:rPr lang="ro-RO" sz="4800" dirty="0"/>
              <a:t> ansamblu de module îl înzestreazã cu capacitãţi specifice de deschidere, de interconectare.</a:t>
            </a:r>
            <a:endParaRPr lang="en-US" sz="4800" dirty="0"/>
          </a:p>
          <a:p>
            <a:endParaRPr lang="en-US"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spTree>
    <p:extLst>
      <p:ext uri="{BB962C8B-B14F-4D97-AF65-F5344CB8AC3E}">
        <p14:creationId xmlns:p14="http://schemas.microsoft.com/office/powerpoint/2010/main" val="14879542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72B0AB1-07C6-4919-839D-FA2C1C48B9D4}"/>
              </a:ext>
            </a:extLst>
          </p:cNvPr>
          <p:cNvSpPr>
            <a:spLocks noGrp="1"/>
          </p:cNvSpPr>
          <p:nvPr>
            <p:ph idx="1"/>
          </p:nvPr>
        </p:nvSpPr>
        <p:spPr>
          <a:xfrm>
            <a:off x="1141412" y="357809"/>
            <a:ext cx="9905999" cy="6255026"/>
          </a:xfrm>
        </p:spPr>
        <p:txBody>
          <a:bodyPr>
            <a:normAutofit lnSpcReduction="10000"/>
          </a:bodyPr>
          <a:lstStyle/>
          <a:p>
            <a:pPr marL="0" indent="0" algn="ctr">
              <a:buNone/>
            </a:pPr>
            <a:r>
              <a:rPr lang="ro-RO" b="1" dirty="0">
                <a:effectLst>
                  <a:reflection blurRad="6350" stA="55000" endA="300" endPos="45500" dir="5400000" sy="-100000" algn="bl" rotWithShape="0"/>
                </a:effectLst>
              </a:rPr>
              <a:t>  </a:t>
            </a:r>
            <a:r>
              <a:rPr lang="ro-RO" sz="4800" b="1" dirty="0">
                <a:effectLst>
                  <a:reflection blurRad="6350" stA="55000" endA="300" endPos="45500" dir="5400000" sy="-100000" algn="bl" rotWithShape="0"/>
                </a:effectLst>
              </a:rPr>
              <a:t>Reutilizabilitatea</a:t>
            </a:r>
            <a:r>
              <a:rPr lang="ro-RO" sz="4800" dirty="0"/>
              <a:t> </a:t>
            </a:r>
            <a:endParaRPr lang="en-US" sz="4800" dirty="0"/>
          </a:p>
          <a:p>
            <a:pPr marL="0" indent="0" algn="ctr">
              <a:buNone/>
            </a:pPr>
            <a:r>
              <a:rPr lang="ro-RO" sz="4800" dirty="0"/>
              <a:t>este posibilã în mãsur</a:t>
            </a:r>
            <a:r>
              <a:rPr lang="en-US" sz="4800" dirty="0"/>
              <a:t>a</a:t>
            </a:r>
            <a:r>
              <a:rPr lang="ro-RO" sz="4800" dirty="0"/>
              <a:t> în care procedura/funcţia este înzestratã cu un nivel de generalitate suficient de ridicat. Adicã înglobeazã posibilitãţi multiple de prelucrare, inclusiv cazuri particulare</a:t>
            </a:r>
            <a:r>
              <a:rPr lang="ro-RO" dirty="0"/>
              <a:t>.</a:t>
            </a:r>
            <a:endParaRPr lang="en-US" dirty="0"/>
          </a:p>
          <a:p>
            <a:endParaRPr lang="en-US" dirty="0"/>
          </a:p>
        </p:txBody>
      </p:sp>
    </p:spTree>
    <p:extLst>
      <p:ext uri="{BB962C8B-B14F-4D97-AF65-F5344CB8AC3E}">
        <p14:creationId xmlns:p14="http://schemas.microsoft.com/office/powerpoint/2010/main" val="372900495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extLst/>
          </a:blip>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8B3CD3-535C-416C-AA26-A15D54740AB4}"/>
              </a:ext>
            </a:extLst>
          </p:cNvPr>
          <p:cNvSpPr>
            <a:spLocks noGrp="1"/>
          </p:cNvSpPr>
          <p:nvPr>
            <p:ph idx="1"/>
          </p:nvPr>
        </p:nvSpPr>
        <p:spPr>
          <a:xfrm>
            <a:off x="993913" y="384313"/>
            <a:ext cx="10098157" cy="6162260"/>
          </a:xfrm>
        </p:spPr>
        <p:txBody>
          <a:bodyPr anchor="t">
            <a:noAutofit/>
          </a:bodyPr>
          <a:lstStyle/>
          <a:p>
            <a:pPr marL="0" indent="0" algn="ctr">
              <a:buNone/>
            </a:pPr>
            <a:r>
              <a:rPr lang="ro-RO" sz="4800" b="1" dirty="0">
                <a:effectLst>
                  <a:reflection blurRad="6350" stA="55000" endA="300" endPos="45500" dir="5400000" sy="-100000" algn="bl" rotWithShape="0"/>
                </a:effectLst>
              </a:rPr>
              <a:t> Lizibilitatea</a:t>
            </a:r>
            <a:r>
              <a:rPr lang="ro-RO" sz="4800" dirty="0"/>
              <a:t> </a:t>
            </a:r>
            <a:endParaRPr lang="en-US" sz="4800" dirty="0"/>
          </a:p>
          <a:p>
            <a:pPr marL="0" indent="0" algn="ctr">
              <a:buNone/>
            </a:pPr>
            <a:r>
              <a:rPr lang="ro-RO" sz="4800" dirty="0"/>
              <a:t>este caracteristică programului de a conţine suficiente informaţii atât prin numele de variabile, etichete, funcţii legate de semnificaţia lor realã, cât şi comentariile lãmuritoare care preced secvenţe de cod.</a:t>
            </a:r>
            <a:endParaRPr lang="en-US" sz="4800" dirty="0"/>
          </a:p>
        </p:txBody>
      </p:sp>
    </p:spTree>
    <p:extLst>
      <p:ext uri="{BB962C8B-B14F-4D97-AF65-F5344CB8AC3E}">
        <p14:creationId xmlns:p14="http://schemas.microsoft.com/office/powerpoint/2010/main" val="289129465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a:extLst>
              <a:ext uri="{FF2B5EF4-FFF2-40B4-BE49-F238E27FC236}">
                <a16:creationId xmlns:a16="http://schemas.microsoft.com/office/drawing/2014/main" id="{96899F87-6B62-4742-A399-12B2F7D3ABD8}"/>
              </a:ext>
            </a:extLst>
          </p:cNvPr>
          <p:cNvSpPr>
            <a:spLocks noGrp="1"/>
          </p:cNvSpPr>
          <p:nvPr>
            <p:ph idx="1"/>
          </p:nvPr>
        </p:nvSpPr>
        <p:spPr>
          <a:xfrm>
            <a:off x="1141412" y="1046921"/>
            <a:ext cx="9905999" cy="5579165"/>
          </a:xfrm>
        </p:spPr>
        <p:txBody>
          <a:bodyPr>
            <a:normAutofit/>
          </a:bodyPr>
          <a:lstStyle/>
          <a:p>
            <a:pPr marL="0" indent="0" algn="ctr">
              <a:buNone/>
            </a:pPr>
            <a:r>
              <a:rPr lang="ro-RO" sz="4800" b="1" dirty="0">
                <a:effectLst>
                  <a:reflection blurRad="6350" stA="55000" endA="300" endPos="45500" dir="5400000" sy="-100000" algn="bl" rotWithShape="0"/>
                </a:effectLst>
              </a:rPr>
              <a:t>Securitatea</a:t>
            </a:r>
            <a:endParaRPr lang="en-US" sz="4800" b="1" dirty="0">
              <a:effectLst>
                <a:reflection blurRad="6350" stA="55000" endA="300" endPos="45500" dir="5400000" sy="-100000" algn="bl" rotWithShape="0"/>
              </a:effectLst>
            </a:endParaRPr>
          </a:p>
          <a:p>
            <a:pPr marL="0" indent="0" algn="ctr">
              <a:buNone/>
            </a:pPr>
            <a:r>
              <a:rPr lang="en-US" sz="4800" dirty="0" err="1"/>
              <a:t>este</a:t>
            </a:r>
            <a:r>
              <a:rPr lang="ro-RO" sz="4800" dirty="0"/>
              <a:t> abilitatea de a păstra autenticitatea, integritatea și confidentabilitatea programului.</a:t>
            </a:r>
            <a:endParaRPr lang="en-US" sz="4800" dirty="0"/>
          </a:p>
          <a:p>
            <a:endParaRPr lang="en-US" dirty="0"/>
          </a:p>
        </p:txBody>
      </p:sp>
    </p:spTree>
    <p:extLst>
      <p:ext uri="{BB962C8B-B14F-4D97-AF65-F5344CB8AC3E}">
        <p14:creationId xmlns:p14="http://schemas.microsoft.com/office/powerpoint/2010/main" val="18303094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13761CD-3D02-4FF6-A686-E197FA4E2470}"/>
              </a:ext>
            </a:extLst>
          </p:cNvPr>
          <p:cNvSpPr>
            <a:spLocks noGrp="1"/>
          </p:cNvSpPr>
          <p:nvPr>
            <p:ph type="title"/>
          </p:nvPr>
        </p:nvSpPr>
        <p:spPr/>
        <p:txBody>
          <a:bodyPr>
            <a:normAutofit fontScale="90000"/>
          </a:bodyPr>
          <a:lstStyle/>
          <a:p>
            <a:pPr algn="ctr"/>
            <a:r>
              <a:rPr lang="en-GB" sz="7300" b="1" i="1" cap="none" dirty="0">
                <a:ln w="22225">
                  <a:solidFill>
                    <a:schemeClr val="accent2"/>
                  </a:solidFill>
                  <a:prstDash val="solid"/>
                </a:ln>
                <a:solidFill>
                  <a:schemeClr val="accent2">
                    <a:lumMod val="40000"/>
                    <a:lumOff val="60000"/>
                  </a:schemeClr>
                </a:solidFill>
              </a:rPr>
              <a:t>Ce </a:t>
            </a:r>
            <a:r>
              <a:rPr lang="en-GB" sz="7300" b="1" i="1" cap="none" dirty="0" err="1">
                <a:ln w="22225">
                  <a:solidFill>
                    <a:schemeClr val="accent2"/>
                  </a:solidFill>
                  <a:prstDash val="solid"/>
                </a:ln>
                <a:solidFill>
                  <a:schemeClr val="accent2">
                    <a:lumMod val="40000"/>
                    <a:lumOff val="60000"/>
                  </a:schemeClr>
                </a:solidFill>
              </a:rPr>
              <a:t>este</a:t>
            </a:r>
            <a:r>
              <a:rPr lang="en-GB" sz="7300" b="1" i="1" cap="none" dirty="0">
                <a:ln w="22225">
                  <a:solidFill>
                    <a:schemeClr val="accent2"/>
                  </a:solidFill>
                  <a:prstDash val="solid"/>
                </a:ln>
                <a:solidFill>
                  <a:schemeClr val="accent2">
                    <a:lumMod val="40000"/>
                    <a:lumOff val="60000"/>
                  </a:schemeClr>
                </a:solidFill>
              </a:rPr>
              <a:t> </a:t>
            </a:r>
            <a:r>
              <a:rPr lang="en-GB" sz="7300" b="1" i="1" cap="none" dirty="0" err="1">
                <a:ln w="22225">
                  <a:solidFill>
                    <a:schemeClr val="accent2"/>
                  </a:solidFill>
                  <a:prstDash val="solid"/>
                </a:ln>
                <a:solidFill>
                  <a:schemeClr val="accent2">
                    <a:lumMod val="40000"/>
                    <a:lumOff val="60000"/>
                  </a:schemeClr>
                </a:solidFill>
              </a:rPr>
              <a:t>calitatea</a:t>
            </a:r>
            <a:r>
              <a:rPr lang="en-GB" sz="7300" b="1" i="1" cap="none" dirty="0">
                <a:ln w="22225">
                  <a:solidFill>
                    <a:schemeClr val="accent2"/>
                  </a:solidFill>
                  <a:prstDash val="solid"/>
                </a:ln>
                <a:solidFill>
                  <a:schemeClr val="accent2">
                    <a:lumMod val="40000"/>
                    <a:lumOff val="60000"/>
                  </a:schemeClr>
                </a:solidFill>
              </a:rPr>
              <a:t> </a:t>
            </a:r>
            <a:r>
              <a:rPr lang="en-GB" sz="7300" b="1" i="1" cap="none" dirty="0" err="1">
                <a:ln w="22225">
                  <a:solidFill>
                    <a:schemeClr val="accent2"/>
                  </a:solidFill>
                  <a:prstDash val="solid"/>
                </a:ln>
                <a:solidFill>
                  <a:schemeClr val="accent2">
                    <a:lumMod val="40000"/>
                    <a:lumOff val="60000"/>
                  </a:schemeClr>
                </a:solidFill>
              </a:rPr>
              <a:t>în</a:t>
            </a:r>
            <a:r>
              <a:rPr lang="en-GB" sz="7300" b="1" i="1" cap="none" dirty="0">
                <a:ln w="22225">
                  <a:solidFill>
                    <a:schemeClr val="accent2"/>
                  </a:solidFill>
                  <a:prstDash val="solid"/>
                </a:ln>
                <a:solidFill>
                  <a:schemeClr val="accent2">
                    <a:lumMod val="40000"/>
                    <a:lumOff val="60000"/>
                  </a:schemeClr>
                </a:solidFill>
              </a:rPr>
              <a:t> software?</a:t>
            </a:r>
            <a:br>
              <a:rPr lang="en-US" sz="4800" i="1" dirty="0"/>
            </a:br>
            <a:endParaRPr lang="en-US" sz="4800" i="1" dirty="0"/>
          </a:p>
        </p:txBody>
      </p:sp>
      <p:sp>
        <p:nvSpPr>
          <p:cNvPr id="5" name="Content Placeholder 4">
            <a:extLst>
              <a:ext uri="{FF2B5EF4-FFF2-40B4-BE49-F238E27FC236}">
                <a16:creationId xmlns:a16="http://schemas.microsoft.com/office/drawing/2014/main" id="{C0E47B38-918B-429D-8C69-874BD8F82387}"/>
              </a:ext>
            </a:extLst>
          </p:cNvPr>
          <p:cNvSpPr>
            <a:spLocks noGrp="1"/>
          </p:cNvSpPr>
          <p:nvPr>
            <p:ph idx="1"/>
          </p:nvPr>
        </p:nvSpPr>
        <p:spPr>
          <a:xfrm>
            <a:off x="384313" y="2249486"/>
            <a:ext cx="11158329" cy="4244079"/>
          </a:xfrm>
        </p:spPr>
        <p:txBody>
          <a:bodyPr>
            <a:normAutofit/>
          </a:bodyPr>
          <a:lstStyle/>
          <a:p>
            <a:r>
              <a:rPr lang="en-GB" sz="3200" dirty="0" err="1"/>
              <a:t>Calitatea</a:t>
            </a:r>
            <a:r>
              <a:rPr lang="en-GB" sz="3200" dirty="0"/>
              <a:t> software </a:t>
            </a:r>
            <a:r>
              <a:rPr lang="en-GB" sz="3200" dirty="0" err="1"/>
              <a:t>măsoară</a:t>
            </a:r>
            <a:r>
              <a:rPr lang="en-GB" sz="3200" dirty="0"/>
              <a:t> </a:t>
            </a:r>
            <a:r>
              <a:rPr lang="en-GB" sz="3200" dirty="0" err="1"/>
              <a:t>cât</a:t>
            </a:r>
            <a:r>
              <a:rPr lang="en-GB" sz="3200" dirty="0"/>
              <a:t> de bine </a:t>
            </a:r>
            <a:r>
              <a:rPr lang="en-GB" sz="3200" dirty="0" err="1"/>
              <a:t>este</a:t>
            </a:r>
            <a:r>
              <a:rPr lang="en-GB" sz="3200" dirty="0"/>
              <a:t> </a:t>
            </a:r>
            <a:r>
              <a:rPr lang="en-GB" sz="3200" dirty="0" err="1"/>
              <a:t>realizat</a:t>
            </a:r>
            <a:r>
              <a:rPr lang="en-GB" sz="3200" dirty="0"/>
              <a:t> design-ul software </a:t>
            </a:r>
            <a:r>
              <a:rPr lang="en-GB" sz="3200" dirty="0" err="1"/>
              <a:t>și</a:t>
            </a:r>
            <a:r>
              <a:rPr lang="en-GB" sz="3200" dirty="0"/>
              <a:t> </a:t>
            </a:r>
            <a:r>
              <a:rPr lang="en-GB" sz="3200" dirty="0" err="1"/>
              <a:t>cât</a:t>
            </a:r>
            <a:r>
              <a:rPr lang="en-GB" sz="3200" dirty="0"/>
              <a:t> de </a:t>
            </a:r>
            <a:r>
              <a:rPr lang="en-GB" sz="3200" dirty="0" err="1"/>
              <a:t>mult</a:t>
            </a:r>
            <a:r>
              <a:rPr lang="en-GB" sz="3200" dirty="0"/>
              <a:t> se </a:t>
            </a:r>
            <a:r>
              <a:rPr lang="en-GB" sz="3200" dirty="0" err="1"/>
              <a:t>conformează</a:t>
            </a:r>
            <a:r>
              <a:rPr lang="en-GB" sz="3200" dirty="0"/>
              <a:t> soft-ul design-</a:t>
            </a:r>
            <a:r>
              <a:rPr lang="en-GB" sz="3200" dirty="0" err="1"/>
              <a:t>ului</a:t>
            </a:r>
            <a:r>
              <a:rPr lang="en-GB" sz="3200" dirty="0"/>
              <a:t>.</a:t>
            </a:r>
            <a:endParaRPr lang="en-US" sz="3200" dirty="0"/>
          </a:p>
          <a:p>
            <a:r>
              <a:rPr lang="en-GB" sz="3200" dirty="0" err="1"/>
              <a:t>Reprezintă</a:t>
            </a:r>
            <a:r>
              <a:rPr lang="en-GB" sz="3200" dirty="0"/>
              <a:t>: </a:t>
            </a:r>
            <a:r>
              <a:rPr lang="en-GB" sz="3200" dirty="0">
                <a:effectLst>
                  <a:glow rad="228600">
                    <a:schemeClr val="accent4">
                      <a:satMod val="175000"/>
                      <a:alpha val="40000"/>
                    </a:schemeClr>
                  </a:glow>
                </a:effectLst>
              </a:rPr>
              <a:t>“</a:t>
            </a:r>
            <a:r>
              <a:rPr lang="en-GB" sz="3200" dirty="0" err="1">
                <a:effectLst>
                  <a:glow rad="228600">
                    <a:schemeClr val="accent4">
                      <a:satMod val="175000"/>
                      <a:alpha val="40000"/>
                    </a:schemeClr>
                  </a:glow>
                </a:effectLst>
              </a:rPr>
              <a:t>Totalitatea</a:t>
            </a:r>
            <a:r>
              <a:rPr lang="en-GB" sz="3200" dirty="0">
                <a:effectLst>
                  <a:glow rad="228600">
                    <a:schemeClr val="accent4">
                      <a:satMod val="175000"/>
                      <a:alpha val="40000"/>
                    </a:schemeClr>
                  </a:glow>
                </a:effectLst>
              </a:rPr>
              <a:t> </a:t>
            </a:r>
            <a:r>
              <a:rPr lang="en-GB" sz="3200" dirty="0" err="1">
                <a:effectLst>
                  <a:glow rad="228600">
                    <a:schemeClr val="accent4">
                      <a:satMod val="175000"/>
                      <a:alpha val="40000"/>
                    </a:schemeClr>
                  </a:glow>
                </a:effectLst>
              </a:rPr>
              <a:t>caracteristicilor</a:t>
            </a:r>
            <a:r>
              <a:rPr lang="en-GB" sz="3200" dirty="0">
                <a:effectLst>
                  <a:glow rad="228600">
                    <a:schemeClr val="accent4">
                      <a:satMod val="175000"/>
                      <a:alpha val="40000"/>
                    </a:schemeClr>
                  </a:glow>
                </a:effectLst>
              </a:rPr>
              <a:t> </a:t>
            </a:r>
            <a:r>
              <a:rPr lang="en-GB" sz="3200" dirty="0" err="1">
                <a:effectLst>
                  <a:glow rad="228600">
                    <a:schemeClr val="accent4">
                      <a:satMod val="175000"/>
                      <a:alpha val="40000"/>
                    </a:schemeClr>
                  </a:glow>
                </a:effectLst>
              </a:rPr>
              <a:t>unui</a:t>
            </a:r>
            <a:r>
              <a:rPr lang="en-GB" sz="3200" dirty="0">
                <a:effectLst>
                  <a:glow rad="228600">
                    <a:schemeClr val="accent4">
                      <a:satMod val="175000"/>
                      <a:alpha val="40000"/>
                    </a:schemeClr>
                  </a:glow>
                </a:effectLst>
              </a:rPr>
              <a:t> software de a </a:t>
            </a:r>
            <a:r>
              <a:rPr lang="en-GB" sz="3200" dirty="0" err="1">
                <a:effectLst>
                  <a:glow rad="228600">
                    <a:schemeClr val="accent4">
                      <a:satMod val="175000"/>
                      <a:alpha val="40000"/>
                    </a:schemeClr>
                  </a:glow>
                </a:effectLst>
              </a:rPr>
              <a:t>avea</a:t>
            </a:r>
            <a:r>
              <a:rPr lang="en-GB" sz="3200" dirty="0">
                <a:effectLst>
                  <a:glow rad="228600">
                    <a:schemeClr val="accent4">
                      <a:satMod val="175000"/>
                      <a:alpha val="40000"/>
                    </a:schemeClr>
                  </a:glow>
                </a:effectLst>
              </a:rPr>
              <a:t> </a:t>
            </a:r>
            <a:r>
              <a:rPr lang="en-GB" sz="3200" dirty="0" err="1">
                <a:effectLst>
                  <a:glow rad="228600">
                    <a:schemeClr val="accent4">
                      <a:satMod val="175000"/>
                      <a:alpha val="40000"/>
                    </a:schemeClr>
                  </a:glow>
                </a:effectLst>
              </a:rPr>
              <a:t>abilitatea</a:t>
            </a:r>
            <a:r>
              <a:rPr lang="en-GB" sz="3200" dirty="0">
                <a:effectLst>
                  <a:glow rad="228600">
                    <a:schemeClr val="accent4">
                      <a:satMod val="175000"/>
                      <a:alpha val="40000"/>
                    </a:schemeClr>
                  </a:glow>
                </a:effectLst>
              </a:rPr>
              <a:t> de a satisfice </a:t>
            </a:r>
            <a:r>
              <a:rPr lang="en-GB" sz="3200" dirty="0" err="1">
                <a:effectLst>
                  <a:glow rad="228600">
                    <a:schemeClr val="accent4">
                      <a:satMod val="175000"/>
                      <a:alpha val="40000"/>
                    </a:schemeClr>
                  </a:glow>
                </a:effectLst>
              </a:rPr>
              <a:t>toate</a:t>
            </a:r>
            <a:r>
              <a:rPr lang="en-GB" sz="3200" dirty="0">
                <a:effectLst>
                  <a:glow rad="228600">
                    <a:schemeClr val="accent4">
                      <a:satMod val="175000"/>
                      <a:alpha val="40000"/>
                    </a:schemeClr>
                  </a:glow>
                </a:effectLst>
              </a:rPr>
              <a:t> </a:t>
            </a:r>
            <a:r>
              <a:rPr lang="en-GB" sz="3200" dirty="0" err="1">
                <a:effectLst>
                  <a:glow rad="228600">
                    <a:schemeClr val="accent4">
                      <a:satMod val="175000"/>
                      <a:alpha val="40000"/>
                    </a:schemeClr>
                  </a:glow>
                </a:effectLst>
              </a:rPr>
              <a:t>condițiile</a:t>
            </a:r>
            <a:r>
              <a:rPr lang="en-GB" sz="3200" dirty="0">
                <a:effectLst>
                  <a:glow rad="228600">
                    <a:schemeClr val="accent4">
                      <a:satMod val="175000"/>
                      <a:alpha val="40000"/>
                    </a:schemeClr>
                  </a:glow>
                </a:effectLst>
              </a:rPr>
              <a:t> </a:t>
            </a:r>
            <a:r>
              <a:rPr lang="en-GB" sz="3200" dirty="0" err="1">
                <a:effectLst>
                  <a:glow rad="228600">
                    <a:schemeClr val="accent4">
                      <a:satMod val="175000"/>
                      <a:alpha val="40000"/>
                    </a:schemeClr>
                  </a:glow>
                </a:effectLst>
              </a:rPr>
              <a:t>și</a:t>
            </a:r>
            <a:r>
              <a:rPr lang="en-GB" sz="3200" dirty="0">
                <a:effectLst>
                  <a:glow rad="228600">
                    <a:schemeClr val="accent4">
                      <a:satMod val="175000"/>
                      <a:alpha val="40000"/>
                    </a:schemeClr>
                  </a:glow>
                </a:effectLst>
              </a:rPr>
              <a:t> </a:t>
            </a:r>
            <a:r>
              <a:rPr lang="en-GB" sz="3200" dirty="0" err="1">
                <a:effectLst>
                  <a:glow rad="228600">
                    <a:schemeClr val="accent4">
                      <a:satMod val="175000"/>
                      <a:alpha val="40000"/>
                    </a:schemeClr>
                  </a:glow>
                </a:effectLst>
              </a:rPr>
              <a:t>nevoile</a:t>
            </a:r>
            <a:r>
              <a:rPr lang="en-GB" sz="3200" dirty="0">
                <a:effectLst>
                  <a:glow rad="228600">
                    <a:schemeClr val="accent4">
                      <a:satMod val="175000"/>
                      <a:alpha val="40000"/>
                    </a:schemeClr>
                  </a:glow>
                </a:effectLst>
              </a:rPr>
              <a:t> </a:t>
            </a:r>
            <a:r>
              <a:rPr lang="en-GB" sz="3200" dirty="0" err="1">
                <a:effectLst>
                  <a:glow rad="228600">
                    <a:schemeClr val="accent4">
                      <a:satMod val="175000"/>
                      <a:alpha val="40000"/>
                    </a:schemeClr>
                  </a:glow>
                </a:effectLst>
              </a:rPr>
              <a:t>impuse</a:t>
            </a:r>
            <a:r>
              <a:rPr lang="en-GB" sz="3200" dirty="0">
                <a:effectLst>
                  <a:glow rad="228600">
                    <a:schemeClr val="accent4">
                      <a:satMod val="175000"/>
                      <a:alpha val="40000"/>
                    </a:schemeClr>
                  </a:glow>
                </a:effectLst>
              </a:rPr>
              <a:t>”.</a:t>
            </a:r>
            <a:endParaRPr lang="en-US" sz="3200" dirty="0">
              <a:effectLst>
                <a:glow rad="228600">
                  <a:schemeClr val="accent4">
                    <a:satMod val="175000"/>
                    <a:alpha val="40000"/>
                  </a:schemeClr>
                </a:glow>
              </a:effectLst>
            </a:endParaRPr>
          </a:p>
          <a:p>
            <a:endParaRPr lang="en-US" sz="2800" dirty="0"/>
          </a:p>
        </p:txBody>
      </p:sp>
    </p:spTree>
    <p:extLst>
      <p:ext uri="{BB962C8B-B14F-4D97-AF65-F5344CB8AC3E}">
        <p14:creationId xmlns:p14="http://schemas.microsoft.com/office/powerpoint/2010/main" val="29059009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10">
            <a:extLst>
              <a:ext uri="{FF2B5EF4-FFF2-40B4-BE49-F238E27FC236}">
                <a16:creationId xmlns:a16="http://schemas.microsoft.com/office/drawing/2014/main" id="{CB2E6072-4A58-4A16-85F6-67A0FE223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5" name="Group 12">
            <a:extLst>
              <a:ext uri="{FF2B5EF4-FFF2-40B4-BE49-F238E27FC236}">
                <a16:creationId xmlns:a16="http://schemas.microsoft.com/office/drawing/2014/main" id="{AC1DD88D-B6CF-4188-B28E-41DA602F7A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tx1">
              <a:alpha val="20000"/>
            </a:schemeClr>
          </a:solidFill>
        </p:grpSpPr>
        <p:sp>
          <p:nvSpPr>
            <p:cNvPr id="14" name="Rectangle 5">
              <a:extLst>
                <a:ext uri="{FF2B5EF4-FFF2-40B4-BE49-F238E27FC236}">
                  <a16:creationId xmlns:a16="http://schemas.microsoft.com/office/drawing/2014/main" id="{D3E3CAB9-DCE4-4BB4-8035-1C555687E8C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5" name="Freeform 6">
              <a:extLst>
                <a:ext uri="{FF2B5EF4-FFF2-40B4-BE49-F238E27FC236}">
                  <a16:creationId xmlns:a16="http://schemas.microsoft.com/office/drawing/2014/main" id="{1C73697E-66AC-47EA-B546-A4641182178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7">
              <a:extLst>
                <a:ext uri="{FF2B5EF4-FFF2-40B4-BE49-F238E27FC236}">
                  <a16:creationId xmlns:a16="http://schemas.microsoft.com/office/drawing/2014/main" id="{FEDE7D70-C48F-41C0-81C9-FEAA9D087A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8">
              <a:extLst>
                <a:ext uri="{FF2B5EF4-FFF2-40B4-BE49-F238E27FC236}">
                  <a16:creationId xmlns:a16="http://schemas.microsoft.com/office/drawing/2014/main" id="{3440900A-0FBF-4FD1-8858-4FF7CBA9DA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9">
              <a:extLst>
                <a:ext uri="{FF2B5EF4-FFF2-40B4-BE49-F238E27FC236}">
                  <a16:creationId xmlns:a16="http://schemas.microsoft.com/office/drawing/2014/main" id="{067322B1-143D-436E-8636-545FF80BAA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10">
              <a:extLst>
                <a:ext uri="{FF2B5EF4-FFF2-40B4-BE49-F238E27FC236}">
                  <a16:creationId xmlns:a16="http://schemas.microsoft.com/office/drawing/2014/main" id="{434C71DB-4BBA-4549-B8DD-AFB76D4910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1">
              <a:extLst>
                <a:ext uri="{FF2B5EF4-FFF2-40B4-BE49-F238E27FC236}">
                  <a16:creationId xmlns:a16="http://schemas.microsoft.com/office/drawing/2014/main" id="{70B35077-9685-478A-ABBC-26F30348B5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2">
              <a:extLst>
                <a:ext uri="{FF2B5EF4-FFF2-40B4-BE49-F238E27FC236}">
                  <a16:creationId xmlns:a16="http://schemas.microsoft.com/office/drawing/2014/main" id="{EEA0FAF8-0409-4BB8-AE76-8647169A55E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13">
              <a:extLst>
                <a:ext uri="{FF2B5EF4-FFF2-40B4-BE49-F238E27FC236}">
                  <a16:creationId xmlns:a16="http://schemas.microsoft.com/office/drawing/2014/main" id="{BC52E7D3-D280-4C24-9FB4-30F6457CF1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4">
              <a:extLst>
                <a:ext uri="{FF2B5EF4-FFF2-40B4-BE49-F238E27FC236}">
                  <a16:creationId xmlns:a16="http://schemas.microsoft.com/office/drawing/2014/main" id="{113A5141-29C7-4774-8F40-CD34C896EF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5">
              <a:extLst>
                <a:ext uri="{FF2B5EF4-FFF2-40B4-BE49-F238E27FC236}">
                  <a16:creationId xmlns:a16="http://schemas.microsoft.com/office/drawing/2014/main" id="{2E2C72FC-0A41-4AB2-A0D9-9828EFAB24F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Line 16">
              <a:extLst>
                <a:ext uri="{FF2B5EF4-FFF2-40B4-BE49-F238E27FC236}">
                  <a16:creationId xmlns:a16="http://schemas.microsoft.com/office/drawing/2014/main" id="{D84C1857-D82C-408D-93BB-DBA79028A73A}"/>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6" name="Freeform 17">
              <a:extLst>
                <a:ext uri="{FF2B5EF4-FFF2-40B4-BE49-F238E27FC236}">
                  <a16:creationId xmlns:a16="http://schemas.microsoft.com/office/drawing/2014/main" id="{0D64DCE2-6B04-4D06-9274-6504BF95D5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8">
              <a:extLst>
                <a:ext uri="{FF2B5EF4-FFF2-40B4-BE49-F238E27FC236}">
                  <a16:creationId xmlns:a16="http://schemas.microsoft.com/office/drawing/2014/main" id="{4C8D45D3-D06B-4794-B836-648C9CF497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19">
              <a:extLst>
                <a:ext uri="{FF2B5EF4-FFF2-40B4-BE49-F238E27FC236}">
                  <a16:creationId xmlns:a16="http://schemas.microsoft.com/office/drawing/2014/main" id="{43BB9D13-E3C3-4255-9325-90AE0D42EF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20">
              <a:extLst>
                <a:ext uri="{FF2B5EF4-FFF2-40B4-BE49-F238E27FC236}">
                  <a16:creationId xmlns:a16="http://schemas.microsoft.com/office/drawing/2014/main" id="{0D3929C1-961C-4327-88FA-3188DE45A6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Rectangle 21">
              <a:extLst>
                <a:ext uri="{FF2B5EF4-FFF2-40B4-BE49-F238E27FC236}">
                  <a16:creationId xmlns:a16="http://schemas.microsoft.com/office/drawing/2014/main" id="{F343DAD3-E142-4DB7-9946-9CE86AE6D9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1" name="Freeform 22">
              <a:extLst>
                <a:ext uri="{FF2B5EF4-FFF2-40B4-BE49-F238E27FC236}">
                  <a16:creationId xmlns:a16="http://schemas.microsoft.com/office/drawing/2014/main" id="{4A190F48-6D09-46E7-B536-AFED58FAA4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3">
              <a:extLst>
                <a:ext uri="{FF2B5EF4-FFF2-40B4-BE49-F238E27FC236}">
                  <a16:creationId xmlns:a16="http://schemas.microsoft.com/office/drawing/2014/main" id="{813869C4-FA8C-4B8E-90E6-CB9F45B331A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4">
              <a:extLst>
                <a:ext uri="{FF2B5EF4-FFF2-40B4-BE49-F238E27FC236}">
                  <a16:creationId xmlns:a16="http://schemas.microsoft.com/office/drawing/2014/main" id="{372F4A61-FA38-44D4-819D-912DEA5AB7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5">
              <a:extLst>
                <a:ext uri="{FF2B5EF4-FFF2-40B4-BE49-F238E27FC236}">
                  <a16:creationId xmlns:a16="http://schemas.microsoft.com/office/drawing/2014/main" id="{4B074088-9CFB-413C-8CB5-C75295309DC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6">
              <a:extLst>
                <a:ext uri="{FF2B5EF4-FFF2-40B4-BE49-F238E27FC236}">
                  <a16:creationId xmlns:a16="http://schemas.microsoft.com/office/drawing/2014/main" id="{859E8C95-B6F0-4294-A55B-BEA5257597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7">
              <a:extLst>
                <a:ext uri="{FF2B5EF4-FFF2-40B4-BE49-F238E27FC236}">
                  <a16:creationId xmlns:a16="http://schemas.microsoft.com/office/drawing/2014/main" id="{EA3DC508-3E77-43A1-8AFB-29B593B428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8">
              <a:extLst>
                <a:ext uri="{FF2B5EF4-FFF2-40B4-BE49-F238E27FC236}">
                  <a16:creationId xmlns:a16="http://schemas.microsoft.com/office/drawing/2014/main" id="{7DE640D4-340B-424C-B141-EA3AE984B2F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29">
              <a:extLst>
                <a:ext uri="{FF2B5EF4-FFF2-40B4-BE49-F238E27FC236}">
                  <a16:creationId xmlns:a16="http://schemas.microsoft.com/office/drawing/2014/main" id="{52874D14-FF21-434A-AC65-C53A40F7FC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30">
              <a:extLst>
                <a:ext uri="{FF2B5EF4-FFF2-40B4-BE49-F238E27FC236}">
                  <a16:creationId xmlns:a16="http://schemas.microsoft.com/office/drawing/2014/main" id="{24422B15-B057-4AE9-9505-83F429DFB7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31">
              <a:extLst>
                <a:ext uri="{FF2B5EF4-FFF2-40B4-BE49-F238E27FC236}">
                  <a16:creationId xmlns:a16="http://schemas.microsoft.com/office/drawing/2014/main" id="{A9E60243-98DE-435F-9C3A-FE22497942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6" name="Content Placeholder 5">
            <a:extLst>
              <a:ext uri="{FF2B5EF4-FFF2-40B4-BE49-F238E27FC236}">
                <a16:creationId xmlns:a16="http://schemas.microsoft.com/office/drawing/2014/main" id="{692061F9-7102-4CFA-8611-2EFEA6C949BB}"/>
              </a:ext>
            </a:extLst>
          </p:cNvPr>
          <p:cNvSpPr>
            <a:spLocks noGrp="1"/>
          </p:cNvSpPr>
          <p:nvPr>
            <p:ph idx="1"/>
          </p:nvPr>
        </p:nvSpPr>
        <p:spPr>
          <a:xfrm>
            <a:off x="1201738" y="1285461"/>
            <a:ext cx="9998074" cy="5420138"/>
          </a:xfrm>
        </p:spPr>
        <p:txBody>
          <a:bodyPr anchor="t">
            <a:normAutofit/>
          </a:bodyPr>
          <a:lstStyle/>
          <a:p>
            <a:pPr marL="0" indent="0" algn="ctr">
              <a:buNone/>
            </a:pPr>
            <a:r>
              <a:rPr lang="en-US" sz="4800" b="1" dirty="0" err="1">
                <a:effectLst>
                  <a:reflection blurRad="6350" stA="55000" endA="300" endPos="45500" dir="5400000" sy="-100000" algn="bl" rotWithShape="0"/>
                </a:effectLst>
              </a:rPr>
              <a:t>Interoperabilitatea</a:t>
            </a:r>
            <a:endParaRPr lang="en-US" sz="4800" b="1" dirty="0">
              <a:effectLst>
                <a:reflection blurRad="6350" stA="55000" endA="300" endPos="45500" dir="5400000" sy="-100000" algn="bl" rotWithShape="0"/>
              </a:effectLst>
            </a:endParaRPr>
          </a:p>
          <a:p>
            <a:pPr marL="0" indent="0" algn="ctr">
              <a:buNone/>
            </a:pPr>
            <a:r>
              <a:rPr lang="en-US" sz="4800" dirty="0"/>
              <a:t> </a:t>
            </a:r>
            <a:r>
              <a:rPr lang="en-US" sz="4800" dirty="0" err="1"/>
              <a:t>este</a:t>
            </a:r>
            <a:r>
              <a:rPr lang="en-US" sz="4800" dirty="0"/>
              <a:t> </a:t>
            </a:r>
            <a:r>
              <a:rPr lang="en-US" sz="4800" dirty="0" err="1"/>
              <a:t>însuşirea</a:t>
            </a:r>
            <a:r>
              <a:rPr lang="en-US" sz="4800" dirty="0"/>
              <a:t> </a:t>
            </a:r>
            <a:r>
              <a:rPr lang="en-US" sz="4800" dirty="0" err="1"/>
              <a:t>acestuia</a:t>
            </a:r>
            <a:r>
              <a:rPr lang="en-US" sz="4800" dirty="0"/>
              <a:t> de a </a:t>
            </a:r>
            <a:r>
              <a:rPr lang="en-US" sz="4800" dirty="0" err="1"/>
              <a:t>putea</a:t>
            </a:r>
            <a:r>
              <a:rPr lang="en-US" sz="4800" dirty="0"/>
              <a:t> fi </a:t>
            </a:r>
            <a:r>
              <a:rPr lang="en-US" sz="4800" dirty="0" err="1"/>
              <a:t>apelat</a:t>
            </a:r>
            <a:r>
              <a:rPr lang="en-US" sz="4800" dirty="0"/>
              <a:t> de </a:t>
            </a:r>
            <a:r>
              <a:rPr lang="en-US" sz="4800" dirty="0" err="1"/>
              <a:t>alte</a:t>
            </a:r>
            <a:r>
              <a:rPr lang="en-US" sz="4800" dirty="0"/>
              <a:t> </a:t>
            </a:r>
            <a:r>
              <a:rPr lang="en-US" sz="4800" dirty="0" err="1"/>
              <a:t>programe</a:t>
            </a:r>
            <a:r>
              <a:rPr lang="en-US" sz="4800" dirty="0"/>
              <a:t>, de a fi </a:t>
            </a:r>
            <a:r>
              <a:rPr lang="en-US" sz="4800" dirty="0" err="1"/>
              <a:t>integrat</a:t>
            </a:r>
            <a:r>
              <a:rPr lang="en-US" sz="4800" dirty="0"/>
              <a:t> </a:t>
            </a:r>
            <a:r>
              <a:rPr lang="en-US" sz="4800" dirty="0" err="1"/>
              <a:t>în</a:t>
            </a:r>
            <a:r>
              <a:rPr lang="en-US" sz="4800" dirty="0"/>
              <a:t> </a:t>
            </a:r>
            <a:r>
              <a:rPr lang="en-US" sz="4800" dirty="0" err="1"/>
              <a:t>aplicaţii</a:t>
            </a:r>
            <a:r>
              <a:rPr lang="en-US" sz="4800" dirty="0"/>
              <a:t> </a:t>
            </a:r>
            <a:r>
              <a:rPr lang="en-US" sz="4800" dirty="0" err="1"/>
              <a:t>deja</a:t>
            </a:r>
            <a:r>
              <a:rPr lang="en-US" sz="4800" dirty="0"/>
              <a:t> </a:t>
            </a:r>
            <a:r>
              <a:rPr lang="en-US" sz="4800" dirty="0" err="1"/>
              <a:t>în</a:t>
            </a:r>
            <a:r>
              <a:rPr lang="en-US" sz="4800" dirty="0"/>
              <a:t> </a:t>
            </a:r>
            <a:r>
              <a:rPr lang="en-US" sz="4800" dirty="0" err="1"/>
              <a:t>uz</a:t>
            </a:r>
            <a:r>
              <a:rPr lang="en-US" sz="4800" dirty="0"/>
              <a:t>.</a:t>
            </a:r>
          </a:p>
        </p:txBody>
      </p:sp>
      <p:grpSp>
        <p:nvGrpSpPr>
          <p:cNvPr id="56" name="Group 41">
            <a:extLst>
              <a:ext uri="{FF2B5EF4-FFF2-40B4-BE49-F238E27FC236}">
                <a16:creationId xmlns:a16="http://schemas.microsoft.com/office/drawing/2014/main" id="{455E0AD7-882F-4B4C-B3A7-D4E72D48E46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1">
              <a:alpha val="15000"/>
            </a:schemeClr>
          </a:solidFill>
        </p:grpSpPr>
        <p:sp>
          <p:nvSpPr>
            <p:cNvPr id="43" name="Freeform 32">
              <a:extLst>
                <a:ext uri="{FF2B5EF4-FFF2-40B4-BE49-F238E27FC236}">
                  <a16:creationId xmlns:a16="http://schemas.microsoft.com/office/drawing/2014/main" id="{7830B337-37A8-4ADF-B88C-A734E26F96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3">
              <a:extLst>
                <a:ext uri="{FF2B5EF4-FFF2-40B4-BE49-F238E27FC236}">
                  <a16:creationId xmlns:a16="http://schemas.microsoft.com/office/drawing/2014/main" id="{7996F53E-6131-4949-B65E-262F724B25F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34">
              <a:extLst>
                <a:ext uri="{FF2B5EF4-FFF2-40B4-BE49-F238E27FC236}">
                  <a16:creationId xmlns:a16="http://schemas.microsoft.com/office/drawing/2014/main" id="{A5E72477-1B92-43FA-ABD1-D9101F31C55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35">
              <a:extLst>
                <a:ext uri="{FF2B5EF4-FFF2-40B4-BE49-F238E27FC236}">
                  <a16:creationId xmlns:a16="http://schemas.microsoft.com/office/drawing/2014/main" id="{4BD17DAA-2B77-45FF-A3AA-9AA2235D61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36">
              <a:extLst>
                <a:ext uri="{FF2B5EF4-FFF2-40B4-BE49-F238E27FC236}">
                  <a16:creationId xmlns:a16="http://schemas.microsoft.com/office/drawing/2014/main" id="{B408CF24-608A-4ECC-AF3B-B4C548F1BB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37">
              <a:extLst>
                <a:ext uri="{FF2B5EF4-FFF2-40B4-BE49-F238E27FC236}">
                  <a16:creationId xmlns:a16="http://schemas.microsoft.com/office/drawing/2014/main" id="{F1CE5AA5-B482-446E-8EAC-5B1973DB59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38">
              <a:extLst>
                <a:ext uri="{FF2B5EF4-FFF2-40B4-BE49-F238E27FC236}">
                  <a16:creationId xmlns:a16="http://schemas.microsoft.com/office/drawing/2014/main" id="{2F607697-1F29-43C0-8A24-690043FD21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39">
              <a:extLst>
                <a:ext uri="{FF2B5EF4-FFF2-40B4-BE49-F238E27FC236}">
                  <a16:creationId xmlns:a16="http://schemas.microsoft.com/office/drawing/2014/main" id="{4AAC6860-2756-4924-B531-9E7B8B35B6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Freeform 40">
              <a:extLst>
                <a:ext uri="{FF2B5EF4-FFF2-40B4-BE49-F238E27FC236}">
                  <a16:creationId xmlns:a16="http://schemas.microsoft.com/office/drawing/2014/main" id="{A724446B-3184-47C7-9D87-1737E709F0F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2" name="Rectangle 41">
              <a:extLst>
                <a:ext uri="{FF2B5EF4-FFF2-40B4-BE49-F238E27FC236}">
                  <a16:creationId xmlns:a16="http://schemas.microsoft.com/office/drawing/2014/main" id="{395B07C3-57BC-4462-8F9D-C6B48AF8B4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spTree>
    <p:extLst>
      <p:ext uri="{BB962C8B-B14F-4D97-AF65-F5344CB8AC3E}">
        <p14:creationId xmlns:p14="http://schemas.microsoft.com/office/powerpoint/2010/main" val="32517152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56" name="Rectangle 10">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7"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5" name="Group 14">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6"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7"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8"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3"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8"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6" name="Content Placeholder 5">
            <a:extLst>
              <a:ext uri="{FF2B5EF4-FFF2-40B4-BE49-F238E27FC236}">
                <a16:creationId xmlns:a16="http://schemas.microsoft.com/office/drawing/2014/main" id="{D9DA1006-EE3D-4FEC-9D73-81892417EF09}"/>
              </a:ext>
            </a:extLst>
          </p:cNvPr>
          <p:cNvSpPr>
            <a:spLocks noGrp="1"/>
          </p:cNvSpPr>
          <p:nvPr>
            <p:ph idx="1"/>
          </p:nvPr>
        </p:nvSpPr>
        <p:spPr>
          <a:xfrm>
            <a:off x="1206500" y="238539"/>
            <a:ext cx="9982198" cy="6605174"/>
          </a:xfrm>
        </p:spPr>
        <p:txBody>
          <a:bodyPr anchor="t">
            <a:normAutofit/>
          </a:bodyPr>
          <a:lstStyle/>
          <a:p>
            <a:pPr marL="0" indent="0" algn="ctr">
              <a:buNone/>
            </a:pPr>
            <a:r>
              <a:rPr lang="en-US" sz="4800" b="1" dirty="0" err="1">
                <a:effectLst>
                  <a:reflection blurRad="6350" stA="55000" endA="300" endPos="45500" dir="5400000" sy="-100000" algn="bl" rotWithShape="0"/>
                </a:effectLst>
              </a:rPr>
              <a:t>Utilizabilitatea</a:t>
            </a:r>
            <a:endParaRPr lang="en-US" sz="4800" b="1" dirty="0">
              <a:effectLst>
                <a:reflection blurRad="6350" stA="55000" endA="300" endPos="45500" dir="5400000" sy="-100000" algn="bl" rotWithShape="0"/>
              </a:effectLst>
            </a:endParaRPr>
          </a:p>
          <a:p>
            <a:pPr marL="0" indent="0" algn="ctr">
              <a:buNone/>
            </a:pPr>
            <a:r>
              <a:rPr lang="en-US" sz="4800" dirty="0"/>
              <a:t> se </a:t>
            </a:r>
            <a:r>
              <a:rPr lang="en-US" sz="4800" dirty="0" err="1"/>
              <a:t>referã</a:t>
            </a:r>
            <a:r>
              <a:rPr lang="en-US" sz="4800" dirty="0"/>
              <a:t> la </a:t>
            </a:r>
            <a:r>
              <a:rPr lang="en-US" sz="4800" dirty="0" err="1"/>
              <a:t>uşurinţa</a:t>
            </a:r>
            <a:r>
              <a:rPr lang="en-US" sz="4800" dirty="0"/>
              <a:t> de a </a:t>
            </a:r>
            <a:r>
              <a:rPr lang="en-US" sz="4800" dirty="0" err="1"/>
              <a:t>înţelege</a:t>
            </a:r>
            <a:r>
              <a:rPr lang="en-US" sz="4800" dirty="0"/>
              <a:t> </a:t>
            </a:r>
            <a:r>
              <a:rPr lang="en-US" sz="4800" dirty="0" err="1"/>
              <a:t>prelucrãrile</a:t>
            </a:r>
            <a:r>
              <a:rPr lang="en-US" sz="4800" dirty="0"/>
              <a:t> pe care le </a:t>
            </a:r>
            <a:r>
              <a:rPr lang="en-US" sz="4800" dirty="0" err="1"/>
              <a:t>executã</a:t>
            </a:r>
            <a:r>
              <a:rPr lang="en-US" sz="4800" dirty="0"/>
              <a:t>, </a:t>
            </a:r>
            <a:r>
              <a:rPr lang="en-US" sz="4800" dirty="0" err="1"/>
              <a:t>facilitãţile</a:t>
            </a:r>
            <a:r>
              <a:rPr lang="en-US" sz="4800" dirty="0"/>
              <a:t> cu care </a:t>
            </a:r>
            <a:r>
              <a:rPr lang="en-US" sz="4800" dirty="0" err="1"/>
              <a:t>este</a:t>
            </a:r>
            <a:r>
              <a:rPr lang="en-US" sz="4800" dirty="0"/>
              <a:t> </a:t>
            </a:r>
            <a:r>
              <a:rPr lang="en-US" sz="4800" dirty="0" err="1"/>
              <a:t>înzestart</a:t>
            </a:r>
            <a:r>
              <a:rPr lang="en-US" sz="4800" dirty="0"/>
              <a:t>, </a:t>
            </a:r>
            <a:r>
              <a:rPr lang="en-US" sz="4800" dirty="0" err="1"/>
              <a:t>uşurinţa</a:t>
            </a:r>
            <a:r>
              <a:rPr lang="en-US" sz="4800" dirty="0"/>
              <a:t> de introduce date </a:t>
            </a:r>
            <a:r>
              <a:rPr lang="en-US" sz="4800" dirty="0" err="1"/>
              <a:t>şi</a:t>
            </a:r>
            <a:r>
              <a:rPr lang="en-US" sz="4800" dirty="0"/>
              <a:t> de a </a:t>
            </a:r>
            <a:r>
              <a:rPr lang="en-US" sz="4800" dirty="0" err="1"/>
              <a:t>selecta</a:t>
            </a:r>
            <a:r>
              <a:rPr lang="en-US" sz="4800" dirty="0"/>
              <a:t> </a:t>
            </a:r>
            <a:r>
              <a:rPr lang="en-US" sz="4800" dirty="0" err="1"/>
              <a:t>opţiuni</a:t>
            </a:r>
            <a:r>
              <a:rPr lang="en-US" sz="4800" dirty="0"/>
              <a:t>, </a:t>
            </a:r>
            <a:r>
              <a:rPr lang="en-US" sz="4800" dirty="0" err="1"/>
              <a:t>uşurinţa</a:t>
            </a:r>
            <a:r>
              <a:rPr lang="en-US" sz="4800" dirty="0"/>
              <a:t> de a </a:t>
            </a:r>
            <a:r>
              <a:rPr lang="en-US" sz="4800" dirty="0" err="1"/>
              <a:t>învãţa</a:t>
            </a:r>
            <a:r>
              <a:rPr lang="en-US" sz="4800" dirty="0"/>
              <a:t> </a:t>
            </a:r>
            <a:r>
              <a:rPr lang="en-US" sz="4800" dirty="0" err="1"/>
              <a:t>lucrul</a:t>
            </a:r>
            <a:r>
              <a:rPr lang="en-US" sz="4800" dirty="0"/>
              <a:t> cu </a:t>
            </a:r>
            <a:r>
              <a:rPr lang="en-US" sz="4800" dirty="0" err="1"/>
              <a:t>respectivul</a:t>
            </a:r>
            <a:r>
              <a:rPr lang="en-US" sz="4800" dirty="0"/>
              <a:t> program</a:t>
            </a:r>
          </a:p>
        </p:txBody>
      </p:sp>
      <p:grpSp>
        <p:nvGrpSpPr>
          <p:cNvPr id="59" name="Group 43">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5"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2"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3"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4"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spTree>
    <p:extLst>
      <p:ext uri="{BB962C8B-B14F-4D97-AF65-F5344CB8AC3E}">
        <p14:creationId xmlns:p14="http://schemas.microsoft.com/office/powerpoint/2010/main" val="24441454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B5256B-239D-4A8D-A520-39528AE5713F}"/>
              </a:ext>
            </a:extLst>
          </p:cNvPr>
          <p:cNvSpPr>
            <a:spLocks noGrp="1"/>
          </p:cNvSpPr>
          <p:nvPr>
            <p:ph idx="1"/>
          </p:nvPr>
        </p:nvSpPr>
        <p:spPr>
          <a:xfrm>
            <a:off x="1141412" y="940904"/>
            <a:ext cx="9905999" cy="5917096"/>
          </a:xfrm>
        </p:spPr>
        <p:txBody>
          <a:bodyPr>
            <a:normAutofit/>
          </a:bodyPr>
          <a:lstStyle/>
          <a:p>
            <a:pPr marL="0" indent="0" algn="ctr">
              <a:buNone/>
            </a:pPr>
            <a:r>
              <a:rPr lang="en-US" sz="4800" b="1" dirty="0" err="1">
                <a:effectLst>
                  <a:reflection blurRad="6350" stA="55000" endA="300" endPos="45500" dir="5400000" sy="-100000" algn="bl" rotWithShape="0"/>
                </a:effectLst>
              </a:rPr>
              <a:t>Eficienţa</a:t>
            </a:r>
            <a:endParaRPr lang="en-US" sz="4800" b="1" dirty="0">
              <a:effectLst>
                <a:reflection blurRad="6350" stA="55000" endA="300" endPos="45500" dir="5400000" sy="-100000" algn="bl" rotWithShape="0"/>
              </a:effectLst>
            </a:endParaRPr>
          </a:p>
          <a:p>
            <a:pPr marL="0" indent="0" algn="ctr">
              <a:buNone/>
            </a:pPr>
            <a:r>
              <a:rPr lang="en-US" sz="4800" dirty="0"/>
              <a:t> </a:t>
            </a:r>
            <a:r>
              <a:rPr lang="en-US" sz="4800" dirty="0" err="1"/>
              <a:t>unui</a:t>
            </a:r>
            <a:r>
              <a:rPr lang="en-US" sz="4800" dirty="0"/>
              <a:t> program </a:t>
            </a:r>
            <a:r>
              <a:rPr lang="en-US" sz="4800" dirty="0" err="1"/>
              <a:t>este</a:t>
            </a:r>
            <a:r>
              <a:rPr lang="en-US" sz="4800" dirty="0"/>
              <a:t> </a:t>
            </a:r>
            <a:r>
              <a:rPr lang="en-US" sz="4800" dirty="0" err="1"/>
              <a:t>pusã</a:t>
            </a:r>
            <a:r>
              <a:rPr lang="en-US" sz="4800" dirty="0"/>
              <a:t> </a:t>
            </a:r>
            <a:r>
              <a:rPr lang="en-US" sz="4800" dirty="0" err="1"/>
              <a:t>în</a:t>
            </a:r>
            <a:r>
              <a:rPr lang="en-US" sz="4800" dirty="0"/>
              <a:t> </a:t>
            </a:r>
            <a:r>
              <a:rPr lang="en-US" sz="4800" dirty="0" err="1"/>
              <a:t>evidenţã</a:t>
            </a:r>
            <a:r>
              <a:rPr lang="en-US" sz="4800" dirty="0"/>
              <a:t> </a:t>
            </a:r>
            <a:r>
              <a:rPr lang="en-US" sz="4800" dirty="0" err="1"/>
              <a:t>prin</a:t>
            </a:r>
            <a:r>
              <a:rPr lang="en-US" sz="4800" dirty="0"/>
              <a:t> </a:t>
            </a:r>
            <a:r>
              <a:rPr lang="en-US" sz="4800" dirty="0" err="1"/>
              <a:t>raportarea</a:t>
            </a:r>
            <a:r>
              <a:rPr lang="en-US" sz="4800" dirty="0"/>
              <a:t> </a:t>
            </a:r>
            <a:r>
              <a:rPr lang="en-US" sz="4800" dirty="0" err="1"/>
              <a:t>consumurilor</a:t>
            </a:r>
            <a:r>
              <a:rPr lang="en-US" sz="4800" dirty="0"/>
              <a:t> de </a:t>
            </a:r>
            <a:r>
              <a:rPr lang="en-US" sz="4800" dirty="0" err="1"/>
              <a:t>resurse</a:t>
            </a:r>
            <a:r>
              <a:rPr lang="en-US" sz="4800" dirty="0"/>
              <a:t> </a:t>
            </a:r>
            <a:r>
              <a:rPr lang="en-US" sz="4800" dirty="0" err="1"/>
              <a:t>şi</a:t>
            </a:r>
            <a:r>
              <a:rPr lang="en-US" sz="4800" dirty="0"/>
              <a:t> a </a:t>
            </a:r>
            <a:r>
              <a:rPr lang="en-US" sz="4800" dirty="0" err="1"/>
              <a:t>cheltuielilor</a:t>
            </a:r>
            <a:r>
              <a:rPr lang="en-US" sz="4800" dirty="0"/>
              <a:t> </a:t>
            </a:r>
            <a:r>
              <a:rPr lang="en-US" sz="4800" dirty="0" err="1"/>
              <a:t>bãneşți</a:t>
            </a:r>
            <a:r>
              <a:rPr lang="en-US" sz="4800" dirty="0"/>
              <a:t> pe care le </a:t>
            </a:r>
            <a:r>
              <a:rPr lang="en-US" sz="4800" dirty="0" err="1"/>
              <a:t>antreneazã</a:t>
            </a:r>
            <a:r>
              <a:rPr lang="en-US" sz="4800" dirty="0"/>
              <a:t> </a:t>
            </a:r>
            <a:r>
              <a:rPr lang="en-US" sz="4800" dirty="0" err="1"/>
              <a:t>realizarea</a:t>
            </a:r>
            <a:r>
              <a:rPr lang="en-US" sz="4800" dirty="0"/>
              <a:t> </a:t>
            </a:r>
            <a:r>
              <a:rPr lang="en-US" sz="4800" dirty="0" err="1"/>
              <a:t>şi</a:t>
            </a:r>
            <a:r>
              <a:rPr lang="en-US" sz="4800" dirty="0"/>
              <a:t> </a:t>
            </a:r>
            <a:r>
              <a:rPr lang="en-US" sz="4800" dirty="0" err="1"/>
              <a:t>utilizarea</a:t>
            </a:r>
            <a:r>
              <a:rPr lang="en-US" sz="4800" dirty="0"/>
              <a:t> </a:t>
            </a:r>
            <a:r>
              <a:rPr lang="en-US" sz="4800" dirty="0" err="1"/>
              <a:t>să</a:t>
            </a:r>
            <a:r>
              <a:rPr lang="en-US" sz="4800" dirty="0"/>
              <a:t>.</a:t>
            </a:r>
          </a:p>
          <a:p>
            <a:pPr algn="ctr"/>
            <a:endParaRPr lang="en-US" sz="4800" dirty="0"/>
          </a:p>
        </p:txBody>
      </p:sp>
    </p:spTree>
    <p:extLst>
      <p:ext uri="{BB962C8B-B14F-4D97-AF65-F5344CB8AC3E}">
        <p14:creationId xmlns:p14="http://schemas.microsoft.com/office/powerpoint/2010/main" val="159240417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extLst/>
          </a:blip>
          <a:stretch/>
        </a:blipFill>
        <a:effectLst/>
      </p:bgPr>
    </p:bg>
    <p:spTree>
      <p:nvGrpSpPr>
        <p:cNvPr id="1" name=""/>
        <p:cNvGrpSpPr/>
        <p:nvPr/>
      </p:nvGrpSpPr>
      <p:grpSpPr>
        <a:xfrm>
          <a:off x="0" y="0"/>
          <a:ext cx="0" cy="0"/>
          <a:chOff x="0" y="0"/>
          <a:chExt cx="0" cy="0"/>
        </a:xfrm>
      </p:grpSpPr>
      <p:pic>
        <p:nvPicPr>
          <p:cNvPr id="75" name="Picture 2">
            <a:extLst>
              <a:ext uri="{FF2B5EF4-FFF2-40B4-BE49-F238E27FC236}">
                <a16:creationId xmlns:a16="http://schemas.microsoft.com/office/drawing/2014/main" id="{6D651BB0-1DFD-4941-83DD-704006F6B13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76" name="Round Diagonal Corner Rectangle 6">
            <a:extLst>
              <a:ext uri="{FF2B5EF4-FFF2-40B4-BE49-F238E27FC236}">
                <a16:creationId xmlns:a16="http://schemas.microsoft.com/office/drawing/2014/main" id="{3D66C6E3-EBD2-40B7-8FD8-D6D2250FC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0544" y="808057"/>
            <a:ext cx="10227733" cy="5234394"/>
          </a:xfrm>
          <a:prstGeom prst="round2DiagRect">
            <a:avLst>
              <a:gd name="adj1" fmla="val 6185"/>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444D8289-95BF-42AD-B8AF-B899AECA0D7C}"/>
              </a:ext>
            </a:extLst>
          </p:cNvPr>
          <p:cNvPicPr/>
          <p:nvPr/>
        </p:nvPicPr>
        <p:blipFill>
          <a:blip r:embed="rId4">
            <a:extLst>
              <a:ext uri="{28A0092B-C50C-407E-A947-70E740481C1C}">
                <a14:useLocalDpi xmlns:a14="http://schemas.microsoft.com/office/drawing/2010/main" val="0"/>
              </a:ext>
            </a:extLst>
          </a:blip>
          <a:stretch>
            <a:fillRect/>
          </a:stretch>
        </p:blipFill>
        <p:spPr>
          <a:xfrm>
            <a:off x="112542" y="140677"/>
            <a:ext cx="11816861" cy="6597748"/>
          </a:xfrm>
          <a:prstGeom prst="rect">
            <a:avLst/>
          </a:prstGeom>
          <a:ln>
            <a:noFill/>
          </a:ln>
          <a:effectLst>
            <a:softEdge rad="112500"/>
          </a:effectLst>
        </p:spPr>
      </p:pic>
    </p:spTree>
    <p:extLst>
      <p:ext uri="{BB962C8B-B14F-4D97-AF65-F5344CB8AC3E}">
        <p14:creationId xmlns:p14="http://schemas.microsoft.com/office/powerpoint/2010/main" val="339274791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BDC2E-9170-4180-964E-85948DAD59C7}"/>
              </a:ext>
            </a:extLst>
          </p:cNvPr>
          <p:cNvSpPr>
            <a:spLocks noGrp="1"/>
          </p:cNvSpPr>
          <p:nvPr>
            <p:ph type="title"/>
          </p:nvPr>
        </p:nvSpPr>
        <p:spPr>
          <a:xfrm>
            <a:off x="781878" y="496957"/>
            <a:ext cx="10654748" cy="1600131"/>
          </a:xfrm>
        </p:spPr>
        <p:txBody>
          <a:bodyPr>
            <a:normAutofit fontScale="90000"/>
          </a:bodyPr>
          <a:lstStyle/>
          <a:p>
            <a:pPr algn="ctr"/>
            <a:r>
              <a:rPr lang="ro-RO" sz="4000" b="1" dirty="0">
                <a:effectLst>
                  <a:glow rad="101600">
                    <a:schemeClr val="accent5">
                      <a:satMod val="175000"/>
                      <a:alpha val="40000"/>
                    </a:schemeClr>
                  </a:glow>
                </a:effectLst>
              </a:rPr>
              <a:t>Cum se construiesc aceste metrici software</a:t>
            </a:r>
            <a:br>
              <a:rPr lang="en-US" sz="4000" b="1" dirty="0">
                <a:effectLst>
                  <a:glow rad="101600">
                    <a:schemeClr val="accent5">
                      <a:satMod val="175000"/>
                      <a:alpha val="40000"/>
                    </a:schemeClr>
                  </a:glow>
                </a:effectLst>
              </a:rPr>
            </a:br>
            <a:r>
              <a:rPr lang="ro-RO" sz="4000" b="1" dirty="0">
                <a:effectLst>
                  <a:glow rad="101600">
                    <a:schemeClr val="accent5">
                      <a:satMod val="175000"/>
                      <a:alpha val="40000"/>
                    </a:schemeClr>
                  </a:glow>
                </a:effectLst>
              </a:rPr>
              <a:t> si de ce? </a:t>
            </a:r>
            <a:br>
              <a:rPr lang="en-US" dirty="0"/>
            </a:br>
            <a:endParaRPr lang="en-US" dirty="0"/>
          </a:p>
        </p:txBody>
      </p:sp>
      <p:sp>
        <p:nvSpPr>
          <p:cNvPr id="3" name="Content Placeholder 2">
            <a:extLst>
              <a:ext uri="{FF2B5EF4-FFF2-40B4-BE49-F238E27FC236}">
                <a16:creationId xmlns:a16="http://schemas.microsoft.com/office/drawing/2014/main" id="{0142BCDA-76BD-48DE-946C-FAD0F2B650C3}"/>
              </a:ext>
            </a:extLst>
          </p:cNvPr>
          <p:cNvSpPr>
            <a:spLocks noGrp="1"/>
          </p:cNvSpPr>
          <p:nvPr>
            <p:ph idx="1"/>
          </p:nvPr>
        </p:nvSpPr>
        <p:spPr>
          <a:xfrm>
            <a:off x="1141412" y="1722783"/>
            <a:ext cx="9905999" cy="4638260"/>
          </a:xfrm>
        </p:spPr>
        <p:txBody>
          <a:bodyPr>
            <a:normAutofit/>
          </a:bodyPr>
          <a:lstStyle/>
          <a:p>
            <a:pPr marL="0" indent="0">
              <a:buNone/>
            </a:pPr>
            <a:r>
              <a:rPr lang="en-US" sz="4000" b="1" dirty="0">
                <a:effectLst>
                  <a:glow rad="139700">
                    <a:schemeClr val="accent6">
                      <a:satMod val="175000"/>
                      <a:alpha val="40000"/>
                    </a:schemeClr>
                  </a:glow>
                </a:effectLst>
              </a:rPr>
              <a:t>De </a:t>
            </a:r>
            <a:r>
              <a:rPr lang="en-US" sz="4000" b="1" dirty="0" err="1">
                <a:effectLst>
                  <a:glow rad="139700">
                    <a:schemeClr val="accent6">
                      <a:satMod val="175000"/>
                      <a:alpha val="40000"/>
                    </a:schemeClr>
                  </a:glow>
                </a:effectLst>
              </a:rPr>
              <a:t>ce</a:t>
            </a:r>
            <a:r>
              <a:rPr lang="en-US" sz="4000" b="1" dirty="0">
                <a:effectLst>
                  <a:glow rad="139700">
                    <a:schemeClr val="accent6">
                      <a:satMod val="175000"/>
                      <a:alpha val="40000"/>
                    </a:schemeClr>
                  </a:glow>
                </a:effectLst>
              </a:rPr>
              <a:t>?</a:t>
            </a:r>
            <a:endParaRPr lang="en-US" sz="4000" dirty="0">
              <a:effectLst>
                <a:glow rad="139700">
                  <a:schemeClr val="accent6">
                    <a:satMod val="175000"/>
                    <a:alpha val="40000"/>
                  </a:schemeClr>
                </a:glow>
              </a:effectLst>
            </a:endParaRPr>
          </a:p>
          <a:p>
            <a:pPr marL="0" indent="0">
              <a:buNone/>
            </a:pPr>
            <a:r>
              <a:rPr lang="en-US" sz="3200" dirty="0" err="1"/>
              <a:t>Metricile</a:t>
            </a:r>
            <a:r>
              <a:rPr lang="en-US" sz="3200" dirty="0"/>
              <a:t> software se </a:t>
            </a:r>
            <a:r>
              <a:rPr lang="en-US" sz="3200" dirty="0" err="1"/>
              <a:t>construiesc</a:t>
            </a:r>
            <a:r>
              <a:rPr lang="en-US" sz="3200" dirty="0"/>
              <a:t> </a:t>
            </a:r>
            <a:r>
              <a:rPr lang="en-US" sz="3200" dirty="0" err="1"/>
              <a:t>pentru</a:t>
            </a:r>
            <a:r>
              <a:rPr lang="en-US" sz="3200" dirty="0"/>
              <a:t> a </a:t>
            </a:r>
            <a:r>
              <a:rPr lang="en-US" sz="3200" dirty="0" err="1"/>
              <a:t>oferi</a:t>
            </a:r>
            <a:r>
              <a:rPr lang="en-US" sz="3200" dirty="0"/>
              <a:t> </a:t>
            </a:r>
            <a:r>
              <a:rPr lang="en-US" sz="3200" dirty="0" err="1"/>
              <a:t>informaţii</a:t>
            </a:r>
            <a:r>
              <a:rPr lang="en-US" sz="3200" dirty="0"/>
              <a:t> </a:t>
            </a:r>
            <a:r>
              <a:rPr lang="en-US" sz="3200" dirty="0" err="1"/>
              <a:t>cât</a:t>
            </a:r>
            <a:r>
              <a:rPr lang="en-US" sz="3200" dirty="0"/>
              <a:t> </a:t>
            </a:r>
            <a:r>
              <a:rPr lang="en-US" sz="3200" dirty="0" err="1"/>
              <a:t>mai</a:t>
            </a:r>
            <a:r>
              <a:rPr lang="en-US" sz="3200" dirty="0"/>
              <a:t> </a:t>
            </a:r>
            <a:r>
              <a:rPr lang="en-US" sz="3200" dirty="0" err="1"/>
              <a:t>exacte</a:t>
            </a:r>
            <a:r>
              <a:rPr lang="en-US" sz="3200" dirty="0"/>
              <a:t> </a:t>
            </a:r>
            <a:r>
              <a:rPr lang="en-US" sz="3200" dirty="0" err="1"/>
              <a:t>asupra</a:t>
            </a:r>
            <a:r>
              <a:rPr lang="en-US" sz="3200" dirty="0"/>
              <a:t> </a:t>
            </a:r>
            <a:r>
              <a:rPr lang="en-US" sz="3200" dirty="0" err="1"/>
              <a:t>calitãţii</a:t>
            </a:r>
            <a:r>
              <a:rPr lang="en-US" sz="3200" dirty="0"/>
              <a:t> </a:t>
            </a:r>
            <a:r>
              <a:rPr lang="en-US" sz="3200" dirty="0" err="1"/>
              <a:t>programelor</a:t>
            </a:r>
            <a:r>
              <a:rPr lang="en-US" sz="3200" dirty="0"/>
              <a:t>.</a:t>
            </a:r>
          </a:p>
          <a:p>
            <a:pPr marL="0" indent="0">
              <a:buNone/>
            </a:pPr>
            <a:r>
              <a:rPr lang="en-US" sz="4000" b="1" dirty="0">
                <a:effectLst>
                  <a:glow rad="139700">
                    <a:schemeClr val="accent2">
                      <a:satMod val="175000"/>
                      <a:alpha val="40000"/>
                    </a:schemeClr>
                  </a:glow>
                </a:effectLst>
              </a:rPr>
              <a:t>Cum?</a:t>
            </a:r>
            <a:endParaRPr lang="en-US" sz="4000" dirty="0">
              <a:effectLst>
                <a:glow rad="139700">
                  <a:schemeClr val="accent2">
                    <a:satMod val="175000"/>
                    <a:alpha val="40000"/>
                  </a:schemeClr>
                </a:glow>
              </a:effectLst>
            </a:endParaRPr>
          </a:p>
          <a:p>
            <a:pPr marL="0" indent="0">
              <a:buNone/>
            </a:pPr>
            <a:r>
              <a:rPr lang="ro-RO" sz="3200" b="1" dirty="0"/>
              <a:t>Se folosesc ecuatii de forma y=x/z(</a:t>
            </a:r>
            <a:r>
              <a:rPr lang="ro-RO" sz="3200" dirty="0"/>
              <a:t>Rezultatul final este o mãrime în general adimensionalã</a:t>
            </a:r>
            <a:r>
              <a:rPr lang="ro-RO" sz="3200" b="1" dirty="0"/>
              <a:t>)</a:t>
            </a:r>
            <a:endParaRPr lang="en-US" sz="3200" dirty="0"/>
          </a:p>
          <a:p>
            <a:endParaRPr lang="en-US" dirty="0"/>
          </a:p>
        </p:txBody>
      </p:sp>
    </p:spTree>
    <p:extLst>
      <p:ext uri="{BB962C8B-B14F-4D97-AF65-F5344CB8AC3E}">
        <p14:creationId xmlns:p14="http://schemas.microsoft.com/office/powerpoint/2010/main" val="364507356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BDC2E-9170-4180-964E-85948DAD59C7}"/>
              </a:ext>
            </a:extLst>
          </p:cNvPr>
          <p:cNvSpPr>
            <a:spLocks noGrp="1"/>
          </p:cNvSpPr>
          <p:nvPr>
            <p:ph type="title"/>
          </p:nvPr>
        </p:nvSpPr>
        <p:spPr>
          <a:xfrm>
            <a:off x="3235256" y="218662"/>
            <a:ext cx="5352152" cy="1345095"/>
          </a:xfrm>
        </p:spPr>
        <p:txBody>
          <a:bodyPr>
            <a:normAutofit/>
          </a:bodyPr>
          <a:lstStyle/>
          <a:p>
            <a:r>
              <a:rPr lang="ro-RO" sz="4400" dirty="0">
                <a:solidFill>
                  <a:srgbClr val="FFFF66"/>
                </a:solidFill>
                <a:effectLst>
                  <a:reflection blurRad="6350" stA="55000" endA="50" endPos="85000" dist="60007" dir="5400000" sy="-100000" algn="bl" rotWithShape="0"/>
                </a:effectLst>
              </a:rPr>
              <a:t>Astfel se definesc:</a:t>
            </a:r>
            <a:br>
              <a:rPr lang="en-US" sz="4400" dirty="0">
                <a:solidFill>
                  <a:srgbClr val="FFFF66"/>
                </a:solidFill>
              </a:rPr>
            </a:br>
            <a:endParaRPr lang="en-US" sz="4400" dirty="0">
              <a:solidFill>
                <a:srgbClr val="FFFF66"/>
              </a:solidFill>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142BCDA-76BD-48DE-946C-FAD0F2B650C3}"/>
                  </a:ext>
                </a:extLst>
              </p:cNvPr>
              <p:cNvSpPr>
                <a:spLocks noGrp="1"/>
              </p:cNvSpPr>
              <p:nvPr>
                <p:ph sz="half" idx="1"/>
              </p:nvPr>
            </p:nvSpPr>
            <p:spPr>
              <a:xfrm>
                <a:off x="1141413" y="1391477"/>
                <a:ext cx="10321716" cy="5247861"/>
              </a:xfrm>
            </p:spPr>
            <p:txBody>
              <a:bodyPr>
                <a:noAutofit/>
              </a:bodyPr>
              <a:lstStyle/>
              <a:p>
                <a:r>
                  <a:rPr lang="ro-RO" sz="4000" dirty="0"/>
                  <a:t>fiabilitatea=</a:t>
                </a:r>
                <a14:m>
                  <m:oMath xmlns:m="http://schemas.openxmlformats.org/officeDocument/2006/math">
                    <m:f>
                      <m:fPr>
                        <m:ctrlPr>
                          <a:rPr lang="en-US" sz="4000" i="1">
                            <a:latin typeface="Cambria Math" panose="02040503050406030204" pitchFamily="18" charset="0"/>
                          </a:rPr>
                        </m:ctrlPr>
                      </m:fPr>
                      <m:num>
                        <m:r>
                          <a:rPr lang="ro-RO" sz="4000" i="1">
                            <a:latin typeface="Cambria Math" panose="02040503050406030204" pitchFamily="18" charset="0"/>
                          </a:rPr>
                          <m:t>𝑛𝑢𝑚𝑎𝑟</m:t>
                        </m:r>
                        <m:r>
                          <a:rPr lang="ro-RO" sz="4000" i="1">
                            <a:latin typeface="Cambria Math" panose="02040503050406030204" pitchFamily="18" charset="0"/>
                          </a:rPr>
                          <m:t> </m:t>
                        </m:r>
                        <m:r>
                          <a:rPr lang="ro-RO" sz="4000" i="1">
                            <a:latin typeface="Cambria Math" panose="02040503050406030204" pitchFamily="18" charset="0"/>
                          </a:rPr>
                          <m:t>𝑟𝑢𝑙𝑎𝑟𝑖</m:t>
                        </m:r>
                        <m:r>
                          <a:rPr lang="ro-RO" sz="4000" i="1">
                            <a:latin typeface="Cambria Math" panose="02040503050406030204" pitchFamily="18" charset="0"/>
                          </a:rPr>
                          <m:t> </m:t>
                        </m:r>
                        <m:r>
                          <a:rPr lang="ro-RO" sz="4000" i="1">
                            <a:latin typeface="Cambria Math" panose="02040503050406030204" pitchFamily="18" charset="0"/>
                          </a:rPr>
                          <m:t>𝑐𝑢</m:t>
                        </m:r>
                        <m:r>
                          <a:rPr lang="ro-RO" sz="4000" i="1">
                            <a:latin typeface="Cambria Math" panose="02040503050406030204" pitchFamily="18" charset="0"/>
                          </a:rPr>
                          <m:t> </m:t>
                        </m:r>
                        <m:r>
                          <a:rPr lang="ro-RO" sz="4000" i="1">
                            <a:latin typeface="Cambria Math" panose="02040503050406030204" pitchFamily="18" charset="0"/>
                          </a:rPr>
                          <m:t>𝑠𝑢𝑐𝑐𝑒𝑠</m:t>
                        </m:r>
                      </m:num>
                      <m:den>
                        <m:r>
                          <a:rPr lang="ro-RO" sz="4000" i="1">
                            <a:latin typeface="Cambria Math" panose="02040503050406030204" pitchFamily="18" charset="0"/>
                          </a:rPr>
                          <m:t>𝑛𝑢𝑚𝑎𝑟</m:t>
                        </m:r>
                        <m:r>
                          <a:rPr lang="ro-RO" sz="4000" i="1">
                            <a:latin typeface="Cambria Math" panose="02040503050406030204" pitchFamily="18" charset="0"/>
                          </a:rPr>
                          <m:t> </m:t>
                        </m:r>
                        <m:r>
                          <a:rPr lang="ro-RO" sz="4000" i="1">
                            <a:latin typeface="Cambria Math" panose="02040503050406030204" pitchFamily="18" charset="0"/>
                          </a:rPr>
                          <m:t>𝑡𝑜𝑡𝑎𝑙</m:t>
                        </m:r>
                        <m:r>
                          <a:rPr lang="ro-RO" sz="4000" i="1">
                            <a:latin typeface="Cambria Math" panose="02040503050406030204" pitchFamily="18" charset="0"/>
                          </a:rPr>
                          <m:t> </m:t>
                        </m:r>
                        <m:r>
                          <a:rPr lang="ro-RO" sz="4000" i="1">
                            <a:latin typeface="Cambria Math" panose="02040503050406030204" pitchFamily="18" charset="0"/>
                          </a:rPr>
                          <m:t>𝑑𝑒</m:t>
                        </m:r>
                        <m:r>
                          <a:rPr lang="ro-RO" sz="4000" i="1">
                            <a:latin typeface="Cambria Math" panose="02040503050406030204" pitchFamily="18" charset="0"/>
                          </a:rPr>
                          <m:t> </m:t>
                        </m:r>
                        <m:r>
                          <a:rPr lang="ro-RO" sz="4000" i="1">
                            <a:latin typeface="Cambria Math" panose="02040503050406030204" pitchFamily="18" charset="0"/>
                          </a:rPr>
                          <m:t>𝑟𝑢𝑙𝑎𝑟𝑖</m:t>
                        </m:r>
                      </m:den>
                    </m:f>
                  </m:oMath>
                </a14:m>
                <a:endParaRPr lang="en-US" sz="4000" dirty="0"/>
              </a:p>
              <a:p>
                <a:r>
                  <a:rPr lang="ro-RO" sz="4000" dirty="0"/>
                  <a:t>mentenanţa =</a:t>
                </a:r>
                <a14:m>
                  <m:oMath xmlns:m="http://schemas.openxmlformats.org/officeDocument/2006/math">
                    <m:f>
                      <m:fPr>
                        <m:ctrlPr>
                          <a:rPr lang="en-US" sz="4000" i="1">
                            <a:latin typeface="Cambria Math" panose="02040503050406030204" pitchFamily="18" charset="0"/>
                          </a:rPr>
                        </m:ctrlPr>
                      </m:fPr>
                      <m:num>
                        <m:r>
                          <a:rPr lang="ro-RO" sz="4000" i="1">
                            <a:latin typeface="Cambria Math" panose="02040503050406030204" pitchFamily="18" charset="0"/>
                          </a:rPr>
                          <m:t>𝑛𝑢𝑚𝑎𝑟</m:t>
                        </m:r>
                        <m:r>
                          <a:rPr lang="ro-RO" sz="4000" i="1">
                            <a:latin typeface="Cambria Math" panose="02040503050406030204" pitchFamily="18" charset="0"/>
                          </a:rPr>
                          <m:t> </m:t>
                        </m:r>
                        <m:r>
                          <a:rPr lang="ro-RO" sz="4000" i="1">
                            <a:latin typeface="Cambria Math" panose="02040503050406030204" pitchFamily="18" charset="0"/>
                          </a:rPr>
                          <m:t>𝑒𝑟𝑜𝑟𝑖</m:t>
                        </m:r>
                        <m:r>
                          <a:rPr lang="ro-RO" sz="4000" i="1">
                            <a:latin typeface="Cambria Math" panose="02040503050406030204" pitchFamily="18" charset="0"/>
                          </a:rPr>
                          <m:t> </m:t>
                        </m:r>
                        <m:r>
                          <a:rPr lang="ro-RO" sz="4000" i="1">
                            <a:latin typeface="Cambria Math" panose="02040503050406030204" pitchFamily="18" charset="0"/>
                          </a:rPr>
                          <m:t>𝑐𝑜𝑟𝑒𝑐𝑡𝑎𝑡𝑒</m:t>
                        </m:r>
                      </m:num>
                      <m:den>
                        <m:r>
                          <a:rPr lang="ro-RO" sz="4000" i="1">
                            <a:latin typeface="Cambria Math" panose="02040503050406030204" pitchFamily="18" charset="0"/>
                          </a:rPr>
                          <m:t>𝑛𝑢𝑚𝑎𝑟</m:t>
                        </m:r>
                        <m:r>
                          <a:rPr lang="ro-RO" sz="4000" i="1">
                            <a:latin typeface="Cambria Math" panose="02040503050406030204" pitchFamily="18" charset="0"/>
                          </a:rPr>
                          <m:t> </m:t>
                        </m:r>
                        <m:r>
                          <a:rPr lang="ro-RO" sz="4000" i="1">
                            <a:latin typeface="Cambria Math" panose="02040503050406030204" pitchFamily="18" charset="0"/>
                          </a:rPr>
                          <m:t>𝑡𝑜𝑡𝑎𝑙</m:t>
                        </m:r>
                        <m:r>
                          <a:rPr lang="ro-RO" sz="4000" i="1">
                            <a:latin typeface="Cambria Math" panose="02040503050406030204" pitchFamily="18" charset="0"/>
                          </a:rPr>
                          <m:t> </m:t>
                        </m:r>
                        <m:r>
                          <a:rPr lang="ro-RO" sz="4000" i="1">
                            <a:latin typeface="Cambria Math" panose="02040503050406030204" pitchFamily="18" charset="0"/>
                          </a:rPr>
                          <m:t>𝑑𝑒</m:t>
                        </m:r>
                        <m:r>
                          <a:rPr lang="ro-RO" sz="4000" i="1">
                            <a:latin typeface="Cambria Math" panose="02040503050406030204" pitchFamily="18" charset="0"/>
                          </a:rPr>
                          <m:t> </m:t>
                        </m:r>
                        <m:r>
                          <a:rPr lang="ro-RO" sz="4000" i="1">
                            <a:latin typeface="Cambria Math" panose="02040503050406030204" pitchFamily="18" charset="0"/>
                          </a:rPr>
                          <m:t>𝑒𝑟𝑜𝑟𝑖</m:t>
                        </m:r>
                      </m:den>
                    </m:f>
                  </m:oMath>
                </a14:m>
                <a:endParaRPr lang="en-US" sz="4000" dirty="0"/>
              </a:p>
              <a:p>
                <a:r>
                  <a:rPr lang="en-US" sz="4000" dirty="0" err="1"/>
                  <a:t>testabilitatea</a:t>
                </a:r>
                <a:r>
                  <a:rPr lang="en-US" sz="4000" dirty="0"/>
                  <a:t>=</a:t>
                </a:r>
                <a14:m>
                  <m:oMath xmlns:m="http://schemas.openxmlformats.org/officeDocument/2006/math">
                    <m:f>
                      <m:fPr>
                        <m:ctrlPr>
                          <a:rPr lang="en-US" sz="4000" i="1">
                            <a:latin typeface="Cambria Math" panose="02040503050406030204" pitchFamily="18" charset="0"/>
                          </a:rPr>
                        </m:ctrlPr>
                      </m:fPr>
                      <m:num>
                        <m:r>
                          <a:rPr lang="en-US" sz="4000" i="1">
                            <a:latin typeface="Cambria Math" panose="02040503050406030204" pitchFamily="18" charset="0"/>
                          </a:rPr>
                          <m:t>𝑛𝑢𝑚𝑎𝑟</m:t>
                        </m:r>
                        <m:r>
                          <a:rPr lang="en-US" sz="4000" i="1">
                            <a:latin typeface="Cambria Math" panose="02040503050406030204" pitchFamily="18" charset="0"/>
                          </a:rPr>
                          <m:t> </m:t>
                        </m:r>
                        <m:r>
                          <a:rPr lang="en-US" sz="4000" i="1">
                            <a:latin typeface="Cambria Math" panose="02040503050406030204" pitchFamily="18" charset="0"/>
                          </a:rPr>
                          <m:t>𝑐𝑜𝑚𝑝𝑜𝑛𝑒𝑛𝑡𝑒</m:t>
                        </m:r>
                        <m:r>
                          <a:rPr lang="en-US" sz="4000" i="1">
                            <a:latin typeface="Cambria Math" panose="02040503050406030204" pitchFamily="18" charset="0"/>
                          </a:rPr>
                          <m:t> </m:t>
                        </m:r>
                        <m:r>
                          <a:rPr lang="en-US" sz="4000" i="1">
                            <a:latin typeface="Cambria Math" panose="02040503050406030204" pitchFamily="18" charset="0"/>
                          </a:rPr>
                          <m:t>𝑎𝑐𝑡𝑖𝑣𝑒</m:t>
                        </m:r>
                      </m:num>
                      <m:den>
                        <m:r>
                          <a:rPr lang="en-US" sz="4000" i="1">
                            <a:latin typeface="Cambria Math" panose="02040503050406030204" pitchFamily="18" charset="0"/>
                          </a:rPr>
                          <m:t>𝑛𝑢𝑚𝑎𝑟</m:t>
                        </m:r>
                        <m:r>
                          <a:rPr lang="en-US" sz="4000" i="1">
                            <a:latin typeface="Cambria Math" panose="02040503050406030204" pitchFamily="18" charset="0"/>
                          </a:rPr>
                          <m:t> </m:t>
                        </m:r>
                        <m:r>
                          <a:rPr lang="en-US" sz="4000" i="1">
                            <a:latin typeface="Cambria Math" panose="02040503050406030204" pitchFamily="18" charset="0"/>
                          </a:rPr>
                          <m:t>𝑡𝑜𝑡𝑎𝑙</m:t>
                        </m:r>
                        <m:r>
                          <a:rPr lang="en-US" sz="4000" i="1">
                            <a:latin typeface="Cambria Math" panose="02040503050406030204" pitchFamily="18" charset="0"/>
                          </a:rPr>
                          <m:t> </m:t>
                        </m:r>
                        <m:r>
                          <a:rPr lang="en-US" sz="4000" i="1">
                            <a:latin typeface="Cambria Math" panose="02040503050406030204" pitchFamily="18" charset="0"/>
                          </a:rPr>
                          <m:t>𝑐𝑜𝑚𝑝𝑜𝑛𝑒𝑛𝑡𝑒</m:t>
                        </m:r>
                      </m:den>
                    </m:f>
                  </m:oMath>
                </a14:m>
                <a:endParaRPr lang="en-US" sz="4000" dirty="0"/>
              </a:p>
              <a:p>
                <a:r>
                  <a:rPr lang="en-US" sz="4000" dirty="0" err="1"/>
                  <a:t>interoperabilitatea</a:t>
                </a:r>
                <a:r>
                  <a:rPr lang="en-US" sz="4000" dirty="0"/>
                  <a:t>=</a:t>
                </a:r>
                <a14:m>
                  <m:oMath xmlns:m="http://schemas.openxmlformats.org/officeDocument/2006/math">
                    <m:f>
                      <m:fPr>
                        <m:ctrlPr>
                          <a:rPr lang="en-US" sz="4000" i="1">
                            <a:latin typeface="Cambria Math" panose="02040503050406030204" pitchFamily="18" charset="0"/>
                          </a:rPr>
                        </m:ctrlPr>
                      </m:fPr>
                      <m:num>
                        <m:r>
                          <a:rPr lang="en-US" sz="4000" i="1">
                            <a:latin typeface="Cambria Math" panose="02040503050406030204" pitchFamily="18" charset="0"/>
                          </a:rPr>
                          <m:t>𝑛𝑢𝑚𝑎𝑟</m:t>
                        </m:r>
                        <m:r>
                          <a:rPr lang="en-US" sz="4000" i="1">
                            <a:latin typeface="Cambria Math" panose="02040503050406030204" pitchFamily="18" charset="0"/>
                          </a:rPr>
                          <m:t> </m:t>
                        </m:r>
                        <m:r>
                          <a:rPr lang="en-US" sz="4000" i="1">
                            <a:latin typeface="Cambria Math" panose="02040503050406030204" pitchFamily="18" charset="0"/>
                          </a:rPr>
                          <m:t>𝑖𝑛𝑡𝑒𝑟𝑓𝑒𝑡𝑒</m:t>
                        </m:r>
                        <m:r>
                          <a:rPr lang="en-US" sz="4000" i="1">
                            <a:latin typeface="Cambria Math" panose="02040503050406030204" pitchFamily="18" charset="0"/>
                          </a:rPr>
                          <m:t> </m:t>
                        </m:r>
                        <m:r>
                          <a:rPr lang="en-US" sz="4000" i="1">
                            <a:latin typeface="Cambria Math" panose="02040503050406030204" pitchFamily="18" charset="0"/>
                          </a:rPr>
                          <m:t>𝑐𝑜𝑚𝑝𝑎𝑡𝑖𝑏𝑖𝑙𝑒</m:t>
                        </m:r>
                      </m:num>
                      <m:den>
                        <m:r>
                          <a:rPr lang="en-US" sz="4000" i="1">
                            <a:latin typeface="Cambria Math" panose="02040503050406030204" pitchFamily="18" charset="0"/>
                          </a:rPr>
                          <m:t>𝑛𝑢𝑚𝑎𝑟</m:t>
                        </m:r>
                        <m:r>
                          <a:rPr lang="en-US" sz="4000" i="1">
                            <a:latin typeface="Cambria Math" panose="02040503050406030204" pitchFamily="18" charset="0"/>
                          </a:rPr>
                          <m:t> </m:t>
                        </m:r>
                        <m:r>
                          <a:rPr lang="en-US" sz="4000" i="1">
                            <a:latin typeface="Cambria Math" panose="02040503050406030204" pitchFamily="18" charset="0"/>
                          </a:rPr>
                          <m:t>𝑡𝑜𝑡𝑎𝑙</m:t>
                        </m:r>
                        <m:r>
                          <a:rPr lang="en-US" sz="4000" i="1">
                            <a:latin typeface="Cambria Math" panose="02040503050406030204" pitchFamily="18" charset="0"/>
                          </a:rPr>
                          <m:t> </m:t>
                        </m:r>
                        <m:r>
                          <a:rPr lang="en-US" sz="4000" i="1">
                            <a:latin typeface="Cambria Math" panose="02040503050406030204" pitchFamily="18" charset="0"/>
                          </a:rPr>
                          <m:t>𝑖𝑛𝑡𝑒𝑟𝑓𝑒𝑡𝑒</m:t>
                        </m:r>
                      </m:den>
                    </m:f>
                  </m:oMath>
                </a14:m>
                <a:endParaRPr lang="en-US" sz="4000" dirty="0"/>
              </a:p>
            </p:txBody>
          </p:sp>
        </mc:Choice>
        <mc:Fallback xmlns="">
          <p:sp>
            <p:nvSpPr>
              <p:cNvPr id="3" name="Content Placeholder 2">
                <a:extLst>
                  <a:ext uri="{FF2B5EF4-FFF2-40B4-BE49-F238E27FC236}">
                    <a16:creationId xmlns:a16="http://schemas.microsoft.com/office/drawing/2014/main" id="{0142BCDA-76BD-48DE-946C-FAD0F2B650C3}"/>
                  </a:ext>
                </a:extLst>
              </p:cNvPr>
              <p:cNvSpPr>
                <a:spLocks noGrp="1" noRot="1" noChangeAspect="1" noMove="1" noResize="1" noEditPoints="1" noAdjustHandles="1" noChangeArrowheads="1" noChangeShapeType="1" noTextEdit="1"/>
              </p:cNvSpPr>
              <p:nvPr>
                <p:ph sz="half" idx="1"/>
              </p:nvPr>
            </p:nvSpPr>
            <p:spPr>
              <a:xfrm>
                <a:off x="1141413" y="1391477"/>
                <a:ext cx="10321716" cy="5247861"/>
              </a:xfrm>
              <a:blipFill>
                <a:blip r:embed="rId2"/>
                <a:stretch>
                  <a:fillRect l="-2540"/>
                </a:stretch>
              </a:blipFill>
            </p:spPr>
            <p:txBody>
              <a:bodyPr/>
              <a:lstStyle/>
              <a:p>
                <a:r>
                  <a:rPr lang="en-US">
                    <a:noFill/>
                  </a:rPr>
                  <a:t> </a:t>
                </a:r>
              </a:p>
            </p:txBody>
          </p:sp>
        </mc:Fallback>
      </mc:AlternateContent>
    </p:spTree>
    <p:extLst>
      <p:ext uri="{BB962C8B-B14F-4D97-AF65-F5344CB8AC3E}">
        <p14:creationId xmlns:p14="http://schemas.microsoft.com/office/powerpoint/2010/main" val="415707518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E8DB3520-D28F-432B-8AAA-E98CE8915415}"/>
                  </a:ext>
                </a:extLst>
              </p:cNvPr>
              <p:cNvSpPr>
                <a:spLocks noGrp="1"/>
              </p:cNvSpPr>
              <p:nvPr>
                <p:ph idx="1"/>
              </p:nvPr>
            </p:nvSpPr>
            <p:spPr>
              <a:xfrm>
                <a:off x="649355" y="987287"/>
                <a:ext cx="11171583" cy="4485861"/>
              </a:xfrm>
            </p:spPr>
            <p:txBody>
              <a:bodyPr>
                <a:noAutofit/>
              </a:bodyPr>
              <a:lstStyle/>
              <a:p>
                <a:r>
                  <a:rPr lang="en-US" sz="4000" dirty="0"/>
                  <a:t>corectitudine=</a:t>
                </a:r>
                <a14:m>
                  <m:oMath xmlns:m="http://schemas.openxmlformats.org/officeDocument/2006/math">
                    <m:f>
                      <m:fPr>
                        <m:ctrlPr>
                          <a:rPr lang="en-US" sz="4000" i="1">
                            <a:latin typeface="Cambria Math" panose="02040503050406030204" pitchFamily="18" charset="0"/>
                          </a:rPr>
                        </m:ctrlPr>
                      </m:fPr>
                      <m:num>
                        <m:r>
                          <a:rPr lang="en-US" sz="4000" i="1">
                            <a:latin typeface="Cambria Math" panose="02040503050406030204" pitchFamily="18" charset="0"/>
                          </a:rPr>
                          <m:t>𝑛𝑢𝑚𝑎𝑟</m:t>
                        </m:r>
                        <m:r>
                          <a:rPr lang="en-US" sz="4000" i="1">
                            <a:latin typeface="Cambria Math" panose="02040503050406030204" pitchFamily="18" charset="0"/>
                          </a:rPr>
                          <m:t> </m:t>
                        </m:r>
                        <m:r>
                          <a:rPr lang="en-US" sz="4000" i="1">
                            <a:latin typeface="Cambria Math" panose="02040503050406030204" pitchFamily="18" charset="0"/>
                          </a:rPr>
                          <m:t>𝑑𝑒</m:t>
                        </m:r>
                        <m:r>
                          <a:rPr lang="en-US" sz="4000" i="1">
                            <a:latin typeface="Cambria Math" panose="02040503050406030204" pitchFamily="18" charset="0"/>
                          </a:rPr>
                          <m:t> </m:t>
                        </m:r>
                        <m:r>
                          <a:rPr lang="en-US" sz="4000" i="1">
                            <a:latin typeface="Cambria Math" panose="02040503050406030204" pitchFamily="18" charset="0"/>
                          </a:rPr>
                          <m:t>𝑐𝑜𝑚𝑝𝑜𝑛𝑒𝑛𝑡𝑒</m:t>
                        </m:r>
                        <m:r>
                          <a:rPr lang="en-US" sz="4000" i="1">
                            <a:latin typeface="Cambria Math" panose="02040503050406030204" pitchFamily="18" charset="0"/>
                          </a:rPr>
                          <m:t> </m:t>
                        </m:r>
                        <m:r>
                          <a:rPr lang="en-US" sz="4000" i="1">
                            <a:latin typeface="Cambria Math" panose="02040503050406030204" pitchFamily="18" charset="0"/>
                          </a:rPr>
                          <m:t>𝑔𝑎𝑠𝑖𝑡𝑒</m:t>
                        </m:r>
                        <m:r>
                          <a:rPr lang="en-US" sz="4000" i="1">
                            <a:latin typeface="Cambria Math" panose="02040503050406030204" pitchFamily="18" charset="0"/>
                          </a:rPr>
                          <m:t> </m:t>
                        </m:r>
                        <m:r>
                          <a:rPr lang="en-US" sz="4000" i="1">
                            <a:latin typeface="Cambria Math" panose="02040503050406030204" pitchFamily="18" charset="0"/>
                          </a:rPr>
                          <m:t>𝑐𝑜𝑟𝑒𝑐𝑡𝑒</m:t>
                        </m:r>
                      </m:num>
                      <m:den>
                        <m:r>
                          <a:rPr lang="en-US" sz="4000" i="1">
                            <a:latin typeface="Cambria Math" panose="02040503050406030204" pitchFamily="18" charset="0"/>
                          </a:rPr>
                          <m:t>𝑛𝑢𝑚𝑎𝑟</m:t>
                        </m:r>
                        <m:r>
                          <a:rPr lang="en-US" sz="4000" i="1">
                            <a:latin typeface="Cambria Math" panose="02040503050406030204" pitchFamily="18" charset="0"/>
                          </a:rPr>
                          <m:t> </m:t>
                        </m:r>
                        <m:r>
                          <a:rPr lang="en-US" sz="4000" i="1">
                            <a:latin typeface="Cambria Math" panose="02040503050406030204" pitchFamily="18" charset="0"/>
                          </a:rPr>
                          <m:t>𝑡𝑜𝑡𝑎𝑙</m:t>
                        </m:r>
                        <m:r>
                          <a:rPr lang="en-US" sz="4000" i="1">
                            <a:latin typeface="Cambria Math" panose="02040503050406030204" pitchFamily="18" charset="0"/>
                          </a:rPr>
                          <m:t> </m:t>
                        </m:r>
                        <m:r>
                          <a:rPr lang="en-US" sz="4000" i="1">
                            <a:latin typeface="Cambria Math" panose="02040503050406030204" pitchFamily="18" charset="0"/>
                          </a:rPr>
                          <m:t>𝑑𝑒</m:t>
                        </m:r>
                        <m:r>
                          <a:rPr lang="en-US" sz="4000" i="1">
                            <a:latin typeface="Cambria Math" panose="02040503050406030204" pitchFamily="18" charset="0"/>
                          </a:rPr>
                          <m:t> </m:t>
                        </m:r>
                        <m:r>
                          <a:rPr lang="en-US" sz="4000" i="1">
                            <a:latin typeface="Cambria Math" panose="02040503050406030204" pitchFamily="18" charset="0"/>
                          </a:rPr>
                          <m:t>𝑐𝑜𝑚𝑝𝑜𝑛𝑒𝑛𝑡𝑒</m:t>
                        </m:r>
                      </m:den>
                    </m:f>
                  </m:oMath>
                </a14:m>
                <a:r>
                  <a:rPr lang="en-US" sz="4000" dirty="0"/>
                  <a:t> </a:t>
                </a:r>
              </a:p>
              <a:p>
                <a:r>
                  <a:rPr lang="en-US" sz="4000" dirty="0" err="1"/>
                  <a:t>consistenta</a:t>
                </a:r>
                <a:r>
                  <a:rPr lang="en-US" sz="4000" dirty="0"/>
                  <a:t>=</a:t>
                </a:r>
                <a14:m>
                  <m:oMath xmlns:m="http://schemas.openxmlformats.org/officeDocument/2006/math">
                    <m:f>
                      <m:fPr>
                        <m:ctrlPr>
                          <a:rPr lang="en-US" sz="4000" i="1">
                            <a:latin typeface="Cambria Math" panose="02040503050406030204" pitchFamily="18" charset="0"/>
                          </a:rPr>
                        </m:ctrlPr>
                      </m:fPr>
                      <m:num>
                        <m:r>
                          <a:rPr lang="en-US" sz="4000" i="1">
                            <a:latin typeface="Cambria Math" panose="02040503050406030204" pitchFamily="18" charset="0"/>
                          </a:rPr>
                          <m:t>𝑛𝑢𝑚𝑎𝑟</m:t>
                        </m:r>
                        <m:r>
                          <a:rPr lang="en-US" sz="4000" i="1">
                            <a:latin typeface="Cambria Math" panose="02040503050406030204" pitchFamily="18" charset="0"/>
                          </a:rPr>
                          <m:t> </m:t>
                        </m:r>
                        <m:r>
                          <a:rPr lang="en-US" sz="4000" i="1">
                            <a:latin typeface="Cambria Math" panose="02040503050406030204" pitchFamily="18" charset="0"/>
                          </a:rPr>
                          <m:t>𝑐𝑜𝑚𝑝𝑜𝑛𝑒𝑛𝑡𝑒</m:t>
                        </m:r>
                        <m:r>
                          <a:rPr lang="en-US" sz="4000" i="1">
                            <a:latin typeface="Cambria Math" panose="02040503050406030204" pitchFamily="18" charset="0"/>
                          </a:rPr>
                          <m:t> </m:t>
                        </m:r>
                        <m:r>
                          <a:rPr lang="en-US" sz="4000" i="1">
                            <a:latin typeface="Cambria Math" panose="02040503050406030204" pitchFamily="18" charset="0"/>
                          </a:rPr>
                          <m:t>𝑙𝑖𝑏𝑒𝑟𝑒</m:t>
                        </m:r>
                        <m:r>
                          <a:rPr lang="en-US" sz="4000" i="1">
                            <a:latin typeface="Cambria Math" panose="02040503050406030204" pitchFamily="18" charset="0"/>
                          </a:rPr>
                          <m:t> </m:t>
                        </m:r>
                        <m:r>
                          <a:rPr lang="en-US" sz="4000" i="1">
                            <a:latin typeface="Cambria Math" panose="02040503050406030204" pitchFamily="18" charset="0"/>
                          </a:rPr>
                          <m:t>𝑑𝑒</m:t>
                        </m:r>
                        <m:r>
                          <a:rPr lang="en-US" sz="4000" i="1">
                            <a:latin typeface="Cambria Math" panose="02040503050406030204" pitchFamily="18" charset="0"/>
                          </a:rPr>
                          <m:t> </m:t>
                        </m:r>
                        <m:r>
                          <a:rPr lang="en-US" sz="4000" i="1">
                            <a:latin typeface="Cambria Math" panose="02040503050406030204" pitchFamily="18" charset="0"/>
                          </a:rPr>
                          <m:t>𝑐𝑜𝑛𝑡𝑟𝑎𝑑𝑖𝑐𝑡𝑖𝑖</m:t>
                        </m:r>
                      </m:num>
                      <m:den>
                        <m:r>
                          <a:rPr lang="en-US" sz="4000" i="1">
                            <a:latin typeface="Cambria Math" panose="02040503050406030204" pitchFamily="18" charset="0"/>
                          </a:rPr>
                          <m:t>𝑛𝑢𝑚𝑎𝑟</m:t>
                        </m:r>
                        <m:r>
                          <a:rPr lang="en-US" sz="4000" i="1">
                            <a:latin typeface="Cambria Math" panose="02040503050406030204" pitchFamily="18" charset="0"/>
                          </a:rPr>
                          <m:t> </m:t>
                        </m:r>
                        <m:r>
                          <a:rPr lang="en-US" sz="4000" i="1">
                            <a:latin typeface="Cambria Math" panose="02040503050406030204" pitchFamily="18" charset="0"/>
                          </a:rPr>
                          <m:t>𝑡𝑜𝑡𝑎𝑙</m:t>
                        </m:r>
                        <m:r>
                          <a:rPr lang="en-US" sz="4000" i="1">
                            <a:latin typeface="Cambria Math" panose="02040503050406030204" pitchFamily="18" charset="0"/>
                          </a:rPr>
                          <m:t> </m:t>
                        </m:r>
                        <m:r>
                          <a:rPr lang="en-US" sz="4000" i="1">
                            <a:latin typeface="Cambria Math" panose="02040503050406030204" pitchFamily="18" charset="0"/>
                          </a:rPr>
                          <m:t>𝑐𝑜𝑚𝑝𝑜𝑛𝑒𝑛𝑡𝑒</m:t>
                        </m:r>
                      </m:den>
                    </m:f>
                  </m:oMath>
                </a14:m>
                <a:endParaRPr lang="en-US" sz="4000" dirty="0"/>
              </a:p>
              <a:p>
                <a:r>
                  <a:rPr lang="en-US" sz="4000" dirty="0" err="1"/>
                  <a:t>lizibilitate</a:t>
                </a:r>
                <a:r>
                  <a:rPr lang="en-US" sz="4000" dirty="0"/>
                  <a:t>=</a:t>
                </a:r>
                <a14:m>
                  <m:oMath xmlns:m="http://schemas.openxmlformats.org/officeDocument/2006/math">
                    <m:f>
                      <m:fPr>
                        <m:ctrlPr>
                          <a:rPr lang="en-US" sz="4000" i="1">
                            <a:latin typeface="Cambria Math" panose="02040503050406030204" pitchFamily="18" charset="0"/>
                          </a:rPr>
                        </m:ctrlPr>
                      </m:fPr>
                      <m:num>
                        <m:r>
                          <a:rPr lang="en-US" sz="4000" i="1">
                            <a:latin typeface="Cambria Math" panose="02040503050406030204" pitchFamily="18" charset="0"/>
                          </a:rPr>
                          <m:t>𝑡𝑖𝑚𝑝</m:t>
                        </m:r>
                        <m:r>
                          <a:rPr lang="en-US" sz="4000" i="1">
                            <a:latin typeface="Cambria Math" panose="02040503050406030204" pitchFamily="18" charset="0"/>
                          </a:rPr>
                          <m:t> </m:t>
                        </m:r>
                        <m:r>
                          <a:rPr lang="en-US" sz="4000" i="1">
                            <a:latin typeface="Cambria Math" panose="02040503050406030204" pitchFamily="18" charset="0"/>
                          </a:rPr>
                          <m:t>𝑖𝑛𝑡𝑒𝑙𝑒𝑔𝑒𝑟𝑒</m:t>
                        </m:r>
                        <m:r>
                          <a:rPr lang="en-US" sz="4000" i="1">
                            <a:latin typeface="Cambria Math" panose="02040503050406030204" pitchFamily="18" charset="0"/>
                          </a:rPr>
                          <m:t> </m:t>
                        </m:r>
                        <m:r>
                          <a:rPr lang="en-US" sz="4000" i="1">
                            <a:latin typeface="Cambria Math" panose="02040503050406030204" pitchFamily="18" charset="0"/>
                          </a:rPr>
                          <m:t>𝑝𝑟𝑜𝑔𝑟𝑎𝑚</m:t>
                        </m:r>
                        <m:r>
                          <a:rPr lang="en-US" sz="4000" i="1">
                            <a:latin typeface="Cambria Math" panose="02040503050406030204" pitchFamily="18" charset="0"/>
                          </a:rPr>
                          <m:t> </m:t>
                        </m:r>
                        <m:r>
                          <a:rPr lang="en-US" sz="4000" i="1">
                            <a:latin typeface="Cambria Math" panose="02040503050406030204" pitchFamily="18" charset="0"/>
                          </a:rPr>
                          <m:t>𝑐𝑜𝑚𝑒𝑛𝑡𝑎𝑡</m:t>
                        </m:r>
                      </m:num>
                      <m:den>
                        <m:r>
                          <a:rPr lang="en-US" sz="4000" i="1">
                            <a:latin typeface="Cambria Math" panose="02040503050406030204" pitchFamily="18" charset="0"/>
                          </a:rPr>
                          <m:t>𝑡𝑖𝑚𝑝</m:t>
                        </m:r>
                        <m:r>
                          <a:rPr lang="en-US" sz="4000" i="1">
                            <a:latin typeface="Cambria Math" panose="02040503050406030204" pitchFamily="18" charset="0"/>
                          </a:rPr>
                          <m:t> </m:t>
                        </m:r>
                        <m:r>
                          <a:rPr lang="en-US" sz="4000" i="1">
                            <a:latin typeface="Cambria Math" panose="02040503050406030204" pitchFamily="18" charset="0"/>
                          </a:rPr>
                          <m:t>𝑖𝑛𝑡𝑒𝑙𝑒𝑔𝑒𝑟𝑒</m:t>
                        </m:r>
                        <m:r>
                          <a:rPr lang="en-US" sz="4000" i="1">
                            <a:latin typeface="Cambria Math" panose="02040503050406030204" pitchFamily="18" charset="0"/>
                          </a:rPr>
                          <m:t> </m:t>
                        </m:r>
                        <m:r>
                          <a:rPr lang="en-US" sz="4000" i="1">
                            <a:latin typeface="Cambria Math" panose="02040503050406030204" pitchFamily="18" charset="0"/>
                          </a:rPr>
                          <m:t>𝑝𝑟𝑜𝑔𝑟𝑎𝑚</m:t>
                        </m:r>
                        <m:r>
                          <a:rPr lang="en-US" sz="4000" i="1">
                            <a:latin typeface="Cambria Math" panose="02040503050406030204" pitchFamily="18" charset="0"/>
                          </a:rPr>
                          <m:t> </m:t>
                        </m:r>
                        <m:r>
                          <a:rPr lang="en-US" sz="4000" i="1">
                            <a:latin typeface="Cambria Math" panose="02040503050406030204" pitchFamily="18" charset="0"/>
                          </a:rPr>
                          <m:t>𝑙𝑖𝑝𝑠𝑖𝑡</m:t>
                        </m:r>
                        <m:r>
                          <a:rPr lang="en-US" sz="4000" i="1">
                            <a:latin typeface="Cambria Math" panose="02040503050406030204" pitchFamily="18" charset="0"/>
                          </a:rPr>
                          <m:t> </m:t>
                        </m:r>
                        <m:r>
                          <a:rPr lang="en-US" sz="4000" i="1">
                            <a:latin typeface="Cambria Math" panose="02040503050406030204" pitchFamily="18" charset="0"/>
                          </a:rPr>
                          <m:t>𝑑𝑒</m:t>
                        </m:r>
                        <m:r>
                          <a:rPr lang="en-US" sz="4000" i="1">
                            <a:latin typeface="Cambria Math" panose="02040503050406030204" pitchFamily="18" charset="0"/>
                          </a:rPr>
                          <m:t> </m:t>
                        </m:r>
                        <m:r>
                          <a:rPr lang="en-US" sz="4000" i="1">
                            <a:latin typeface="Cambria Math" panose="02040503050406030204" pitchFamily="18" charset="0"/>
                          </a:rPr>
                          <m:t>𝑐𝑜𝑚𝑒𝑛𝑡𝑎𝑟𝑖𝑖</m:t>
                        </m:r>
                      </m:den>
                    </m:f>
                  </m:oMath>
                </a14:m>
                <a:endParaRPr lang="en-US" sz="4000" dirty="0"/>
              </a:p>
              <a:p>
                <a:endParaRPr lang="en-US" sz="4000" dirty="0"/>
              </a:p>
              <a:p>
                <a:endParaRPr lang="en-US" sz="4000" dirty="0"/>
              </a:p>
            </p:txBody>
          </p:sp>
        </mc:Choice>
        <mc:Fallback xmlns="">
          <p:sp>
            <p:nvSpPr>
              <p:cNvPr id="6" name="Content Placeholder 5">
                <a:extLst>
                  <a:ext uri="{FF2B5EF4-FFF2-40B4-BE49-F238E27FC236}">
                    <a16:creationId xmlns:a16="http://schemas.microsoft.com/office/drawing/2014/main" id="{E8DB3520-D28F-432B-8AAA-E98CE8915415}"/>
                  </a:ext>
                </a:extLst>
              </p:cNvPr>
              <p:cNvSpPr>
                <a:spLocks noGrp="1" noRot="1" noChangeAspect="1" noMove="1" noResize="1" noEditPoints="1" noAdjustHandles="1" noChangeArrowheads="1" noChangeShapeType="1" noTextEdit="1"/>
              </p:cNvSpPr>
              <p:nvPr>
                <p:ph idx="1"/>
              </p:nvPr>
            </p:nvSpPr>
            <p:spPr>
              <a:xfrm>
                <a:off x="649355" y="987287"/>
                <a:ext cx="11171583" cy="4485861"/>
              </a:xfrm>
              <a:blipFill>
                <a:blip r:embed="rId2"/>
                <a:stretch>
                  <a:fillRect l="-2402"/>
                </a:stretch>
              </a:blipFill>
            </p:spPr>
            <p:txBody>
              <a:bodyPr/>
              <a:lstStyle/>
              <a:p>
                <a:r>
                  <a:rPr lang="en-US">
                    <a:noFill/>
                  </a:rPr>
                  <a:t> </a:t>
                </a:r>
              </a:p>
            </p:txBody>
          </p:sp>
        </mc:Fallback>
      </mc:AlternateContent>
    </p:spTree>
    <p:extLst>
      <p:ext uri="{BB962C8B-B14F-4D97-AF65-F5344CB8AC3E}">
        <p14:creationId xmlns:p14="http://schemas.microsoft.com/office/powerpoint/2010/main" val="1205837618"/>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BDC2E-9170-4180-964E-85948DAD59C7}"/>
              </a:ext>
            </a:extLst>
          </p:cNvPr>
          <p:cNvSpPr>
            <a:spLocks noGrp="1"/>
          </p:cNvSpPr>
          <p:nvPr>
            <p:ph type="title"/>
          </p:nvPr>
        </p:nvSpPr>
        <p:spPr>
          <a:xfrm>
            <a:off x="1046922" y="1457739"/>
            <a:ext cx="10098156" cy="4240696"/>
          </a:xfr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a:normAutofit/>
          </a:bodyPr>
          <a:lstStyle/>
          <a:p>
            <a:pPr algn="ctr"/>
            <a:r>
              <a:rPr lang="ro-RO" sz="4000" b="1" dirty="0">
                <a:ln>
                  <a:solidFill>
                    <a:schemeClr val="tx2">
                      <a:lumMod val="20000"/>
                      <a:lumOff val="80000"/>
                    </a:schemeClr>
                  </a:solidFill>
                </a:ln>
                <a:solidFill>
                  <a:schemeClr val="tx2">
                    <a:lumMod val="60000"/>
                    <a:lumOff val="40000"/>
                  </a:schemeClr>
                </a:solidFill>
                <a:effectLst/>
              </a:rPr>
              <a:t>Metricile schimbã modul de interpretare, în sensul realizãrii unor relaţii (modele, indicatori) care evalueazã nivelul caracteristicii de calitate.</a:t>
            </a:r>
            <a:br>
              <a:rPr lang="en-US" sz="4000" dirty="0"/>
            </a:br>
            <a:endParaRPr lang="en-US" sz="4000" dirty="0"/>
          </a:p>
        </p:txBody>
      </p:sp>
    </p:spTree>
    <p:extLst>
      <p:ext uri="{BB962C8B-B14F-4D97-AF65-F5344CB8AC3E}">
        <p14:creationId xmlns:p14="http://schemas.microsoft.com/office/powerpoint/2010/main" val="7411410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BDC2E-9170-4180-964E-85948DAD59C7}"/>
              </a:ext>
            </a:extLst>
          </p:cNvPr>
          <p:cNvSpPr>
            <a:spLocks noGrp="1"/>
          </p:cNvSpPr>
          <p:nvPr>
            <p:ph type="title"/>
          </p:nvPr>
        </p:nvSpPr>
        <p:spPr/>
        <p:txBody>
          <a:bodyPr>
            <a:normAutofit fontScale="90000"/>
          </a:bodyPr>
          <a:lstStyle/>
          <a:p>
            <a:pPr algn="ctr"/>
            <a:r>
              <a:rPr lang="en-US" sz="4000" b="1" cap="none" dirty="0" err="1">
                <a:ln w="6600">
                  <a:solidFill>
                    <a:schemeClr val="accent2"/>
                  </a:solidFill>
                  <a:prstDash val="solid"/>
                </a:ln>
                <a:solidFill>
                  <a:srgbClr val="FFFFFF"/>
                </a:solidFill>
                <a:effectLst>
                  <a:outerShdw dist="38100" dir="2700000" algn="tl" rotWithShape="0">
                    <a:schemeClr val="accent2"/>
                  </a:outerShdw>
                </a:effectLst>
              </a:rPr>
              <a:t>Proprietăți</a:t>
            </a:r>
            <a:r>
              <a:rPr lang="en-US" sz="4000" b="1" cap="none" dirty="0">
                <a:ln w="6600">
                  <a:solidFill>
                    <a:schemeClr val="accent2"/>
                  </a:solidFill>
                  <a:prstDash val="solid"/>
                </a:ln>
                <a:solidFill>
                  <a:srgbClr val="FFFFFF"/>
                </a:solidFill>
                <a:effectLst>
                  <a:outerShdw dist="38100" dir="2700000" algn="tl" rotWithShape="0">
                    <a:schemeClr val="accent2"/>
                  </a:outerShdw>
                </a:effectLst>
              </a:rPr>
              <a:t> ale </a:t>
            </a:r>
            <a:r>
              <a:rPr lang="en-US" sz="4000" b="1" cap="none" dirty="0" err="1">
                <a:ln w="6600">
                  <a:solidFill>
                    <a:schemeClr val="accent2"/>
                  </a:solidFill>
                  <a:prstDash val="solid"/>
                </a:ln>
                <a:solidFill>
                  <a:srgbClr val="FFFFFF"/>
                </a:solidFill>
                <a:effectLst>
                  <a:outerShdw dist="38100" dir="2700000" algn="tl" rotWithShape="0">
                    <a:schemeClr val="accent2"/>
                  </a:outerShdw>
                </a:effectLst>
              </a:rPr>
              <a:t>unor</a:t>
            </a:r>
            <a:r>
              <a:rPr lang="en-US" sz="4000" b="1" cap="none" dirty="0">
                <a:ln w="6600">
                  <a:solidFill>
                    <a:schemeClr val="accent2"/>
                  </a:solidFill>
                  <a:prstDash val="solid"/>
                </a:ln>
                <a:solidFill>
                  <a:srgbClr val="FFFFFF"/>
                </a:solidFill>
                <a:effectLst>
                  <a:outerShdw dist="38100" dir="2700000" algn="tl" rotWithShape="0">
                    <a:schemeClr val="accent2"/>
                  </a:outerShdw>
                </a:effectLst>
              </a:rPr>
              <a:t> </a:t>
            </a:r>
            <a:r>
              <a:rPr lang="en-US" sz="4000" b="1" cap="none" dirty="0" err="1">
                <a:ln w="6600">
                  <a:solidFill>
                    <a:schemeClr val="accent2"/>
                  </a:solidFill>
                  <a:prstDash val="solid"/>
                </a:ln>
                <a:solidFill>
                  <a:srgbClr val="FFFFFF"/>
                </a:solidFill>
                <a:effectLst>
                  <a:outerShdw dist="38100" dir="2700000" algn="tl" rotWithShape="0">
                    <a:schemeClr val="accent2"/>
                  </a:outerShdw>
                </a:effectLst>
              </a:rPr>
              <a:t>metrici</a:t>
            </a:r>
            <a:r>
              <a:rPr lang="en-US" sz="4000" b="1" cap="none" dirty="0">
                <a:ln w="6600">
                  <a:solidFill>
                    <a:schemeClr val="accent2"/>
                  </a:solidFill>
                  <a:prstDash val="solid"/>
                </a:ln>
                <a:solidFill>
                  <a:srgbClr val="FFFFFF"/>
                </a:solidFill>
                <a:effectLst>
                  <a:outerShdw dist="38100" dir="2700000" algn="tl" rotWithShape="0">
                    <a:schemeClr val="accent2"/>
                  </a:outerShdw>
                </a:effectLst>
              </a:rPr>
              <a:t> software </a:t>
            </a:r>
            <a:r>
              <a:rPr lang="en-US" sz="4000" b="1" cap="none" dirty="0" err="1">
                <a:ln w="6600">
                  <a:solidFill>
                    <a:schemeClr val="accent2"/>
                  </a:solidFill>
                  <a:prstDash val="solid"/>
                </a:ln>
                <a:solidFill>
                  <a:srgbClr val="FFFFFF"/>
                </a:solidFill>
                <a:effectLst>
                  <a:outerShdw dist="38100" dir="2700000" algn="tl" rotWithShape="0">
                    <a:schemeClr val="accent2"/>
                  </a:outerShdw>
                </a:effectLst>
              </a:rPr>
              <a:t>bune</a:t>
            </a:r>
            <a:r>
              <a:rPr lang="en-US" sz="4000" b="1" cap="none" dirty="0">
                <a:ln w="6600">
                  <a:solidFill>
                    <a:schemeClr val="accent2"/>
                  </a:solidFill>
                  <a:prstDash val="solid"/>
                </a:ln>
                <a:solidFill>
                  <a:srgbClr val="FFFFFF"/>
                </a:solidFill>
                <a:effectLst>
                  <a:outerShdw dist="38100" dir="2700000" algn="tl" rotWithShape="0">
                    <a:schemeClr val="accent2"/>
                  </a:outerShdw>
                </a:effectLst>
              </a:rPr>
              <a:t> din </a:t>
            </a:r>
            <a:r>
              <a:rPr lang="en-US" sz="4000" b="1" cap="none" dirty="0" err="1">
                <a:ln w="6600">
                  <a:solidFill>
                    <a:schemeClr val="accent2"/>
                  </a:solidFill>
                  <a:prstDash val="solid"/>
                </a:ln>
                <a:solidFill>
                  <a:srgbClr val="FFFFFF"/>
                </a:solidFill>
                <a:effectLst>
                  <a:outerShdw dist="38100" dir="2700000" algn="tl" rotWithShape="0">
                    <a:schemeClr val="accent2"/>
                  </a:outerShdw>
                </a:effectLst>
              </a:rPr>
              <a:t>punct</a:t>
            </a:r>
            <a:r>
              <a:rPr lang="en-US" sz="4000" b="1" cap="none" dirty="0">
                <a:ln w="6600">
                  <a:solidFill>
                    <a:schemeClr val="accent2"/>
                  </a:solidFill>
                  <a:prstDash val="solid"/>
                </a:ln>
                <a:solidFill>
                  <a:srgbClr val="FFFFFF"/>
                </a:solidFill>
                <a:effectLst>
                  <a:outerShdw dist="38100" dir="2700000" algn="tl" rotWithShape="0">
                    <a:schemeClr val="accent2"/>
                  </a:outerShdw>
                </a:effectLst>
              </a:rPr>
              <a:t> de </a:t>
            </a:r>
            <a:r>
              <a:rPr lang="en-US" sz="4000" b="1" cap="none" dirty="0" err="1">
                <a:ln w="6600">
                  <a:solidFill>
                    <a:schemeClr val="accent2"/>
                  </a:solidFill>
                  <a:prstDash val="solid"/>
                </a:ln>
                <a:solidFill>
                  <a:srgbClr val="FFFFFF"/>
                </a:solidFill>
                <a:effectLst>
                  <a:outerShdw dist="38100" dir="2700000" algn="tl" rotWithShape="0">
                    <a:schemeClr val="accent2"/>
                  </a:outerShdw>
                </a:effectLst>
              </a:rPr>
              <a:t>vedere</a:t>
            </a:r>
            <a:r>
              <a:rPr lang="en-US" sz="4000" b="1" cap="none" dirty="0">
                <a:ln w="6600">
                  <a:solidFill>
                    <a:schemeClr val="accent2"/>
                  </a:solidFill>
                  <a:prstDash val="solid"/>
                </a:ln>
                <a:solidFill>
                  <a:srgbClr val="FFFFFF"/>
                </a:solidFill>
                <a:effectLst>
                  <a:outerShdw dist="38100" dir="2700000" algn="tl" rotWithShape="0">
                    <a:schemeClr val="accent2"/>
                  </a:outerShdw>
                </a:effectLst>
              </a:rPr>
              <a:t> “</a:t>
            </a:r>
            <a:r>
              <a:rPr lang="en-US" sz="4000" b="1" cap="none" dirty="0" err="1">
                <a:ln w="6600">
                  <a:solidFill>
                    <a:schemeClr val="accent2"/>
                  </a:solidFill>
                  <a:prstDash val="solid"/>
                </a:ln>
                <a:solidFill>
                  <a:srgbClr val="FFFFFF"/>
                </a:solidFill>
                <a:effectLst>
                  <a:outerShdw dist="38100" dir="2700000" algn="tl" rotWithShape="0">
                    <a:schemeClr val="accent2"/>
                  </a:outerShdw>
                </a:effectLst>
              </a:rPr>
              <a:t>calitativ</a:t>
            </a:r>
            <a:r>
              <a:rPr lang="en-US" sz="4000" b="1" cap="none" dirty="0">
                <a:ln w="6600">
                  <a:solidFill>
                    <a:schemeClr val="accent2"/>
                  </a:solidFill>
                  <a:prstDash val="solid"/>
                </a:ln>
                <a:solidFill>
                  <a:srgbClr val="FFFFFF"/>
                </a:solidFill>
                <a:effectLst>
                  <a:outerShdw dist="38100" dir="2700000" algn="tl" rotWithShape="0">
                    <a:schemeClr val="accent2"/>
                  </a:outerShdw>
                </a:effectLst>
              </a:rPr>
              <a:t>”</a:t>
            </a:r>
            <a:br>
              <a:rPr lang="en-US" b="1" cap="none" dirty="0">
                <a:ln w="6600">
                  <a:solidFill>
                    <a:schemeClr val="accent2"/>
                  </a:solidFill>
                  <a:prstDash val="solid"/>
                </a:ln>
                <a:solidFill>
                  <a:srgbClr val="FFFFFF"/>
                </a:solidFill>
                <a:effectLst>
                  <a:outerShdw dist="38100" dir="2700000" algn="tl" rotWithShape="0">
                    <a:schemeClr val="accent2"/>
                  </a:outerShdw>
                </a:effectLst>
              </a:rPr>
            </a:br>
            <a:endParaRPr lang="en-US" b="1" cap="none"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3" name="Content Placeholder 2">
            <a:extLst>
              <a:ext uri="{FF2B5EF4-FFF2-40B4-BE49-F238E27FC236}">
                <a16:creationId xmlns:a16="http://schemas.microsoft.com/office/drawing/2014/main" id="{0142BCDA-76BD-48DE-946C-FAD0F2B650C3}"/>
              </a:ext>
            </a:extLst>
          </p:cNvPr>
          <p:cNvSpPr>
            <a:spLocks noGrp="1"/>
          </p:cNvSpPr>
          <p:nvPr>
            <p:ph idx="1"/>
          </p:nvPr>
        </p:nvSpPr>
        <p:spPr>
          <a:xfrm>
            <a:off x="1141412" y="2097088"/>
            <a:ext cx="9905999" cy="4635015"/>
          </a:xfrm>
        </p:spPr>
        <p:txBody>
          <a:bodyPr>
            <a:normAutofit lnSpcReduction="10000"/>
          </a:bodyPr>
          <a:lstStyle/>
          <a:p>
            <a:r>
              <a:rPr lang="en-US" sz="3200" dirty="0"/>
              <a:t> </a:t>
            </a:r>
            <a:r>
              <a:rPr lang="en-US" sz="3200" dirty="0" err="1"/>
              <a:t>Trebuie</a:t>
            </a:r>
            <a:r>
              <a:rPr lang="en-US" sz="3200" dirty="0"/>
              <a:t> </a:t>
            </a:r>
            <a:r>
              <a:rPr lang="en-US" sz="3200" dirty="0" err="1"/>
              <a:t>să</a:t>
            </a:r>
            <a:r>
              <a:rPr lang="en-US" sz="3200" dirty="0"/>
              <a:t> fie </a:t>
            </a:r>
            <a:r>
              <a:rPr lang="en-US" sz="3200" dirty="0" err="1"/>
              <a:t>specifică</a:t>
            </a:r>
            <a:r>
              <a:rPr lang="en-US" sz="3200" dirty="0"/>
              <a:t> </a:t>
            </a:r>
            <a:r>
              <a:rPr lang="en-US" sz="3200" dirty="0" err="1"/>
              <a:t>pentru</a:t>
            </a:r>
            <a:r>
              <a:rPr lang="en-US" sz="3200" dirty="0"/>
              <a:t> </a:t>
            </a:r>
            <a:r>
              <a:rPr lang="en-US" sz="3200" dirty="0" err="1"/>
              <a:t>măsurători</a:t>
            </a:r>
            <a:r>
              <a:rPr lang="en-US" sz="3200" dirty="0"/>
              <a:t> ale </a:t>
            </a:r>
            <a:r>
              <a:rPr lang="en-US" sz="3200" dirty="0" err="1"/>
              <a:t>atributelor</a:t>
            </a:r>
            <a:r>
              <a:rPr lang="en-US" sz="3200" dirty="0"/>
              <a:t> </a:t>
            </a:r>
            <a:r>
              <a:rPr lang="en-US" sz="3200" dirty="0" err="1"/>
              <a:t>particulare</a:t>
            </a:r>
            <a:r>
              <a:rPr lang="en-US" sz="3200" dirty="0"/>
              <a:t> </a:t>
            </a:r>
            <a:r>
              <a:rPr lang="en-US" sz="3200" dirty="0" err="1"/>
              <a:t>sau</a:t>
            </a:r>
            <a:r>
              <a:rPr lang="en-US" sz="3200" dirty="0"/>
              <a:t> de mare </a:t>
            </a:r>
            <a:r>
              <a:rPr lang="en-US" sz="3200" dirty="0" err="1"/>
              <a:t>importantă</a:t>
            </a:r>
            <a:endParaRPr lang="en-US" sz="3200" dirty="0"/>
          </a:p>
          <a:p>
            <a:r>
              <a:rPr lang="en-US" sz="3200" dirty="0"/>
              <a:t> </a:t>
            </a:r>
            <a:r>
              <a:rPr lang="en-US" sz="3200" dirty="0" err="1"/>
              <a:t>Trebuie</a:t>
            </a:r>
            <a:r>
              <a:rPr lang="en-US" sz="3200" dirty="0"/>
              <a:t> </a:t>
            </a:r>
            <a:r>
              <a:rPr lang="en-US" sz="3200" dirty="0" err="1"/>
              <a:t>să</a:t>
            </a:r>
            <a:r>
              <a:rPr lang="en-US" sz="3200" dirty="0"/>
              <a:t> </a:t>
            </a:r>
            <a:r>
              <a:rPr lang="en-US" sz="3200" dirty="0" err="1"/>
              <a:t>cuprindă</a:t>
            </a:r>
            <a:r>
              <a:rPr lang="en-US" sz="3200" dirty="0"/>
              <a:t> o </a:t>
            </a:r>
            <a:r>
              <a:rPr lang="en-US" sz="3200" dirty="0" err="1"/>
              <a:t>varietate</a:t>
            </a:r>
            <a:r>
              <a:rPr lang="en-US" sz="3200" dirty="0"/>
              <a:t> mare de “</a:t>
            </a:r>
            <a:r>
              <a:rPr lang="en-US" sz="3200" dirty="0" err="1"/>
              <a:t>scenarii</a:t>
            </a:r>
            <a:r>
              <a:rPr lang="en-US" sz="3200" dirty="0"/>
              <a:t>”</a:t>
            </a:r>
          </a:p>
          <a:p>
            <a:r>
              <a:rPr lang="en-US" sz="3200" dirty="0"/>
              <a:t> </a:t>
            </a:r>
            <a:r>
              <a:rPr lang="en-US" sz="3200" dirty="0" err="1"/>
              <a:t>Să</a:t>
            </a:r>
            <a:r>
              <a:rPr lang="en-US" sz="3200" dirty="0"/>
              <a:t> nu </a:t>
            </a:r>
            <a:r>
              <a:rPr lang="en-US" sz="3200" dirty="0" err="1"/>
              <a:t>reconsidere</a:t>
            </a:r>
            <a:r>
              <a:rPr lang="en-US" sz="3200" dirty="0"/>
              <a:t> </a:t>
            </a:r>
            <a:r>
              <a:rPr lang="en-US" sz="3200" dirty="0" err="1"/>
              <a:t>atribute</a:t>
            </a:r>
            <a:r>
              <a:rPr lang="en-US" sz="3200" dirty="0"/>
              <a:t> care au </a:t>
            </a:r>
            <a:r>
              <a:rPr lang="en-US" sz="3200" dirty="0" err="1"/>
              <a:t>fost</a:t>
            </a:r>
            <a:r>
              <a:rPr lang="en-US" sz="3200" dirty="0"/>
              <a:t> calculate de </a:t>
            </a:r>
            <a:r>
              <a:rPr lang="en-US" sz="3200" dirty="0" err="1"/>
              <a:t>alte</a:t>
            </a:r>
            <a:r>
              <a:rPr lang="en-US" sz="3200" dirty="0"/>
              <a:t> </a:t>
            </a:r>
            <a:r>
              <a:rPr lang="en-US" sz="3200" dirty="0" err="1"/>
              <a:t>metrici</a:t>
            </a:r>
            <a:endParaRPr lang="en-US" sz="3200" dirty="0"/>
          </a:p>
          <a:p>
            <a:r>
              <a:rPr lang="en-US" sz="3200" dirty="0"/>
              <a:t> </a:t>
            </a:r>
            <a:r>
              <a:rPr lang="en-US" sz="3200" dirty="0" err="1"/>
              <a:t>Să</a:t>
            </a:r>
            <a:r>
              <a:rPr lang="en-US" sz="3200" dirty="0"/>
              <a:t> </a:t>
            </a:r>
            <a:r>
              <a:rPr lang="en-US" sz="3200" dirty="0" err="1"/>
              <a:t>funcționeze</a:t>
            </a:r>
            <a:r>
              <a:rPr lang="en-US" sz="3200" dirty="0"/>
              <a:t> similar </a:t>
            </a:r>
            <a:r>
              <a:rPr lang="en-US" sz="3200" dirty="0" err="1"/>
              <a:t>în</a:t>
            </a:r>
            <a:r>
              <a:rPr lang="en-US" sz="3200" dirty="0"/>
              <a:t> </a:t>
            </a:r>
            <a:r>
              <a:rPr lang="en-US" sz="3200" dirty="0" err="1"/>
              <a:t>toate</a:t>
            </a:r>
            <a:r>
              <a:rPr lang="en-US" sz="3200" dirty="0"/>
              <a:t> </a:t>
            </a:r>
            <a:r>
              <a:rPr lang="en-US" sz="3200" dirty="0" err="1"/>
              <a:t>condițiile</a:t>
            </a:r>
            <a:r>
              <a:rPr lang="en-US" sz="3200" dirty="0"/>
              <a:t> de </a:t>
            </a:r>
            <a:r>
              <a:rPr lang="en-US" sz="3200" dirty="0" err="1"/>
              <a:t>lucru</a:t>
            </a:r>
            <a:endParaRPr lang="en-US" sz="3200" dirty="0"/>
          </a:p>
          <a:p>
            <a:r>
              <a:rPr lang="en-US" sz="3200" dirty="0"/>
              <a:t> </a:t>
            </a:r>
            <a:r>
              <a:rPr lang="en-US" sz="3200" dirty="0" err="1"/>
              <a:t>Să</a:t>
            </a:r>
            <a:r>
              <a:rPr lang="en-US" sz="3200" dirty="0"/>
              <a:t> fie simple </a:t>
            </a:r>
            <a:r>
              <a:rPr lang="en-US" sz="3200" dirty="0" err="1"/>
              <a:t>și</a:t>
            </a:r>
            <a:r>
              <a:rPr lang="en-US" sz="3200" dirty="0"/>
              <a:t> </a:t>
            </a:r>
            <a:r>
              <a:rPr lang="en-US" sz="3200" dirty="0" err="1"/>
              <a:t>ușor</a:t>
            </a:r>
            <a:r>
              <a:rPr lang="en-US" sz="3200" dirty="0"/>
              <a:t> de </a:t>
            </a:r>
            <a:r>
              <a:rPr lang="en-US" sz="3200" dirty="0" err="1"/>
              <a:t>înțeles</a:t>
            </a:r>
            <a:endParaRPr lang="en-US" sz="3200" dirty="0"/>
          </a:p>
        </p:txBody>
      </p:sp>
    </p:spTree>
    <p:extLst>
      <p:ext uri="{BB962C8B-B14F-4D97-AF65-F5344CB8AC3E}">
        <p14:creationId xmlns:p14="http://schemas.microsoft.com/office/powerpoint/2010/main" val="29225777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BDC2E-9170-4180-964E-85948DAD59C7}"/>
              </a:ext>
            </a:extLst>
          </p:cNvPr>
          <p:cNvSpPr>
            <a:spLocks noGrp="1"/>
          </p:cNvSpPr>
          <p:nvPr>
            <p:ph type="title"/>
          </p:nvPr>
        </p:nvSpPr>
        <p:spPr>
          <a:xfrm>
            <a:off x="1141413" y="331305"/>
            <a:ext cx="9905998" cy="1918182"/>
          </a:xfrm>
        </p:spPr>
        <p:txBody>
          <a:bodyPr>
            <a:normAutofit/>
          </a:bodyPr>
          <a:lstStyle/>
          <a:p>
            <a:pPr algn="ctr"/>
            <a:r>
              <a:rPr lang="ro-RO" sz="4400" b="1" cap="none"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Beneficii în folosirea metricilor software:</a:t>
            </a:r>
            <a:br>
              <a:rPr lang="en-US" sz="4000" dirty="0"/>
            </a:br>
            <a:endParaRPr lang="en-US" sz="4000" dirty="0"/>
          </a:p>
        </p:txBody>
      </p:sp>
      <p:sp>
        <p:nvSpPr>
          <p:cNvPr id="3" name="Content Placeholder 2">
            <a:extLst>
              <a:ext uri="{FF2B5EF4-FFF2-40B4-BE49-F238E27FC236}">
                <a16:creationId xmlns:a16="http://schemas.microsoft.com/office/drawing/2014/main" id="{0142BCDA-76BD-48DE-946C-FAD0F2B650C3}"/>
              </a:ext>
            </a:extLst>
          </p:cNvPr>
          <p:cNvSpPr>
            <a:spLocks noGrp="1"/>
          </p:cNvSpPr>
          <p:nvPr>
            <p:ph idx="1"/>
          </p:nvPr>
        </p:nvSpPr>
        <p:spPr/>
        <p:txBody>
          <a:bodyPr>
            <a:normAutofit/>
          </a:bodyPr>
          <a:lstStyle/>
          <a:p>
            <a:r>
              <a:rPr lang="ro-RO" sz="4000" dirty="0"/>
              <a:t> Cresc investiția returnată(ROI)</a:t>
            </a:r>
            <a:endParaRPr lang="en-US" sz="4000" dirty="0"/>
          </a:p>
          <a:p>
            <a:r>
              <a:rPr lang="ro-RO" sz="4000" dirty="0"/>
              <a:t> Indetifică ari</a:t>
            </a:r>
            <a:r>
              <a:rPr lang="en-US" sz="4000" dirty="0" err="1"/>
              <a:t>ile</a:t>
            </a:r>
            <a:r>
              <a:rPr lang="ro-RO" sz="4000" dirty="0"/>
              <a:t> de îmbunătățit</a:t>
            </a:r>
            <a:endParaRPr lang="en-US" sz="4000" dirty="0"/>
          </a:p>
          <a:p>
            <a:r>
              <a:rPr lang="ro-RO" sz="4000" dirty="0"/>
              <a:t> Reduc timpul pertotal</a:t>
            </a:r>
            <a:endParaRPr lang="en-US" sz="4000" dirty="0"/>
          </a:p>
          <a:p>
            <a:r>
              <a:rPr lang="en-US" sz="4000" dirty="0"/>
              <a:t> </a:t>
            </a:r>
            <a:r>
              <a:rPr lang="ro-RO" sz="4000" dirty="0"/>
              <a:t>Reduc costurile</a:t>
            </a:r>
            <a:endParaRPr lang="en-US" sz="4000" dirty="0"/>
          </a:p>
          <a:p>
            <a:endParaRPr lang="en-US" sz="4000" dirty="0"/>
          </a:p>
        </p:txBody>
      </p:sp>
    </p:spTree>
    <p:extLst>
      <p:ext uri="{BB962C8B-B14F-4D97-AF65-F5344CB8AC3E}">
        <p14:creationId xmlns:p14="http://schemas.microsoft.com/office/powerpoint/2010/main" val="957500477"/>
      </p:ext>
    </p:extLst>
  </p:cSld>
  <p:clrMapOvr>
    <a:masterClrMapping/>
  </p:clrMapOvr>
  <p:transition spd="slow">
    <p:comb/>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2F9C84-CACD-4FF3-8E7A-B3F6CABBDDCD}"/>
              </a:ext>
            </a:extLst>
          </p:cNvPr>
          <p:cNvSpPr>
            <a:spLocks noGrp="1"/>
          </p:cNvSpPr>
          <p:nvPr>
            <p:ph idx="1"/>
          </p:nvPr>
        </p:nvSpPr>
        <p:spPr>
          <a:xfrm>
            <a:off x="1143000" y="727709"/>
            <a:ext cx="9905999" cy="5402581"/>
          </a:xfrm>
        </p:spPr>
        <p:txBody>
          <a:bodyPr>
            <a:normAutofit lnSpcReduction="10000"/>
          </a:bodyPr>
          <a:lstStyle/>
          <a:p>
            <a:r>
              <a:rPr lang="en-US" sz="2800" dirty="0"/>
              <a:t>Un </a:t>
            </a:r>
            <a:r>
              <a:rPr lang="en-US" sz="2800" dirty="0" err="1"/>
              <a:t>înțeles</a:t>
            </a:r>
            <a:r>
              <a:rPr lang="en-US" sz="2800" dirty="0"/>
              <a:t> </a:t>
            </a:r>
            <a:r>
              <a:rPr lang="en-US" sz="2800" dirty="0" err="1"/>
              <a:t>îngust</a:t>
            </a:r>
            <a:r>
              <a:rPr lang="en-US" sz="2800" dirty="0"/>
              <a:t> al </a:t>
            </a:r>
            <a:r>
              <a:rPr lang="en-US" sz="2800" dirty="0" err="1"/>
              <a:t>unui</a:t>
            </a:r>
            <a:r>
              <a:rPr lang="en-US" sz="2800" dirty="0"/>
              <a:t> </a:t>
            </a:r>
            <a:r>
              <a:rPr lang="en-US" sz="2800" dirty="0" err="1"/>
              <a:t>produs</a:t>
            </a:r>
            <a:r>
              <a:rPr lang="en-US" sz="2800" dirty="0"/>
              <a:t> de </a:t>
            </a:r>
            <a:r>
              <a:rPr lang="en-US" sz="2800" dirty="0" err="1"/>
              <a:t>calitate</a:t>
            </a:r>
            <a:r>
              <a:rPr lang="en-US" sz="2800" dirty="0"/>
              <a:t> </a:t>
            </a:r>
            <a:r>
              <a:rPr lang="en-US" sz="2800" dirty="0" err="1"/>
              <a:t>este</a:t>
            </a:r>
            <a:r>
              <a:rPr lang="en-US" sz="2800" dirty="0"/>
              <a:t> </a:t>
            </a:r>
            <a:r>
              <a:rPr lang="en-US" sz="2800" dirty="0" err="1"/>
              <a:t>recunoscut</a:t>
            </a:r>
            <a:r>
              <a:rPr lang="en-US" sz="2800" dirty="0"/>
              <a:t> </a:t>
            </a:r>
            <a:r>
              <a:rPr lang="en-US" sz="2800" dirty="0" err="1"/>
              <a:t>în</a:t>
            </a:r>
            <a:r>
              <a:rPr lang="en-US" sz="2800" dirty="0"/>
              <a:t> mod </a:t>
            </a:r>
            <a:r>
              <a:rPr lang="en-US" sz="2800" dirty="0" err="1"/>
              <a:t>comun</a:t>
            </a:r>
            <a:r>
              <a:rPr lang="en-US" sz="2800" dirty="0"/>
              <a:t> ca </a:t>
            </a:r>
            <a:r>
              <a:rPr lang="en-US" sz="2800" dirty="0" err="1"/>
              <a:t>lipsa</a:t>
            </a:r>
            <a:r>
              <a:rPr lang="en-US" sz="2800" dirty="0"/>
              <a:t> de “bug-</a:t>
            </a:r>
            <a:r>
              <a:rPr lang="en-US" sz="2800" dirty="0" err="1"/>
              <a:t>uri</a:t>
            </a:r>
            <a:r>
              <a:rPr lang="en-US" sz="2800" dirty="0"/>
              <a:t>”. Este </a:t>
            </a:r>
            <a:r>
              <a:rPr lang="en-US" sz="2800" dirty="0" err="1"/>
              <a:t>cel</a:t>
            </a:r>
            <a:r>
              <a:rPr lang="en-US" sz="2800" dirty="0"/>
              <a:t> </a:t>
            </a:r>
            <a:r>
              <a:rPr lang="en-US" sz="2800" dirty="0" err="1"/>
              <a:t>mai</a:t>
            </a:r>
            <a:r>
              <a:rPr lang="en-US" sz="2800" dirty="0"/>
              <a:t> de </a:t>
            </a:r>
            <a:r>
              <a:rPr lang="en-US" sz="2800" dirty="0" err="1"/>
              <a:t>baza</a:t>
            </a:r>
            <a:r>
              <a:rPr lang="en-US" sz="2800" dirty="0"/>
              <a:t> </a:t>
            </a:r>
            <a:r>
              <a:rPr lang="en-US" sz="2800" dirty="0" err="1"/>
              <a:t>înțeles</a:t>
            </a:r>
            <a:r>
              <a:rPr lang="en-US" sz="2800" dirty="0"/>
              <a:t> </a:t>
            </a:r>
            <a:r>
              <a:rPr lang="en-US" sz="2800" dirty="0" err="1"/>
              <a:t>deoarece</a:t>
            </a:r>
            <a:r>
              <a:rPr lang="en-US" sz="2800" dirty="0"/>
              <a:t> </a:t>
            </a:r>
            <a:r>
              <a:rPr lang="en-US" sz="2800" dirty="0" err="1"/>
              <a:t>dacă</a:t>
            </a:r>
            <a:r>
              <a:rPr lang="en-US" sz="2800" dirty="0"/>
              <a:t> software-ul </a:t>
            </a:r>
            <a:r>
              <a:rPr lang="en-US" sz="2800" dirty="0" err="1"/>
              <a:t>conține</a:t>
            </a:r>
            <a:r>
              <a:rPr lang="en-US" sz="2800" dirty="0"/>
              <a:t> </a:t>
            </a:r>
            <a:r>
              <a:rPr lang="en-US" sz="2800" dirty="0" err="1"/>
              <a:t>prea</a:t>
            </a:r>
            <a:r>
              <a:rPr lang="en-US" sz="2800" dirty="0"/>
              <a:t> </a:t>
            </a:r>
            <a:r>
              <a:rPr lang="en-US" sz="2800" dirty="0" err="1"/>
              <a:t>multe</a:t>
            </a:r>
            <a:r>
              <a:rPr lang="en-US" sz="2800" dirty="0"/>
              <a:t> </a:t>
            </a:r>
            <a:r>
              <a:rPr lang="en-US" sz="2800" dirty="0" err="1"/>
              <a:t>defecte</a:t>
            </a:r>
            <a:r>
              <a:rPr lang="en-US" sz="2800" dirty="0"/>
              <a:t>, </a:t>
            </a:r>
            <a:r>
              <a:rPr lang="en-US" sz="2800" dirty="0" err="1"/>
              <a:t>cerințele</a:t>
            </a:r>
            <a:r>
              <a:rPr lang="en-US" sz="2800" dirty="0"/>
              <a:t> de </a:t>
            </a:r>
            <a:r>
              <a:rPr lang="en-US" sz="2800" dirty="0" err="1"/>
              <a:t>baza</a:t>
            </a:r>
            <a:r>
              <a:rPr lang="en-US" sz="2800" dirty="0"/>
              <a:t> nu </a:t>
            </a:r>
            <a:r>
              <a:rPr lang="en-US" sz="2800" dirty="0" err="1"/>
              <a:t>mai</a:t>
            </a:r>
            <a:r>
              <a:rPr lang="en-US" sz="2800" dirty="0"/>
              <a:t> pot fi </a:t>
            </a:r>
            <a:r>
              <a:rPr lang="en-US" sz="2800" dirty="0" err="1"/>
              <a:t>îndeplinite</a:t>
            </a:r>
            <a:r>
              <a:rPr lang="en-US" sz="2800" dirty="0"/>
              <a:t>.</a:t>
            </a:r>
          </a:p>
          <a:p>
            <a:r>
              <a:rPr lang="en-US" sz="2800" dirty="0" err="1"/>
              <a:t>Această</a:t>
            </a:r>
            <a:r>
              <a:rPr lang="en-US" sz="2800" dirty="0"/>
              <a:t> </a:t>
            </a:r>
            <a:r>
              <a:rPr lang="en-US" sz="2800" dirty="0" err="1"/>
              <a:t>definiție</a:t>
            </a:r>
            <a:r>
              <a:rPr lang="en-US" sz="2800" dirty="0"/>
              <a:t> </a:t>
            </a:r>
            <a:r>
              <a:rPr lang="en-US" sz="2800" dirty="0" err="1"/>
              <a:t>este</a:t>
            </a:r>
            <a:r>
              <a:rPr lang="en-US" sz="2800" dirty="0"/>
              <a:t> </a:t>
            </a:r>
            <a:r>
              <a:rPr lang="en-US" sz="2800" dirty="0" err="1"/>
              <a:t>deobicei</a:t>
            </a:r>
            <a:r>
              <a:rPr lang="en-US" sz="2800" dirty="0"/>
              <a:t> </a:t>
            </a:r>
            <a:r>
              <a:rPr lang="en-US" sz="2800" dirty="0" err="1"/>
              <a:t>exprimată</a:t>
            </a:r>
            <a:r>
              <a:rPr lang="en-US" sz="2800" dirty="0"/>
              <a:t> </a:t>
            </a:r>
            <a:r>
              <a:rPr lang="en-US" sz="2800" dirty="0" err="1"/>
              <a:t>în</a:t>
            </a:r>
            <a:r>
              <a:rPr lang="en-US" sz="2800" dirty="0"/>
              <a:t> </a:t>
            </a:r>
            <a:r>
              <a:rPr lang="en-US" sz="2800" dirty="0" err="1"/>
              <a:t>două</a:t>
            </a:r>
            <a:r>
              <a:rPr lang="en-US" sz="2800" dirty="0"/>
              <a:t> </a:t>
            </a:r>
            <a:r>
              <a:rPr lang="en-US" sz="2800" dirty="0" err="1"/>
              <a:t>feluri</a:t>
            </a:r>
            <a:r>
              <a:rPr lang="en-US" sz="2800" dirty="0"/>
              <a:t> :</a:t>
            </a:r>
          </a:p>
          <a:p>
            <a:r>
              <a:rPr lang="en-US" sz="2800" dirty="0"/>
              <a:t>Rata de defect – </a:t>
            </a:r>
            <a:r>
              <a:rPr lang="en-US" sz="2800" dirty="0" err="1"/>
              <a:t>aceasta</a:t>
            </a:r>
            <a:r>
              <a:rPr lang="en-US" sz="2800" dirty="0"/>
              <a:t> se </a:t>
            </a:r>
            <a:r>
              <a:rPr lang="en-US" sz="2800" dirty="0" err="1"/>
              <a:t>referă</a:t>
            </a:r>
            <a:r>
              <a:rPr lang="en-US" sz="2800" dirty="0"/>
              <a:t> la </a:t>
            </a:r>
            <a:r>
              <a:rPr lang="en-US" sz="2800" dirty="0" err="1"/>
              <a:t>numărul</a:t>
            </a:r>
            <a:r>
              <a:rPr lang="en-US" sz="2800" dirty="0"/>
              <a:t> de </a:t>
            </a:r>
            <a:r>
              <a:rPr lang="en-US" sz="2800" dirty="0" err="1"/>
              <a:t>defecte</a:t>
            </a:r>
            <a:r>
              <a:rPr lang="en-US" sz="2800" dirty="0"/>
              <a:t> per </a:t>
            </a:r>
            <a:r>
              <a:rPr lang="en-US" sz="2800" dirty="0" err="1"/>
              <a:t>milionul</a:t>
            </a:r>
            <a:r>
              <a:rPr lang="en-US" sz="2800" dirty="0"/>
              <a:t> de </a:t>
            </a:r>
            <a:r>
              <a:rPr lang="en-US" sz="2800" dirty="0" err="1"/>
              <a:t>linii</a:t>
            </a:r>
            <a:r>
              <a:rPr lang="en-US" sz="2800" dirty="0"/>
              <a:t> de cod </a:t>
            </a:r>
            <a:r>
              <a:rPr lang="en-US" sz="2800" dirty="0" err="1"/>
              <a:t>sursă</a:t>
            </a:r>
            <a:r>
              <a:rPr lang="en-US" sz="2800" dirty="0"/>
              <a:t>.</a:t>
            </a:r>
          </a:p>
          <a:p>
            <a:r>
              <a:rPr lang="en-US" sz="2800" dirty="0" err="1"/>
              <a:t>Fiabilitatea</a:t>
            </a:r>
            <a:r>
              <a:rPr lang="en-US" sz="2800" dirty="0"/>
              <a:t> – </a:t>
            </a:r>
            <a:r>
              <a:rPr lang="en-US" sz="2800" dirty="0" err="1"/>
              <a:t>numărul</a:t>
            </a:r>
            <a:r>
              <a:rPr lang="en-US" sz="2800" dirty="0"/>
              <a:t> de </a:t>
            </a:r>
            <a:r>
              <a:rPr lang="en-US" sz="2800" dirty="0" err="1"/>
              <a:t>căderi</a:t>
            </a:r>
            <a:r>
              <a:rPr lang="en-US" sz="2800" dirty="0"/>
              <a:t> </a:t>
            </a:r>
            <a:r>
              <a:rPr lang="en-US" sz="2800" dirty="0" err="1"/>
              <a:t>în</a:t>
            </a:r>
            <a:r>
              <a:rPr lang="en-US" sz="2800" dirty="0"/>
              <a:t> n ore de </a:t>
            </a:r>
            <a:r>
              <a:rPr lang="en-US" sz="2800" dirty="0" err="1"/>
              <a:t>funcționare</a:t>
            </a:r>
            <a:r>
              <a:rPr lang="en-US" sz="2800" dirty="0"/>
              <a:t> (</a:t>
            </a:r>
            <a:r>
              <a:rPr lang="en-US" sz="2800" dirty="0" err="1"/>
              <a:t>timp</a:t>
            </a:r>
            <a:r>
              <a:rPr lang="en-US" sz="2800" dirty="0"/>
              <a:t> de </a:t>
            </a:r>
            <a:r>
              <a:rPr lang="en-US" sz="2800" dirty="0" err="1"/>
              <a:t>cădere</a:t>
            </a:r>
            <a:r>
              <a:rPr lang="en-US" sz="2800" dirty="0"/>
              <a:t> </a:t>
            </a:r>
            <a:r>
              <a:rPr lang="en-US" sz="2800" dirty="0" err="1"/>
              <a:t>sau</a:t>
            </a:r>
            <a:r>
              <a:rPr lang="en-US" sz="2800" dirty="0"/>
              <a:t> </a:t>
            </a:r>
            <a:r>
              <a:rPr lang="en-US" sz="2800" dirty="0" err="1"/>
              <a:t>probabilitatea</a:t>
            </a:r>
            <a:r>
              <a:rPr lang="en-US" sz="2800" dirty="0"/>
              <a:t> de </a:t>
            </a:r>
            <a:r>
              <a:rPr lang="en-US" sz="2800" dirty="0" err="1"/>
              <a:t>cădere</a:t>
            </a:r>
            <a:r>
              <a:rPr lang="en-US" sz="2800" dirty="0"/>
              <a:t>).</a:t>
            </a:r>
            <a:endParaRPr lang="en-US" sz="3600" dirty="0"/>
          </a:p>
        </p:txBody>
      </p:sp>
    </p:spTree>
    <p:extLst>
      <p:ext uri="{BB962C8B-B14F-4D97-AF65-F5344CB8AC3E}">
        <p14:creationId xmlns:p14="http://schemas.microsoft.com/office/powerpoint/2010/main" val="72520900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D2B94EC-2F1C-41AD-8603-35C34B35BEF3}"/>
              </a:ext>
            </a:extLst>
          </p:cNvPr>
          <p:cNvSpPr>
            <a:spLocks noGrp="1"/>
          </p:cNvSpPr>
          <p:nvPr>
            <p:ph type="title"/>
          </p:nvPr>
        </p:nvSpPr>
        <p:spPr/>
        <p:txBody>
          <a:bodyPr/>
          <a:lstStyle/>
          <a:p>
            <a:r>
              <a:rPr lang="en-US" dirty="0"/>
              <a:t>De </a:t>
            </a:r>
            <a:r>
              <a:rPr lang="en-US" dirty="0" err="1"/>
              <a:t>asemenea</a:t>
            </a:r>
            <a:r>
              <a:rPr lang="en-US" dirty="0"/>
              <a:t>…</a:t>
            </a:r>
          </a:p>
        </p:txBody>
      </p:sp>
      <p:sp>
        <p:nvSpPr>
          <p:cNvPr id="3" name="Content Placeholder 2">
            <a:extLst>
              <a:ext uri="{FF2B5EF4-FFF2-40B4-BE49-F238E27FC236}">
                <a16:creationId xmlns:a16="http://schemas.microsoft.com/office/drawing/2014/main" id="{0142BCDA-76BD-48DE-946C-FAD0F2B650C3}"/>
              </a:ext>
            </a:extLst>
          </p:cNvPr>
          <p:cNvSpPr>
            <a:spLocks noGrp="1"/>
          </p:cNvSpPr>
          <p:nvPr>
            <p:ph idx="1"/>
          </p:nvPr>
        </p:nvSpPr>
        <p:spPr/>
        <p:txBody>
          <a:bodyPr>
            <a:normAutofit fontScale="92500" lnSpcReduction="10000"/>
          </a:bodyPr>
          <a:lstStyle/>
          <a:p>
            <a:r>
              <a:rPr lang="ro-RO" sz="2800" dirty="0"/>
              <a:t>Metricile software pot fi folosite să :ide</a:t>
            </a:r>
            <a:r>
              <a:rPr lang="en-US" sz="2800" dirty="0"/>
              <a:t>n</a:t>
            </a:r>
            <a:r>
              <a:rPr lang="ro-RO" sz="2800" dirty="0"/>
              <a:t>tifice,prioritizeze și să comunice probleme pe care echipele de dezvoltare software le pot întâmpină.</a:t>
            </a:r>
            <a:endParaRPr lang="en-US" sz="2800" dirty="0"/>
          </a:p>
          <a:p>
            <a:r>
              <a:rPr lang="ro-RO" sz="2800" dirty="0"/>
              <a:t> Cu cât mai repede acestea sunt detectate cu atât mai repede, mai ușor și mai puț</a:t>
            </a:r>
            <a:r>
              <a:rPr lang="en-US" sz="2800" dirty="0" err="1"/>
              <a:t>i</a:t>
            </a:r>
            <a:r>
              <a:rPr lang="ro-RO" sz="2800" dirty="0"/>
              <a:t>n costisitor d.p.d.v financiar se pot rezolva.</a:t>
            </a:r>
            <a:endParaRPr lang="en-US" sz="2800" dirty="0"/>
          </a:p>
          <a:p>
            <a:r>
              <a:rPr lang="en-US" sz="2800" dirty="0" err="1"/>
              <a:t>Metricile</a:t>
            </a:r>
            <a:r>
              <a:rPr lang="en-US" sz="2800" dirty="0"/>
              <a:t> </a:t>
            </a:r>
            <a:r>
              <a:rPr lang="ro-RO" sz="2800" dirty="0"/>
              <a:t>software se </a:t>
            </a:r>
            <a:r>
              <a:rPr lang="en-US" sz="2800" dirty="0" err="1"/>
              <a:t>mai</a:t>
            </a:r>
            <a:r>
              <a:rPr lang="en-US" sz="2800" dirty="0"/>
              <a:t> </a:t>
            </a:r>
            <a:r>
              <a:rPr lang="ro-RO" sz="2800" dirty="0"/>
              <a:t>folosesc</a:t>
            </a:r>
            <a:r>
              <a:rPr lang="en-US" sz="2800" dirty="0"/>
              <a:t> </a:t>
            </a:r>
            <a:r>
              <a:rPr lang="ro-RO" sz="2800" dirty="0"/>
              <a:t>ș</a:t>
            </a:r>
            <a:r>
              <a:rPr lang="en-US" sz="2800" dirty="0" err="1"/>
              <a:t>i</a:t>
            </a:r>
            <a:r>
              <a:rPr lang="ro-RO" sz="2800" dirty="0"/>
              <a:t> pentru a se comunica stagii intermediare ele proiectelor și pentru a monitoriza și îmbunătăți </a:t>
            </a:r>
            <a:r>
              <a:rPr lang="en-US" sz="2800" dirty="0" err="1"/>
              <a:t>fluxul</a:t>
            </a:r>
            <a:r>
              <a:rPr lang="en-US" sz="2800" dirty="0"/>
              <a:t> de </a:t>
            </a:r>
            <a:r>
              <a:rPr lang="en-US" sz="2800" dirty="0" err="1"/>
              <a:t>lucru</a:t>
            </a:r>
            <a:r>
              <a:rPr lang="en-US" sz="2800" dirty="0"/>
              <a:t>.</a:t>
            </a:r>
          </a:p>
          <a:p>
            <a:endParaRPr lang="en-US" sz="2800" dirty="0"/>
          </a:p>
        </p:txBody>
      </p:sp>
    </p:spTree>
    <p:extLst>
      <p:ext uri="{BB962C8B-B14F-4D97-AF65-F5344CB8AC3E}">
        <p14:creationId xmlns:p14="http://schemas.microsoft.com/office/powerpoint/2010/main" val="3822031508"/>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B1D88-E37C-40BC-9231-7FBB67301E84}"/>
              </a:ext>
            </a:extLst>
          </p:cNvPr>
          <p:cNvSpPr>
            <a:spLocks noGrp="1"/>
          </p:cNvSpPr>
          <p:nvPr>
            <p:ph type="title"/>
          </p:nvPr>
        </p:nvSpPr>
        <p:spPr/>
        <p:txBody>
          <a:bodyPr/>
          <a:lstStyle/>
          <a:p>
            <a:pPr algn="ctr"/>
            <a:r>
              <a:rPr lang="ro-RO" b="1" dirty="0">
                <a:effectLst>
                  <a:glow rad="228600">
                    <a:schemeClr val="accent3">
                      <a:satMod val="175000"/>
                      <a:alpha val="40000"/>
                    </a:schemeClr>
                  </a:glow>
                </a:effectLst>
              </a:rPr>
              <a:t>Exemple de metrici software</a:t>
            </a:r>
            <a:br>
              <a:rPr lang="en-US" dirty="0"/>
            </a:br>
            <a:endParaRPr lang="en-US" dirty="0"/>
          </a:p>
        </p:txBody>
      </p:sp>
      <p:sp>
        <p:nvSpPr>
          <p:cNvPr id="3" name="Content Placeholder 2">
            <a:extLst>
              <a:ext uri="{FF2B5EF4-FFF2-40B4-BE49-F238E27FC236}">
                <a16:creationId xmlns:a16="http://schemas.microsoft.com/office/drawing/2014/main" id="{EAD42A10-5EC7-4973-8459-DA214DE27CAE}"/>
              </a:ext>
            </a:extLst>
          </p:cNvPr>
          <p:cNvSpPr>
            <a:spLocks noGrp="1"/>
          </p:cNvSpPr>
          <p:nvPr>
            <p:ph idx="1"/>
          </p:nvPr>
        </p:nvSpPr>
        <p:spPr>
          <a:xfrm>
            <a:off x="1563756" y="1524000"/>
            <a:ext cx="9674087" cy="4890052"/>
          </a:xfrm>
        </p:spPr>
        <p:txBody>
          <a:bodyPr>
            <a:normAutofit/>
          </a:bodyPr>
          <a:lstStyle/>
          <a:p>
            <a:r>
              <a:rPr lang="ro-RO" sz="3200" dirty="0"/>
              <a:t>Sunt cunoscute numeroasele modele de evaluare a fiabilitãţii unui  program (de exemplu: Musa, Jelinski Moranda, Poisson logaritmic, Goel Okumoto).</a:t>
            </a:r>
            <a:endParaRPr lang="en-US" sz="3200" dirty="0"/>
          </a:p>
          <a:p>
            <a:pPr marL="0" indent="0">
              <a:buNone/>
            </a:pPr>
            <a:endParaRPr lang="en-US" sz="3200" dirty="0"/>
          </a:p>
          <a:p>
            <a:r>
              <a:rPr lang="ro-RO" sz="3200" dirty="0"/>
              <a:t>De asemenea, pentru evaluarea complexitãţii software s-au construit numeroase modele (de exemplu: Halstead, Mc Cabe).</a:t>
            </a:r>
            <a:endParaRPr lang="en-US" sz="3200" dirty="0"/>
          </a:p>
          <a:p>
            <a:endParaRPr lang="en-US" dirty="0"/>
          </a:p>
        </p:txBody>
      </p:sp>
    </p:spTree>
    <p:extLst>
      <p:ext uri="{BB962C8B-B14F-4D97-AF65-F5344CB8AC3E}">
        <p14:creationId xmlns:p14="http://schemas.microsoft.com/office/powerpoint/2010/main" val="1963644867"/>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extLst/>
          </a:blip>
          <a:stretch/>
        </a:blipFill>
        <a:effectLst/>
      </p:bgPr>
    </p:bg>
    <p:spTree>
      <p:nvGrpSpPr>
        <p:cNvPr id="1" name=""/>
        <p:cNvGrpSpPr/>
        <p:nvPr/>
      </p:nvGrpSpPr>
      <p:grpSpPr>
        <a:xfrm>
          <a:off x="0" y="0"/>
          <a:ext cx="0" cy="0"/>
          <a:chOff x="0" y="0"/>
          <a:chExt cx="0" cy="0"/>
        </a:xfrm>
      </p:grpSpPr>
      <p:pic>
        <p:nvPicPr>
          <p:cNvPr id="8" name="Picture 2">
            <a:extLst>
              <a:ext uri="{FF2B5EF4-FFF2-40B4-BE49-F238E27FC236}">
                <a16:creationId xmlns:a16="http://schemas.microsoft.com/office/drawing/2014/main" id="{38BFA449-4933-478B-B27D-ACCC557FF97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nvGrpSpPr>
          <p:cNvPr id="10" name="Group 9">
            <a:extLst>
              <a:ext uri="{FF2B5EF4-FFF2-40B4-BE49-F238E27FC236}">
                <a16:creationId xmlns:a16="http://schemas.microsoft.com/office/drawing/2014/main" id="{F21A37DB-EDD2-4025-A254-7FE5E4C7AE2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1" name="Rectangle 5">
              <a:extLst>
                <a:ext uri="{FF2B5EF4-FFF2-40B4-BE49-F238E27FC236}">
                  <a16:creationId xmlns:a16="http://schemas.microsoft.com/office/drawing/2014/main" id="{708D40D6-935E-4579-ABE6-A99C7E33FCF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12" name="Freeform 6">
              <a:extLst>
                <a:ext uri="{FF2B5EF4-FFF2-40B4-BE49-F238E27FC236}">
                  <a16:creationId xmlns:a16="http://schemas.microsoft.com/office/drawing/2014/main" id="{F9775315-32FD-4BD8-BB73-F51CD2C686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3" name="Freeform 7">
              <a:extLst>
                <a:ext uri="{FF2B5EF4-FFF2-40B4-BE49-F238E27FC236}">
                  <a16:creationId xmlns:a16="http://schemas.microsoft.com/office/drawing/2014/main" id="{336A6870-9B40-41FF-B9F4-A6BA3B29879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4" name="Rectangle 8">
              <a:extLst>
                <a:ext uri="{FF2B5EF4-FFF2-40B4-BE49-F238E27FC236}">
                  <a16:creationId xmlns:a16="http://schemas.microsoft.com/office/drawing/2014/main" id="{C710122E-DD96-4794-A7E0-04B497DA5D5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15" name="Freeform 9">
              <a:extLst>
                <a:ext uri="{FF2B5EF4-FFF2-40B4-BE49-F238E27FC236}">
                  <a16:creationId xmlns:a16="http://schemas.microsoft.com/office/drawing/2014/main" id="{4F4CBCBE-E77B-4F77-A0FC-8E53E82227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6" name="Freeform 10">
              <a:extLst>
                <a:ext uri="{FF2B5EF4-FFF2-40B4-BE49-F238E27FC236}">
                  <a16:creationId xmlns:a16="http://schemas.microsoft.com/office/drawing/2014/main" id="{3AADEE32-46BC-4B55-9FB4-EC09FF4B70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7" name="Freeform 11">
              <a:extLst>
                <a:ext uri="{FF2B5EF4-FFF2-40B4-BE49-F238E27FC236}">
                  <a16:creationId xmlns:a16="http://schemas.microsoft.com/office/drawing/2014/main" id="{49C2E1A9-8937-452C-B9FC-E735928819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8" name="Freeform 12">
              <a:extLst>
                <a:ext uri="{FF2B5EF4-FFF2-40B4-BE49-F238E27FC236}">
                  <a16:creationId xmlns:a16="http://schemas.microsoft.com/office/drawing/2014/main" id="{52F0D79A-B92A-42F1-9DC4-3768BB84C7D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9" name="Freeform 13">
              <a:extLst>
                <a:ext uri="{FF2B5EF4-FFF2-40B4-BE49-F238E27FC236}">
                  <a16:creationId xmlns:a16="http://schemas.microsoft.com/office/drawing/2014/main" id="{DF9A7FE6-2AA9-4245-A3FD-2B1E9B419E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0" name="Freeform 14">
              <a:extLst>
                <a:ext uri="{FF2B5EF4-FFF2-40B4-BE49-F238E27FC236}">
                  <a16:creationId xmlns:a16="http://schemas.microsoft.com/office/drawing/2014/main" id="{5DBCDEBC-5990-40B3-B01F-0901475F58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1" name="Freeform 15">
              <a:extLst>
                <a:ext uri="{FF2B5EF4-FFF2-40B4-BE49-F238E27FC236}">
                  <a16:creationId xmlns:a16="http://schemas.microsoft.com/office/drawing/2014/main" id="{4F679A7F-49B5-4FB8-8861-39C0B1A780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2" name="Freeform 16">
              <a:extLst>
                <a:ext uri="{FF2B5EF4-FFF2-40B4-BE49-F238E27FC236}">
                  <a16:creationId xmlns:a16="http://schemas.microsoft.com/office/drawing/2014/main" id="{25A941BD-9824-47D0-835E-824412568C6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3" name="Freeform 17">
              <a:extLst>
                <a:ext uri="{FF2B5EF4-FFF2-40B4-BE49-F238E27FC236}">
                  <a16:creationId xmlns:a16="http://schemas.microsoft.com/office/drawing/2014/main" id="{9788DF14-5749-40F7-9AFC-400AB2F61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4" name="Freeform 18">
              <a:extLst>
                <a:ext uri="{FF2B5EF4-FFF2-40B4-BE49-F238E27FC236}">
                  <a16:creationId xmlns:a16="http://schemas.microsoft.com/office/drawing/2014/main" id="{E1032387-9F5C-4637-A5BC-43C8FDFF3AD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5" name="Freeform 19">
              <a:extLst>
                <a:ext uri="{FF2B5EF4-FFF2-40B4-BE49-F238E27FC236}">
                  <a16:creationId xmlns:a16="http://schemas.microsoft.com/office/drawing/2014/main" id="{E0AE6232-915A-4EDB-BC6C-546E772D2A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6" name="Freeform 20">
              <a:extLst>
                <a:ext uri="{FF2B5EF4-FFF2-40B4-BE49-F238E27FC236}">
                  <a16:creationId xmlns:a16="http://schemas.microsoft.com/office/drawing/2014/main" id="{4B47A13E-CFFB-493F-8C53-266B8A9D14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7" name="Freeform 21">
              <a:extLst>
                <a:ext uri="{FF2B5EF4-FFF2-40B4-BE49-F238E27FC236}">
                  <a16:creationId xmlns:a16="http://schemas.microsoft.com/office/drawing/2014/main" id="{CFD722CE-8752-4A08-B23F-764AB47DDA8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8" name="Freeform 22">
              <a:extLst>
                <a:ext uri="{FF2B5EF4-FFF2-40B4-BE49-F238E27FC236}">
                  <a16:creationId xmlns:a16="http://schemas.microsoft.com/office/drawing/2014/main" id="{042C13BD-E9AE-4C85-B32E-8913F9B270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9" name="Freeform 23">
              <a:extLst>
                <a:ext uri="{FF2B5EF4-FFF2-40B4-BE49-F238E27FC236}">
                  <a16:creationId xmlns:a16="http://schemas.microsoft.com/office/drawing/2014/main" id="{4598BDC2-ABB1-475A-89A7-29713D01C8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0" name="Freeform 24">
              <a:extLst>
                <a:ext uri="{FF2B5EF4-FFF2-40B4-BE49-F238E27FC236}">
                  <a16:creationId xmlns:a16="http://schemas.microsoft.com/office/drawing/2014/main" id="{2B080B8C-F78B-4171-A1BC-CA5BE0F569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1" name="Freeform 25">
              <a:extLst>
                <a:ext uri="{FF2B5EF4-FFF2-40B4-BE49-F238E27FC236}">
                  <a16:creationId xmlns:a16="http://schemas.microsoft.com/office/drawing/2014/main" id="{71741891-D8A9-46B8-B264-5459DCF9E2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2" name="Freeform 26">
              <a:extLst>
                <a:ext uri="{FF2B5EF4-FFF2-40B4-BE49-F238E27FC236}">
                  <a16:creationId xmlns:a16="http://schemas.microsoft.com/office/drawing/2014/main" id="{A109E82B-1D08-4B6E-9B6C-FE2EC6D5330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3" name="Freeform 27">
              <a:extLst>
                <a:ext uri="{FF2B5EF4-FFF2-40B4-BE49-F238E27FC236}">
                  <a16:creationId xmlns:a16="http://schemas.microsoft.com/office/drawing/2014/main" id="{F35E73B8-CFFA-479A-9DE0-5300299D27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4" name="Freeform 28">
              <a:extLst>
                <a:ext uri="{FF2B5EF4-FFF2-40B4-BE49-F238E27FC236}">
                  <a16:creationId xmlns:a16="http://schemas.microsoft.com/office/drawing/2014/main" id="{B0B910CE-9CED-4630-9203-347D1B6D12F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5" name="Freeform 29">
              <a:extLst>
                <a:ext uri="{FF2B5EF4-FFF2-40B4-BE49-F238E27FC236}">
                  <a16:creationId xmlns:a16="http://schemas.microsoft.com/office/drawing/2014/main" id="{D06A4D8D-E038-4ED6-9E80-4E91BA84A5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6" name="Freeform 30">
              <a:extLst>
                <a:ext uri="{FF2B5EF4-FFF2-40B4-BE49-F238E27FC236}">
                  <a16:creationId xmlns:a16="http://schemas.microsoft.com/office/drawing/2014/main" id="{5EC8C817-4C9E-45E8-B74C-729F1C3FB09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7" name="Freeform 31">
              <a:extLst>
                <a:ext uri="{FF2B5EF4-FFF2-40B4-BE49-F238E27FC236}">
                  <a16:creationId xmlns:a16="http://schemas.microsoft.com/office/drawing/2014/main" id="{226556E8-E6A7-4D81-9C6C-A69A8B611B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8" name="Freeform 32">
              <a:extLst>
                <a:ext uri="{FF2B5EF4-FFF2-40B4-BE49-F238E27FC236}">
                  <a16:creationId xmlns:a16="http://schemas.microsoft.com/office/drawing/2014/main" id="{BF75F646-19BF-4436-97C0-BE3EBEEF941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9" name="Rectangle 33">
              <a:extLst>
                <a:ext uri="{FF2B5EF4-FFF2-40B4-BE49-F238E27FC236}">
                  <a16:creationId xmlns:a16="http://schemas.microsoft.com/office/drawing/2014/main" id="{222B076E-642A-4E93-8143-3A8D8897532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40" name="Freeform 34">
              <a:extLst>
                <a:ext uri="{FF2B5EF4-FFF2-40B4-BE49-F238E27FC236}">
                  <a16:creationId xmlns:a16="http://schemas.microsoft.com/office/drawing/2014/main" id="{569DC54F-1DCD-40F9-B756-A79C3170C2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1" name="Freeform 35">
              <a:extLst>
                <a:ext uri="{FF2B5EF4-FFF2-40B4-BE49-F238E27FC236}">
                  <a16:creationId xmlns:a16="http://schemas.microsoft.com/office/drawing/2014/main" id="{D6F49EF9-430E-4A1B-9A18-6C247E71E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2" name="Freeform 36">
              <a:extLst>
                <a:ext uri="{FF2B5EF4-FFF2-40B4-BE49-F238E27FC236}">
                  <a16:creationId xmlns:a16="http://schemas.microsoft.com/office/drawing/2014/main" id="{C94C2930-C094-4CF9-8449-60C7BAE989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3" name="Freeform 37">
              <a:extLst>
                <a:ext uri="{FF2B5EF4-FFF2-40B4-BE49-F238E27FC236}">
                  <a16:creationId xmlns:a16="http://schemas.microsoft.com/office/drawing/2014/main" id="{B4FF864C-97F2-40BD-95D1-E47527BCB2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4" name="Freeform 38">
              <a:extLst>
                <a:ext uri="{FF2B5EF4-FFF2-40B4-BE49-F238E27FC236}">
                  <a16:creationId xmlns:a16="http://schemas.microsoft.com/office/drawing/2014/main" id="{E8804833-F6BB-4F88-BA24-F59429C71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5" name="Freeform 39">
              <a:extLst>
                <a:ext uri="{FF2B5EF4-FFF2-40B4-BE49-F238E27FC236}">
                  <a16:creationId xmlns:a16="http://schemas.microsoft.com/office/drawing/2014/main" id="{29A4A3B0-4E15-432A-92DB-7B9E576010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6" name="Freeform 40">
              <a:extLst>
                <a:ext uri="{FF2B5EF4-FFF2-40B4-BE49-F238E27FC236}">
                  <a16:creationId xmlns:a16="http://schemas.microsoft.com/office/drawing/2014/main" id="{3CAB34B1-2BFA-44A9-AC3E-D300B30B75A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7" name="Freeform 41">
              <a:extLst>
                <a:ext uri="{FF2B5EF4-FFF2-40B4-BE49-F238E27FC236}">
                  <a16:creationId xmlns:a16="http://schemas.microsoft.com/office/drawing/2014/main" id="{F92527C9-EADB-4C47-BA6A-E70AC9FEC6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8" name="Freeform 42">
              <a:extLst>
                <a:ext uri="{FF2B5EF4-FFF2-40B4-BE49-F238E27FC236}">
                  <a16:creationId xmlns:a16="http://schemas.microsoft.com/office/drawing/2014/main" id="{B9808241-C113-44CB-810B-CCBA189552C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9" name="Freeform 43">
              <a:extLst>
                <a:ext uri="{FF2B5EF4-FFF2-40B4-BE49-F238E27FC236}">
                  <a16:creationId xmlns:a16="http://schemas.microsoft.com/office/drawing/2014/main" id="{67AEC938-B302-4DA0-9A63-39F2BC34A7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0" name="Freeform 44">
              <a:extLst>
                <a:ext uri="{FF2B5EF4-FFF2-40B4-BE49-F238E27FC236}">
                  <a16:creationId xmlns:a16="http://schemas.microsoft.com/office/drawing/2014/main" id="{4A1D4FCF-06B8-4AD3-A750-2B6C298C2EA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1" name="Rectangle 45">
              <a:extLst>
                <a:ext uri="{FF2B5EF4-FFF2-40B4-BE49-F238E27FC236}">
                  <a16:creationId xmlns:a16="http://schemas.microsoft.com/office/drawing/2014/main" id="{B99F5A7E-1A7F-43C2-AC7A-A1B877D0ADE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52" name="Freeform 46">
              <a:extLst>
                <a:ext uri="{FF2B5EF4-FFF2-40B4-BE49-F238E27FC236}">
                  <a16:creationId xmlns:a16="http://schemas.microsoft.com/office/drawing/2014/main" id="{5B2DDAA2-7B26-47EF-B7D6-B00B653B36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3" name="Freeform 47">
              <a:extLst>
                <a:ext uri="{FF2B5EF4-FFF2-40B4-BE49-F238E27FC236}">
                  <a16:creationId xmlns:a16="http://schemas.microsoft.com/office/drawing/2014/main" id="{7050BAA0-A0C9-4670-B76F-CC87679BC88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4" name="Freeform 48">
              <a:extLst>
                <a:ext uri="{FF2B5EF4-FFF2-40B4-BE49-F238E27FC236}">
                  <a16:creationId xmlns:a16="http://schemas.microsoft.com/office/drawing/2014/main" id="{296F765D-D9A6-4D73-88D8-0DCC5012BF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5" name="Freeform 49">
              <a:extLst>
                <a:ext uri="{FF2B5EF4-FFF2-40B4-BE49-F238E27FC236}">
                  <a16:creationId xmlns:a16="http://schemas.microsoft.com/office/drawing/2014/main" id="{30C0F78F-AC50-4DFA-B5A8-A68422EC0B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6" name="Freeform 50">
              <a:extLst>
                <a:ext uri="{FF2B5EF4-FFF2-40B4-BE49-F238E27FC236}">
                  <a16:creationId xmlns:a16="http://schemas.microsoft.com/office/drawing/2014/main" id="{E8AD708C-6C0A-458D-A623-7669B91786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7" name="Freeform 51">
              <a:extLst>
                <a:ext uri="{FF2B5EF4-FFF2-40B4-BE49-F238E27FC236}">
                  <a16:creationId xmlns:a16="http://schemas.microsoft.com/office/drawing/2014/main" id="{2F29497E-2528-4481-99BB-8336C16E41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8" name="Freeform 52">
              <a:extLst>
                <a:ext uri="{FF2B5EF4-FFF2-40B4-BE49-F238E27FC236}">
                  <a16:creationId xmlns:a16="http://schemas.microsoft.com/office/drawing/2014/main" id="{30DD109A-0A1F-4554-A865-B1062C525D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9" name="Freeform 53">
              <a:extLst>
                <a:ext uri="{FF2B5EF4-FFF2-40B4-BE49-F238E27FC236}">
                  <a16:creationId xmlns:a16="http://schemas.microsoft.com/office/drawing/2014/main" id="{39A1957F-65F0-4D6E-9F75-09614FFAC4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0" name="Freeform 54">
              <a:extLst>
                <a:ext uri="{FF2B5EF4-FFF2-40B4-BE49-F238E27FC236}">
                  <a16:creationId xmlns:a16="http://schemas.microsoft.com/office/drawing/2014/main" id="{B4F4BB93-11B2-400C-9549-C7FB7BF711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1" name="Freeform 55">
              <a:extLst>
                <a:ext uri="{FF2B5EF4-FFF2-40B4-BE49-F238E27FC236}">
                  <a16:creationId xmlns:a16="http://schemas.microsoft.com/office/drawing/2014/main" id="{04B086A3-C06F-4862-A8A0-DB01FF3DD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2" name="Freeform 56">
              <a:extLst>
                <a:ext uri="{FF2B5EF4-FFF2-40B4-BE49-F238E27FC236}">
                  <a16:creationId xmlns:a16="http://schemas.microsoft.com/office/drawing/2014/main" id="{9202F0E1-86CF-4652-AA29-E284146476F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3" name="Freeform 57">
              <a:extLst>
                <a:ext uri="{FF2B5EF4-FFF2-40B4-BE49-F238E27FC236}">
                  <a16:creationId xmlns:a16="http://schemas.microsoft.com/office/drawing/2014/main" id="{8887D0AB-0624-47E1-906E-6686FA7DEB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4" name="Freeform 58">
              <a:extLst>
                <a:ext uri="{FF2B5EF4-FFF2-40B4-BE49-F238E27FC236}">
                  <a16:creationId xmlns:a16="http://schemas.microsoft.com/office/drawing/2014/main" id="{F54439EF-914B-4744-A1D7-FBD89813CB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grpSp>
      <p:grpSp>
        <p:nvGrpSpPr>
          <p:cNvPr id="66" name="Group 65">
            <a:extLst>
              <a:ext uri="{FF2B5EF4-FFF2-40B4-BE49-F238E27FC236}">
                <a16:creationId xmlns:a16="http://schemas.microsoft.com/office/drawing/2014/main" id="{4D50C3BF-4EC6-4075-8C5A-BB4D9366938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67" name="Rectangle 66">
              <a:extLst>
                <a:ext uri="{FF2B5EF4-FFF2-40B4-BE49-F238E27FC236}">
                  <a16:creationId xmlns:a16="http://schemas.microsoft.com/office/drawing/2014/main" id="{AAD5EEF9-647D-437D-909D-552158996D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8" name="Picture 2">
              <a:extLst>
                <a:ext uri="{FF2B5EF4-FFF2-40B4-BE49-F238E27FC236}">
                  <a16:creationId xmlns:a16="http://schemas.microsoft.com/office/drawing/2014/main" id="{AD572E06-C69D-4C73-907F-E960818C9823}"/>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sp>
        <p:nvSpPr>
          <p:cNvPr id="2" name="Title 1">
            <a:extLst>
              <a:ext uri="{FF2B5EF4-FFF2-40B4-BE49-F238E27FC236}">
                <a16:creationId xmlns:a16="http://schemas.microsoft.com/office/drawing/2014/main" id="{184CB34F-CB7E-4FB0-AEC2-4581C407B642}"/>
              </a:ext>
            </a:extLst>
          </p:cNvPr>
          <p:cNvSpPr>
            <a:spLocks noGrp="1"/>
          </p:cNvSpPr>
          <p:nvPr>
            <p:ph type="title"/>
          </p:nvPr>
        </p:nvSpPr>
        <p:spPr>
          <a:xfrm>
            <a:off x="5270066" y="1122363"/>
            <a:ext cx="5397933" cy="2387600"/>
          </a:xfrm>
        </p:spPr>
        <p:txBody>
          <a:bodyPr vert="horz" lIns="91440" tIns="45720" rIns="91440" bIns="45720" rtlCol="0" anchor="b">
            <a:normAutofit/>
          </a:bodyPr>
          <a:lstStyle/>
          <a:p>
            <a:r>
              <a:rPr lang="en-US" sz="4800">
                <a:effectLst>
                  <a:glow rad="139700">
                    <a:schemeClr val="accent2">
                      <a:satMod val="175000"/>
                      <a:alpha val="40000"/>
                    </a:schemeClr>
                  </a:glow>
                </a:effectLst>
              </a:rPr>
              <a:t>SĂ EXPLICĂM CÂTEVA EXEMPLE DE METRICI SOFTWARE</a:t>
            </a:r>
          </a:p>
        </p:txBody>
      </p:sp>
      <p:pic>
        <p:nvPicPr>
          <p:cNvPr id="4" name="Picture 3">
            <a:extLst>
              <a:ext uri="{FF2B5EF4-FFF2-40B4-BE49-F238E27FC236}">
                <a16:creationId xmlns:a16="http://schemas.microsoft.com/office/drawing/2014/main" id="{C3E0EC86-F06F-4C22-B301-38F9700044E6}"/>
              </a:ext>
            </a:extLst>
          </p:cNvPr>
          <p:cNvPicPr>
            <a:picLocks noChangeAspect="1"/>
          </p:cNvPicPr>
          <p:nvPr/>
        </p:nvPicPr>
        <p:blipFill rotWithShape="1">
          <a:blip r:embed="rId4"/>
          <a:srcRect l="35752" r="26226"/>
          <a:stretch/>
        </p:blipFill>
        <p:spPr>
          <a:xfrm>
            <a:off x="-5597" y="10"/>
            <a:ext cx="4635583" cy="6857990"/>
          </a:xfrm>
          <a:prstGeom prst="rect">
            <a:avLst/>
          </a:prstGeom>
        </p:spPr>
      </p:pic>
      <p:grpSp>
        <p:nvGrpSpPr>
          <p:cNvPr id="70" name="Group 69">
            <a:extLst>
              <a:ext uri="{FF2B5EF4-FFF2-40B4-BE49-F238E27FC236}">
                <a16:creationId xmlns:a16="http://schemas.microsoft.com/office/drawing/2014/main" id="{5C427DC4-D0C8-4AD1-971C-C179999E43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71" name="Rectangle 5">
              <a:extLst>
                <a:ext uri="{FF2B5EF4-FFF2-40B4-BE49-F238E27FC236}">
                  <a16:creationId xmlns:a16="http://schemas.microsoft.com/office/drawing/2014/main" id="{11827C78-913D-484C-8C41-03DA3142522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72" name="Freeform 6">
              <a:extLst>
                <a:ext uri="{FF2B5EF4-FFF2-40B4-BE49-F238E27FC236}">
                  <a16:creationId xmlns:a16="http://schemas.microsoft.com/office/drawing/2014/main" id="{B6F8B17C-D826-4328-938A-3EA29923DD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3" name="Freeform 7">
              <a:extLst>
                <a:ext uri="{FF2B5EF4-FFF2-40B4-BE49-F238E27FC236}">
                  <a16:creationId xmlns:a16="http://schemas.microsoft.com/office/drawing/2014/main" id="{39D88DB7-6249-4F7B-BE6A-FCC6D49786F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4" name="Rectangle 8">
              <a:extLst>
                <a:ext uri="{FF2B5EF4-FFF2-40B4-BE49-F238E27FC236}">
                  <a16:creationId xmlns:a16="http://schemas.microsoft.com/office/drawing/2014/main" id="{756D5198-7167-4B16-AB98-5B4E36925F4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75" name="Freeform 9">
              <a:extLst>
                <a:ext uri="{FF2B5EF4-FFF2-40B4-BE49-F238E27FC236}">
                  <a16:creationId xmlns:a16="http://schemas.microsoft.com/office/drawing/2014/main" id="{DA8DAFD5-0534-4B77-9BDA-835065CBA0E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6" name="Freeform 10">
              <a:extLst>
                <a:ext uri="{FF2B5EF4-FFF2-40B4-BE49-F238E27FC236}">
                  <a16:creationId xmlns:a16="http://schemas.microsoft.com/office/drawing/2014/main" id="{7CA8B15F-CF03-4D11-8AEC-82E80157B1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7" name="Freeform 11">
              <a:extLst>
                <a:ext uri="{FF2B5EF4-FFF2-40B4-BE49-F238E27FC236}">
                  <a16:creationId xmlns:a16="http://schemas.microsoft.com/office/drawing/2014/main" id="{459FF9F8-7A9B-4AA7-A132-383AF34859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8" name="Freeform 12">
              <a:extLst>
                <a:ext uri="{FF2B5EF4-FFF2-40B4-BE49-F238E27FC236}">
                  <a16:creationId xmlns:a16="http://schemas.microsoft.com/office/drawing/2014/main" id="{CBA02FB8-E42C-45DA-AAF7-3397620DAD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9" name="Freeform 13">
              <a:extLst>
                <a:ext uri="{FF2B5EF4-FFF2-40B4-BE49-F238E27FC236}">
                  <a16:creationId xmlns:a16="http://schemas.microsoft.com/office/drawing/2014/main" id="{9929394A-93E2-4CC7-BE87-C83F6A8E7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0" name="Freeform 14">
              <a:extLst>
                <a:ext uri="{FF2B5EF4-FFF2-40B4-BE49-F238E27FC236}">
                  <a16:creationId xmlns:a16="http://schemas.microsoft.com/office/drawing/2014/main" id="{0D9C5509-FF48-4A4B-93E5-54BB49A4AE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1" name="Freeform 15">
              <a:extLst>
                <a:ext uri="{FF2B5EF4-FFF2-40B4-BE49-F238E27FC236}">
                  <a16:creationId xmlns:a16="http://schemas.microsoft.com/office/drawing/2014/main" id="{8D8D120B-EEA9-48FD-8996-23C6C46E19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2" name="Freeform 16">
              <a:extLst>
                <a:ext uri="{FF2B5EF4-FFF2-40B4-BE49-F238E27FC236}">
                  <a16:creationId xmlns:a16="http://schemas.microsoft.com/office/drawing/2014/main" id="{3C6F42D5-B202-46C6-8515-D98407842BA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3" name="Freeform 17">
              <a:extLst>
                <a:ext uri="{FF2B5EF4-FFF2-40B4-BE49-F238E27FC236}">
                  <a16:creationId xmlns:a16="http://schemas.microsoft.com/office/drawing/2014/main" id="{63970DAE-ED0B-4C16-A738-7D472097C3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4" name="Freeform 18">
              <a:extLst>
                <a:ext uri="{FF2B5EF4-FFF2-40B4-BE49-F238E27FC236}">
                  <a16:creationId xmlns:a16="http://schemas.microsoft.com/office/drawing/2014/main" id="{3057B46C-1C3D-49B0-BFA0-F8C5242339B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5" name="Freeform 19">
              <a:extLst>
                <a:ext uri="{FF2B5EF4-FFF2-40B4-BE49-F238E27FC236}">
                  <a16:creationId xmlns:a16="http://schemas.microsoft.com/office/drawing/2014/main" id="{48CF20C5-3838-4173-A8B8-B2F2C98F16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6" name="Freeform 20">
              <a:extLst>
                <a:ext uri="{FF2B5EF4-FFF2-40B4-BE49-F238E27FC236}">
                  <a16:creationId xmlns:a16="http://schemas.microsoft.com/office/drawing/2014/main" id="{ECE30E10-7578-4E62-ACBF-10C479060C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7" name="Freeform 21">
              <a:extLst>
                <a:ext uri="{FF2B5EF4-FFF2-40B4-BE49-F238E27FC236}">
                  <a16:creationId xmlns:a16="http://schemas.microsoft.com/office/drawing/2014/main" id="{944967BD-A875-4678-99F4-7F57BB00D9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8" name="Freeform 22">
              <a:extLst>
                <a:ext uri="{FF2B5EF4-FFF2-40B4-BE49-F238E27FC236}">
                  <a16:creationId xmlns:a16="http://schemas.microsoft.com/office/drawing/2014/main" id="{39B8890D-782F-4441-99F8-24D555ADB9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9" name="Freeform 23">
              <a:extLst>
                <a:ext uri="{FF2B5EF4-FFF2-40B4-BE49-F238E27FC236}">
                  <a16:creationId xmlns:a16="http://schemas.microsoft.com/office/drawing/2014/main" id="{BD2843C9-86AC-4823-8D89-66B62F94E2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0" name="Freeform 24">
              <a:extLst>
                <a:ext uri="{FF2B5EF4-FFF2-40B4-BE49-F238E27FC236}">
                  <a16:creationId xmlns:a16="http://schemas.microsoft.com/office/drawing/2014/main" id="{1B519EA3-915E-4EAD-A40F-32168E8E1F1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1" name="Freeform 25">
              <a:extLst>
                <a:ext uri="{FF2B5EF4-FFF2-40B4-BE49-F238E27FC236}">
                  <a16:creationId xmlns:a16="http://schemas.microsoft.com/office/drawing/2014/main" id="{7A321902-1E1D-4964-AF8F-D133DEA58C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2" name="Freeform 26">
              <a:extLst>
                <a:ext uri="{FF2B5EF4-FFF2-40B4-BE49-F238E27FC236}">
                  <a16:creationId xmlns:a16="http://schemas.microsoft.com/office/drawing/2014/main" id="{112E54C4-91A4-40EC-9182-578C6684F1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3" name="Freeform 27">
              <a:extLst>
                <a:ext uri="{FF2B5EF4-FFF2-40B4-BE49-F238E27FC236}">
                  <a16:creationId xmlns:a16="http://schemas.microsoft.com/office/drawing/2014/main" id="{8FA627D4-711B-43E1-956F-E83777F1E3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4" name="Freeform 28">
              <a:extLst>
                <a:ext uri="{FF2B5EF4-FFF2-40B4-BE49-F238E27FC236}">
                  <a16:creationId xmlns:a16="http://schemas.microsoft.com/office/drawing/2014/main" id="{A52861B4-1F11-4F96-B2C6-6CF1ABF3EA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5" name="Freeform 29">
              <a:extLst>
                <a:ext uri="{FF2B5EF4-FFF2-40B4-BE49-F238E27FC236}">
                  <a16:creationId xmlns:a16="http://schemas.microsoft.com/office/drawing/2014/main" id="{8B08E382-69A6-4F49-B9D0-30282ABF20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6" name="Freeform 30">
              <a:extLst>
                <a:ext uri="{FF2B5EF4-FFF2-40B4-BE49-F238E27FC236}">
                  <a16:creationId xmlns:a16="http://schemas.microsoft.com/office/drawing/2014/main" id="{C90814EC-520D-44F5-86DC-EC86DC654A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7" name="Freeform 31">
              <a:extLst>
                <a:ext uri="{FF2B5EF4-FFF2-40B4-BE49-F238E27FC236}">
                  <a16:creationId xmlns:a16="http://schemas.microsoft.com/office/drawing/2014/main" id="{F912B22F-31DB-46D6-8E4E-54EBED6B99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8" name="Freeform 32">
              <a:extLst>
                <a:ext uri="{FF2B5EF4-FFF2-40B4-BE49-F238E27FC236}">
                  <a16:creationId xmlns:a16="http://schemas.microsoft.com/office/drawing/2014/main" id="{051A22F2-66B3-4FF2-89BD-CD02C26814B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9" name="Rectangle 33">
              <a:extLst>
                <a:ext uri="{FF2B5EF4-FFF2-40B4-BE49-F238E27FC236}">
                  <a16:creationId xmlns:a16="http://schemas.microsoft.com/office/drawing/2014/main" id="{4C2C276D-BE72-4024-971D-6777F9524CB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100" name="Freeform 34">
              <a:extLst>
                <a:ext uri="{FF2B5EF4-FFF2-40B4-BE49-F238E27FC236}">
                  <a16:creationId xmlns:a16="http://schemas.microsoft.com/office/drawing/2014/main" id="{6AFDDC6B-3AFC-48D7-95CF-5FBB511D84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1" name="Freeform 35">
              <a:extLst>
                <a:ext uri="{FF2B5EF4-FFF2-40B4-BE49-F238E27FC236}">
                  <a16:creationId xmlns:a16="http://schemas.microsoft.com/office/drawing/2014/main" id="{FFAA444D-5CF5-4864-A37F-A111C8FF89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2" name="Freeform 36">
              <a:extLst>
                <a:ext uri="{FF2B5EF4-FFF2-40B4-BE49-F238E27FC236}">
                  <a16:creationId xmlns:a16="http://schemas.microsoft.com/office/drawing/2014/main" id="{5FF79462-E4F2-48A6-A56D-0D60256382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3" name="Freeform 37">
              <a:extLst>
                <a:ext uri="{FF2B5EF4-FFF2-40B4-BE49-F238E27FC236}">
                  <a16:creationId xmlns:a16="http://schemas.microsoft.com/office/drawing/2014/main" id="{966D2CEE-D08F-46BC-B14C-93765B5B5B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4" name="Freeform 38">
              <a:extLst>
                <a:ext uri="{FF2B5EF4-FFF2-40B4-BE49-F238E27FC236}">
                  <a16:creationId xmlns:a16="http://schemas.microsoft.com/office/drawing/2014/main" id="{599A4AD6-C27F-4336-9E88-8C647A23CF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5" name="Freeform 39">
              <a:extLst>
                <a:ext uri="{FF2B5EF4-FFF2-40B4-BE49-F238E27FC236}">
                  <a16:creationId xmlns:a16="http://schemas.microsoft.com/office/drawing/2014/main" id="{44DF8341-5042-4DC0-BAEF-E3D91FF72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6" name="Freeform 40">
              <a:extLst>
                <a:ext uri="{FF2B5EF4-FFF2-40B4-BE49-F238E27FC236}">
                  <a16:creationId xmlns:a16="http://schemas.microsoft.com/office/drawing/2014/main" id="{71762CC7-CB05-40DA-A00C-4E2E248015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7" name="Freeform 41">
              <a:extLst>
                <a:ext uri="{FF2B5EF4-FFF2-40B4-BE49-F238E27FC236}">
                  <a16:creationId xmlns:a16="http://schemas.microsoft.com/office/drawing/2014/main" id="{4F9045FC-8914-48C8-A36C-AAA35E3F4A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8" name="Freeform 42">
              <a:extLst>
                <a:ext uri="{FF2B5EF4-FFF2-40B4-BE49-F238E27FC236}">
                  <a16:creationId xmlns:a16="http://schemas.microsoft.com/office/drawing/2014/main" id="{2B8DF617-2AF1-45FE-A0B8-E36B9580A39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9" name="Freeform 43">
              <a:extLst>
                <a:ext uri="{FF2B5EF4-FFF2-40B4-BE49-F238E27FC236}">
                  <a16:creationId xmlns:a16="http://schemas.microsoft.com/office/drawing/2014/main" id="{492D7FF8-46B6-4679-9439-2057238D5B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0" name="Freeform 44">
              <a:extLst>
                <a:ext uri="{FF2B5EF4-FFF2-40B4-BE49-F238E27FC236}">
                  <a16:creationId xmlns:a16="http://schemas.microsoft.com/office/drawing/2014/main" id="{33DDE513-207C-49C7-BF67-7526AAAA15E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1" name="Rectangle 45">
              <a:extLst>
                <a:ext uri="{FF2B5EF4-FFF2-40B4-BE49-F238E27FC236}">
                  <a16:creationId xmlns:a16="http://schemas.microsoft.com/office/drawing/2014/main" id="{ABEE1802-DF83-4775-831C-512B9B0B153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112" name="Freeform 46">
              <a:extLst>
                <a:ext uri="{FF2B5EF4-FFF2-40B4-BE49-F238E27FC236}">
                  <a16:creationId xmlns:a16="http://schemas.microsoft.com/office/drawing/2014/main" id="{3882C4EF-F620-4972-8FB9-B856D2B636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3" name="Freeform 47">
              <a:extLst>
                <a:ext uri="{FF2B5EF4-FFF2-40B4-BE49-F238E27FC236}">
                  <a16:creationId xmlns:a16="http://schemas.microsoft.com/office/drawing/2014/main" id="{531F85E7-F63E-4D39-8088-8195AD2274C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4" name="Freeform 48">
              <a:extLst>
                <a:ext uri="{FF2B5EF4-FFF2-40B4-BE49-F238E27FC236}">
                  <a16:creationId xmlns:a16="http://schemas.microsoft.com/office/drawing/2014/main" id="{9ADD32DD-B096-4677-80F8-B92AA01E6E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5" name="Freeform 49">
              <a:extLst>
                <a:ext uri="{FF2B5EF4-FFF2-40B4-BE49-F238E27FC236}">
                  <a16:creationId xmlns:a16="http://schemas.microsoft.com/office/drawing/2014/main" id="{9F1863D8-139F-4C40-BF00-40B6EA0F30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6" name="Freeform 50">
              <a:extLst>
                <a:ext uri="{FF2B5EF4-FFF2-40B4-BE49-F238E27FC236}">
                  <a16:creationId xmlns:a16="http://schemas.microsoft.com/office/drawing/2014/main" id="{41C88777-539F-4497-8ACD-DB5EB48C8C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7" name="Freeform 51">
              <a:extLst>
                <a:ext uri="{FF2B5EF4-FFF2-40B4-BE49-F238E27FC236}">
                  <a16:creationId xmlns:a16="http://schemas.microsoft.com/office/drawing/2014/main" id="{502CEC28-4F28-4576-B919-7262CCC108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8" name="Freeform 52">
              <a:extLst>
                <a:ext uri="{FF2B5EF4-FFF2-40B4-BE49-F238E27FC236}">
                  <a16:creationId xmlns:a16="http://schemas.microsoft.com/office/drawing/2014/main" id="{C9E5198A-7C53-4D62-BA3D-A3AC6FD0FD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9" name="Freeform 53">
              <a:extLst>
                <a:ext uri="{FF2B5EF4-FFF2-40B4-BE49-F238E27FC236}">
                  <a16:creationId xmlns:a16="http://schemas.microsoft.com/office/drawing/2014/main" id="{E9A854AB-3F74-4287-87DC-AF5A568859B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0" name="Freeform 54">
              <a:extLst>
                <a:ext uri="{FF2B5EF4-FFF2-40B4-BE49-F238E27FC236}">
                  <a16:creationId xmlns:a16="http://schemas.microsoft.com/office/drawing/2014/main" id="{4AB0057E-B3A6-4026-9957-95F85AEE5C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1" name="Freeform 55">
              <a:extLst>
                <a:ext uri="{FF2B5EF4-FFF2-40B4-BE49-F238E27FC236}">
                  <a16:creationId xmlns:a16="http://schemas.microsoft.com/office/drawing/2014/main" id="{3EE41E05-F297-4026-836E-28493C070B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2" name="Freeform 56">
              <a:extLst>
                <a:ext uri="{FF2B5EF4-FFF2-40B4-BE49-F238E27FC236}">
                  <a16:creationId xmlns:a16="http://schemas.microsoft.com/office/drawing/2014/main" id="{C92C5E3B-704D-4F3E-8093-7CA684C41D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3" name="Freeform 57">
              <a:extLst>
                <a:ext uri="{FF2B5EF4-FFF2-40B4-BE49-F238E27FC236}">
                  <a16:creationId xmlns:a16="http://schemas.microsoft.com/office/drawing/2014/main" id="{825CD6F0-AF7C-4FF4-97CB-67456D1D7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4" name="Freeform 58">
              <a:extLst>
                <a:ext uri="{FF2B5EF4-FFF2-40B4-BE49-F238E27FC236}">
                  <a16:creationId xmlns:a16="http://schemas.microsoft.com/office/drawing/2014/main" id="{C4DD64A4-C034-4789-BB5E-F569044A3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grpSp>
      <p:grpSp>
        <p:nvGrpSpPr>
          <p:cNvPr id="126" name="Group 125">
            <a:extLst>
              <a:ext uri="{FF2B5EF4-FFF2-40B4-BE49-F238E27FC236}">
                <a16:creationId xmlns:a16="http://schemas.microsoft.com/office/drawing/2014/main" id="{B683E0DB-6F21-4C3E-8305-9450FD8D69B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27" name="Freeform 32">
              <a:extLst>
                <a:ext uri="{FF2B5EF4-FFF2-40B4-BE49-F238E27FC236}">
                  <a16:creationId xmlns:a16="http://schemas.microsoft.com/office/drawing/2014/main" id="{F0A05D6A-7B96-4CC8-AE3F-7FD9D8AD9B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8" name="Freeform 33">
              <a:extLst>
                <a:ext uri="{FF2B5EF4-FFF2-40B4-BE49-F238E27FC236}">
                  <a16:creationId xmlns:a16="http://schemas.microsoft.com/office/drawing/2014/main" id="{5D804E2E-555D-4400-AF17-C855839CB3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9" name="Freeform 34">
              <a:extLst>
                <a:ext uri="{FF2B5EF4-FFF2-40B4-BE49-F238E27FC236}">
                  <a16:creationId xmlns:a16="http://schemas.microsoft.com/office/drawing/2014/main" id="{18D98775-8A76-44FB-B847-48847A7B51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30" name="Freeform 35">
              <a:extLst>
                <a:ext uri="{FF2B5EF4-FFF2-40B4-BE49-F238E27FC236}">
                  <a16:creationId xmlns:a16="http://schemas.microsoft.com/office/drawing/2014/main" id="{81718D4D-D78C-49F6-A8D0-9BFA8281AF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31" name="Freeform 36">
              <a:extLst>
                <a:ext uri="{FF2B5EF4-FFF2-40B4-BE49-F238E27FC236}">
                  <a16:creationId xmlns:a16="http://schemas.microsoft.com/office/drawing/2014/main" id="{77635061-C105-40C2-B344-85AFF34850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32" name="Freeform 37">
              <a:extLst>
                <a:ext uri="{FF2B5EF4-FFF2-40B4-BE49-F238E27FC236}">
                  <a16:creationId xmlns:a16="http://schemas.microsoft.com/office/drawing/2014/main" id="{8AC7657B-8096-43B1-8064-66D26AD3EB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33" name="Freeform 38">
              <a:extLst>
                <a:ext uri="{FF2B5EF4-FFF2-40B4-BE49-F238E27FC236}">
                  <a16:creationId xmlns:a16="http://schemas.microsoft.com/office/drawing/2014/main" id="{53E7728E-84D6-4409-8B01-362F9C83C57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34" name="Freeform 39">
              <a:extLst>
                <a:ext uri="{FF2B5EF4-FFF2-40B4-BE49-F238E27FC236}">
                  <a16:creationId xmlns:a16="http://schemas.microsoft.com/office/drawing/2014/main" id="{4AC472D4-CE53-4329-A993-58B6E842D7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35" name="Freeform 40">
              <a:extLst>
                <a:ext uri="{FF2B5EF4-FFF2-40B4-BE49-F238E27FC236}">
                  <a16:creationId xmlns:a16="http://schemas.microsoft.com/office/drawing/2014/main" id="{26159CF8-0326-4216-A837-F6D30FE9668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36" name="Rectangle 41">
              <a:extLst>
                <a:ext uri="{FF2B5EF4-FFF2-40B4-BE49-F238E27FC236}">
                  <a16:creationId xmlns:a16="http://schemas.microsoft.com/office/drawing/2014/main" id="{9BC6B81B-A802-4A4A-A808-00EB7698527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grpSp>
    </p:spTree>
    <p:extLst>
      <p:ext uri="{BB962C8B-B14F-4D97-AF65-F5344CB8AC3E}">
        <p14:creationId xmlns:p14="http://schemas.microsoft.com/office/powerpoint/2010/main" val="2541292725"/>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81E36-CF1A-4CB8-870F-C0B0947A7486}"/>
              </a:ext>
            </a:extLst>
          </p:cNvPr>
          <p:cNvSpPr>
            <a:spLocks noGrp="1"/>
          </p:cNvSpPr>
          <p:nvPr>
            <p:ph type="title"/>
          </p:nvPr>
        </p:nvSpPr>
        <p:spPr/>
        <p:txBody>
          <a:bodyPr>
            <a:normAutofit/>
          </a:bodyPr>
          <a:lstStyle/>
          <a:p>
            <a:pPr algn="ctr"/>
            <a:r>
              <a:rPr lang="en-US" sz="5400" b="1" dirty="0">
                <a:effectLst>
                  <a:glow rad="139700">
                    <a:schemeClr val="accent6">
                      <a:satMod val="175000"/>
                      <a:alpha val="40000"/>
                    </a:schemeClr>
                  </a:glow>
                  <a:reflection blurRad="6350" stA="50000" endA="300" endPos="50000" dist="29997" dir="5400000" sy="-100000" algn="bl" rotWithShape="0"/>
                </a:effectLst>
              </a:rPr>
              <a:t>Agile Metrics</a:t>
            </a:r>
            <a:endParaRPr lang="en-US" sz="5400" dirty="0">
              <a:effectLst>
                <a:glow rad="139700">
                  <a:schemeClr val="accent6">
                    <a:satMod val="175000"/>
                    <a:alpha val="40000"/>
                  </a:schemeClr>
                </a:glow>
                <a:reflection blurRad="6350" stA="50000" endA="300" endPos="50000" dist="29997" dir="5400000" sy="-100000" algn="bl" rotWithShape="0"/>
              </a:effectLst>
            </a:endParaRPr>
          </a:p>
        </p:txBody>
      </p:sp>
      <p:sp>
        <p:nvSpPr>
          <p:cNvPr id="3" name="Content Placeholder 2">
            <a:extLst>
              <a:ext uri="{FF2B5EF4-FFF2-40B4-BE49-F238E27FC236}">
                <a16:creationId xmlns:a16="http://schemas.microsoft.com/office/drawing/2014/main" id="{5F325ED6-6652-4D9A-AF60-97BD3EBD48DD}"/>
              </a:ext>
            </a:extLst>
          </p:cNvPr>
          <p:cNvSpPr>
            <a:spLocks noGrp="1"/>
          </p:cNvSpPr>
          <p:nvPr>
            <p:ph idx="1"/>
          </p:nvPr>
        </p:nvSpPr>
        <p:spPr>
          <a:xfrm>
            <a:off x="1141412" y="2249486"/>
            <a:ext cx="9905999" cy="4138061"/>
          </a:xfrm>
        </p:spPr>
        <p:txBody>
          <a:bodyPr>
            <a:normAutofit/>
          </a:bodyPr>
          <a:lstStyle/>
          <a:p>
            <a:pPr marL="0" indent="0" algn="ctr">
              <a:buNone/>
            </a:pPr>
            <a:r>
              <a:rPr lang="en-US" sz="4000" dirty="0"/>
              <a:t>Se </a:t>
            </a:r>
            <a:r>
              <a:rPr lang="en-US" sz="4000" dirty="0" err="1"/>
              <a:t>focuseaza</a:t>
            </a:r>
            <a:r>
              <a:rPr lang="en-US" sz="4000" dirty="0"/>
              <a:t> pe </a:t>
            </a:r>
            <a:r>
              <a:rPr lang="en-US" sz="4000" dirty="0" err="1"/>
              <a:t>luarea</a:t>
            </a:r>
            <a:r>
              <a:rPr lang="en-US" sz="4000" dirty="0"/>
              <a:t> de </a:t>
            </a:r>
            <a:r>
              <a:rPr lang="en-US" sz="4000" b="1" dirty="0" err="1">
                <a:ln w="22225">
                  <a:solidFill>
                    <a:schemeClr val="accent2"/>
                  </a:solidFill>
                  <a:prstDash val="solid"/>
                </a:ln>
                <a:solidFill>
                  <a:schemeClr val="accent2">
                    <a:lumMod val="40000"/>
                    <a:lumOff val="60000"/>
                  </a:schemeClr>
                </a:solidFill>
              </a:rPr>
              <a:t>decizii</a:t>
            </a:r>
            <a:r>
              <a:rPr lang="en-US" sz="4000" b="1" dirty="0">
                <a:ln w="22225">
                  <a:solidFill>
                    <a:schemeClr val="accent2"/>
                  </a:solidFill>
                  <a:prstDash val="solid"/>
                </a:ln>
                <a:solidFill>
                  <a:schemeClr val="accent2">
                    <a:lumMod val="40000"/>
                    <a:lumOff val="60000"/>
                  </a:schemeClr>
                </a:solidFill>
              </a:rPr>
              <a:t> </a:t>
            </a:r>
            <a:r>
              <a:rPr lang="en-US" sz="4000" b="1" dirty="0" err="1">
                <a:ln w="22225">
                  <a:solidFill>
                    <a:schemeClr val="accent2"/>
                  </a:solidFill>
                  <a:prstDash val="solid"/>
                </a:ln>
                <a:solidFill>
                  <a:schemeClr val="accent2">
                    <a:lumMod val="40000"/>
                    <a:lumOff val="60000"/>
                  </a:schemeClr>
                </a:solidFill>
              </a:rPr>
              <a:t>și</a:t>
            </a:r>
            <a:r>
              <a:rPr lang="en-US" sz="4000" b="1" dirty="0">
                <a:ln w="22225">
                  <a:solidFill>
                    <a:schemeClr val="accent2"/>
                  </a:solidFill>
                  <a:prstDash val="solid"/>
                </a:ln>
                <a:solidFill>
                  <a:schemeClr val="accent2">
                    <a:lumMod val="40000"/>
                    <a:lumOff val="60000"/>
                  </a:schemeClr>
                </a:solidFill>
              </a:rPr>
              <a:t> </a:t>
            </a:r>
            <a:r>
              <a:rPr lang="en-US" sz="4000" b="1" dirty="0" err="1">
                <a:ln w="22225">
                  <a:solidFill>
                    <a:schemeClr val="accent2"/>
                  </a:solidFill>
                  <a:prstDash val="solid"/>
                </a:ln>
                <a:solidFill>
                  <a:schemeClr val="accent2">
                    <a:lumMod val="40000"/>
                    <a:lumOff val="60000"/>
                  </a:schemeClr>
                </a:solidFill>
              </a:rPr>
              <a:t>planificare</a:t>
            </a:r>
            <a:r>
              <a:rPr lang="en-US" sz="4000" dirty="0"/>
              <a:t>. </a:t>
            </a:r>
            <a:r>
              <a:rPr lang="en-US" sz="4000" dirty="0" err="1"/>
              <a:t>Ele</a:t>
            </a:r>
            <a:r>
              <a:rPr lang="en-US" sz="4000" dirty="0"/>
              <a:t> nu </a:t>
            </a:r>
            <a:r>
              <a:rPr lang="en-US" sz="4000" dirty="0" err="1"/>
              <a:t>descriu</a:t>
            </a:r>
            <a:r>
              <a:rPr lang="en-US" sz="4000" dirty="0"/>
              <a:t> soft-ul </a:t>
            </a:r>
            <a:r>
              <a:rPr lang="en-US" sz="4000" dirty="0" err="1"/>
              <a:t>dar</a:t>
            </a:r>
            <a:r>
              <a:rPr lang="en-US" sz="4000" dirty="0"/>
              <a:t> sunt </a:t>
            </a:r>
            <a:r>
              <a:rPr lang="en-US" sz="4000" dirty="0" err="1"/>
              <a:t>folosite</a:t>
            </a:r>
            <a:r>
              <a:rPr lang="en-US" sz="4000" dirty="0"/>
              <a:t> </a:t>
            </a:r>
            <a:r>
              <a:rPr lang="en-US" sz="4000" dirty="0" err="1"/>
              <a:t>pentru</a:t>
            </a:r>
            <a:r>
              <a:rPr lang="en-US" sz="4000" dirty="0"/>
              <a:t> a-l </a:t>
            </a:r>
            <a:r>
              <a:rPr lang="en-US" sz="4000" dirty="0" err="1"/>
              <a:t>îmbunătății</a:t>
            </a:r>
            <a:r>
              <a:rPr lang="en-US" sz="4000" dirty="0"/>
              <a:t> </a:t>
            </a:r>
            <a:r>
              <a:rPr lang="en-US" sz="4000" dirty="0" err="1"/>
              <a:t>în</a:t>
            </a:r>
            <a:r>
              <a:rPr lang="en-US" sz="4000" dirty="0"/>
              <a:t> </a:t>
            </a:r>
            <a:r>
              <a:rPr lang="en-US" sz="4000" dirty="0" err="1"/>
              <a:t>vederea</a:t>
            </a:r>
            <a:r>
              <a:rPr lang="en-US" sz="4000" dirty="0"/>
              <a:t> </a:t>
            </a:r>
            <a:r>
              <a:rPr lang="en-US" sz="4000" dirty="0" err="1"/>
              <a:t>satisfacerii</a:t>
            </a:r>
            <a:r>
              <a:rPr lang="en-US" sz="4000" dirty="0"/>
              <a:t> </a:t>
            </a:r>
            <a:r>
              <a:rPr lang="en-US" sz="4000" dirty="0" err="1"/>
              <a:t>cumpărătorilor</a:t>
            </a:r>
            <a:r>
              <a:rPr lang="en-US" sz="4000" dirty="0"/>
              <a:t>.</a:t>
            </a:r>
          </a:p>
          <a:p>
            <a:pPr marL="0" indent="0" algn="ctr">
              <a:buNone/>
            </a:pPr>
            <a:r>
              <a:rPr lang="en-US" sz="4000" dirty="0" err="1"/>
              <a:t>Aceasta</a:t>
            </a:r>
            <a:r>
              <a:rPr lang="en-US" sz="4000" dirty="0"/>
              <a:t> include: </a:t>
            </a:r>
            <a:r>
              <a:rPr lang="en-US" sz="4000" dirty="0">
                <a:effectLst>
                  <a:glow rad="139700">
                    <a:schemeClr val="accent2">
                      <a:satMod val="175000"/>
                      <a:alpha val="40000"/>
                    </a:schemeClr>
                  </a:glow>
                </a:effectLst>
              </a:rPr>
              <a:t>lead time </a:t>
            </a:r>
            <a:r>
              <a:rPr lang="en-US" sz="4000" dirty="0" err="1">
                <a:effectLst>
                  <a:glow rad="139700">
                    <a:schemeClr val="accent2">
                      <a:satMod val="175000"/>
                      <a:alpha val="40000"/>
                    </a:schemeClr>
                  </a:glow>
                </a:effectLst>
              </a:rPr>
              <a:t>și</a:t>
            </a:r>
            <a:r>
              <a:rPr lang="en-US" sz="4000" dirty="0">
                <a:effectLst>
                  <a:glow rad="139700">
                    <a:schemeClr val="accent2">
                      <a:satMod val="175000"/>
                      <a:alpha val="40000"/>
                    </a:schemeClr>
                  </a:glow>
                </a:effectLst>
              </a:rPr>
              <a:t> cycle time.</a:t>
            </a:r>
          </a:p>
          <a:p>
            <a:pPr marL="0" indent="0">
              <a:buNone/>
            </a:pPr>
            <a:endParaRPr lang="en-US" sz="4000" dirty="0"/>
          </a:p>
        </p:txBody>
      </p:sp>
    </p:spTree>
    <p:extLst>
      <p:ext uri="{BB962C8B-B14F-4D97-AF65-F5344CB8AC3E}">
        <p14:creationId xmlns:p14="http://schemas.microsoft.com/office/powerpoint/2010/main" val="3837441535"/>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extLst/>
          </a:blip>
          <a:stretch/>
        </a:blipFill>
        <a:effectLst/>
      </p:bgPr>
    </p:bg>
    <p:spTree>
      <p:nvGrpSpPr>
        <p:cNvPr id="1" name=""/>
        <p:cNvGrpSpPr/>
        <p:nvPr/>
      </p:nvGrpSpPr>
      <p:grpSpPr>
        <a:xfrm>
          <a:off x="0" y="0"/>
          <a:ext cx="0" cy="0"/>
          <a:chOff x="0" y="0"/>
          <a:chExt cx="0" cy="0"/>
        </a:xfrm>
      </p:grpSpPr>
      <p:sp>
        <p:nvSpPr>
          <p:cNvPr id="9" name="Round Diagonal Corner Rectangle 11">
            <a:extLst>
              <a:ext uri="{FF2B5EF4-FFF2-40B4-BE49-F238E27FC236}">
                <a16:creationId xmlns:a16="http://schemas.microsoft.com/office/drawing/2014/main" id="{E4B7B3E3-827A-48BE-AD67-A57C45AA69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7F17E9D9-0BE0-4304-AEB8-D94B7E0D0277}"/>
              </a:ext>
            </a:extLst>
          </p:cNvPr>
          <p:cNvPicPr/>
          <p:nvPr/>
        </p:nvPicPr>
        <p:blipFill>
          <a:blip r:embed="rId3">
            <a:extLst>
              <a:ext uri="{28A0092B-C50C-407E-A947-70E740481C1C}">
                <a14:useLocalDpi xmlns:a14="http://schemas.microsoft.com/office/drawing/2010/main" val="0"/>
              </a:ext>
            </a:extLst>
          </a:blip>
          <a:stretch>
            <a:fillRect/>
          </a:stretch>
        </p:blipFill>
        <p:spPr>
          <a:xfrm>
            <a:off x="874955" y="1033670"/>
            <a:ext cx="6454313" cy="4902896"/>
          </a:xfrm>
          <a:prstGeom prst="rect">
            <a:avLst/>
          </a:prstGeom>
        </p:spPr>
      </p:pic>
      <p:sp>
        <p:nvSpPr>
          <p:cNvPr id="3" name="Content Placeholder 2">
            <a:extLst>
              <a:ext uri="{FF2B5EF4-FFF2-40B4-BE49-F238E27FC236}">
                <a16:creationId xmlns:a16="http://schemas.microsoft.com/office/drawing/2014/main" id="{BA7B8251-C8A1-4B38-A417-EA04EB8E34DD}"/>
              </a:ext>
            </a:extLst>
          </p:cNvPr>
          <p:cNvSpPr>
            <a:spLocks noGrp="1"/>
          </p:cNvSpPr>
          <p:nvPr>
            <p:ph idx="1"/>
          </p:nvPr>
        </p:nvSpPr>
        <p:spPr>
          <a:xfrm>
            <a:off x="7627416" y="1033670"/>
            <a:ext cx="3862219" cy="2584173"/>
          </a:xfrm>
        </p:spPr>
        <p:txBody>
          <a:bodyPr>
            <a:normAutofit/>
          </a:bodyPr>
          <a:lstStyle/>
          <a:p>
            <a:pPr marL="0" indent="0">
              <a:buNone/>
            </a:pPr>
            <a:r>
              <a:rPr lang="en-US" sz="2800" b="1" u="sng" dirty="0"/>
              <a:t>Lead time - </a:t>
            </a:r>
            <a:r>
              <a:rPr lang="en-US" sz="2800" dirty="0" err="1"/>
              <a:t>cuantifica</a:t>
            </a:r>
            <a:r>
              <a:rPr lang="en-US" sz="2800" dirty="0"/>
              <a:t> </a:t>
            </a:r>
            <a:r>
              <a:rPr lang="en-US" sz="2800" dirty="0" err="1"/>
              <a:t>cât</a:t>
            </a:r>
            <a:r>
              <a:rPr lang="en-US" sz="2800" dirty="0"/>
              <a:t> </a:t>
            </a:r>
            <a:r>
              <a:rPr lang="en-US" sz="2800" dirty="0" err="1"/>
              <a:t>durează</a:t>
            </a:r>
            <a:r>
              <a:rPr lang="en-US" sz="2800" dirty="0"/>
              <a:t> </a:t>
            </a:r>
            <a:r>
              <a:rPr lang="en-US" sz="2800" dirty="0" err="1"/>
              <a:t>că</a:t>
            </a:r>
            <a:r>
              <a:rPr lang="en-US" sz="2800" dirty="0"/>
              <a:t> </a:t>
            </a:r>
            <a:r>
              <a:rPr lang="en-US" sz="2800" dirty="0" err="1"/>
              <a:t>ideile</a:t>
            </a:r>
            <a:r>
              <a:rPr lang="en-US" sz="2800" dirty="0"/>
              <a:t> </a:t>
            </a:r>
            <a:r>
              <a:rPr lang="en-US" sz="2800" dirty="0" err="1"/>
              <a:t>să</a:t>
            </a:r>
            <a:r>
              <a:rPr lang="en-US" sz="2800" dirty="0"/>
              <a:t> fie </a:t>
            </a:r>
            <a:r>
              <a:rPr lang="en-US" sz="2800" dirty="0" err="1"/>
              <a:t>implementate</a:t>
            </a:r>
            <a:r>
              <a:rPr lang="en-US" sz="2800" dirty="0"/>
              <a:t> </a:t>
            </a:r>
            <a:r>
              <a:rPr lang="en-US" sz="2800" dirty="0" err="1"/>
              <a:t>și</a:t>
            </a:r>
            <a:r>
              <a:rPr lang="en-US" sz="2800" dirty="0"/>
              <a:t> </a:t>
            </a:r>
            <a:r>
              <a:rPr lang="en-US" sz="2800" dirty="0" err="1"/>
              <a:t>livrate</a:t>
            </a:r>
            <a:r>
              <a:rPr lang="en-US" sz="2800" dirty="0"/>
              <a:t> ca software.</a:t>
            </a:r>
          </a:p>
          <a:p>
            <a:endParaRPr lang="en-US" sz="2000" dirty="0"/>
          </a:p>
        </p:txBody>
      </p:sp>
      <p:sp>
        <p:nvSpPr>
          <p:cNvPr id="5" name="TextBox 4">
            <a:extLst>
              <a:ext uri="{FF2B5EF4-FFF2-40B4-BE49-F238E27FC236}">
                <a16:creationId xmlns:a16="http://schemas.microsoft.com/office/drawing/2014/main" id="{B95741F7-B490-44E4-AC9C-8691279D0D3C}"/>
              </a:ext>
            </a:extLst>
          </p:cNvPr>
          <p:cNvSpPr txBox="1"/>
          <p:nvPr/>
        </p:nvSpPr>
        <p:spPr>
          <a:xfrm>
            <a:off x="7627416" y="3425254"/>
            <a:ext cx="3689629" cy="2677656"/>
          </a:xfrm>
          <a:prstGeom prst="rect">
            <a:avLst/>
          </a:prstGeom>
          <a:noFill/>
        </p:spPr>
        <p:txBody>
          <a:bodyPr wrap="square" rtlCol="0">
            <a:spAutoFit/>
          </a:bodyPr>
          <a:lstStyle/>
          <a:p>
            <a:r>
              <a:rPr lang="en-US" sz="2800" b="1" u="sng" dirty="0"/>
              <a:t>Cycle time - </a:t>
            </a:r>
            <a:r>
              <a:rPr lang="en-US" sz="2800" dirty="0" err="1"/>
              <a:t>descrie</a:t>
            </a:r>
            <a:r>
              <a:rPr lang="en-US" sz="2800" dirty="0"/>
              <a:t> </a:t>
            </a:r>
            <a:r>
              <a:rPr lang="en-US" sz="2800" dirty="0" err="1"/>
              <a:t>cât</a:t>
            </a:r>
            <a:r>
              <a:rPr lang="en-US" sz="2800" dirty="0"/>
              <a:t> </a:t>
            </a:r>
            <a:r>
              <a:rPr lang="en-US" sz="2800" dirty="0" err="1"/>
              <a:t>timp</a:t>
            </a:r>
            <a:r>
              <a:rPr lang="en-US" sz="2800" dirty="0"/>
              <a:t> </a:t>
            </a:r>
            <a:r>
              <a:rPr lang="en-US" sz="2800" dirty="0" err="1"/>
              <a:t>durează</a:t>
            </a:r>
            <a:r>
              <a:rPr lang="en-US" sz="2800" dirty="0"/>
              <a:t> </a:t>
            </a:r>
            <a:r>
              <a:rPr lang="en-US" sz="2800" dirty="0" err="1"/>
              <a:t>realizarea</a:t>
            </a:r>
            <a:r>
              <a:rPr lang="en-US" sz="2800" dirty="0"/>
              <a:t> </a:t>
            </a:r>
            <a:r>
              <a:rPr lang="en-US" sz="2800" dirty="0" err="1"/>
              <a:t>unei</a:t>
            </a:r>
            <a:r>
              <a:rPr lang="en-US" sz="2800" dirty="0"/>
              <a:t> </a:t>
            </a:r>
            <a:r>
              <a:rPr lang="en-US" sz="2800" dirty="0" err="1"/>
              <a:t>schimbări</a:t>
            </a:r>
            <a:r>
              <a:rPr lang="en-US" sz="2800" dirty="0"/>
              <a:t> a </a:t>
            </a:r>
            <a:r>
              <a:rPr lang="en-US" sz="2800" dirty="0" err="1"/>
              <a:t>sistemului</a:t>
            </a:r>
            <a:r>
              <a:rPr lang="en-US" sz="2800" dirty="0"/>
              <a:t> software </a:t>
            </a:r>
            <a:r>
              <a:rPr lang="en-US" sz="2800" dirty="0" err="1"/>
              <a:t>și</a:t>
            </a:r>
            <a:r>
              <a:rPr lang="en-US" sz="2800" dirty="0"/>
              <a:t> </a:t>
            </a:r>
            <a:r>
              <a:rPr lang="en-US" sz="2800" dirty="0" err="1"/>
              <a:t>implmentarea</a:t>
            </a:r>
            <a:r>
              <a:rPr lang="en-US" sz="2800" dirty="0"/>
              <a:t> </a:t>
            </a:r>
            <a:r>
              <a:rPr lang="en-US" sz="2800" dirty="0" err="1"/>
              <a:t>schimbării</a:t>
            </a:r>
            <a:r>
              <a:rPr lang="en-US" sz="2800" dirty="0"/>
              <a:t> </a:t>
            </a:r>
            <a:r>
              <a:rPr lang="en-US" sz="2800" dirty="0" err="1"/>
              <a:t>în</a:t>
            </a:r>
            <a:r>
              <a:rPr lang="en-US" sz="2800" dirty="0"/>
              <a:t> </a:t>
            </a:r>
            <a:r>
              <a:rPr lang="en-US" sz="2800" dirty="0" err="1"/>
              <a:t>producție</a:t>
            </a:r>
            <a:r>
              <a:rPr lang="en-US" sz="2800" dirty="0"/>
              <a:t>.</a:t>
            </a:r>
          </a:p>
        </p:txBody>
      </p:sp>
      <p:sp>
        <p:nvSpPr>
          <p:cNvPr id="8" name="TextBox 7">
            <a:extLst>
              <a:ext uri="{FF2B5EF4-FFF2-40B4-BE49-F238E27FC236}">
                <a16:creationId xmlns:a16="http://schemas.microsoft.com/office/drawing/2014/main" id="{41C4107F-15A1-4BE1-B530-F22FA76417D7}"/>
              </a:ext>
            </a:extLst>
          </p:cNvPr>
          <p:cNvSpPr txBox="1"/>
          <p:nvPr/>
        </p:nvSpPr>
        <p:spPr>
          <a:xfrm>
            <a:off x="1752794" y="325919"/>
            <a:ext cx="3140765" cy="523220"/>
          </a:xfrm>
          <a:prstGeom prst="rect">
            <a:avLst/>
          </a:prstGeom>
          <a:noFill/>
        </p:spPr>
        <p:txBody>
          <a:bodyPr wrap="square" rtlCol="0">
            <a:spAutoFit/>
          </a:bodyPr>
          <a:lstStyle/>
          <a:p>
            <a:pPr algn="ctr"/>
            <a:r>
              <a:rPr lang="en-US" sz="2800" dirty="0"/>
              <a:t>Lead Time</a:t>
            </a:r>
          </a:p>
        </p:txBody>
      </p:sp>
    </p:spTree>
    <p:extLst>
      <p:ext uri="{BB962C8B-B14F-4D97-AF65-F5344CB8AC3E}">
        <p14:creationId xmlns:p14="http://schemas.microsoft.com/office/powerpoint/2010/main" val="143231473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B7B88-2B7F-495E-AF25-6D53D7FD720E}"/>
              </a:ext>
            </a:extLst>
          </p:cNvPr>
          <p:cNvSpPr>
            <a:spLocks noGrp="1"/>
          </p:cNvSpPr>
          <p:nvPr>
            <p:ph type="title"/>
          </p:nvPr>
        </p:nvSpPr>
        <p:spPr/>
        <p:txBody>
          <a:bodyPr>
            <a:normAutofit/>
          </a:bodyPr>
          <a:lstStyle/>
          <a:p>
            <a:pPr algn="ctr"/>
            <a:r>
              <a:rPr lang="en-US" sz="4000" b="1" i="1" dirty="0" err="1">
                <a:effectLst>
                  <a:glow rad="101600">
                    <a:schemeClr val="accent6">
                      <a:satMod val="175000"/>
                      <a:alpha val="40000"/>
                    </a:schemeClr>
                  </a:glow>
                  <a:outerShdw blurRad="38100" dist="38100" dir="2700000" algn="tl">
                    <a:srgbClr val="000000">
                      <a:alpha val="43137"/>
                    </a:srgbClr>
                  </a:outerShdw>
                </a:effectLst>
              </a:rPr>
              <a:t>Complexitatea</a:t>
            </a:r>
            <a:r>
              <a:rPr lang="en-US" sz="4000" b="1" i="1" dirty="0">
                <a:effectLst>
                  <a:glow rad="101600">
                    <a:schemeClr val="accent6">
                      <a:satMod val="175000"/>
                      <a:alpha val="40000"/>
                    </a:schemeClr>
                  </a:glow>
                  <a:outerShdw blurRad="38100" dist="38100" dir="2700000" algn="tl">
                    <a:srgbClr val="000000">
                      <a:alpha val="43137"/>
                    </a:srgbClr>
                  </a:outerShdw>
                </a:effectLst>
              </a:rPr>
              <a:t> MCCABE</a:t>
            </a:r>
            <a:endParaRPr lang="en-US" sz="4000" i="1" dirty="0">
              <a:effectLst>
                <a:glow rad="101600">
                  <a:schemeClr val="accent6">
                    <a:satMod val="175000"/>
                    <a:alpha val="40000"/>
                  </a:schemeClr>
                </a:glow>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B2B1ED6F-D06E-4361-9C06-2DA172C6C0B2}"/>
              </a:ext>
            </a:extLst>
          </p:cNvPr>
          <p:cNvSpPr>
            <a:spLocks noGrp="1"/>
          </p:cNvSpPr>
          <p:nvPr>
            <p:ph idx="1"/>
          </p:nvPr>
        </p:nvSpPr>
        <p:spPr>
          <a:xfrm>
            <a:off x="967410" y="1802296"/>
            <a:ext cx="10080002" cy="4903303"/>
          </a:xfrm>
        </p:spPr>
        <p:txBody>
          <a:bodyPr>
            <a:normAutofit fontScale="92500"/>
          </a:bodyPr>
          <a:lstStyle/>
          <a:p>
            <a:r>
              <a:rPr lang="en-US" sz="2600" dirty="0" err="1"/>
              <a:t>Modelul</a:t>
            </a:r>
            <a:r>
              <a:rPr lang="en-US" sz="2600" dirty="0"/>
              <a:t> MCCABE </a:t>
            </a:r>
            <a:r>
              <a:rPr lang="en-US" sz="2600" dirty="0" err="1"/>
              <a:t>este</a:t>
            </a:r>
            <a:r>
              <a:rPr lang="en-US" sz="2600" dirty="0"/>
              <a:t> </a:t>
            </a:r>
            <a:r>
              <a:rPr lang="en-US" sz="2600" dirty="0" err="1"/>
              <a:t>folosit</a:t>
            </a:r>
            <a:r>
              <a:rPr lang="en-US" sz="2600" dirty="0"/>
              <a:t> </a:t>
            </a:r>
            <a:r>
              <a:rPr lang="en-US" sz="2600" dirty="0" err="1"/>
              <a:t>pentru</a:t>
            </a:r>
            <a:r>
              <a:rPr lang="en-US" sz="2600" dirty="0"/>
              <a:t> </a:t>
            </a:r>
            <a:r>
              <a:rPr lang="en-US" sz="2600" dirty="0" err="1"/>
              <a:t>evaluarea</a:t>
            </a:r>
            <a:r>
              <a:rPr lang="en-US" sz="2600" dirty="0"/>
              <a:t> </a:t>
            </a:r>
            <a:r>
              <a:rPr lang="en-US" sz="2600" dirty="0" err="1"/>
              <a:t>complexității</a:t>
            </a:r>
            <a:r>
              <a:rPr lang="en-US" sz="2600" dirty="0"/>
              <a:t> </a:t>
            </a:r>
            <a:r>
              <a:rPr lang="en-US" sz="2600" dirty="0" err="1"/>
              <a:t>programelor</a:t>
            </a:r>
            <a:endParaRPr lang="en-US" sz="2600" dirty="0"/>
          </a:p>
          <a:p>
            <a:pPr marL="0" indent="0">
              <a:buNone/>
            </a:pPr>
            <a:r>
              <a:rPr lang="en-US" sz="2600" dirty="0"/>
              <a:t>Se </a:t>
            </a:r>
            <a:r>
              <a:rPr lang="en-US" sz="2600" dirty="0" err="1"/>
              <a:t>construiesc</a:t>
            </a:r>
            <a:r>
              <a:rPr lang="en-US" sz="2600" dirty="0"/>
              <a:t> </a:t>
            </a:r>
            <a:r>
              <a:rPr lang="en-US" sz="2600" dirty="0" err="1"/>
              <a:t>grafuri</a:t>
            </a:r>
            <a:r>
              <a:rPr lang="en-US" sz="2600" dirty="0"/>
              <a:t> </a:t>
            </a:r>
            <a:r>
              <a:rPr lang="en-US" sz="2600" dirty="0" err="1"/>
              <a:t>asociate</a:t>
            </a:r>
            <a:r>
              <a:rPr lang="en-US" sz="2600" dirty="0"/>
              <a:t> </a:t>
            </a:r>
            <a:r>
              <a:rPr lang="en-US" sz="2600" dirty="0" err="1"/>
              <a:t>secvențelor</a:t>
            </a:r>
            <a:r>
              <a:rPr lang="en-US" sz="2600" dirty="0"/>
              <a:t> de program, </a:t>
            </a:r>
            <a:r>
              <a:rPr lang="en-US" sz="2600" dirty="0" err="1"/>
              <a:t>pentru</a:t>
            </a:r>
            <a:r>
              <a:rPr lang="en-US" sz="2600" dirty="0"/>
              <a:t> care se </a:t>
            </a:r>
            <a:r>
              <a:rPr lang="en-US" sz="2600" dirty="0" err="1"/>
              <a:t>măsoară</a:t>
            </a:r>
            <a:r>
              <a:rPr lang="en-US" sz="2600" dirty="0"/>
              <a:t> </a:t>
            </a:r>
            <a:r>
              <a:rPr lang="en-US" sz="2600" dirty="0" err="1"/>
              <a:t>complexitatea</a:t>
            </a:r>
            <a:r>
              <a:rPr lang="en-US" sz="2600" dirty="0"/>
              <a:t>. </a:t>
            </a:r>
            <a:r>
              <a:rPr lang="en-US" sz="2600" dirty="0" err="1"/>
              <a:t>Fiecare</a:t>
            </a:r>
            <a:r>
              <a:rPr lang="en-US" sz="2600" dirty="0"/>
              <a:t> </a:t>
            </a:r>
            <a:r>
              <a:rPr lang="en-US" sz="2600" dirty="0" err="1"/>
              <a:t>instrucțiune</a:t>
            </a:r>
            <a:r>
              <a:rPr lang="en-US" sz="2600" dirty="0"/>
              <a:t> I1,I2,..,În </a:t>
            </a:r>
            <a:r>
              <a:rPr lang="en-US" sz="2600" dirty="0" err="1"/>
              <a:t>este</a:t>
            </a:r>
            <a:r>
              <a:rPr lang="en-US" sz="2600" dirty="0"/>
              <a:t> </a:t>
            </a:r>
            <a:r>
              <a:rPr lang="en-US" sz="2600" dirty="0" err="1"/>
              <a:t>reprezentată</a:t>
            </a:r>
            <a:r>
              <a:rPr lang="en-US" sz="2600" dirty="0"/>
              <a:t> de un nod, </a:t>
            </a:r>
            <a:r>
              <a:rPr lang="en-US" sz="2600" dirty="0" err="1"/>
              <a:t>iar</a:t>
            </a:r>
            <a:r>
              <a:rPr lang="en-US" sz="2600" dirty="0"/>
              <a:t> </a:t>
            </a:r>
            <a:r>
              <a:rPr lang="en-US" sz="2600" dirty="0" err="1"/>
              <a:t>arcele</a:t>
            </a:r>
            <a:r>
              <a:rPr lang="en-US" sz="2600" dirty="0"/>
              <a:t> </a:t>
            </a:r>
            <a:r>
              <a:rPr lang="en-US" sz="2600" dirty="0" err="1"/>
              <a:t>evidențiază</a:t>
            </a:r>
            <a:r>
              <a:rPr lang="en-US" sz="2600" dirty="0"/>
              <a:t> </a:t>
            </a:r>
            <a:r>
              <a:rPr lang="en-US" sz="2600" dirty="0" err="1"/>
              <a:t>ordinea</a:t>
            </a:r>
            <a:r>
              <a:rPr lang="en-US" sz="2600" dirty="0"/>
              <a:t> de </a:t>
            </a:r>
            <a:r>
              <a:rPr lang="en-US" sz="2600" dirty="0" err="1"/>
              <a:t>execuție</a:t>
            </a:r>
            <a:r>
              <a:rPr lang="en-US" sz="2600" dirty="0"/>
              <a:t> a </a:t>
            </a:r>
            <a:r>
              <a:rPr lang="en-US" sz="2600" dirty="0" err="1"/>
              <a:t>instrucțiunilor</a:t>
            </a:r>
            <a:r>
              <a:rPr lang="en-US" sz="2600" dirty="0"/>
              <a:t>.</a:t>
            </a:r>
          </a:p>
          <a:p>
            <a:r>
              <a:rPr lang="en-US" sz="2600" dirty="0" err="1"/>
              <a:t>Formulă</a:t>
            </a:r>
            <a:r>
              <a:rPr lang="en-US" sz="2600" dirty="0"/>
              <a:t> </a:t>
            </a:r>
            <a:r>
              <a:rPr lang="en-US" sz="2600" dirty="0" err="1"/>
              <a:t>complexității</a:t>
            </a:r>
            <a:r>
              <a:rPr lang="en-US" sz="2600" dirty="0"/>
              <a:t> </a:t>
            </a:r>
            <a:r>
              <a:rPr lang="en-US" sz="2600" dirty="0" err="1"/>
              <a:t>lui</a:t>
            </a:r>
            <a:r>
              <a:rPr lang="en-US" sz="2600" dirty="0"/>
              <a:t> MCCABE:</a:t>
            </a:r>
          </a:p>
          <a:p>
            <a:pPr marL="0" indent="0">
              <a:buNone/>
            </a:pPr>
            <a:r>
              <a:rPr lang="en-US" sz="2600" dirty="0"/>
              <a:t>C=m-n+2</a:t>
            </a:r>
          </a:p>
          <a:p>
            <a:pPr marL="0" indent="0">
              <a:buNone/>
            </a:pPr>
            <a:r>
              <a:rPr lang="en-US" sz="2600" dirty="0" err="1"/>
              <a:t>Unde</a:t>
            </a:r>
            <a:r>
              <a:rPr lang="en-US" sz="2600" dirty="0"/>
              <a:t>:</a:t>
            </a:r>
          </a:p>
          <a:p>
            <a:r>
              <a:rPr lang="en-US" sz="2600" dirty="0"/>
              <a:t> m </a:t>
            </a:r>
            <a:r>
              <a:rPr lang="en-US" sz="2600" dirty="0" err="1"/>
              <a:t>este</a:t>
            </a:r>
            <a:r>
              <a:rPr lang="en-US" sz="2600" dirty="0"/>
              <a:t> </a:t>
            </a:r>
            <a:r>
              <a:rPr lang="en-US" sz="2600" dirty="0" err="1"/>
              <a:t>numărul</a:t>
            </a:r>
            <a:r>
              <a:rPr lang="en-US" sz="2600" dirty="0"/>
              <a:t> de </a:t>
            </a:r>
            <a:r>
              <a:rPr lang="en-US" sz="2600" dirty="0" err="1"/>
              <a:t>arce</a:t>
            </a:r>
            <a:r>
              <a:rPr lang="en-US" sz="2600" dirty="0"/>
              <a:t> din </a:t>
            </a:r>
            <a:r>
              <a:rPr lang="en-US" sz="2600" dirty="0" err="1"/>
              <a:t>graf</a:t>
            </a:r>
            <a:endParaRPr lang="en-US" sz="2600" dirty="0"/>
          </a:p>
          <a:p>
            <a:r>
              <a:rPr lang="en-US" sz="2600" dirty="0"/>
              <a:t> n </a:t>
            </a:r>
            <a:r>
              <a:rPr lang="en-US" sz="2600" dirty="0" err="1"/>
              <a:t>este</a:t>
            </a:r>
            <a:r>
              <a:rPr lang="en-US" sz="2600" dirty="0"/>
              <a:t> </a:t>
            </a:r>
            <a:r>
              <a:rPr lang="en-US" sz="2600" dirty="0" err="1"/>
              <a:t>numărul</a:t>
            </a:r>
            <a:r>
              <a:rPr lang="en-US" sz="2600" dirty="0"/>
              <a:t> de </a:t>
            </a:r>
            <a:r>
              <a:rPr lang="en-US" sz="2600" dirty="0" err="1"/>
              <a:t>noduri</a:t>
            </a:r>
            <a:r>
              <a:rPr lang="en-US" sz="2600" dirty="0"/>
              <a:t> din </a:t>
            </a:r>
            <a:r>
              <a:rPr lang="en-US" sz="2600" dirty="0" err="1"/>
              <a:t>graf</a:t>
            </a:r>
            <a:endParaRPr lang="en-US" sz="2600" dirty="0"/>
          </a:p>
          <a:p>
            <a:endParaRPr lang="en-US" dirty="0"/>
          </a:p>
        </p:txBody>
      </p:sp>
    </p:spTree>
    <p:extLst>
      <p:ext uri="{BB962C8B-B14F-4D97-AF65-F5344CB8AC3E}">
        <p14:creationId xmlns:p14="http://schemas.microsoft.com/office/powerpoint/2010/main" val="1547741771"/>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590D5-08E4-41E8-9937-398B029602CE}"/>
              </a:ext>
            </a:extLst>
          </p:cNvPr>
          <p:cNvSpPr>
            <a:spLocks noGrp="1"/>
          </p:cNvSpPr>
          <p:nvPr>
            <p:ph type="title"/>
          </p:nvPr>
        </p:nvSpPr>
        <p:spPr>
          <a:xfrm>
            <a:off x="1141413" y="618518"/>
            <a:ext cx="9905998" cy="1478570"/>
          </a:xfrm>
        </p:spPr>
        <p:txBody>
          <a:bodyPr>
            <a:normAutofit/>
          </a:bodyPr>
          <a:lstStyle/>
          <a:p>
            <a:r>
              <a:rPr lang="en-US" sz="4400" dirty="0" err="1">
                <a:effectLst>
                  <a:glow rad="139700">
                    <a:schemeClr val="accent5">
                      <a:satMod val="175000"/>
                      <a:alpha val="40000"/>
                    </a:schemeClr>
                  </a:glow>
                </a:effectLst>
              </a:rPr>
              <a:t>Exemplu</a:t>
            </a:r>
            <a:br>
              <a:rPr lang="en-US" dirty="0"/>
            </a:br>
            <a:endParaRPr lang="en-US" dirty="0"/>
          </a:p>
        </p:txBody>
      </p:sp>
      <p:pic>
        <p:nvPicPr>
          <p:cNvPr id="4" name="Picture 3">
            <a:extLst>
              <a:ext uri="{FF2B5EF4-FFF2-40B4-BE49-F238E27FC236}">
                <a16:creationId xmlns:a16="http://schemas.microsoft.com/office/drawing/2014/main" id="{5DA82C7D-286B-4BCE-B6A5-CAC01672BAF5}"/>
              </a:ext>
            </a:extLst>
          </p:cNvPr>
          <p:cNvPicPr/>
          <p:nvPr/>
        </p:nvPicPr>
        <p:blipFill rotWithShape="1">
          <a:blip r:embed="rId3">
            <a:extLst>
              <a:ext uri="{28A0092B-C50C-407E-A947-70E740481C1C}">
                <a14:useLocalDpi xmlns:a14="http://schemas.microsoft.com/office/drawing/2010/main" val="0"/>
              </a:ext>
            </a:extLst>
          </a:blip>
          <a:srcRect r="66925" b="86116"/>
          <a:stretch/>
        </p:blipFill>
        <p:spPr bwMode="auto">
          <a:xfrm>
            <a:off x="466160" y="2097087"/>
            <a:ext cx="5389113" cy="2137287"/>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a:extLst>
            <a:ext uri="{53640926-AAD7-44D8-BBD7-CCE9431645EC}">
              <a14:shadowObscured xmlns:a14="http://schemas.microsoft.com/office/drawing/2010/main"/>
            </a:ext>
          </a:extLst>
        </p:spPr>
      </p:pic>
      <p:sp>
        <p:nvSpPr>
          <p:cNvPr id="3" name="Content Placeholder 2">
            <a:extLst>
              <a:ext uri="{FF2B5EF4-FFF2-40B4-BE49-F238E27FC236}">
                <a16:creationId xmlns:a16="http://schemas.microsoft.com/office/drawing/2014/main" id="{5961B58E-6351-4331-8E0D-3FBD0E682AFF}"/>
              </a:ext>
            </a:extLst>
          </p:cNvPr>
          <p:cNvSpPr>
            <a:spLocks noGrp="1"/>
          </p:cNvSpPr>
          <p:nvPr>
            <p:ph idx="1"/>
          </p:nvPr>
        </p:nvSpPr>
        <p:spPr>
          <a:xfrm>
            <a:off x="6336729" y="2392135"/>
            <a:ext cx="4710683" cy="1547191"/>
          </a:xfrm>
        </p:spPr>
        <p:txBody>
          <a:bodyPr>
            <a:normAutofit/>
          </a:bodyPr>
          <a:lstStyle/>
          <a:p>
            <a:pPr marL="0" indent="0">
              <a:buNone/>
            </a:pPr>
            <a:r>
              <a:rPr lang="en-US" sz="3600" dirty="0"/>
              <a:t>Deci, conform </a:t>
            </a:r>
            <a:r>
              <a:rPr lang="en-US" sz="3600" dirty="0" err="1"/>
              <a:t>formulei</a:t>
            </a:r>
            <a:r>
              <a:rPr lang="en-US" sz="3600" dirty="0"/>
              <a:t> de </a:t>
            </a:r>
            <a:r>
              <a:rPr lang="en-US" sz="3600" dirty="0" err="1"/>
              <a:t>mai</a:t>
            </a:r>
            <a:r>
              <a:rPr lang="en-US" sz="3600" dirty="0"/>
              <a:t> sus:</a:t>
            </a:r>
            <a:r>
              <a:rPr lang="en-US" sz="3600" b="1" dirty="0"/>
              <a:t> C=2-3+2=1</a:t>
            </a:r>
            <a:endParaRPr lang="en-US" sz="3600" dirty="0"/>
          </a:p>
          <a:p>
            <a:pPr marL="0" indent="0">
              <a:buNone/>
            </a:pPr>
            <a:endParaRPr lang="en-US" dirty="0"/>
          </a:p>
        </p:txBody>
      </p:sp>
    </p:spTree>
    <p:extLst>
      <p:ext uri="{BB962C8B-B14F-4D97-AF65-F5344CB8AC3E}">
        <p14:creationId xmlns:p14="http://schemas.microsoft.com/office/powerpoint/2010/main" val="3637730831"/>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AB5CC-8C9C-4270-88D2-BDFB9215B930}"/>
              </a:ext>
            </a:extLst>
          </p:cNvPr>
          <p:cNvSpPr>
            <a:spLocks noGrp="1"/>
          </p:cNvSpPr>
          <p:nvPr>
            <p:ph type="title"/>
          </p:nvPr>
        </p:nvSpPr>
        <p:spPr>
          <a:xfrm>
            <a:off x="1141413" y="393231"/>
            <a:ext cx="9905998" cy="1478570"/>
          </a:xfrm>
        </p:spPr>
        <p:txBody>
          <a:bodyPr/>
          <a:lstStyle/>
          <a:p>
            <a:pPr algn="ctr"/>
            <a:r>
              <a:rPr lang="en-US" sz="4800" b="1" dirty="0" err="1">
                <a:effectLst>
                  <a:glow rad="228600">
                    <a:schemeClr val="accent3">
                      <a:satMod val="175000"/>
                      <a:alpha val="40000"/>
                    </a:schemeClr>
                  </a:glow>
                </a:effectLst>
              </a:rPr>
              <a:t>Metrici</a:t>
            </a:r>
            <a:r>
              <a:rPr lang="en-US" sz="4800" b="1" dirty="0">
                <a:effectLst>
                  <a:glow rad="228600">
                    <a:schemeClr val="accent3">
                      <a:satMod val="175000"/>
                      <a:alpha val="40000"/>
                    </a:schemeClr>
                  </a:glow>
                </a:effectLst>
              </a:rPr>
              <a:t> de Securitate</a:t>
            </a:r>
            <a:br>
              <a:rPr lang="en-US" dirty="0"/>
            </a:br>
            <a:endParaRPr lang="en-US" dirty="0"/>
          </a:p>
        </p:txBody>
      </p:sp>
      <p:sp>
        <p:nvSpPr>
          <p:cNvPr id="3" name="Content Placeholder 2">
            <a:extLst>
              <a:ext uri="{FF2B5EF4-FFF2-40B4-BE49-F238E27FC236}">
                <a16:creationId xmlns:a16="http://schemas.microsoft.com/office/drawing/2014/main" id="{6FF57B37-A585-4879-AB1B-179423E21CCA}"/>
              </a:ext>
            </a:extLst>
          </p:cNvPr>
          <p:cNvSpPr>
            <a:spLocks noGrp="1"/>
          </p:cNvSpPr>
          <p:nvPr>
            <p:ph idx="1"/>
          </p:nvPr>
        </p:nvSpPr>
        <p:spPr>
          <a:xfrm>
            <a:off x="1141413" y="1510748"/>
            <a:ext cx="10374726" cy="5194851"/>
          </a:xfrm>
        </p:spPr>
        <p:txBody>
          <a:bodyPr>
            <a:normAutofit lnSpcReduction="10000"/>
          </a:bodyPr>
          <a:lstStyle/>
          <a:p>
            <a:r>
              <a:rPr lang="en-US" sz="2800" dirty="0" err="1"/>
              <a:t>Ele</a:t>
            </a:r>
            <a:r>
              <a:rPr lang="en-US" sz="2800" dirty="0"/>
              <a:t> </a:t>
            </a:r>
            <a:r>
              <a:rPr lang="en-US" sz="2800" dirty="0" err="1"/>
              <a:t>reflectă</a:t>
            </a:r>
            <a:r>
              <a:rPr lang="en-US" sz="2800" dirty="0"/>
              <a:t> o </a:t>
            </a:r>
            <a:r>
              <a:rPr lang="en-US" sz="2800" dirty="0" err="1"/>
              <a:t>metodă</a:t>
            </a:r>
            <a:r>
              <a:rPr lang="en-US" sz="2800" dirty="0"/>
              <a:t> de </a:t>
            </a:r>
            <a:r>
              <a:rPr lang="en-US" sz="2800" dirty="0" err="1"/>
              <a:t>măsurare</a:t>
            </a:r>
            <a:r>
              <a:rPr lang="en-US" sz="2800" dirty="0"/>
              <a:t> a </a:t>
            </a:r>
            <a:r>
              <a:rPr lang="en-US" sz="2800" dirty="0" err="1"/>
              <a:t>calității</a:t>
            </a:r>
            <a:r>
              <a:rPr lang="en-US" sz="2800" dirty="0"/>
              <a:t> software-</a:t>
            </a:r>
            <a:r>
              <a:rPr lang="en-US" sz="2800" dirty="0" err="1"/>
              <a:t>ului</a:t>
            </a:r>
            <a:r>
              <a:rPr lang="en-US" sz="2800" dirty="0"/>
              <a:t>. </a:t>
            </a:r>
            <a:r>
              <a:rPr lang="en-US" sz="2800" dirty="0" err="1"/>
              <a:t>Trebuie</a:t>
            </a:r>
            <a:r>
              <a:rPr lang="en-US" sz="2800" dirty="0"/>
              <a:t> </a:t>
            </a:r>
            <a:r>
              <a:rPr lang="en-US" sz="2800" dirty="0" err="1"/>
              <a:t>să</a:t>
            </a:r>
            <a:r>
              <a:rPr lang="en-US" sz="2800" dirty="0"/>
              <a:t> fie </a:t>
            </a:r>
            <a:r>
              <a:rPr lang="en-US" sz="2800" dirty="0" err="1"/>
              <a:t>urmărite</a:t>
            </a:r>
            <a:r>
              <a:rPr lang="en-US" sz="2800" dirty="0"/>
              <a:t> </a:t>
            </a:r>
            <a:r>
              <a:rPr lang="en-US" sz="2800" dirty="0" err="1"/>
              <a:t>în</a:t>
            </a:r>
            <a:r>
              <a:rPr lang="en-US" sz="2800" dirty="0"/>
              <a:t> </a:t>
            </a:r>
            <a:r>
              <a:rPr lang="en-US" sz="2800" dirty="0" err="1"/>
              <a:t>timp</a:t>
            </a:r>
            <a:r>
              <a:rPr lang="en-US" sz="2800" dirty="0"/>
              <a:t> </a:t>
            </a:r>
            <a:r>
              <a:rPr lang="en-US" sz="2800" dirty="0" err="1"/>
              <a:t>pentru</a:t>
            </a:r>
            <a:r>
              <a:rPr lang="en-US" sz="2800" dirty="0"/>
              <a:t> a </a:t>
            </a:r>
            <a:r>
              <a:rPr lang="en-US" sz="2800" dirty="0" err="1"/>
              <a:t>putea</a:t>
            </a:r>
            <a:r>
              <a:rPr lang="en-US" sz="2800" dirty="0"/>
              <a:t> </a:t>
            </a:r>
            <a:r>
              <a:rPr lang="en-US" sz="2800" dirty="0" err="1"/>
              <a:t>determina</a:t>
            </a:r>
            <a:r>
              <a:rPr lang="en-US" sz="2800" dirty="0"/>
              <a:t> cum </a:t>
            </a:r>
            <a:r>
              <a:rPr lang="en-US" sz="2800" dirty="0" err="1"/>
              <a:t>echipele</a:t>
            </a:r>
            <a:r>
              <a:rPr lang="en-US" sz="2800" dirty="0"/>
              <a:t> de </a:t>
            </a:r>
            <a:r>
              <a:rPr lang="en-US" sz="2800" dirty="0" err="1"/>
              <a:t>dezvoltare</a:t>
            </a:r>
            <a:r>
              <a:rPr lang="en-US" sz="2800" dirty="0"/>
              <a:t> software  </a:t>
            </a:r>
            <a:r>
              <a:rPr lang="en-US" sz="2800" dirty="0" err="1"/>
              <a:t>îmbunătățesc</a:t>
            </a:r>
            <a:r>
              <a:rPr lang="en-US" sz="2800" dirty="0"/>
              <a:t> </a:t>
            </a:r>
            <a:r>
              <a:rPr lang="en-US" sz="2800" dirty="0" err="1"/>
              <a:t>răspunsurile</a:t>
            </a:r>
            <a:r>
              <a:rPr lang="en-US" sz="2800" dirty="0"/>
              <a:t> de </a:t>
            </a:r>
            <a:r>
              <a:rPr lang="en-US" sz="2800" dirty="0" err="1"/>
              <a:t>securitate</a:t>
            </a:r>
            <a:r>
              <a:rPr lang="en-US" sz="2800" dirty="0"/>
              <a:t>.</a:t>
            </a:r>
          </a:p>
          <a:p>
            <a:pPr marL="0" indent="0">
              <a:buNone/>
            </a:pPr>
            <a:endParaRPr lang="en-US" sz="2800" dirty="0"/>
          </a:p>
          <a:p>
            <a:r>
              <a:rPr lang="en-US" sz="3600" b="1" dirty="0" err="1"/>
              <a:t>Metrici</a:t>
            </a:r>
            <a:r>
              <a:rPr lang="en-US" sz="3600" b="1" dirty="0"/>
              <a:t> de Securitate sunt </a:t>
            </a:r>
            <a:r>
              <a:rPr lang="en-US" sz="3600" b="1" dirty="0" err="1"/>
              <a:t>spre</a:t>
            </a:r>
            <a:r>
              <a:rPr lang="en-US" sz="3600" b="1" dirty="0"/>
              <a:t> </a:t>
            </a:r>
            <a:r>
              <a:rPr lang="en-US" sz="3600" b="1" dirty="0" err="1"/>
              <a:t>exemplu</a:t>
            </a:r>
            <a:r>
              <a:rPr lang="en-US" sz="3600" b="1" dirty="0"/>
              <a:t>:</a:t>
            </a:r>
            <a:endParaRPr lang="en-US" sz="3600" dirty="0"/>
          </a:p>
          <a:p>
            <a:pPr marL="0" indent="0">
              <a:buNone/>
            </a:pPr>
            <a:r>
              <a:rPr lang="en-US" sz="2800" b="1" dirty="0"/>
              <a:t>-</a:t>
            </a:r>
            <a:r>
              <a:rPr lang="en-US" sz="2800" dirty="0" err="1"/>
              <a:t>numărul</a:t>
            </a:r>
            <a:r>
              <a:rPr lang="en-US" sz="2800" dirty="0"/>
              <a:t> de port-</a:t>
            </a:r>
            <a:r>
              <a:rPr lang="en-US" sz="2800" dirty="0" err="1"/>
              <a:t>uri</a:t>
            </a:r>
            <a:r>
              <a:rPr lang="en-US" sz="2800" dirty="0"/>
              <a:t> de </a:t>
            </a:r>
            <a:r>
              <a:rPr lang="en-US" sz="2800" dirty="0" err="1"/>
              <a:t>scanare</a:t>
            </a:r>
            <a:r>
              <a:rPr lang="en-US" sz="2800" dirty="0"/>
              <a:t> de pe </a:t>
            </a:r>
            <a:r>
              <a:rPr lang="en-US" sz="2800" dirty="0" err="1"/>
              <a:t>unul</a:t>
            </a:r>
            <a:r>
              <a:rPr lang="en-US" sz="2800" dirty="0"/>
              <a:t> </a:t>
            </a:r>
            <a:r>
              <a:rPr lang="en-US" sz="2800" dirty="0" err="1"/>
              <a:t>sau</a:t>
            </a:r>
            <a:r>
              <a:rPr lang="en-US" sz="2800" dirty="0"/>
              <a:t> </a:t>
            </a:r>
            <a:r>
              <a:rPr lang="en-US" sz="2800" dirty="0" err="1"/>
              <a:t>mai</a:t>
            </a:r>
            <a:r>
              <a:rPr lang="en-US" sz="2800" dirty="0"/>
              <a:t> </a:t>
            </a:r>
            <a:r>
              <a:rPr lang="en-US" sz="2800" dirty="0" err="1"/>
              <a:t>multe</a:t>
            </a:r>
            <a:r>
              <a:rPr lang="en-US" sz="2800" dirty="0"/>
              <a:t> </a:t>
            </a:r>
            <a:r>
              <a:rPr lang="en-US" sz="2800" dirty="0" err="1"/>
              <a:t>servere</a:t>
            </a:r>
            <a:endParaRPr lang="en-US" sz="2800" dirty="0"/>
          </a:p>
          <a:p>
            <a:pPr marL="0" indent="0">
              <a:buNone/>
            </a:pPr>
            <a:r>
              <a:rPr lang="en-US" sz="2800" dirty="0"/>
              <a:t>-</a:t>
            </a:r>
            <a:r>
              <a:rPr lang="en-US" sz="2800" dirty="0" err="1"/>
              <a:t>numărul</a:t>
            </a:r>
            <a:r>
              <a:rPr lang="en-US" sz="2800" dirty="0"/>
              <a:t> de </a:t>
            </a:r>
            <a:r>
              <a:rPr lang="en-US" sz="2800" dirty="0" err="1"/>
              <a:t>oameni</a:t>
            </a:r>
            <a:r>
              <a:rPr lang="en-US" sz="2800" dirty="0"/>
              <a:t> care nu au </a:t>
            </a:r>
            <a:r>
              <a:rPr lang="en-US" sz="2800" dirty="0" err="1"/>
              <a:t>urmat</a:t>
            </a:r>
            <a:r>
              <a:rPr lang="en-US" sz="2800" dirty="0"/>
              <a:t> training-ul de Securitate</a:t>
            </a:r>
          </a:p>
          <a:p>
            <a:pPr marL="0" indent="0">
              <a:buNone/>
            </a:pPr>
            <a:r>
              <a:rPr lang="en-US" sz="2800" dirty="0"/>
              <a:t>-</a:t>
            </a:r>
            <a:r>
              <a:rPr lang="en-US" sz="2800" dirty="0" err="1"/>
              <a:t>numărul</a:t>
            </a:r>
            <a:r>
              <a:rPr lang="en-US" sz="2800" dirty="0"/>
              <a:t> de </a:t>
            </a:r>
            <a:r>
              <a:rPr lang="en-US" sz="2800" dirty="0" err="1"/>
              <a:t>servere</a:t>
            </a:r>
            <a:r>
              <a:rPr lang="en-US" sz="2800" dirty="0"/>
              <a:t> care </a:t>
            </a:r>
            <a:r>
              <a:rPr lang="en-US" sz="2800" dirty="0" err="1"/>
              <a:t>rulează</a:t>
            </a:r>
            <a:r>
              <a:rPr lang="en-US" sz="2800" dirty="0"/>
              <a:t> cu </a:t>
            </a:r>
            <a:r>
              <a:rPr lang="en-US" sz="2800" dirty="0" err="1"/>
              <a:t>vulnerabilități</a:t>
            </a:r>
            <a:r>
              <a:rPr lang="en-US" sz="2800" dirty="0"/>
              <a:t> de </a:t>
            </a:r>
            <a:r>
              <a:rPr lang="en-US" sz="2800" dirty="0" err="1"/>
              <a:t>securitate</a:t>
            </a:r>
            <a:r>
              <a:rPr lang="en-US" sz="2800" dirty="0"/>
              <a:t> </a:t>
            </a:r>
            <a:r>
              <a:rPr lang="en-US" sz="2800" dirty="0" err="1"/>
              <a:t>cunoscute</a:t>
            </a:r>
            <a:endParaRPr lang="en-US" sz="2800" dirty="0"/>
          </a:p>
          <a:p>
            <a:endParaRPr lang="en-US" dirty="0"/>
          </a:p>
        </p:txBody>
      </p:sp>
    </p:spTree>
    <p:extLst>
      <p:ext uri="{BB962C8B-B14F-4D97-AF65-F5344CB8AC3E}">
        <p14:creationId xmlns:p14="http://schemas.microsoft.com/office/powerpoint/2010/main" val="495693533"/>
      </p:ext>
    </p:extLst>
  </p:cSld>
  <p:clrMapOvr>
    <a:masterClrMapping/>
  </p:clrMapOvr>
  <p:transition spd="slow">
    <p:wheel spokes="1"/>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BCE38-7A26-46B5-B828-41869C6AC741}"/>
              </a:ext>
            </a:extLst>
          </p:cNvPr>
          <p:cNvSpPr>
            <a:spLocks noGrp="1"/>
          </p:cNvSpPr>
          <p:nvPr>
            <p:ph type="title"/>
          </p:nvPr>
        </p:nvSpPr>
        <p:spPr/>
        <p:txBody>
          <a:bodyPr>
            <a:normAutofit/>
          </a:bodyPr>
          <a:lstStyle/>
          <a:p>
            <a:pPr algn="ctr"/>
            <a:r>
              <a:rPr lang="en-US" sz="4400" b="1" dirty="0"/>
              <a:t>Cum </a:t>
            </a:r>
            <a:r>
              <a:rPr lang="en-US" sz="4400" b="1" dirty="0" err="1"/>
              <a:t>trebuie</a:t>
            </a:r>
            <a:r>
              <a:rPr lang="en-US" sz="4400" b="1" dirty="0"/>
              <a:t> </a:t>
            </a:r>
            <a:r>
              <a:rPr lang="en-US" sz="4400" b="1" dirty="0" err="1"/>
              <a:t>folosite</a:t>
            </a:r>
            <a:r>
              <a:rPr lang="en-US" sz="4400" b="1" dirty="0"/>
              <a:t>?</a:t>
            </a:r>
            <a:endParaRPr lang="en-US" sz="4400" dirty="0"/>
          </a:p>
        </p:txBody>
      </p:sp>
      <p:sp>
        <p:nvSpPr>
          <p:cNvPr id="3" name="Content Placeholder 2">
            <a:extLst>
              <a:ext uri="{FF2B5EF4-FFF2-40B4-BE49-F238E27FC236}">
                <a16:creationId xmlns:a16="http://schemas.microsoft.com/office/drawing/2014/main" id="{3741FC1A-F308-41EF-8B8D-2B107D071A79}"/>
              </a:ext>
            </a:extLst>
          </p:cNvPr>
          <p:cNvSpPr>
            <a:spLocks noGrp="1"/>
          </p:cNvSpPr>
          <p:nvPr>
            <p:ph idx="1"/>
          </p:nvPr>
        </p:nvSpPr>
        <p:spPr>
          <a:xfrm>
            <a:off x="1141412" y="1974574"/>
            <a:ext cx="10109683" cy="4651513"/>
          </a:xfrm>
        </p:spPr>
        <p:txBody>
          <a:bodyPr>
            <a:normAutofit/>
          </a:bodyPr>
          <a:lstStyle/>
          <a:p>
            <a:pPr marL="0" indent="0">
              <a:buNone/>
            </a:pPr>
            <a:r>
              <a:rPr lang="en-US" dirty="0"/>
              <a:t>-</a:t>
            </a:r>
            <a:r>
              <a:rPr lang="en-US" sz="3200" dirty="0" err="1"/>
              <a:t>Trebuie</a:t>
            </a:r>
            <a:r>
              <a:rPr lang="en-US" sz="3200" dirty="0"/>
              <a:t> </a:t>
            </a:r>
            <a:r>
              <a:rPr lang="en-US" sz="3200" dirty="0" err="1"/>
              <a:t>comparate</a:t>
            </a:r>
            <a:r>
              <a:rPr lang="en-US" sz="3200" dirty="0"/>
              <a:t> </a:t>
            </a:r>
            <a:r>
              <a:rPr lang="en-US" sz="3200" dirty="0" err="1"/>
              <a:t>rezultatele</a:t>
            </a:r>
            <a:r>
              <a:rPr lang="en-US" sz="3200" dirty="0"/>
              <a:t> </a:t>
            </a:r>
            <a:r>
              <a:rPr lang="en-US" sz="3200" dirty="0" err="1"/>
              <a:t>metricilor</a:t>
            </a:r>
            <a:r>
              <a:rPr lang="en-US" sz="3200" dirty="0"/>
              <a:t> cu ale </a:t>
            </a:r>
            <a:r>
              <a:rPr lang="en-US" sz="3200" dirty="0" err="1"/>
              <a:t>altor</a:t>
            </a:r>
            <a:r>
              <a:rPr lang="en-US" sz="3200" dirty="0"/>
              <a:t> </a:t>
            </a:r>
            <a:r>
              <a:rPr lang="en-US" sz="3200" dirty="0" err="1"/>
              <a:t>organizații</a:t>
            </a:r>
            <a:endParaRPr lang="en-US" sz="3200" dirty="0"/>
          </a:p>
          <a:p>
            <a:pPr marL="0" indent="0">
              <a:buNone/>
            </a:pPr>
            <a:r>
              <a:rPr lang="en-US" sz="3200" dirty="0"/>
              <a:t>-</a:t>
            </a:r>
            <a:r>
              <a:rPr lang="en-US" sz="3200" dirty="0" err="1"/>
              <a:t>Rezultate</a:t>
            </a:r>
            <a:r>
              <a:rPr lang="en-US" sz="3200" dirty="0"/>
              <a:t> </a:t>
            </a:r>
            <a:r>
              <a:rPr lang="en-US" sz="3200" dirty="0" err="1"/>
              <a:t>trebuie</a:t>
            </a:r>
            <a:r>
              <a:rPr lang="en-US" sz="3200" dirty="0"/>
              <a:t> </a:t>
            </a:r>
            <a:r>
              <a:rPr lang="en-US" sz="3200" dirty="0" err="1"/>
              <a:t>comparate</a:t>
            </a:r>
            <a:r>
              <a:rPr lang="en-US" sz="3200" dirty="0"/>
              <a:t> cu </a:t>
            </a:r>
            <a:r>
              <a:rPr lang="en-US" sz="3200" dirty="0" err="1"/>
              <a:t>rezultate</a:t>
            </a:r>
            <a:r>
              <a:rPr lang="en-US" sz="3200" dirty="0"/>
              <a:t> </a:t>
            </a:r>
            <a:r>
              <a:rPr lang="en-US" sz="3200" dirty="0" err="1"/>
              <a:t>obținute</a:t>
            </a:r>
            <a:r>
              <a:rPr lang="en-US" sz="3200" dirty="0"/>
              <a:t> anterior (</a:t>
            </a:r>
            <a:r>
              <a:rPr lang="en-US" sz="3200" dirty="0" err="1"/>
              <a:t>în</a:t>
            </a:r>
            <a:r>
              <a:rPr lang="en-US" sz="3200" dirty="0"/>
              <a:t> </a:t>
            </a:r>
            <a:r>
              <a:rPr lang="en-US" sz="3200" dirty="0" err="1"/>
              <a:t>timp</a:t>
            </a:r>
            <a:r>
              <a:rPr lang="en-US" sz="3200" dirty="0"/>
              <a:t>)</a:t>
            </a:r>
          </a:p>
          <a:p>
            <a:pPr marL="0" indent="0">
              <a:buNone/>
            </a:pPr>
            <a:r>
              <a:rPr lang="en-US" sz="3200" dirty="0"/>
              <a:t>-</a:t>
            </a:r>
            <a:r>
              <a:rPr lang="en-US" sz="3200" dirty="0" err="1"/>
              <a:t>Trebuie</a:t>
            </a:r>
            <a:r>
              <a:rPr lang="en-US" sz="3200" dirty="0"/>
              <a:t> </a:t>
            </a:r>
            <a:r>
              <a:rPr lang="en-US" sz="3200" dirty="0" err="1"/>
              <a:t>folosit</a:t>
            </a:r>
            <a:r>
              <a:rPr lang="en-US" sz="3200" dirty="0"/>
              <a:t> un “indicator” </a:t>
            </a:r>
            <a:r>
              <a:rPr lang="en-US" sz="3200" dirty="0" err="1"/>
              <a:t>pentru</a:t>
            </a:r>
            <a:r>
              <a:rPr lang="en-US" sz="3200" dirty="0"/>
              <a:t> a </a:t>
            </a:r>
            <a:r>
              <a:rPr lang="en-US" sz="3200" dirty="0" err="1"/>
              <a:t>putea</a:t>
            </a:r>
            <a:r>
              <a:rPr lang="en-US" sz="3200" dirty="0"/>
              <a:t> </a:t>
            </a:r>
            <a:r>
              <a:rPr lang="en-US" sz="3200" dirty="0" err="1"/>
              <a:t>lua</a:t>
            </a:r>
            <a:r>
              <a:rPr lang="en-US" sz="3200" dirty="0"/>
              <a:t> </a:t>
            </a:r>
            <a:r>
              <a:rPr lang="en-US" sz="3200" dirty="0" err="1"/>
              <a:t>decizi</a:t>
            </a:r>
            <a:r>
              <a:rPr lang="en-US" sz="3200" dirty="0"/>
              <a:t> de Securitate(</a:t>
            </a:r>
            <a:r>
              <a:rPr lang="en-US" sz="3200" dirty="0" err="1"/>
              <a:t>că</a:t>
            </a:r>
            <a:r>
              <a:rPr lang="en-US" sz="3200" dirty="0"/>
              <a:t> un </a:t>
            </a:r>
            <a:r>
              <a:rPr lang="en-US" sz="3200" dirty="0" err="1"/>
              <a:t>fel</a:t>
            </a:r>
            <a:r>
              <a:rPr lang="en-US" sz="3200" dirty="0"/>
              <a:t> de diagnostic pe </a:t>
            </a:r>
            <a:r>
              <a:rPr lang="en-US" sz="3200" dirty="0" err="1"/>
              <a:t>baza</a:t>
            </a:r>
            <a:r>
              <a:rPr lang="en-US" sz="3200" dirty="0"/>
              <a:t> </a:t>
            </a:r>
            <a:r>
              <a:rPr lang="en-US" sz="3200" dirty="0" err="1"/>
              <a:t>căruia</a:t>
            </a:r>
            <a:r>
              <a:rPr lang="en-US" sz="3200" dirty="0"/>
              <a:t> un doctor </a:t>
            </a:r>
            <a:r>
              <a:rPr lang="en-US" sz="3200" dirty="0" err="1"/>
              <a:t>ia</a:t>
            </a:r>
            <a:r>
              <a:rPr lang="en-US" sz="3200" dirty="0"/>
              <a:t> </a:t>
            </a:r>
            <a:r>
              <a:rPr lang="en-US" sz="3200" dirty="0" err="1"/>
              <a:t>decizii</a:t>
            </a:r>
            <a:r>
              <a:rPr lang="en-US" sz="3200" dirty="0"/>
              <a:t> de </a:t>
            </a:r>
            <a:r>
              <a:rPr lang="en-US" sz="3200" dirty="0" err="1"/>
              <a:t>sănătate</a:t>
            </a:r>
            <a:r>
              <a:rPr lang="en-US" sz="3200" dirty="0"/>
              <a:t>)</a:t>
            </a:r>
          </a:p>
          <a:p>
            <a:endParaRPr lang="en-US" dirty="0"/>
          </a:p>
        </p:txBody>
      </p:sp>
    </p:spTree>
    <p:extLst>
      <p:ext uri="{BB962C8B-B14F-4D97-AF65-F5344CB8AC3E}">
        <p14:creationId xmlns:p14="http://schemas.microsoft.com/office/powerpoint/2010/main" val="2285083393"/>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3F424-6AE7-45B7-97A2-2A48B56C221B}"/>
              </a:ext>
            </a:extLst>
          </p:cNvPr>
          <p:cNvSpPr>
            <a:spLocks noGrp="1"/>
          </p:cNvSpPr>
          <p:nvPr>
            <p:ph type="title"/>
          </p:nvPr>
        </p:nvSpPr>
        <p:spPr>
          <a:xfrm>
            <a:off x="1143001" y="165652"/>
            <a:ext cx="9829799" cy="1318591"/>
          </a:xfrm>
        </p:spPr>
        <p:txBody>
          <a:bodyPr>
            <a:normAutofit/>
          </a:bodyPr>
          <a:lstStyle/>
          <a:p>
            <a:pPr algn="ctr"/>
            <a:r>
              <a:rPr lang="en-US" b="1" dirty="0" err="1">
                <a:effectLst>
                  <a:glow rad="139700">
                    <a:schemeClr val="accent2">
                      <a:satMod val="175000"/>
                      <a:alpha val="40000"/>
                    </a:schemeClr>
                  </a:glow>
                </a:effectLst>
              </a:rPr>
              <a:t>Metodă</a:t>
            </a:r>
            <a:r>
              <a:rPr lang="en-US" b="1" dirty="0">
                <a:effectLst>
                  <a:glow rad="139700">
                    <a:schemeClr val="accent2">
                      <a:satMod val="175000"/>
                      <a:alpha val="40000"/>
                    </a:schemeClr>
                  </a:glow>
                </a:effectLst>
              </a:rPr>
              <a:t> </a:t>
            </a:r>
            <a:r>
              <a:rPr lang="en-US" b="1" dirty="0" err="1">
                <a:effectLst>
                  <a:glow rad="139700">
                    <a:schemeClr val="accent2">
                      <a:satMod val="175000"/>
                      <a:alpha val="40000"/>
                    </a:schemeClr>
                  </a:glow>
                </a:effectLst>
              </a:rPr>
              <a:t>evaluării</a:t>
            </a:r>
            <a:r>
              <a:rPr lang="en-US" b="1" dirty="0">
                <a:effectLst>
                  <a:glow rad="139700">
                    <a:schemeClr val="accent2">
                      <a:satMod val="175000"/>
                      <a:alpha val="40000"/>
                    </a:schemeClr>
                  </a:glow>
                </a:effectLst>
              </a:rPr>
              <a:t> </a:t>
            </a:r>
            <a:r>
              <a:rPr lang="en-US" b="1" dirty="0" err="1">
                <a:effectLst>
                  <a:glow rad="139700">
                    <a:schemeClr val="accent2">
                      <a:satMod val="175000"/>
                      <a:alpha val="40000"/>
                    </a:schemeClr>
                  </a:glow>
                </a:effectLst>
              </a:rPr>
              <a:t>dimensionale</a:t>
            </a:r>
            <a:br>
              <a:rPr lang="en-US" dirty="0">
                <a:effectLst>
                  <a:glow rad="139700">
                    <a:schemeClr val="accent2">
                      <a:satMod val="175000"/>
                      <a:alpha val="40000"/>
                    </a:schemeClr>
                  </a:glow>
                </a:effectLst>
              </a:rPr>
            </a:br>
            <a:endParaRPr lang="en-US" dirty="0">
              <a:effectLst>
                <a:glow rad="139700">
                  <a:schemeClr val="accent2">
                    <a:satMod val="175000"/>
                    <a:alpha val="40000"/>
                  </a:schemeClr>
                </a:glow>
              </a:effectLst>
            </a:endParaRPr>
          </a:p>
        </p:txBody>
      </p:sp>
      <p:sp>
        <p:nvSpPr>
          <p:cNvPr id="3" name="Content Placeholder 2">
            <a:extLst>
              <a:ext uri="{FF2B5EF4-FFF2-40B4-BE49-F238E27FC236}">
                <a16:creationId xmlns:a16="http://schemas.microsoft.com/office/drawing/2014/main" id="{CBEEF6BA-3F45-4F07-BC49-BF275CC27E0A}"/>
              </a:ext>
            </a:extLst>
          </p:cNvPr>
          <p:cNvSpPr>
            <a:spLocks noGrp="1"/>
          </p:cNvSpPr>
          <p:nvPr>
            <p:ph idx="1"/>
          </p:nvPr>
        </p:nvSpPr>
        <p:spPr>
          <a:xfrm>
            <a:off x="993913" y="1033670"/>
            <a:ext cx="10204173" cy="5658678"/>
          </a:xfrm>
        </p:spPr>
        <p:txBody>
          <a:bodyPr>
            <a:normAutofit fontScale="92500" lnSpcReduction="10000"/>
          </a:bodyPr>
          <a:lstStyle/>
          <a:p>
            <a:pPr marL="0" indent="0">
              <a:buNone/>
            </a:pPr>
            <a:r>
              <a:rPr lang="en-US" sz="2600" dirty="0" err="1">
                <a:effectLst>
                  <a:glow rad="101600">
                    <a:schemeClr val="accent6">
                      <a:satMod val="175000"/>
                      <a:alpha val="40000"/>
                    </a:schemeClr>
                  </a:glow>
                </a:effectLst>
              </a:rPr>
              <a:t>Evaluarea</a:t>
            </a:r>
            <a:r>
              <a:rPr lang="en-US" sz="2600" dirty="0">
                <a:effectLst>
                  <a:glow rad="101600">
                    <a:schemeClr val="accent6">
                      <a:satMod val="175000"/>
                      <a:alpha val="40000"/>
                    </a:schemeClr>
                  </a:glow>
                </a:effectLst>
              </a:rPr>
              <a:t> </a:t>
            </a:r>
            <a:r>
              <a:rPr lang="en-US" sz="2600" dirty="0" err="1">
                <a:effectLst>
                  <a:glow rad="101600">
                    <a:schemeClr val="accent6">
                      <a:satMod val="175000"/>
                      <a:alpha val="40000"/>
                    </a:schemeClr>
                  </a:glow>
                </a:effectLst>
              </a:rPr>
              <a:t>dimensionala</a:t>
            </a:r>
            <a:r>
              <a:rPr lang="en-US" sz="2600" dirty="0">
                <a:effectLst>
                  <a:glow rad="101600">
                    <a:schemeClr val="accent6">
                      <a:satMod val="175000"/>
                      <a:alpha val="40000"/>
                    </a:schemeClr>
                  </a:glow>
                </a:effectLst>
              </a:rPr>
              <a:t> a </a:t>
            </a:r>
            <a:r>
              <a:rPr lang="en-US" sz="2600" dirty="0" err="1">
                <a:effectLst>
                  <a:glow rad="101600">
                    <a:schemeClr val="accent6">
                      <a:satMod val="175000"/>
                      <a:alpha val="40000"/>
                    </a:schemeClr>
                  </a:glow>
                </a:effectLst>
              </a:rPr>
              <a:t>procesului</a:t>
            </a:r>
            <a:r>
              <a:rPr lang="en-US" sz="2600" dirty="0">
                <a:effectLst>
                  <a:glow rad="101600">
                    <a:schemeClr val="accent6">
                      <a:satMod val="175000"/>
                      <a:alpha val="40000"/>
                    </a:schemeClr>
                  </a:glow>
                </a:effectLst>
              </a:rPr>
              <a:t> software </a:t>
            </a:r>
            <a:r>
              <a:rPr lang="en-US" sz="2600" dirty="0" err="1">
                <a:effectLst>
                  <a:glow rad="101600">
                    <a:schemeClr val="accent6">
                      <a:satMod val="175000"/>
                      <a:alpha val="40000"/>
                    </a:schemeClr>
                  </a:glow>
                </a:effectLst>
              </a:rPr>
              <a:t>reprezintă</a:t>
            </a:r>
            <a:r>
              <a:rPr lang="en-US" sz="2600" dirty="0">
                <a:effectLst>
                  <a:glow rad="101600">
                    <a:schemeClr val="accent6">
                      <a:satMod val="175000"/>
                      <a:alpha val="40000"/>
                    </a:schemeClr>
                  </a:glow>
                </a:effectLst>
              </a:rPr>
              <a:t> o </a:t>
            </a:r>
            <a:r>
              <a:rPr lang="en-US" sz="2600" dirty="0" err="1">
                <a:effectLst>
                  <a:glow rad="101600">
                    <a:schemeClr val="accent6">
                      <a:satMod val="175000"/>
                      <a:alpha val="40000"/>
                    </a:schemeClr>
                  </a:glow>
                </a:effectLst>
              </a:rPr>
              <a:t>estimare</a:t>
            </a:r>
            <a:r>
              <a:rPr lang="en-US" sz="2600" dirty="0">
                <a:effectLst>
                  <a:glow rad="101600">
                    <a:schemeClr val="accent6">
                      <a:satMod val="175000"/>
                      <a:alpha val="40000"/>
                    </a:schemeClr>
                  </a:glow>
                </a:effectLst>
              </a:rPr>
              <a:t> </a:t>
            </a:r>
            <a:r>
              <a:rPr lang="en-US" sz="2600" dirty="0" err="1">
                <a:effectLst>
                  <a:glow rad="101600">
                    <a:schemeClr val="accent6">
                      <a:satMod val="175000"/>
                      <a:alpha val="40000"/>
                    </a:schemeClr>
                  </a:glow>
                </a:effectLst>
              </a:rPr>
              <a:t>directă</a:t>
            </a:r>
            <a:r>
              <a:rPr lang="en-US" sz="2600" dirty="0">
                <a:effectLst>
                  <a:glow rad="101600">
                    <a:schemeClr val="accent6">
                      <a:satMod val="175000"/>
                      <a:alpha val="40000"/>
                    </a:schemeClr>
                  </a:glow>
                </a:effectLst>
              </a:rPr>
              <a:t> a </a:t>
            </a:r>
            <a:r>
              <a:rPr lang="en-US" sz="2600" dirty="0" err="1">
                <a:effectLst>
                  <a:glow rad="101600">
                    <a:schemeClr val="accent6">
                      <a:satMod val="175000"/>
                      <a:alpha val="40000"/>
                    </a:schemeClr>
                  </a:glow>
                </a:effectLst>
              </a:rPr>
              <a:t>acestuia</a:t>
            </a:r>
            <a:r>
              <a:rPr lang="en-US" sz="2600" dirty="0">
                <a:effectLst>
                  <a:glow rad="101600">
                    <a:schemeClr val="accent6">
                      <a:satMod val="175000"/>
                      <a:alpha val="40000"/>
                    </a:schemeClr>
                  </a:glow>
                </a:effectLst>
              </a:rPr>
              <a:t> precum </a:t>
            </a:r>
            <a:r>
              <a:rPr lang="en-US" sz="2600" dirty="0" err="1">
                <a:effectLst>
                  <a:glow rad="101600">
                    <a:schemeClr val="accent6">
                      <a:satMod val="175000"/>
                      <a:alpha val="40000"/>
                    </a:schemeClr>
                  </a:glow>
                </a:effectLst>
              </a:rPr>
              <a:t>și</a:t>
            </a:r>
            <a:r>
              <a:rPr lang="en-US" sz="2600" dirty="0">
                <a:effectLst>
                  <a:glow rad="101600">
                    <a:schemeClr val="accent6">
                      <a:satMod val="175000"/>
                      <a:alpha val="40000"/>
                    </a:schemeClr>
                  </a:glow>
                </a:effectLst>
              </a:rPr>
              <a:t> a </a:t>
            </a:r>
            <a:r>
              <a:rPr lang="en-US" sz="2600" dirty="0" err="1">
                <a:effectLst>
                  <a:glow rad="101600">
                    <a:schemeClr val="accent6">
                      <a:satMod val="175000"/>
                      <a:alpha val="40000"/>
                    </a:schemeClr>
                  </a:glow>
                </a:effectLst>
              </a:rPr>
              <a:t>procesului</a:t>
            </a:r>
            <a:r>
              <a:rPr lang="en-US" sz="2600" dirty="0">
                <a:effectLst>
                  <a:glow rad="101600">
                    <a:schemeClr val="accent6">
                      <a:satMod val="175000"/>
                      <a:alpha val="40000"/>
                    </a:schemeClr>
                  </a:glow>
                </a:effectLst>
              </a:rPr>
              <a:t> </a:t>
            </a:r>
            <a:r>
              <a:rPr lang="en-US" sz="2600" dirty="0" err="1">
                <a:effectLst>
                  <a:glow rad="101600">
                    <a:schemeClr val="accent6">
                      <a:satMod val="175000"/>
                      <a:alpha val="40000"/>
                    </a:schemeClr>
                  </a:glow>
                </a:effectLst>
              </a:rPr>
              <a:t>prin</a:t>
            </a:r>
            <a:r>
              <a:rPr lang="en-US" sz="2600" dirty="0">
                <a:effectLst>
                  <a:glow rad="101600">
                    <a:schemeClr val="accent6">
                      <a:satMod val="175000"/>
                      <a:alpha val="40000"/>
                    </a:schemeClr>
                  </a:glow>
                </a:effectLst>
              </a:rPr>
              <a:t> care el </a:t>
            </a:r>
            <a:r>
              <a:rPr lang="en-US" sz="2600" dirty="0" err="1">
                <a:effectLst>
                  <a:glow rad="101600">
                    <a:schemeClr val="accent6">
                      <a:satMod val="175000"/>
                      <a:alpha val="40000"/>
                    </a:schemeClr>
                  </a:glow>
                </a:effectLst>
              </a:rPr>
              <a:t>este</a:t>
            </a:r>
            <a:r>
              <a:rPr lang="en-US" sz="2600" dirty="0">
                <a:effectLst>
                  <a:glow rad="101600">
                    <a:schemeClr val="accent6">
                      <a:satMod val="175000"/>
                      <a:alpha val="40000"/>
                    </a:schemeClr>
                  </a:glow>
                </a:effectLst>
              </a:rPr>
              <a:t> </a:t>
            </a:r>
            <a:r>
              <a:rPr lang="en-US" sz="2600" dirty="0" err="1">
                <a:effectLst>
                  <a:glow rad="101600">
                    <a:schemeClr val="accent6">
                      <a:satMod val="175000"/>
                      <a:alpha val="40000"/>
                    </a:schemeClr>
                  </a:glow>
                </a:effectLst>
              </a:rPr>
              <a:t>dezvoltat</a:t>
            </a:r>
            <a:r>
              <a:rPr lang="en-US" sz="2600" dirty="0">
                <a:effectLst>
                  <a:glow rad="101600">
                    <a:schemeClr val="accent6">
                      <a:satMod val="175000"/>
                      <a:alpha val="40000"/>
                    </a:schemeClr>
                  </a:glow>
                </a:effectLst>
              </a:rPr>
              <a:t>.</a:t>
            </a:r>
          </a:p>
          <a:p>
            <a:pPr marL="0" indent="0">
              <a:buNone/>
            </a:pPr>
            <a:r>
              <a:rPr lang="en-US" sz="2600" dirty="0"/>
              <a:t>Se </a:t>
            </a:r>
            <a:r>
              <a:rPr lang="en-US" sz="2600" dirty="0" err="1"/>
              <a:t>creează</a:t>
            </a:r>
            <a:r>
              <a:rPr lang="en-US" sz="2600" dirty="0"/>
              <a:t> un </a:t>
            </a:r>
            <a:r>
              <a:rPr lang="en-US" sz="2600" dirty="0" err="1"/>
              <a:t>tabel</a:t>
            </a:r>
            <a:r>
              <a:rPr lang="en-US" sz="2600" dirty="0"/>
              <a:t> cu </a:t>
            </a:r>
            <a:r>
              <a:rPr lang="en-US" sz="2600" dirty="0" err="1"/>
              <a:t>datele</a:t>
            </a:r>
            <a:r>
              <a:rPr lang="en-US" sz="2600" dirty="0"/>
              <a:t> </a:t>
            </a:r>
            <a:r>
              <a:rPr lang="en-US" sz="2600" dirty="0" err="1"/>
              <a:t>ordonate</a:t>
            </a:r>
            <a:r>
              <a:rPr lang="en-US" sz="2600" dirty="0"/>
              <a:t> </a:t>
            </a:r>
            <a:r>
              <a:rPr lang="en-US" sz="2600" dirty="0" err="1"/>
              <a:t>după</a:t>
            </a:r>
            <a:r>
              <a:rPr lang="en-US" sz="2600" dirty="0"/>
              <a:t> </a:t>
            </a:r>
            <a:r>
              <a:rPr lang="en-US" sz="2600" dirty="0" err="1"/>
              <a:t>criteriul</a:t>
            </a:r>
            <a:r>
              <a:rPr lang="en-US" sz="2600" dirty="0"/>
              <a:t> </a:t>
            </a:r>
            <a:r>
              <a:rPr lang="en-US" sz="2600" dirty="0" err="1"/>
              <a:t>dimensiunii</a:t>
            </a:r>
            <a:r>
              <a:rPr lang="en-US" sz="2600" dirty="0"/>
              <a:t>, </a:t>
            </a:r>
            <a:r>
              <a:rPr lang="en-US" sz="2600" dirty="0" err="1"/>
              <a:t>pentru</a:t>
            </a:r>
            <a:r>
              <a:rPr lang="en-US" sz="2600" dirty="0"/>
              <a:t> </a:t>
            </a:r>
            <a:r>
              <a:rPr lang="en-US" sz="2600" dirty="0" err="1"/>
              <a:t>fiecare</a:t>
            </a:r>
            <a:r>
              <a:rPr lang="en-US" sz="2600" dirty="0"/>
              <a:t> </a:t>
            </a:r>
            <a:r>
              <a:rPr lang="en-US" sz="2600" dirty="0" err="1"/>
              <a:t>proiect</a:t>
            </a:r>
            <a:r>
              <a:rPr lang="en-US" sz="2600" dirty="0"/>
              <a:t> </a:t>
            </a:r>
            <a:r>
              <a:rPr lang="en-US" sz="2600" dirty="0" err="1"/>
              <a:t>datele</a:t>
            </a:r>
            <a:r>
              <a:rPr lang="en-US" sz="2600" dirty="0"/>
              <a:t> </a:t>
            </a:r>
            <a:r>
              <a:rPr lang="en-US" sz="2600" dirty="0" err="1"/>
              <a:t>dimensionale</a:t>
            </a:r>
            <a:r>
              <a:rPr lang="en-US" sz="2600" dirty="0"/>
              <a:t> </a:t>
            </a:r>
            <a:r>
              <a:rPr lang="en-US" sz="2600" dirty="0" err="1"/>
              <a:t>fiind</a:t>
            </a:r>
            <a:r>
              <a:rPr lang="en-US" sz="2600" dirty="0"/>
              <a:t>:</a:t>
            </a:r>
          </a:p>
          <a:p>
            <a:r>
              <a:rPr lang="en-US" sz="2600" dirty="0"/>
              <a:t> EFORTUL- </a:t>
            </a:r>
            <a:r>
              <a:rPr lang="en-US" sz="2600" dirty="0" err="1"/>
              <a:t>necesarul</a:t>
            </a:r>
            <a:r>
              <a:rPr lang="en-US" sz="2600" dirty="0"/>
              <a:t> de </a:t>
            </a:r>
            <a:r>
              <a:rPr lang="en-US" sz="2600" dirty="0" err="1"/>
              <a:t>reurse</a:t>
            </a:r>
            <a:r>
              <a:rPr lang="en-US" sz="2600" dirty="0"/>
              <a:t> </a:t>
            </a:r>
            <a:r>
              <a:rPr lang="en-US" sz="2600" dirty="0" err="1"/>
              <a:t>umane</a:t>
            </a:r>
            <a:r>
              <a:rPr lang="en-US" sz="2600" dirty="0"/>
              <a:t>, se </a:t>
            </a:r>
            <a:r>
              <a:rPr lang="en-US" sz="2600" dirty="0" err="1"/>
              <a:t>măsoară</a:t>
            </a:r>
            <a:r>
              <a:rPr lang="en-US" sz="2600" dirty="0"/>
              <a:t> </a:t>
            </a:r>
            <a:r>
              <a:rPr lang="en-US" sz="2600" dirty="0" err="1"/>
              <a:t>în</a:t>
            </a:r>
            <a:r>
              <a:rPr lang="en-US" sz="2600" dirty="0"/>
              <a:t> </a:t>
            </a:r>
            <a:r>
              <a:rPr lang="en-US" sz="2600" dirty="0" err="1"/>
              <a:t>progamatori</a:t>
            </a:r>
            <a:r>
              <a:rPr lang="en-US" sz="2600" dirty="0"/>
              <a:t>-pe-</a:t>
            </a:r>
            <a:r>
              <a:rPr lang="en-US" sz="2600" dirty="0" err="1"/>
              <a:t>luna</a:t>
            </a:r>
            <a:r>
              <a:rPr lang="en-US" sz="2600" dirty="0"/>
              <a:t> </a:t>
            </a:r>
            <a:r>
              <a:rPr lang="en-US" sz="2600" dirty="0" err="1"/>
              <a:t>sau</a:t>
            </a:r>
            <a:r>
              <a:rPr lang="en-US" sz="2600" dirty="0"/>
              <a:t> </a:t>
            </a:r>
            <a:r>
              <a:rPr lang="en-US" sz="2600" dirty="0" err="1"/>
              <a:t>programatori</a:t>
            </a:r>
            <a:r>
              <a:rPr lang="en-US" sz="2600" dirty="0"/>
              <a:t>-pe-an</a:t>
            </a:r>
          </a:p>
          <a:p>
            <a:r>
              <a:rPr lang="en-US" sz="2600" dirty="0"/>
              <a:t> KLOC(Kilo Lines of Code)-mii de </a:t>
            </a:r>
            <a:r>
              <a:rPr lang="en-US" sz="2600" dirty="0" err="1"/>
              <a:t>linii</a:t>
            </a:r>
            <a:r>
              <a:rPr lang="en-US" sz="2600" dirty="0"/>
              <a:t> de cod</a:t>
            </a:r>
          </a:p>
          <a:p>
            <a:r>
              <a:rPr lang="en-US" sz="2600" dirty="0"/>
              <a:t> </a:t>
            </a:r>
            <a:r>
              <a:rPr lang="en-US" sz="2600" dirty="0" err="1"/>
              <a:t>Valoare</a:t>
            </a:r>
            <a:r>
              <a:rPr lang="en-US" sz="2600" dirty="0"/>
              <a:t>- </a:t>
            </a:r>
            <a:r>
              <a:rPr lang="en-US" sz="2600" dirty="0" err="1"/>
              <a:t>resursele</a:t>
            </a:r>
            <a:r>
              <a:rPr lang="en-US" sz="2600" dirty="0"/>
              <a:t> </a:t>
            </a:r>
            <a:r>
              <a:rPr lang="en-US" sz="2600" dirty="0" err="1"/>
              <a:t>financiar</a:t>
            </a:r>
            <a:r>
              <a:rPr lang="en-US" sz="2600" dirty="0"/>
              <a:t> </a:t>
            </a:r>
            <a:r>
              <a:rPr lang="en-US" sz="2600" dirty="0" err="1"/>
              <a:t>raportate</a:t>
            </a:r>
            <a:r>
              <a:rPr lang="en-US" sz="2600" dirty="0"/>
              <a:t> la </a:t>
            </a:r>
            <a:r>
              <a:rPr lang="en-US" sz="2600" dirty="0" err="1"/>
              <a:t>efort</a:t>
            </a:r>
            <a:endParaRPr lang="en-US" sz="2600" dirty="0"/>
          </a:p>
          <a:p>
            <a:r>
              <a:rPr lang="en-US" sz="2600" dirty="0"/>
              <a:t> </a:t>
            </a:r>
            <a:r>
              <a:rPr lang="en-US" sz="2600" dirty="0" err="1"/>
              <a:t>Pagini</a:t>
            </a:r>
            <a:r>
              <a:rPr lang="en-US" sz="2600" dirty="0"/>
              <a:t> de </a:t>
            </a:r>
            <a:r>
              <a:rPr lang="en-US" sz="2600" dirty="0" err="1"/>
              <a:t>documentație</a:t>
            </a:r>
            <a:endParaRPr lang="en-US" sz="2600" dirty="0"/>
          </a:p>
          <a:p>
            <a:r>
              <a:rPr lang="en-US" sz="2600" dirty="0" err="1"/>
              <a:t>Numărul</a:t>
            </a:r>
            <a:r>
              <a:rPr lang="en-US" sz="2600" dirty="0"/>
              <a:t> de </a:t>
            </a:r>
            <a:r>
              <a:rPr lang="en-US" sz="2600" dirty="0" err="1"/>
              <a:t>erori</a:t>
            </a:r>
            <a:r>
              <a:rPr lang="en-US" sz="2600" dirty="0"/>
              <a:t> </a:t>
            </a:r>
            <a:r>
              <a:rPr lang="en-US" sz="2600" dirty="0" err="1"/>
              <a:t>raportate</a:t>
            </a:r>
            <a:r>
              <a:rPr lang="en-US" sz="2600" dirty="0"/>
              <a:t> de </a:t>
            </a:r>
            <a:r>
              <a:rPr lang="en-US" sz="2600" dirty="0" err="1"/>
              <a:t>utilizatori</a:t>
            </a:r>
            <a:r>
              <a:rPr lang="en-US" sz="2600" dirty="0"/>
              <a:t> </a:t>
            </a:r>
            <a:r>
              <a:rPr lang="en-US" sz="2600" dirty="0" err="1"/>
              <a:t>într</a:t>
            </a:r>
            <a:r>
              <a:rPr lang="en-US" sz="2600" dirty="0"/>
              <a:t>-o </a:t>
            </a:r>
            <a:r>
              <a:rPr lang="en-US" sz="2600" dirty="0" err="1"/>
              <a:t>perioada</a:t>
            </a:r>
            <a:r>
              <a:rPr lang="en-US" sz="2600" dirty="0"/>
              <a:t> de </a:t>
            </a:r>
            <a:r>
              <a:rPr lang="en-US" sz="2600" dirty="0" err="1"/>
              <a:t>timp</a:t>
            </a:r>
            <a:r>
              <a:rPr lang="en-US" sz="2600" dirty="0"/>
              <a:t>(ex. un an)</a:t>
            </a:r>
          </a:p>
          <a:p>
            <a:r>
              <a:rPr lang="en-US" sz="2600" dirty="0"/>
              <a:t> </a:t>
            </a:r>
            <a:r>
              <a:rPr lang="en-US" sz="2600" dirty="0" err="1"/>
              <a:t>Numărul</a:t>
            </a:r>
            <a:r>
              <a:rPr lang="en-US" sz="2600" dirty="0"/>
              <a:t> de </a:t>
            </a:r>
            <a:r>
              <a:rPr lang="en-US" sz="2600" dirty="0" err="1"/>
              <a:t>programatori</a:t>
            </a:r>
            <a:r>
              <a:rPr lang="en-US" sz="2600" dirty="0"/>
              <a:t> care au </a:t>
            </a:r>
            <a:r>
              <a:rPr lang="en-US" sz="2600" dirty="0" err="1"/>
              <a:t>lucrat</a:t>
            </a:r>
            <a:r>
              <a:rPr lang="en-US" sz="2600" dirty="0"/>
              <a:t> la </a:t>
            </a:r>
            <a:r>
              <a:rPr lang="en-US" sz="2600" dirty="0" err="1"/>
              <a:t>dezvoltarea</a:t>
            </a:r>
            <a:r>
              <a:rPr lang="en-US" sz="2600" dirty="0"/>
              <a:t> </a:t>
            </a:r>
            <a:r>
              <a:rPr lang="en-US" sz="2600" dirty="0" err="1"/>
              <a:t>produsului</a:t>
            </a:r>
            <a:r>
              <a:rPr lang="en-US" sz="2600" dirty="0"/>
              <a:t> software</a:t>
            </a:r>
          </a:p>
          <a:p>
            <a:endParaRPr lang="en-US" dirty="0"/>
          </a:p>
        </p:txBody>
      </p:sp>
    </p:spTree>
    <p:extLst>
      <p:ext uri="{BB962C8B-B14F-4D97-AF65-F5344CB8AC3E}">
        <p14:creationId xmlns:p14="http://schemas.microsoft.com/office/powerpoint/2010/main" val="1461667653"/>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FFDFB0-8484-46B9-83DC-5A8D28AA7CCD}"/>
              </a:ext>
            </a:extLst>
          </p:cNvPr>
          <p:cNvSpPr>
            <a:spLocks noGrp="1"/>
          </p:cNvSpPr>
          <p:nvPr>
            <p:ph idx="1"/>
          </p:nvPr>
        </p:nvSpPr>
        <p:spPr>
          <a:xfrm>
            <a:off x="1143000" y="470453"/>
            <a:ext cx="9905999" cy="6387547"/>
          </a:xfrm>
        </p:spPr>
        <p:txBody>
          <a:bodyPr>
            <a:noAutofit/>
          </a:bodyPr>
          <a:lstStyle/>
          <a:p>
            <a:r>
              <a:rPr lang="en-US" sz="2700" dirty="0" err="1"/>
              <a:t>Satisfacția</a:t>
            </a:r>
            <a:r>
              <a:rPr lang="en-US" sz="2700" dirty="0"/>
              <a:t> </a:t>
            </a:r>
            <a:r>
              <a:rPr lang="en-US" sz="2700" dirty="0" err="1"/>
              <a:t>clientului</a:t>
            </a:r>
            <a:r>
              <a:rPr lang="en-US" sz="2700" dirty="0"/>
              <a:t> </a:t>
            </a:r>
            <a:r>
              <a:rPr lang="en-US" sz="2700" dirty="0" err="1"/>
              <a:t>este</a:t>
            </a:r>
            <a:r>
              <a:rPr lang="en-US" sz="2700" dirty="0"/>
              <a:t> de </a:t>
            </a:r>
            <a:r>
              <a:rPr lang="en-US" sz="2700" dirty="0" err="1"/>
              <a:t>obicei</a:t>
            </a:r>
            <a:r>
              <a:rPr lang="en-US" sz="2700" dirty="0"/>
              <a:t> </a:t>
            </a:r>
            <a:r>
              <a:rPr lang="en-US" sz="2700" dirty="0" err="1"/>
              <a:t>măsurată</a:t>
            </a:r>
            <a:r>
              <a:rPr lang="en-US" sz="2700" dirty="0"/>
              <a:t> </a:t>
            </a:r>
            <a:r>
              <a:rPr lang="en-US" sz="2700" dirty="0" err="1"/>
              <a:t>prin</a:t>
            </a:r>
            <a:r>
              <a:rPr lang="en-US" sz="2700" dirty="0"/>
              <a:t> </a:t>
            </a:r>
            <a:r>
              <a:rPr lang="en-US" sz="2700" dirty="0" err="1"/>
              <a:t>procent</a:t>
            </a:r>
            <a:r>
              <a:rPr lang="en-US" sz="2700" dirty="0"/>
              <a:t> </a:t>
            </a:r>
            <a:r>
              <a:rPr lang="en-US" sz="2700" dirty="0" err="1"/>
              <a:t>satisfăcut</a:t>
            </a:r>
            <a:r>
              <a:rPr lang="en-US" sz="2700" dirty="0"/>
              <a:t>, </a:t>
            </a:r>
            <a:r>
              <a:rPr lang="en-US" sz="2700" dirty="0" err="1"/>
              <a:t>nesatisfăcut</a:t>
            </a:r>
            <a:r>
              <a:rPr lang="en-US" sz="2700" dirty="0"/>
              <a:t> din </a:t>
            </a:r>
            <a:r>
              <a:rPr lang="en-US" sz="2700" dirty="0" err="1"/>
              <a:t>inspecția</a:t>
            </a:r>
            <a:r>
              <a:rPr lang="en-US" sz="2700" dirty="0"/>
              <a:t> </a:t>
            </a:r>
            <a:r>
              <a:rPr lang="en-US" sz="2700" dirty="0" err="1"/>
              <a:t>satisfacției</a:t>
            </a:r>
            <a:r>
              <a:rPr lang="en-US" sz="2700" dirty="0"/>
              <a:t> </a:t>
            </a:r>
            <a:r>
              <a:rPr lang="en-US" sz="2700" dirty="0" err="1"/>
              <a:t>clientului</a:t>
            </a:r>
            <a:r>
              <a:rPr lang="en-US" sz="2700" dirty="0"/>
              <a:t>.</a:t>
            </a:r>
          </a:p>
          <a:p>
            <a:r>
              <a:rPr lang="en-US" sz="2700" dirty="0" err="1"/>
              <a:t>Pentru</a:t>
            </a:r>
            <a:r>
              <a:rPr lang="en-US" sz="2700" dirty="0"/>
              <a:t> a </a:t>
            </a:r>
            <a:r>
              <a:rPr lang="en-US" sz="2700" dirty="0" err="1"/>
              <a:t>crește</a:t>
            </a:r>
            <a:r>
              <a:rPr lang="en-US" sz="2700" dirty="0"/>
              <a:t> </a:t>
            </a:r>
            <a:r>
              <a:rPr lang="en-US" sz="2700" dirty="0" err="1"/>
              <a:t>satisfacția</a:t>
            </a:r>
            <a:r>
              <a:rPr lang="en-US" sz="2700" dirty="0"/>
              <a:t> </a:t>
            </a:r>
            <a:r>
              <a:rPr lang="en-US" sz="2700" dirty="0" err="1"/>
              <a:t>în</a:t>
            </a:r>
            <a:r>
              <a:rPr lang="en-US" sz="2700" dirty="0"/>
              <a:t> general precum </a:t>
            </a:r>
            <a:r>
              <a:rPr lang="en-US" sz="2700" dirty="0" err="1"/>
              <a:t>și</a:t>
            </a:r>
            <a:r>
              <a:rPr lang="en-US" sz="2700" dirty="0"/>
              <a:t> </a:t>
            </a:r>
            <a:r>
              <a:rPr lang="en-US" sz="2700" dirty="0" err="1"/>
              <a:t>satisfacția</a:t>
            </a:r>
            <a:r>
              <a:rPr lang="en-US" sz="2700" dirty="0"/>
              <a:t> cu variate attribute de </a:t>
            </a:r>
            <a:r>
              <a:rPr lang="en-US" sz="2700" dirty="0" err="1"/>
              <a:t>calitate</a:t>
            </a:r>
            <a:r>
              <a:rPr lang="en-US" sz="2700" dirty="0"/>
              <a:t>, </a:t>
            </a:r>
            <a:r>
              <a:rPr lang="en-US" sz="2700" dirty="0" err="1"/>
              <a:t>atributele</a:t>
            </a:r>
            <a:r>
              <a:rPr lang="en-US" sz="2700" dirty="0"/>
              <a:t> </a:t>
            </a:r>
            <a:r>
              <a:rPr lang="en-US" sz="2700" dirty="0" err="1"/>
              <a:t>trebuiesc</a:t>
            </a:r>
            <a:r>
              <a:rPr lang="en-US" sz="2700" dirty="0"/>
              <a:t> </a:t>
            </a:r>
            <a:r>
              <a:rPr lang="en-US" sz="2700" dirty="0" err="1"/>
              <a:t>luate</a:t>
            </a:r>
            <a:r>
              <a:rPr lang="en-US" sz="2700" dirty="0"/>
              <a:t> </a:t>
            </a:r>
            <a:r>
              <a:rPr lang="en-US" sz="2700" dirty="0" err="1"/>
              <a:t>în</a:t>
            </a:r>
            <a:r>
              <a:rPr lang="en-US" sz="2700" dirty="0"/>
              <a:t> </a:t>
            </a:r>
            <a:r>
              <a:rPr lang="en-US" sz="2700" dirty="0" err="1"/>
              <a:t>cosiderare</a:t>
            </a:r>
            <a:r>
              <a:rPr lang="en-US" sz="2700" dirty="0"/>
              <a:t> </a:t>
            </a:r>
            <a:r>
              <a:rPr lang="en-US" sz="2700" dirty="0" err="1"/>
              <a:t>în</a:t>
            </a:r>
            <a:r>
              <a:rPr lang="en-US" sz="2700" dirty="0"/>
              <a:t> </a:t>
            </a:r>
            <a:r>
              <a:rPr lang="en-US" sz="2700" dirty="0" err="1"/>
              <a:t>planificarea</a:t>
            </a:r>
            <a:r>
              <a:rPr lang="en-US" sz="2700" dirty="0"/>
              <a:t> </a:t>
            </a:r>
            <a:r>
              <a:rPr lang="en-US" sz="2700" dirty="0" err="1"/>
              <a:t>și</a:t>
            </a:r>
            <a:r>
              <a:rPr lang="en-US" sz="2700" dirty="0"/>
              <a:t> </a:t>
            </a:r>
            <a:r>
              <a:rPr lang="en-US" sz="2700" dirty="0" err="1"/>
              <a:t>designul</a:t>
            </a:r>
            <a:r>
              <a:rPr lang="en-US" sz="2700" dirty="0"/>
              <a:t> software-</a:t>
            </a:r>
            <a:r>
              <a:rPr lang="en-US" sz="2700" dirty="0" err="1"/>
              <a:t>ului</a:t>
            </a:r>
            <a:r>
              <a:rPr lang="en-US" sz="2700" dirty="0"/>
              <a:t>.</a:t>
            </a:r>
          </a:p>
          <a:p>
            <a:r>
              <a:rPr lang="en-US" sz="2700" dirty="0" err="1"/>
              <a:t>Totuși</a:t>
            </a:r>
            <a:r>
              <a:rPr lang="en-US" sz="2700" dirty="0"/>
              <a:t> </a:t>
            </a:r>
            <a:r>
              <a:rPr lang="en-US" sz="2700" dirty="0" err="1"/>
              <a:t>aceste</a:t>
            </a:r>
            <a:r>
              <a:rPr lang="en-US" sz="2700" dirty="0"/>
              <a:t> </a:t>
            </a:r>
            <a:r>
              <a:rPr lang="en-US" sz="2700" dirty="0" err="1"/>
              <a:t>atribute</a:t>
            </a:r>
            <a:r>
              <a:rPr lang="en-US" sz="2700" dirty="0"/>
              <a:t> nu sunt </a:t>
            </a:r>
            <a:r>
              <a:rPr lang="en-US" sz="2700" dirty="0" err="1"/>
              <a:t>congruente</a:t>
            </a:r>
            <a:r>
              <a:rPr lang="en-US" sz="2700" dirty="0"/>
              <a:t> </a:t>
            </a:r>
            <a:r>
              <a:rPr lang="en-US" sz="2700" dirty="0" err="1"/>
              <a:t>unele</a:t>
            </a:r>
            <a:r>
              <a:rPr lang="en-US" sz="2700" dirty="0"/>
              <a:t> cu </a:t>
            </a:r>
            <a:r>
              <a:rPr lang="en-US" sz="2700" dirty="0" err="1"/>
              <a:t>celelalte</a:t>
            </a:r>
            <a:r>
              <a:rPr lang="en-US" sz="2700" dirty="0"/>
              <a:t>. De </a:t>
            </a:r>
            <a:r>
              <a:rPr lang="en-US" sz="2700" dirty="0" err="1"/>
              <a:t>exemplu</a:t>
            </a:r>
            <a:r>
              <a:rPr lang="en-US" sz="2700" dirty="0"/>
              <a:t>, cu </a:t>
            </a:r>
            <a:r>
              <a:rPr lang="en-US" sz="2700" dirty="0" err="1"/>
              <a:t>cât</a:t>
            </a:r>
            <a:r>
              <a:rPr lang="en-US" sz="2700" dirty="0"/>
              <a:t> </a:t>
            </a:r>
            <a:r>
              <a:rPr lang="en-US" sz="2700" dirty="0" err="1"/>
              <a:t>crește</a:t>
            </a:r>
            <a:r>
              <a:rPr lang="en-US" sz="2700" dirty="0"/>
              <a:t> </a:t>
            </a:r>
            <a:r>
              <a:rPr lang="en-US" sz="2700" dirty="0" err="1"/>
              <a:t>mai</a:t>
            </a:r>
            <a:r>
              <a:rPr lang="en-US" sz="2700" dirty="0"/>
              <a:t> </a:t>
            </a:r>
            <a:r>
              <a:rPr lang="en-US" sz="2700" dirty="0" err="1"/>
              <a:t>mult</a:t>
            </a:r>
            <a:r>
              <a:rPr lang="en-US" sz="2700" dirty="0"/>
              <a:t> </a:t>
            </a:r>
            <a:r>
              <a:rPr lang="en-US" sz="2700" dirty="0" err="1"/>
              <a:t>complexitatea</a:t>
            </a:r>
            <a:r>
              <a:rPr lang="en-US" sz="2700" dirty="0"/>
              <a:t> </a:t>
            </a:r>
            <a:r>
              <a:rPr lang="en-US" sz="2700" dirty="0" err="1"/>
              <a:t>funcțională</a:t>
            </a:r>
            <a:r>
              <a:rPr lang="en-US" sz="2700" dirty="0"/>
              <a:t> a software-</a:t>
            </a:r>
            <a:r>
              <a:rPr lang="en-US" sz="2700" dirty="0" err="1"/>
              <a:t>ului</a:t>
            </a:r>
            <a:r>
              <a:rPr lang="en-US" sz="2700" dirty="0"/>
              <a:t> cu </a:t>
            </a:r>
            <a:r>
              <a:rPr lang="en-US" sz="2700" dirty="0" err="1"/>
              <a:t>atât</a:t>
            </a:r>
            <a:r>
              <a:rPr lang="en-US" sz="2700" dirty="0"/>
              <a:t> </a:t>
            </a:r>
            <a:r>
              <a:rPr lang="en-US" sz="2700" dirty="0" err="1"/>
              <a:t>devine</a:t>
            </a:r>
            <a:r>
              <a:rPr lang="en-US" sz="2700" dirty="0"/>
              <a:t> tot </a:t>
            </a:r>
            <a:r>
              <a:rPr lang="en-US" sz="2700" dirty="0" err="1"/>
              <a:t>mai</a:t>
            </a:r>
            <a:r>
              <a:rPr lang="en-US" sz="2700" dirty="0"/>
              <a:t> </a:t>
            </a:r>
            <a:r>
              <a:rPr lang="en-US" sz="2700" dirty="0" err="1"/>
              <a:t>greu</a:t>
            </a:r>
            <a:r>
              <a:rPr lang="en-US" sz="2700" dirty="0"/>
              <a:t> </a:t>
            </a:r>
            <a:r>
              <a:rPr lang="en-US" sz="2700" dirty="0" err="1"/>
              <a:t>să</a:t>
            </a:r>
            <a:r>
              <a:rPr lang="en-US" sz="2700" dirty="0"/>
              <a:t> </a:t>
            </a:r>
            <a:r>
              <a:rPr lang="en-US" sz="2700" dirty="0" err="1"/>
              <a:t>obținem</a:t>
            </a:r>
            <a:r>
              <a:rPr lang="en-US" sz="2700" dirty="0"/>
              <a:t> </a:t>
            </a:r>
            <a:r>
              <a:rPr lang="en-US" sz="2700" dirty="0" err="1"/>
              <a:t>mentenabilitate</a:t>
            </a:r>
            <a:r>
              <a:rPr lang="en-US" sz="2700" dirty="0"/>
              <a:t> </a:t>
            </a:r>
            <a:r>
              <a:rPr lang="en-US" sz="2700" dirty="0" err="1"/>
              <a:t>iar</a:t>
            </a:r>
            <a:r>
              <a:rPr lang="en-US" sz="2700" dirty="0"/>
              <a:t> </a:t>
            </a:r>
            <a:r>
              <a:rPr lang="en-US" sz="2700" dirty="0" err="1"/>
              <a:t>în</a:t>
            </a:r>
            <a:r>
              <a:rPr lang="en-US" sz="2700" dirty="0"/>
              <a:t> </a:t>
            </a:r>
            <a:r>
              <a:rPr lang="en-US" sz="2700" dirty="0" err="1"/>
              <a:t>funcție</a:t>
            </a:r>
            <a:r>
              <a:rPr lang="en-US" sz="2700" dirty="0"/>
              <a:t> de </a:t>
            </a:r>
            <a:r>
              <a:rPr lang="en-US" sz="2700" dirty="0" err="1"/>
              <a:t>tipul</a:t>
            </a:r>
            <a:r>
              <a:rPr lang="en-US" sz="2700" dirty="0"/>
              <a:t> de software </a:t>
            </a:r>
            <a:r>
              <a:rPr lang="en-US" sz="2700" dirty="0" err="1"/>
              <a:t>și</a:t>
            </a:r>
            <a:r>
              <a:rPr lang="en-US" sz="2700" dirty="0"/>
              <a:t> client, </a:t>
            </a:r>
            <a:r>
              <a:rPr lang="en-US" sz="2700" dirty="0" err="1"/>
              <a:t>avem</a:t>
            </a:r>
            <a:r>
              <a:rPr lang="en-US" sz="2700" dirty="0"/>
              <a:t> </a:t>
            </a:r>
            <a:r>
              <a:rPr lang="en-US" sz="2700" dirty="0" err="1"/>
              <a:t>nevoie</a:t>
            </a:r>
            <a:r>
              <a:rPr lang="en-US" sz="2700" dirty="0"/>
              <a:t> de </a:t>
            </a:r>
            <a:r>
              <a:rPr lang="en-US" sz="2700" dirty="0" err="1"/>
              <a:t>diferiți</a:t>
            </a:r>
            <a:r>
              <a:rPr lang="en-US" sz="2700" dirty="0"/>
              <a:t> </a:t>
            </a:r>
            <a:r>
              <a:rPr lang="en-US" sz="2700" dirty="0" err="1"/>
              <a:t>factori</a:t>
            </a:r>
            <a:r>
              <a:rPr lang="en-US" sz="2700" dirty="0"/>
              <a:t> </a:t>
            </a:r>
            <a:r>
              <a:rPr lang="en-US" sz="2700" dirty="0" err="1"/>
              <a:t>pentru</a:t>
            </a:r>
            <a:r>
              <a:rPr lang="en-US" sz="2700" dirty="0"/>
              <a:t> </a:t>
            </a:r>
            <a:r>
              <a:rPr lang="en-US" sz="2700" dirty="0" err="1"/>
              <a:t>diferite</a:t>
            </a:r>
            <a:r>
              <a:rPr lang="en-US" sz="2700" dirty="0"/>
              <a:t> </a:t>
            </a:r>
            <a:r>
              <a:rPr lang="en-US" sz="2700" dirty="0" err="1"/>
              <a:t>atribute</a:t>
            </a:r>
            <a:r>
              <a:rPr lang="en-US" sz="2700" dirty="0"/>
              <a:t> de </a:t>
            </a:r>
            <a:r>
              <a:rPr lang="en-US" sz="2700" dirty="0" err="1"/>
              <a:t>calitate</a:t>
            </a:r>
            <a:r>
              <a:rPr lang="en-US" sz="2700" dirty="0"/>
              <a:t>.</a:t>
            </a:r>
          </a:p>
        </p:txBody>
      </p:sp>
    </p:spTree>
    <p:extLst>
      <p:ext uri="{BB962C8B-B14F-4D97-AF65-F5344CB8AC3E}">
        <p14:creationId xmlns:p14="http://schemas.microsoft.com/office/powerpoint/2010/main" val="60981668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0DE52A-D561-48B4-A83F-CA528F3211E1}"/>
              </a:ext>
            </a:extLst>
          </p:cNvPr>
          <p:cNvSpPr>
            <a:spLocks noGrp="1"/>
          </p:cNvSpPr>
          <p:nvPr>
            <p:ph idx="1"/>
          </p:nvPr>
        </p:nvSpPr>
        <p:spPr>
          <a:xfrm>
            <a:off x="1247429" y="2544417"/>
            <a:ext cx="9905999" cy="3987353"/>
          </a:xfrm>
        </p:spPr>
        <p:txBody>
          <a:bodyPr>
            <a:normAutofit/>
          </a:bodyPr>
          <a:lstStyle/>
          <a:p>
            <a:r>
              <a:rPr lang="en-US" sz="3200" dirty="0" err="1"/>
              <a:t>Productivitatea</a:t>
            </a:r>
            <a:r>
              <a:rPr lang="en-US" sz="3200" dirty="0"/>
              <a:t>=KLOC/</a:t>
            </a:r>
            <a:r>
              <a:rPr lang="en-US" sz="3200" dirty="0" err="1"/>
              <a:t>programatori</a:t>
            </a:r>
            <a:r>
              <a:rPr lang="en-US" sz="3200" dirty="0"/>
              <a:t>-pe-</a:t>
            </a:r>
            <a:r>
              <a:rPr lang="en-US" sz="3200" dirty="0" err="1"/>
              <a:t>luna</a:t>
            </a:r>
            <a:endParaRPr lang="en-US" sz="3200" dirty="0"/>
          </a:p>
          <a:p>
            <a:r>
              <a:rPr lang="en-US" sz="3200" dirty="0" err="1"/>
              <a:t>Calitatea</a:t>
            </a:r>
            <a:r>
              <a:rPr lang="en-US" sz="3200" dirty="0"/>
              <a:t>=</a:t>
            </a:r>
            <a:r>
              <a:rPr lang="en-US" sz="3200" dirty="0" err="1"/>
              <a:t>Număr</a:t>
            </a:r>
            <a:r>
              <a:rPr lang="en-US" sz="3200" dirty="0"/>
              <a:t> de </a:t>
            </a:r>
            <a:r>
              <a:rPr lang="en-US" sz="3200" dirty="0" err="1"/>
              <a:t>erori</a:t>
            </a:r>
            <a:r>
              <a:rPr lang="en-US" sz="3200" dirty="0"/>
              <a:t>/KLOC</a:t>
            </a:r>
          </a:p>
          <a:p>
            <a:r>
              <a:rPr lang="en-US" sz="3200" dirty="0"/>
              <a:t>Se </a:t>
            </a:r>
            <a:r>
              <a:rPr lang="en-US" sz="3200" dirty="0" err="1"/>
              <a:t>mai</a:t>
            </a:r>
            <a:r>
              <a:rPr lang="en-US" sz="3200" dirty="0"/>
              <a:t> pot </a:t>
            </a:r>
            <a:r>
              <a:rPr lang="en-US" sz="3200" dirty="0" err="1"/>
              <a:t>calcula</a:t>
            </a:r>
            <a:r>
              <a:rPr lang="en-US" sz="3200" dirty="0"/>
              <a:t> </a:t>
            </a:r>
            <a:r>
              <a:rPr lang="en-US" sz="3200" dirty="0" err="1"/>
              <a:t>și</a:t>
            </a:r>
            <a:r>
              <a:rPr lang="en-US" sz="3200" dirty="0"/>
              <a:t>:</a:t>
            </a:r>
          </a:p>
          <a:p>
            <a:r>
              <a:rPr lang="en-US" sz="3200" dirty="0"/>
              <a:t>Cost=</a:t>
            </a:r>
            <a:r>
              <a:rPr lang="en-US" sz="3200" dirty="0" err="1"/>
              <a:t>Valoare</a:t>
            </a:r>
            <a:r>
              <a:rPr lang="en-US" sz="3200" dirty="0"/>
              <a:t>/KLOC</a:t>
            </a:r>
          </a:p>
          <a:p>
            <a:r>
              <a:rPr lang="en-US" sz="3200" dirty="0" err="1"/>
              <a:t>Decumentatie</a:t>
            </a:r>
            <a:r>
              <a:rPr lang="en-US" sz="3200" dirty="0"/>
              <a:t>=</a:t>
            </a:r>
            <a:r>
              <a:rPr lang="en-US" sz="3200" dirty="0" err="1"/>
              <a:t>Pagini</a:t>
            </a:r>
            <a:r>
              <a:rPr lang="en-US" sz="3200" dirty="0"/>
              <a:t> de </a:t>
            </a:r>
            <a:r>
              <a:rPr lang="en-US" sz="3200" dirty="0" err="1"/>
              <a:t>documentație</a:t>
            </a:r>
            <a:r>
              <a:rPr lang="en-US" sz="3200" dirty="0"/>
              <a:t>/KLOC</a:t>
            </a:r>
          </a:p>
        </p:txBody>
      </p:sp>
      <p:sp>
        <p:nvSpPr>
          <p:cNvPr id="6" name="TextBox 5">
            <a:extLst>
              <a:ext uri="{FF2B5EF4-FFF2-40B4-BE49-F238E27FC236}">
                <a16:creationId xmlns:a16="http://schemas.microsoft.com/office/drawing/2014/main" id="{2526849E-0EC6-49C2-A603-4E3CC791EC08}"/>
              </a:ext>
            </a:extLst>
          </p:cNvPr>
          <p:cNvSpPr txBox="1"/>
          <p:nvPr/>
        </p:nvSpPr>
        <p:spPr>
          <a:xfrm>
            <a:off x="1020417" y="821635"/>
            <a:ext cx="10243931" cy="1569660"/>
          </a:xfrm>
          <a:prstGeom prst="rect">
            <a:avLst/>
          </a:prstGeom>
          <a:noFill/>
        </p:spPr>
        <p:txBody>
          <a:bodyPr wrap="square" rtlCol="0">
            <a:spAutoFit/>
          </a:bodyPr>
          <a:lstStyle/>
          <a:p>
            <a:r>
              <a:rPr lang="en-US" sz="3200" dirty="0">
                <a:effectLst>
                  <a:glow rad="101600">
                    <a:schemeClr val="accent6">
                      <a:satMod val="175000"/>
                      <a:alpha val="40000"/>
                    </a:schemeClr>
                  </a:glow>
                </a:effectLst>
              </a:rPr>
              <a:t>Din </a:t>
            </a:r>
            <a:r>
              <a:rPr lang="en-US" sz="3200" dirty="0" err="1">
                <a:effectLst>
                  <a:glow rad="101600">
                    <a:schemeClr val="accent6">
                      <a:satMod val="175000"/>
                      <a:alpha val="40000"/>
                    </a:schemeClr>
                  </a:glow>
                </a:effectLst>
              </a:rPr>
              <a:t>aceste</a:t>
            </a:r>
            <a:r>
              <a:rPr lang="en-US" sz="3200" dirty="0">
                <a:effectLst>
                  <a:glow rad="101600">
                    <a:schemeClr val="accent6">
                      <a:satMod val="175000"/>
                      <a:alpha val="40000"/>
                    </a:schemeClr>
                  </a:glow>
                </a:effectLst>
              </a:rPr>
              <a:t> date se </a:t>
            </a:r>
            <a:r>
              <a:rPr lang="en-US" sz="3200" dirty="0" err="1">
                <a:effectLst>
                  <a:glow rad="101600">
                    <a:schemeClr val="accent6">
                      <a:satMod val="175000"/>
                      <a:alpha val="40000"/>
                    </a:schemeClr>
                  </a:glow>
                </a:effectLst>
              </a:rPr>
              <a:t>poate</a:t>
            </a:r>
            <a:r>
              <a:rPr lang="en-US" sz="3200" dirty="0">
                <a:effectLst>
                  <a:glow rad="101600">
                    <a:schemeClr val="accent6">
                      <a:satMod val="175000"/>
                      <a:alpha val="40000"/>
                    </a:schemeClr>
                  </a:glow>
                </a:effectLst>
              </a:rPr>
              <a:t> </a:t>
            </a:r>
            <a:r>
              <a:rPr lang="en-US" sz="3200" dirty="0" err="1">
                <a:effectLst>
                  <a:glow rad="101600">
                    <a:schemeClr val="accent6">
                      <a:satMod val="175000"/>
                      <a:alpha val="40000"/>
                    </a:schemeClr>
                  </a:glow>
                </a:effectLst>
              </a:rPr>
              <a:t>realiza</a:t>
            </a:r>
            <a:r>
              <a:rPr lang="en-US" sz="3200" dirty="0">
                <a:effectLst>
                  <a:glow rad="101600">
                    <a:schemeClr val="accent6">
                      <a:satMod val="175000"/>
                      <a:alpha val="40000"/>
                    </a:schemeClr>
                  </a:glow>
                </a:effectLst>
              </a:rPr>
              <a:t> o </a:t>
            </a:r>
            <a:r>
              <a:rPr lang="en-US" sz="3200" dirty="0" err="1">
                <a:effectLst>
                  <a:glow rad="101600">
                    <a:schemeClr val="accent6">
                      <a:satMod val="175000"/>
                      <a:alpha val="40000"/>
                    </a:schemeClr>
                  </a:glow>
                </a:effectLst>
              </a:rPr>
              <a:t>evaluare</a:t>
            </a:r>
            <a:r>
              <a:rPr lang="en-US" sz="3200" dirty="0">
                <a:effectLst>
                  <a:glow rad="101600">
                    <a:schemeClr val="accent6">
                      <a:satMod val="175000"/>
                      <a:alpha val="40000"/>
                    </a:schemeClr>
                  </a:glow>
                </a:effectLst>
              </a:rPr>
              <a:t> a </a:t>
            </a:r>
            <a:r>
              <a:rPr lang="en-US" sz="3200" dirty="0" err="1">
                <a:effectLst>
                  <a:glow rad="101600">
                    <a:schemeClr val="accent6">
                      <a:satMod val="175000"/>
                      <a:alpha val="40000"/>
                    </a:schemeClr>
                  </a:glow>
                </a:effectLst>
              </a:rPr>
              <a:t>productivității</a:t>
            </a:r>
            <a:r>
              <a:rPr lang="en-US" sz="3200" dirty="0">
                <a:effectLst>
                  <a:glow rad="101600">
                    <a:schemeClr val="accent6">
                      <a:satMod val="175000"/>
                      <a:alpha val="40000"/>
                    </a:schemeClr>
                  </a:glow>
                </a:effectLst>
              </a:rPr>
              <a:t> </a:t>
            </a:r>
            <a:r>
              <a:rPr lang="en-US" sz="3200" dirty="0" err="1">
                <a:effectLst>
                  <a:glow rad="101600">
                    <a:schemeClr val="accent6">
                      <a:satMod val="175000"/>
                      <a:alpha val="40000"/>
                    </a:schemeClr>
                  </a:glow>
                </a:effectLst>
              </a:rPr>
              <a:t>și</a:t>
            </a:r>
            <a:r>
              <a:rPr lang="en-US" sz="3200" dirty="0">
                <a:effectLst>
                  <a:glow rad="101600">
                    <a:schemeClr val="accent6">
                      <a:satMod val="175000"/>
                      <a:alpha val="40000"/>
                    </a:schemeClr>
                  </a:glow>
                </a:effectLst>
              </a:rPr>
              <a:t> a </a:t>
            </a:r>
            <a:r>
              <a:rPr lang="en-US" sz="3200" dirty="0" err="1">
                <a:effectLst>
                  <a:glow rad="101600">
                    <a:schemeClr val="accent6">
                      <a:satMod val="175000"/>
                      <a:alpha val="40000"/>
                    </a:schemeClr>
                  </a:glow>
                </a:effectLst>
              </a:rPr>
              <a:t>calității</a:t>
            </a:r>
            <a:r>
              <a:rPr lang="en-US" sz="3200" dirty="0">
                <a:effectLst>
                  <a:glow rad="101600">
                    <a:schemeClr val="accent6">
                      <a:satMod val="175000"/>
                      <a:alpha val="40000"/>
                    </a:schemeClr>
                  </a:glow>
                </a:effectLst>
              </a:rPr>
              <a:t>, orientate dimensional </a:t>
            </a:r>
            <a:r>
              <a:rPr lang="en-US" sz="3200" dirty="0" err="1">
                <a:effectLst>
                  <a:glow rad="101600">
                    <a:schemeClr val="accent6">
                      <a:satMod val="175000"/>
                      <a:alpha val="40000"/>
                    </a:schemeClr>
                  </a:glow>
                </a:effectLst>
              </a:rPr>
              <a:t>pentru</a:t>
            </a:r>
            <a:r>
              <a:rPr lang="en-US" sz="3200" dirty="0">
                <a:effectLst>
                  <a:glow rad="101600">
                    <a:schemeClr val="accent6">
                      <a:satMod val="175000"/>
                      <a:alpha val="40000"/>
                    </a:schemeClr>
                  </a:glow>
                </a:effectLst>
              </a:rPr>
              <a:t> </a:t>
            </a:r>
            <a:r>
              <a:rPr lang="en-US" sz="3200" dirty="0" err="1">
                <a:effectLst>
                  <a:glow rad="101600">
                    <a:schemeClr val="accent6">
                      <a:satMod val="175000"/>
                      <a:alpha val="40000"/>
                    </a:schemeClr>
                  </a:glow>
                </a:effectLst>
              </a:rPr>
              <a:t>fiecare</a:t>
            </a:r>
            <a:r>
              <a:rPr lang="en-US" sz="3200" dirty="0">
                <a:effectLst>
                  <a:glow rad="101600">
                    <a:schemeClr val="accent6">
                      <a:satMod val="175000"/>
                      <a:alpha val="40000"/>
                    </a:schemeClr>
                  </a:glow>
                </a:effectLst>
              </a:rPr>
              <a:t> </a:t>
            </a:r>
            <a:r>
              <a:rPr lang="en-US" sz="3200" dirty="0" err="1">
                <a:effectLst>
                  <a:glow rad="101600">
                    <a:schemeClr val="accent6">
                      <a:satMod val="175000"/>
                      <a:alpha val="40000"/>
                    </a:schemeClr>
                  </a:glow>
                </a:effectLst>
              </a:rPr>
              <a:t>proiect</a:t>
            </a:r>
            <a:r>
              <a:rPr lang="en-US" sz="3200" dirty="0">
                <a:effectLst>
                  <a:glow rad="101600">
                    <a:schemeClr val="accent6">
                      <a:satMod val="175000"/>
                      <a:alpha val="40000"/>
                    </a:schemeClr>
                  </a:glow>
                </a:effectLst>
              </a:rPr>
              <a:t> </a:t>
            </a:r>
            <a:r>
              <a:rPr lang="en-US" sz="3200" dirty="0" err="1">
                <a:effectLst>
                  <a:glow rad="101600">
                    <a:schemeClr val="accent6">
                      <a:satMod val="175000"/>
                      <a:alpha val="40000"/>
                    </a:schemeClr>
                  </a:glow>
                </a:effectLst>
              </a:rPr>
              <a:t>în</a:t>
            </a:r>
            <a:r>
              <a:rPr lang="en-US" sz="3200" dirty="0">
                <a:effectLst>
                  <a:glow rad="101600">
                    <a:schemeClr val="accent6">
                      <a:satMod val="175000"/>
                      <a:alpha val="40000"/>
                    </a:schemeClr>
                  </a:glow>
                </a:effectLst>
              </a:rPr>
              <a:t> </a:t>
            </a:r>
            <a:r>
              <a:rPr lang="en-US" sz="3200" dirty="0" err="1">
                <a:effectLst>
                  <a:glow rad="101600">
                    <a:schemeClr val="accent6">
                      <a:satMod val="175000"/>
                      <a:alpha val="40000"/>
                    </a:schemeClr>
                  </a:glow>
                </a:effectLst>
              </a:rPr>
              <a:t>parte</a:t>
            </a:r>
            <a:r>
              <a:rPr lang="en-US" sz="3200" dirty="0">
                <a:effectLst>
                  <a:glow rad="101600">
                    <a:schemeClr val="accent6">
                      <a:satMod val="175000"/>
                      <a:alpha val="40000"/>
                    </a:schemeClr>
                  </a:glow>
                </a:effectLst>
              </a:rPr>
              <a:t>.</a:t>
            </a:r>
          </a:p>
        </p:txBody>
      </p:sp>
    </p:spTree>
    <p:extLst>
      <p:ext uri="{BB962C8B-B14F-4D97-AF65-F5344CB8AC3E}">
        <p14:creationId xmlns:p14="http://schemas.microsoft.com/office/powerpoint/2010/main" val="3092839781"/>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21545-4186-4C3E-8259-CE5E377F1ED0}"/>
              </a:ext>
            </a:extLst>
          </p:cNvPr>
          <p:cNvSpPr>
            <a:spLocks noGrp="1"/>
          </p:cNvSpPr>
          <p:nvPr>
            <p:ph type="title"/>
          </p:nvPr>
        </p:nvSpPr>
        <p:spPr/>
        <p:txBody>
          <a:bodyPr/>
          <a:lstStyle/>
          <a:p>
            <a:pPr algn="ctr"/>
            <a:r>
              <a:rPr lang="en-US" sz="6000" b="1" dirty="0" err="1">
                <a:effectLst>
                  <a:glow rad="139700">
                    <a:schemeClr val="accent5">
                      <a:satMod val="175000"/>
                      <a:alpha val="40000"/>
                    </a:schemeClr>
                  </a:glow>
                </a:effectLst>
              </a:rPr>
              <a:t>Concluzie</a:t>
            </a:r>
            <a:br>
              <a:rPr lang="en-US" dirty="0"/>
            </a:br>
            <a:endParaRPr lang="en-US" dirty="0"/>
          </a:p>
        </p:txBody>
      </p:sp>
      <p:sp>
        <p:nvSpPr>
          <p:cNvPr id="3" name="Content Placeholder 2">
            <a:extLst>
              <a:ext uri="{FF2B5EF4-FFF2-40B4-BE49-F238E27FC236}">
                <a16:creationId xmlns:a16="http://schemas.microsoft.com/office/drawing/2014/main" id="{7B223B73-7350-4B4F-8F02-DBED1E33DC49}"/>
              </a:ext>
            </a:extLst>
          </p:cNvPr>
          <p:cNvSpPr>
            <a:spLocks noGrp="1"/>
          </p:cNvSpPr>
          <p:nvPr>
            <p:ph idx="1"/>
          </p:nvPr>
        </p:nvSpPr>
        <p:spPr>
          <a:xfrm>
            <a:off x="1141413" y="2249487"/>
            <a:ext cx="9905998" cy="4098304"/>
          </a:xfrm>
        </p:spPr>
        <p:txBody>
          <a:bodyPr>
            <a:normAutofit/>
          </a:bodyPr>
          <a:lstStyle/>
          <a:p>
            <a:pPr marL="0" indent="0" algn="ctr">
              <a:buNone/>
            </a:pPr>
            <a:r>
              <a:rPr lang="en-US" sz="3200" dirty="0" err="1"/>
              <a:t>Metricile</a:t>
            </a:r>
            <a:r>
              <a:rPr lang="en-US" sz="3200" dirty="0"/>
              <a:t> software sunt o “</a:t>
            </a:r>
            <a:r>
              <a:rPr lang="en-US" sz="3200" dirty="0" err="1"/>
              <a:t>unealtă</a:t>
            </a:r>
            <a:r>
              <a:rPr lang="en-US" sz="3200" dirty="0"/>
              <a:t>” de software development des </a:t>
            </a:r>
            <a:r>
              <a:rPr lang="en-US" sz="3200" dirty="0" err="1"/>
              <a:t>folosită</a:t>
            </a:r>
            <a:r>
              <a:rPr lang="en-US" sz="3200" dirty="0"/>
              <a:t> </a:t>
            </a:r>
            <a:r>
              <a:rPr lang="en-US" sz="3200" dirty="0" err="1"/>
              <a:t>pentru</a:t>
            </a:r>
            <a:r>
              <a:rPr lang="en-US" sz="3200" dirty="0"/>
              <a:t> a </a:t>
            </a:r>
            <a:r>
              <a:rPr lang="en-US" sz="3200" dirty="0" err="1"/>
              <a:t>îmbunătăți</a:t>
            </a:r>
            <a:r>
              <a:rPr lang="en-US" sz="3200" dirty="0"/>
              <a:t> </a:t>
            </a:r>
            <a:r>
              <a:rPr lang="en-US" sz="3200" dirty="0" err="1"/>
              <a:t>proiectele</a:t>
            </a:r>
            <a:r>
              <a:rPr lang="en-US" sz="3200" dirty="0"/>
              <a:t> software, </a:t>
            </a:r>
            <a:r>
              <a:rPr lang="en-US" sz="3200" dirty="0" err="1"/>
              <a:t>ele</a:t>
            </a:r>
            <a:r>
              <a:rPr lang="en-US" sz="3200" dirty="0"/>
              <a:t> </a:t>
            </a:r>
            <a:r>
              <a:rPr lang="en-US" sz="3200" dirty="0" err="1"/>
              <a:t>oferă</a:t>
            </a:r>
            <a:r>
              <a:rPr lang="en-US" sz="3200" dirty="0"/>
              <a:t> o “</a:t>
            </a:r>
            <a:r>
              <a:rPr lang="en-US" sz="3200" dirty="0" err="1"/>
              <a:t>oglindire</a:t>
            </a:r>
            <a:r>
              <a:rPr lang="en-US" sz="3200" dirty="0"/>
              <a:t>” a </a:t>
            </a:r>
            <a:r>
              <a:rPr lang="en-US" sz="3200" dirty="0" err="1"/>
              <a:t>impactului</a:t>
            </a:r>
            <a:r>
              <a:rPr lang="en-US" sz="3200" dirty="0"/>
              <a:t> </a:t>
            </a:r>
            <a:r>
              <a:rPr lang="en-US" sz="3200" dirty="0" err="1"/>
              <a:t>deciziilor</a:t>
            </a:r>
            <a:r>
              <a:rPr lang="en-US" sz="3200" dirty="0"/>
              <a:t> </a:t>
            </a:r>
            <a:r>
              <a:rPr lang="en-US" sz="3200" dirty="0" err="1"/>
              <a:t>luate</a:t>
            </a:r>
            <a:r>
              <a:rPr lang="en-US" sz="3200" dirty="0"/>
              <a:t> </a:t>
            </a:r>
            <a:r>
              <a:rPr lang="en-US" sz="3200" dirty="0" err="1"/>
              <a:t>în</a:t>
            </a:r>
            <a:r>
              <a:rPr lang="en-US" sz="3200" dirty="0"/>
              <a:t> </a:t>
            </a:r>
            <a:r>
              <a:rPr lang="en-US" sz="3200" dirty="0" err="1"/>
              <a:t>timpul</a:t>
            </a:r>
            <a:r>
              <a:rPr lang="en-US" sz="3200" dirty="0"/>
              <a:t> </a:t>
            </a:r>
            <a:r>
              <a:rPr lang="en-US" sz="3200" dirty="0" err="1"/>
              <a:t>dezvoltării</a:t>
            </a:r>
            <a:r>
              <a:rPr lang="en-US" sz="3200" dirty="0"/>
              <a:t> software-</a:t>
            </a:r>
            <a:r>
              <a:rPr lang="en-US" sz="3200" dirty="0" err="1"/>
              <a:t>ului</a:t>
            </a:r>
            <a:r>
              <a:rPr lang="en-US" sz="3200" dirty="0"/>
              <a:t>. </a:t>
            </a:r>
            <a:r>
              <a:rPr lang="en-US" sz="3200" dirty="0" err="1"/>
              <a:t>Ajutând</a:t>
            </a:r>
            <a:r>
              <a:rPr lang="en-US" sz="3200" dirty="0"/>
              <a:t> la </a:t>
            </a:r>
            <a:r>
              <a:rPr lang="en-US" sz="3200" dirty="0" err="1"/>
              <a:t>prioritizarea</a:t>
            </a:r>
            <a:r>
              <a:rPr lang="en-US" sz="3200" dirty="0"/>
              <a:t> </a:t>
            </a:r>
            <a:r>
              <a:rPr lang="en-US" sz="3200" dirty="0" err="1"/>
              <a:t>obiectivelor</a:t>
            </a:r>
            <a:r>
              <a:rPr lang="en-US" sz="3200" dirty="0"/>
              <a:t>, </a:t>
            </a:r>
            <a:r>
              <a:rPr lang="en-US" sz="3200" dirty="0" err="1"/>
              <a:t>îmbunătățirea</a:t>
            </a:r>
            <a:r>
              <a:rPr lang="en-US" sz="3200" dirty="0"/>
              <a:t> </a:t>
            </a:r>
            <a:r>
              <a:rPr lang="en-US" sz="3200" dirty="0" err="1"/>
              <a:t>calității</a:t>
            </a:r>
            <a:r>
              <a:rPr lang="en-US" sz="3200" dirty="0"/>
              <a:t> </a:t>
            </a:r>
            <a:r>
              <a:rPr lang="en-US" sz="3200" dirty="0" err="1"/>
              <a:t>proiectului</a:t>
            </a:r>
            <a:r>
              <a:rPr lang="en-US" sz="3200" dirty="0"/>
              <a:t> </a:t>
            </a:r>
            <a:r>
              <a:rPr lang="en-US" sz="3200" dirty="0" err="1"/>
              <a:t>și</a:t>
            </a:r>
            <a:r>
              <a:rPr lang="en-US" sz="3200" dirty="0"/>
              <a:t> </a:t>
            </a:r>
            <a:r>
              <a:rPr lang="en-US" sz="3200" dirty="0" err="1"/>
              <a:t>atingerii</a:t>
            </a:r>
            <a:r>
              <a:rPr lang="en-US" sz="3200" dirty="0"/>
              <a:t> </a:t>
            </a:r>
            <a:r>
              <a:rPr lang="en-US" sz="3200" dirty="0" err="1"/>
              <a:t>scopurilor</a:t>
            </a:r>
            <a:r>
              <a:rPr lang="en-US" sz="3200" dirty="0"/>
              <a:t> </a:t>
            </a:r>
            <a:r>
              <a:rPr lang="en-US" sz="3200" dirty="0" err="1"/>
              <a:t>propuse</a:t>
            </a:r>
            <a:r>
              <a:rPr lang="en-US" sz="3200" dirty="0"/>
              <a:t>.</a:t>
            </a:r>
          </a:p>
        </p:txBody>
      </p:sp>
    </p:spTree>
    <p:extLst>
      <p:ext uri="{BB962C8B-B14F-4D97-AF65-F5344CB8AC3E}">
        <p14:creationId xmlns:p14="http://schemas.microsoft.com/office/powerpoint/2010/main" val="162389461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E6F7B-823A-40B1-9511-396E7B8C7FC1}"/>
              </a:ext>
            </a:extLst>
          </p:cNvPr>
          <p:cNvSpPr>
            <a:spLocks noGrp="1"/>
          </p:cNvSpPr>
          <p:nvPr>
            <p:ph type="title"/>
          </p:nvPr>
        </p:nvSpPr>
        <p:spPr/>
        <p:txBody>
          <a:bodyPr/>
          <a:lstStyle/>
          <a:p>
            <a:r>
              <a:rPr lang="en-US" sz="4400" dirty="0" err="1">
                <a:effectLst>
                  <a:glow rad="228600">
                    <a:schemeClr val="accent2">
                      <a:satMod val="175000"/>
                      <a:alpha val="40000"/>
                    </a:schemeClr>
                  </a:glow>
                </a:effectLst>
              </a:rPr>
              <a:t>Bibliografie</a:t>
            </a:r>
            <a:r>
              <a:rPr lang="en-US" sz="4400" dirty="0">
                <a:effectLst>
                  <a:glow rad="228600">
                    <a:schemeClr val="accent2">
                      <a:satMod val="175000"/>
                      <a:alpha val="40000"/>
                    </a:schemeClr>
                  </a:glow>
                </a:effectLst>
              </a:rPr>
              <a:t>:</a:t>
            </a:r>
            <a:br>
              <a:rPr lang="en-US" dirty="0"/>
            </a:br>
            <a:endParaRPr lang="en-US" dirty="0"/>
          </a:p>
        </p:txBody>
      </p:sp>
      <p:sp>
        <p:nvSpPr>
          <p:cNvPr id="3" name="Content Placeholder 2">
            <a:extLst>
              <a:ext uri="{FF2B5EF4-FFF2-40B4-BE49-F238E27FC236}">
                <a16:creationId xmlns:a16="http://schemas.microsoft.com/office/drawing/2014/main" id="{A57F0646-DC76-4C88-AAA3-C5A3B4ADF1BB}"/>
              </a:ext>
            </a:extLst>
          </p:cNvPr>
          <p:cNvSpPr>
            <a:spLocks noGrp="1"/>
          </p:cNvSpPr>
          <p:nvPr>
            <p:ph idx="1"/>
          </p:nvPr>
        </p:nvSpPr>
        <p:spPr>
          <a:xfrm>
            <a:off x="1141412" y="1892768"/>
            <a:ext cx="9905999" cy="4346714"/>
          </a:xfrm>
        </p:spPr>
        <p:txBody>
          <a:bodyPr>
            <a:normAutofit fontScale="92500"/>
          </a:bodyPr>
          <a:lstStyle/>
          <a:p>
            <a:pPr lvl="0"/>
            <a:r>
              <a:rPr lang="en-US" u="sng" dirty="0">
                <a:hlinkClick r:id="rId2"/>
              </a:rPr>
              <a:t>http://www.software-metrics.ase.ro/articole/METRICI%20%20SOFTWARE.htm</a:t>
            </a:r>
            <a:endParaRPr lang="en-US" dirty="0"/>
          </a:p>
          <a:p>
            <a:pPr lvl="0"/>
            <a:r>
              <a:rPr lang="en-US" dirty="0" err="1"/>
              <a:t>Metrici</a:t>
            </a:r>
            <a:r>
              <a:rPr lang="en-US" dirty="0"/>
              <a:t> software-</a:t>
            </a:r>
            <a:r>
              <a:rPr lang="en-US" dirty="0" err="1"/>
              <a:t>Pometcu</a:t>
            </a:r>
            <a:r>
              <a:rPr lang="en-US" dirty="0"/>
              <a:t> Laura</a:t>
            </a:r>
          </a:p>
          <a:p>
            <a:pPr lvl="0"/>
            <a:r>
              <a:rPr lang="en-US" u="sng" dirty="0">
                <a:hlinkClick r:id="rId3"/>
              </a:rPr>
              <a:t>http://www.professionalqa.com/software-quality-metrics</a:t>
            </a:r>
            <a:endParaRPr lang="en-US" dirty="0"/>
          </a:p>
          <a:p>
            <a:pPr lvl="0"/>
            <a:r>
              <a:rPr lang="en-US" u="sng" dirty="0">
                <a:hlinkClick r:id="rId4"/>
              </a:rPr>
              <a:t>https://books.google.ro/books?id=rhO8YW7LaukC&amp;pg=PA194&amp;lpg=PA194&amp;dq=importation+of+software+metrics+in+quality&amp;source=bl&amp;ots=rJQlitZ_bY&amp;sig=ACfU3U3pvW9Leo4WlRL3_SxuibZbzlhHnA&amp;hl=en&amp;sa=X&amp;ved=2ahUKEwjJi-vo_IDmAhVOLFAKHaKWDdgQ6AEwAnoECAYQAQ#v=onepage&amp;q=importation%20of%20software%20metrics%20in%20quality&amp;f=false</a:t>
            </a:r>
            <a:endParaRPr lang="en-US" dirty="0"/>
          </a:p>
          <a:p>
            <a:pPr lvl="0"/>
            <a:r>
              <a:rPr lang="en-US" u="sng" dirty="0">
                <a:hlinkClick r:id="rId5"/>
              </a:rPr>
              <a:t>https://en.wikipedia.org/wiki/Software_metric</a:t>
            </a:r>
            <a:endParaRPr lang="en-US" dirty="0"/>
          </a:p>
        </p:txBody>
      </p:sp>
    </p:spTree>
    <p:extLst>
      <p:ext uri="{BB962C8B-B14F-4D97-AF65-F5344CB8AC3E}">
        <p14:creationId xmlns:p14="http://schemas.microsoft.com/office/powerpoint/2010/main" val="253539564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pic>
        <p:nvPicPr>
          <p:cNvPr id="70" name="Picture 2">
            <a:extLst>
              <a:ext uri="{FF2B5EF4-FFF2-40B4-BE49-F238E27FC236}">
                <a16:creationId xmlns:a16="http://schemas.microsoft.com/office/drawing/2014/main" id="{9ACD3AF8-B16E-4174-8C1A-41F683C4AF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a16="http://schemas.microsoft.com/office/drawing/2014/main" xmlns="">
                <a:solidFill>
                  <a:srgbClr val="FFFFFF"/>
                </a:solidFill>
              </a14:hiddenFill>
            </a:ext>
          </a:extLst>
        </p:spPr>
      </p:pic>
      <p:grpSp>
        <p:nvGrpSpPr>
          <p:cNvPr id="92" name="Group 8">
            <a:extLst>
              <a:ext uri="{FF2B5EF4-FFF2-40B4-BE49-F238E27FC236}">
                <a16:creationId xmlns:a16="http://schemas.microsoft.com/office/drawing/2014/main" id="{FF5EAD09-B81D-415F-8BCF-73C81AE05F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0" name="Rectangle 5">
              <a:extLst>
                <a:ext uri="{FF2B5EF4-FFF2-40B4-BE49-F238E27FC236}">
                  <a16:creationId xmlns:a16="http://schemas.microsoft.com/office/drawing/2014/main" id="{CFB79010-8ED4-49EF-AFD2-F4D8C80B69B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11" name="Freeform 6">
              <a:extLst>
                <a:ext uri="{FF2B5EF4-FFF2-40B4-BE49-F238E27FC236}">
                  <a16:creationId xmlns:a16="http://schemas.microsoft.com/office/drawing/2014/main" id="{4649B869-006E-42B5-9DDC-21049B130E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2" name="Freeform 7">
              <a:extLst>
                <a:ext uri="{FF2B5EF4-FFF2-40B4-BE49-F238E27FC236}">
                  <a16:creationId xmlns:a16="http://schemas.microsoft.com/office/drawing/2014/main" id="{443096BD-333F-48B6-8220-D1F9793E40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3" name="Rectangle 8">
              <a:extLst>
                <a:ext uri="{FF2B5EF4-FFF2-40B4-BE49-F238E27FC236}">
                  <a16:creationId xmlns:a16="http://schemas.microsoft.com/office/drawing/2014/main" id="{1A45BB9A-7E84-4B9B-923A-270A97F852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14" name="Freeform 9">
              <a:extLst>
                <a:ext uri="{FF2B5EF4-FFF2-40B4-BE49-F238E27FC236}">
                  <a16:creationId xmlns:a16="http://schemas.microsoft.com/office/drawing/2014/main" id="{D7D7C768-2F76-4DE2-A807-1B9FFF816C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5" name="Freeform 10">
              <a:extLst>
                <a:ext uri="{FF2B5EF4-FFF2-40B4-BE49-F238E27FC236}">
                  <a16:creationId xmlns:a16="http://schemas.microsoft.com/office/drawing/2014/main" id="{1870B32E-EE42-470E-B543-CA55AEC8CA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6" name="Freeform 11">
              <a:extLst>
                <a:ext uri="{FF2B5EF4-FFF2-40B4-BE49-F238E27FC236}">
                  <a16:creationId xmlns:a16="http://schemas.microsoft.com/office/drawing/2014/main" id="{EEF09120-11AA-4DB5-98A8-EC4923002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7" name="Freeform 12">
              <a:extLst>
                <a:ext uri="{FF2B5EF4-FFF2-40B4-BE49-F238E27FC236}">
                  <a16:creationId xmlns:a16="http://schemas.microsoft.com/office/drawing/2014/main" id="{39CC463D-589C-461C-A234-0460EB06B8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8" name="Freeform 13">
              <a:extLst>
                <a:ext uri="{FF2B5EF4-FFF2-40B4-BE49-F238E27FC236}">
                  <a16:creationId xmlns:a16="http://schemas.microsoft.com/office/drawing/2014/main" id="{B6516153-269A-421E-A021-CB3F3C5E1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9" name="Freeform 14">
              <a:extLst>
                <a:ext uri="{FF2B5EF4-FFF2-40B4-BE49-F238E27FC236}">
                  <a16:creationId xmlns:a16="http://schemas.microsoft.com/office/drawing/2014/main" id="{45E14300-6C4A-4F77-915F-F3B25B0237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0" name="Freeform 15">
              <a:extLst>
                <a:ext uri="{FF2B5EF4-FFF2-40B4-BE49-F238E27FC236}">
                  <a16:creationId xmlns:a16="http://schemas.microsoft.com/office/drawing/2014/main" id="{993E312A-E6A6-4B52-ADE6-618ADC89BA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1" name="Freeform 16">
              <a:extLst>
                <a:ext uri="{FF2B5EF4-FFF2-40B4-BE49-F238E27FC236}">
                  <a16:creationId xmlns:a16="http://schemas.microsoft.com/office/drawing/2014/main" id="{2F0F3026-2480-472B-8C52-36812C81E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2" name="Freeform 17">
              <a:extLst>
                <a:ext uri="{FF2B5EF4-FFF2-40B4-BE49-F238E27FC236}">
                  <a16:creationId xmlns:a16="http://schemas.microsoft.com/office/drawing/2014/main" id="{34E1C992-559D-4827-9F30-31A3CA7A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3" name="Freeform 18">
              <a:extLst>
                <a:ext uri="{FF2B5EF4-FFF2-40B4-BE49-F238E27FC236}">
                  <a16:creationId xmlns:a16="http://schemas.microsoft.com/office/drawing/2014/main" id="{D9F2FB98-F443-498F-AAD9-6945825681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4" name="Freeform 19">
              <a:extLst>
                <a:ext uri="{FF2B5EF4-FFF2-40B4-BE49-F238E27FC236}">
                  <a16:creationId xmlns:a16="http://schemas.microsoft.com/office/drawing/2014/main" id="{75DBF6EC-ED50-43E4-8A8B-64CE86A88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5" name="Freeform 20">
              <a:extLst>
                <a:ext uri="{FF2B5EF4-FFF2-40B4-BE49-F238E27FC236}">
                  <a16:creationId xmlns:a16="http://schemas.microsoft.com/office/drawing/2014/main" id="{FD854F40-AC43-4F21-9C62-2CE35CFD2B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6" name="Freeform 21">
              <a:extLst>
                <a:ext uri="{FF2B5EF4-FFF2-40B4-BE49-F238E27FC236}">
                  <a16:creationId xmlns:a16="http://schemas.microsoft.com/office/drawing/2014/main" id="{62CCB560-494A-4F74-9DE4-068806A893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7" name="Freeform 22">
              <a:extLst>
                <a:ext uri="{FF2B5EF4-FFF2-40B4-BE49-F238E27FC236}">
                  <a16:creationId xmlns:a16="http://schemas.microsoft.com/office/drawing/2014/main" id="{6F9A05F2-B5D2-4D8A-9A78-14E45C13F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8" name="Freeform 23">
              <a:extLst>
                <a:ext uri="{FF2B5EF4-FFF2-40B4-BE49-F238E27FC236}">
                  <a16:creationId xmlns:a16="http://schemas.microsoft.com/office/drawing/2014/main" id="{A6373189-19BB-4BEC-84A3-432253E05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9" name="Freeform 24">
              <a:extLst>
                <a:ext uri="{FF2B5EF4-FFF2-40B4-BE49-F238E27FC236}">
                  <a16:creationId xmlns:a16="http://schemas.microsoft.com/office/drawing/2014/main" id="{71AB3122-947A-44DB-B190-A2601C6C95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0" name="Freeform 25">
              <a:extLst>
                <a:ext uri="{FF2B5EF4-FFF2-40B4-BE49-F238E27FC236}">
                  <a16:creationId xmlns:a16="http://schemas.microsoft.com/office/drawing/2014/main" id="{74B4109D-3AFC-4D44-87B1-0CDED3E63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1" name="Freeform 26">
              <a:extLst>
                <a:ext uri="{FF2B5EF4-FFF2-40B4-BE49-F238E27FC236}">
                  <a16:creationId xmlns:a16="http://schemas.microsoft.com/office/drawing/2014/main" id="{44AAD39F-F7C9-4D00-95E0-0465B4E858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2" name="Freeform 27">
              <a:extLst>
                <a:ext uri="{FF2B5EF4-FFF2-40B4-BE49-F238E27FC236}">
                  <a16:creationId xmlns:a16="http://schemas.microsoft.com/office/drawing/2014/main" id="{C1DCAB8D-6EF6-4A84-8D0C-AA9226DEC9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3" name="Freeform 28">
              <a:extLst>
                <a:ext uri="{FF2B5EF4-FFF2-40B4-BE49-F238E27FC236}">
                  <a16:creationId xmlns:a16="http://schemas.microsoft.com/office/drawing/2014/main" id="{C407F97F-83CF-4703-B9E0-6335530E32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4" name="Freeform 29">
              <a:extLst>
                <a:ext uri="{FF2B5EF4-FFF2-40B4-BE49-F238E27FC236}">
                  <a16:creationId xmlns:a16="http://schemas.microsoft.com/office/drawing/2014/main" id="{0D8D2363-5D84-4CFF-89AA-3C93C859DB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5" name="Freeform 30">
              <a:extLst>
                <a:ext uri="{FF2B5EF4-FFF2-40B4-BE49-F238E27FC236}">
                  <a16:creationId xmlns:a16="http://schemas.microsoft.com/office/drawing/2014/main" id="{0435A35C-AC99-4E12-8CB0-9C640DAA94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6" name="Freeform 31">
              <a:extLst>
                <a:ext uri="{FF2B5EF4-FFF2-40B4-BE49-F238E27FC236}">
                  <a16:creationId xmlns:a16="http://schemas.microsoft.com/office/drawing/2014/main" id="{F20392CF-2256-4527-836B-2E6F88596E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7" name="Freeform 32">
              <a:extLst>
                <a:ext uri="{FF2B5EF4-FFF2-40B4-BE49-F238E27FC236}">
                  <a16:creationId xmlns:a16="http://schemas.microsoft.com/office/drawing/2014/main" id="{C52C3AD3-122C-4010-9C55-B0247F8CCA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8" name="Rectangle 33">
              <a:extLst>
                <a:ext uri="{FF2B5EF4-FFF2-40B4-BE49-F238E27FC236}">
                  <a16:creationId xmlns:a16="http://schemas.microsoft.com/office/drawing/2014/main" id="{EFCB53ED-09C0-4AD7-9BBC-366833D5FE0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39" name="Freeform 34">
              <a:extLst>
                <a:ext uri="{FF2B5EF4-FFF2-40B4-BE49-F238E27FC236}">
                  <a16:creationId xmlns:a16="http://schemas.microsoft.com/office/drawing/2014/main" id="{6F309F52-BFCF-47D9-8089-BC049540DB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0" name="Freeform 35">
              <a:extLst>
                <a:ext uri="{FF2B5EF4-FFF2-40B4-BE49-F238E27FC236}">
                  <a16:creationId xmlns:a16="http://schemas.microsoft.com/office/drawing/2014/main" id="{5F9AE85F-C7AA-4761-B468-2E100829B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1" name="Freeform 36">
              <a:extLst>
                <a:ext uri="{FF2B5EF4-FFF2-40B4-BE49-F238E27FC236}">
                  <a16:creationId xmlns:a16="http://schemas.microsoft.com/office/drawing/2014/main" id="{2C81C778-91E5-4AE9-AACB-8566E7A28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2" name="Freeform 37">
              <a:extLst>
                <a:ext uri="{FF2B5EF4-FFF2-40B4-BE49-F238E27FC236}">
                  <a16:creationId xmlns:a16="http://schemas.microsoft.com/office/drawing/2014/main" id="{6C56E0B4-58A0-4B2B-BD56-54121BB8DB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3" name="Freeform 38">
              <a:extLst>
                <a:ext uri="{FF2B5EF4-FFF2-40B4-BE49-F238E27FC236}">
                  <a16:creationId xmlns:a16="http://schemas.microsoft.com/office/drawing/2014/main" id="{88A29CFE-13A6-4509-946F-5C074F856E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4" name="Freeform 39">
              <a:extLst>
                <a:ext uri="{FF2B5EF4-FFF2-40B4-BE49-F238E27FC236}">
                  <a16:creationId xmlns:a16="http://schemas.microsoft.com/office/drawing/2014/main" id="{00235A0A-018B-4499-AC16-AF83457BF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5" name="Freeform 40">
              <a:extLst>
                <a:ext uri="{FF2B5EF4-FFF2-40B4-BE49-F238E27FC236}">
                  <a16:creationId xmlns:a16="http://schemas.microsoft.com/office/drawing/2014/main" id="{861DF9B7-50DC-4EBE-8B23-97FE92DBBB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6" name="Freeform 41">
              <a:extLst>
                <a:ext uri="{FF2B5EF4-FFF2-40B4-BE49-F238E27FC236}">
                  <a16:creationId xmlns:a16="http://schemas.microsoft.com/office/drawing/2014/main" id="{69673907-73D7-4729-A911-9BD078EC2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7" name="Freeform 42">
              <a:extLst>
                <a:ext uri="{FF2B5EF4-FFF2-40B4-BE49-F238E27FC236}">
                  <a16:creationId xmlns:a16="http://schemas.microsoft.com/office/drawing/2014/main" id="{4DC844D3-8053-4EE7-A286-50157B6FD8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8" name="Freeform 43">
              <a:extLst>
                <a:ext uri="{FF2B5EF4-FFF2-40B4-BE49-F238E27FC236}">
                  <a16:creationId xmlns:a16="http://schemas.microsoft.com/office/drawing/2014/main" id="{D67575A0-A45A-4773-874C-16370E3670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9" name="Freeform 44">
              <a:extLst>
                <a:ext uri="{FF2B5EF4-FFF2-40B4-BE49-F238E27FC236}">
                  <a16:creationId xmlns:a16="http://schemas.microsoft.com/office/drawing/2014/main" id="{4327252B-B62B-4DE0-A924-B7F6E40AD9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0" name="Rectangle 45">
              <a:extLst>
                <a:ext uri="{FF2B5EF4-FFF2-40B4-BE49-F238E27FC236}">
                  <a16:creationId xmlns:a16="http://schemas.microsoft.com/office/drawing/2014/main" id="{778BC6A7-AC19-497B-A7C6-E447B2EBDA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51" name="Freeform 46">
              <a:extLst>
                <a:ext uri="{FF2B5EF4-FFF2-40B4-BE49-F238E27FC236}">
                  <a16:creationId xmlns:a16="http://schemas.microsoft.com/office/drawing/2014/main" id="{4E79A87B-BF1F-437A-9FED-BE93025E5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2" name="Freeform 47">
              <a:extLst>
                <a:ext uri="{FF2B5EF4-FFF2-40B4-BE49-F238E27FC236}">
                  <a16:creationId xmlns:a16="http://schemas.microsoft.com/office/drawing/2014/main" id="{DFAAF3CC-B4E0-45C8-AC2D-EF0D6D823D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3" name="Freeform 48">
              <a:extLst>
                <a:ext uri="{FF2B5EF4-FFF2-40B4-BE49-F238E27FC236}">
                  <a16:creationId xmlns:a16="http://schemas.microsoft.com/office/drawing/2014/main" id="{A5A12C87-1E4A-4664-B2F4-A1C8B656F9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4" name="Freeform 49">
              <a:extLst>
                <a:ext uri="{FF2B5EF4-FFF2-40B4-BE49-F238E27FC236}">
                  <a16:creationId xmlns:a16="http://schemas.microsoft.com/office/drawing/2014/main" id="{B3AF8230-4630-4505-ADDB-16A9B6B377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5" name="Freeform 50">
              <a:extLst>
                <a:ext uri="{FF2B5EF4-FFF2-40B4-BE49-F238E27FC236}">
                  <a16:creationId xmlns:a16="http://schemas.microsoft.com/office/drawing/2014/main" id="{33F93F6D-724D-42F3-AF1D-3081EAB5D1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6" name="Freeform 51">
              <a:extLst>
                <a:ext uri="{FF2B5EF4-FFF2-40B4-BE49-F238E27FC236}">
                  <a16:creationId xmlns:a16="http://schemas.microsoft.com/office/drawing/2014/main" id="{F5DD7A8F-FB67-4E79-80DB-0FAF3A098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7" name="Freeform 52">
              <a:extLst>
                <a:ext uri="{FF2B5EF4-FFF2-40B4-BE49-F238E27FC236}">
                  <a16:creationId xmlns:a16="http://schemas.microsoft.com/office/drawing/2014/main" id="{7B140A84-E89E-4A80-9DF8-7BCA45F908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8" name="Freeform 53">
              <a:extLst>
                <a:ext uri="{FF2B5EF4-FFF2-40B4-BE49-F238E27FC236}">
                  <a16:creationId xmlns:a16="http://schemas.microsoft.com/office/drawing/2014/main" id="{279E1D6A-EFE2-44C6-A5BF-DFADF0DC91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9" name="Freeform 54">
              <a:extLst>
                <a:ext uri="{FF2B5EF4-FFF2-40B4-BE49-F238E27FC236}">
                  <a16:creationId xmlns:a16="http://schemas.microsoft.com/office/drawing/2014/main" id="{C9FA2204-561F-4ABB-988C-03053820F1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0" name="Freeform 55">
              <a:extLst>
                <a:ext uri="{FF2B5EF4-FFF2-40B4-BE49-F238E27FC236}">
                  <a16:creationId xmlns:a16="http://schemas.microsoft.com/office/drawing/2014/main" id="{8BD7D04E-AC0A-424F-BC40-28842DAFFA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1" name="Freeform 56">
              <a:extLst>
                <a:ext uri="{FF2B5EF4-FFF2-40B4-BE49-F238E27FC236}">
                  <a16:creationId xmlns:a16="http://schemas.microsoft.com/office/drawing/2014/main" id="{32B616A2-FE09-47DD-B58C-12EE58B7CA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2" name="Freeform 57">
              <a:extLst>
                <a:ext uri="{FF2B5EF4-FFF2-40B4-BE49-F238E27FC236}">
                  <a16:creationId xmlns:a16="http://schemas.microsoft.com/office/drawing/2014/main" id="{08C5EAF5-6064-484E-BA05-80D09D84EA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3" name="Freeform 58">
              <a:extLst>
                <a:ext uri="{FF2B5EF4-FFF2-40B4-BE49-F238E27FC236}">
                  <a16:creationId xmlns:a16="http://schemas.microsoft.com/office/drawing/2014/main" id="{F11D90DF-D275-4725-884C-77E5E01D89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grpSp>
      <p:grpSp>
        <p:nvGrpSpPr>
          <p:cNvPr id="93" name="Group 64">
            <a:extLst>
              <a:ext uri="{FF2B5EF4-FFF2-40B4-BE49-F238E27FC236}">
                <a16:creationId xmlns:a16="http://schemas.microsoft.com/office/drawing/2014/main" id="{9BE10567-6165-46A7-867D-4690A16B46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66" name="Rectangle 65">
              <a:extLst>
                <a:ext uri="{FF2B5EF4-FFF2-40B4-BE49-F238E27FC236}">
                  <a16:creationId xmlns:a16="http://schemas.microsoft.com/office/drawing/2014/main" id="{0F4DB1F4-429C-4C85-85D7-C4D81996D3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4" name="Picture 2">
              <a:extLst>
                <a:ext uri="{FF2B5EF4-FFF2-40B4-BE49-F238E27FC236}">
                  <a16:creationId xmlns:a16="http://schemas.microsoft.com/office/drawing/2014/main" id="{159C0DA6-71D9-4C96-A774-7FADF5E0A4C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sp>
        <p:nvSpPr>
          <p:cNvPr id="69" name="Round Diagonal Corner Rectangle 7">
            <a:extLst>
              <a:ext uri="{FF2B5EF4-FFF2-40B4-BE49-F238E27FC236}">
                <a16:creationId xmlns:a16="http://schemas.microsoft.com/office/drawing/2014/main" id="{4B24F6DB-F114-44A7-BB56-D401884E4E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rgbClr val="000000">
              <a:alpha val="80000"/>
            </a:srgb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71" name="Group 70">
            <a:extLst>
              <a:ext uri="{FF2B5EF4-FFF2-40B4-BE49-F238E27FC236}">
                <a16:creationId xmlns:a16="http://schemas.microsoft.com/office/drawing/2014/main" id="{4DB50ECD-225E-4F81-AF7B-706DD05F3B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a:effectLst/>
        </p:grpSpPr>
        <p:sp>
          <p:nvSpPr>
            <p:cNvPr id="72" name="Freeform 32">
              <a:extLst>
                <a:ext uri="{FF2B5EF4-FFF2-40B4-BE49-F238E27FC236}">
                  <a16:creationId xmlns:a16="http://schemas.microsoft.com/office/drawing/2014/main" id="{CBC3B006-1357-4969-BC3D-CDD91E492B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3" name="Freeform 33">
              <a:extLst>
                <a:ext uri="{FF2B5EF4-FFF2-40B4-BE49-F238E27FC236}">
                  <a16:creationId xmlns:a16="http://schemas.microsoft.com/office/drawing/2014/main" id="{0D6E4F1D-B331-41B5-90EF-2236C1EE15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4" name="Freeform 34">
              <a:extLst>
                <a:ext uri="{FF2B5EF4-FFF2-40B4-BE49-F238E27FC236}">
                  <a16:creationId xmlns:a16="http://schemas.microsoft.com/office/drawing/2014/main" id="{54A60014-21DF-44E5-9137-4335718850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5" name="Freeform 37">
              <a:extLst>
                <a:ext uri="{FF2B5EF4-FFF2-40B4-BE49-F238E27FC236}">
                  <a16:creationId xmlns:a16="http://schemas.microsoft.com/office/drawing/2014/main" id="{40B768C0-B003-45F4-9A06-EA3509A90B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6" name="Freeform 35">
              <a:extLst>
                <a:ext uri="{FF2B5EF4-FFF2-40B4-BE49-F238E27FC236}">
                  <a16:creationId xmlns:a16="http://schemas.microsoft.com/office/drawing/2014/main" id="{5E479182-2054-4AD9-823D-81CFAD7F2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7" name="Freeform 36">
              <a:extLst>
                <a:ext uri="{FF2B5EF4-FFF2-40B4-BE49-F238E27FC236}">
                  <a16:creationId xmlns:a16="http://schemas.microsoft.com/office/drawing/2014/main" id="{A7D912CF-756A-41F1-8BF1-5BA7D1BD05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8" name="Freeform 38">
              <a:extLst>
                <a:ext uri="{FF2B5EF4-FFF2-40B4-BE49-F238E27FC236}">
                  <a16:creationId xmlns:a16="http://schemas.microsoft.com/office/drawing/2014/main" id="{734B6F35-2160-44B1-AB00-F628C84B14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9" name="Freeform 39">
              <a:extLst>
                <a:ext uri="{FF2B5EF4-FFF2-40B4-BE49-F238E27FC236}">
                  <a16:creationId xmlns:a16="http://schemas.microsoft.com/office/drawing/2014/main" id="{D8657E76-4F63-44FE-86C5-54CA174FC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0" name="Freeform 40">
              <a:extLst>
                <a:ext uri="{FF2B5EF4-FFF2-40B4-BE49-F238E27FC236}">
                  <a16:creationId xmlns:a16="http://schemas.microsoft.com/office/drawing/2014/main" id="{482CEB8C-90E5-4152-8B52-A2881B98A3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1" name="Rectangle 41">
              <a:extLst>
                <a:ext uri="{FF2B5EF4-FFF2-40B4-BE49-F238E27FC236}">
                  <a16:creationId xmlns:a16="http://schemas.microsoft.com/office/drawing/2014/main" id="{85010FC2-BC4C-4692-876D-7FE363BFC6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sp>
          <p:nvSpPr>
            <p:cNvPr id="82" name="Freeform 32">
              <a:extLst>
                <a:ext uri="{FF2B5EF4-FFF2-40B4-BE49-F238E27FC236}">
                  <a16:creationId xmlns:a16="http://schemas.microsoft.com/office/drawing/2014/main" id="{714C1223-2B78-4715-9ACB-079A60D16D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3" name="Freeform 33">
              <a:extLst>
                <a:ext uri="{FF2B5EF4-FFF2-40B4-BE49-F238E27FC236}">
                  <a16:creationId xmlns:a16="http://schemas.microsoft.com/office/drawing/2014/main" id="{1D9109D3-C92A-410B-9B43-5F02B2D84E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4" name="Freeform 34">
              <a:extLst>
                <a:ext uri="{FF2B5EF4-FFF2-40B4-BE49-F238E27FC236}">
                  <a16:creationId xmlns:a16="http://schemas.microsoft.com/office/drawing/2014/main" id="{EF5B327A-A1AE-42F3-815E-84F4AA2948C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5" name="Freeform 37">
              <a:extLst>
                <a:ext uri="{FF2B5EF4-FFF2-40B4-BE49-F238E27FC236}">
                  <a16:creationId xmlns:a16="http://schemas.microsoft.com/office/drawing/2014/main" id="{77738BDE-751F-4D4C-B4C4-C9DF3EA29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6" name="Freeform 35">
              <a:extLst>
                <a:ext uri="{FF2B5EF4-FFF2-40B4-BE49-F238E27FC236}">
                  <a16:creationId xmlns:a16="http://schemas.microsoft.com/office/drawing/2014/main" id="{9C8C4AD6-72BF-490C-963C-97C7FD7E7E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7" name="Freeform 36">
              <a:extLst>
                <a:ext uri="{FF2B5EF4-FFF2-40B4-BE49-F238E27FC236}">
                  <a16:creationId xmlns:a16="http://schemas.microsoft.com/office/drawing/2014/main" id="{94990E31-5AA8-4502-A963-CE1B539DAC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8" name="Freeform 38">
              <a:extLst>
                <a:ext uri="{FF2B5EF4-FFF2-40B4-BE49-F238E27FC236}">
                  <a16:creationId xmlns:a16="http://schemas.microsoft.com/office/drawing/2014/main" id="{9E703E9D-ED76-449C-A8C0-7A1E24B8B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9" name="Freeform 39">
              <a:extLst>
                <a:ext uri="{FF2B5EF4-FFF2-40B4-BE49-F238E27FC236}">
                  <a16:creationId xmlns:a16="http://schemas.microsoft.com/office/drawing/2014/main" id="{C70A75E8-C815-4CCF-ABEE-83F19BFE05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0" name="Freeform 40">
              <a:extLst>
                <a:ext uri="{FF2B5EF4-FFF2-40B4-BE49-F238E27FC236}">
                  <a16:creationId xmlns:a16="http://schemas.microsoft.com/office/drawing/2014/main" id="{E15638E1-6A92-4D31-A034-853A65A754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1" name="Rectangle 41">
              <a:extLst>
                <a:ext uri="{FF2B5EF4-FFF2-40B4-BE49-F238E27FC236}">
                  <a16:creationId xmlns:a16="http://schemas.microsoft.com/office/drawing/2014/main" id="{EA3E8D58-D52B-4300-8A50-5696430D1A6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grpSp>
      <p:sp>
        <p:nvSpPr>
          <p:cNvPr id="2" name="Title 1">
            <a:extLst>
              <a:ext uri="{FF2B5EF4-FFF2-40B4-BE49-F238E27FC236}">
                <a16:creationId xmlns:a16="http://schemas.microsoft.com/office/drawing/2014/main" id="{EDF53F91-8312-4557-91BD-02B1DAFEDB3E}"/>
              </a:ext>
            </a:extLst>
          </p:cNvPr>
          <p:cNvSpPr>
            <a:spLocks noGrp="1"/>
          </p:cNvSpPr>
          <p:nvPr>
            <p:ph type="title"/>
          </p:nvPr>
        </p:nvSpPr>
        <p:spPr>
          <a:xfrm>
            <a:off x="2689753" y="2726530"/>
            <a:ext cx="6858000" cy="1367896"/>
          </a:xfrm>
        </p:spPr>
        <p:txBody>
          <a:bodyPr vert="horz" lIns="91440" tIns="45720" rIns="91440" bIns="45720" rtlCol="0" anchor="b">
            <a:normAutofit/>
          </a:bodyPr>
          <a:lstStyle/>
          <a:p>
            <a:pPr algn="ctr"/>
            <a:r>
              <a:rPr lang="en-US" sz="4400" dirty="0">
                <a:solidFill>
                  <a:srgbClr val="FFFFFF"/>
                </a:solidFill>
              </a:rPr>
              <a:t>VA MULȚUMESC PENTRU ATENȚIA ACORDATĂ!</a:t>
            </a:r>
          </a:p>
        </p:txBody>
      </p:sp>
    </p:spTree>
    <p:extLst>
      <p:ext uri="{BB962C8B-B14F-4D97-AF65-F5344CB8AC3E}">
        <p14:creationId xmlns:p14="http://schemas.microsoft.com/office/powerpoint/2010/main" val="9855906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89434-7F29-4530-BFCA-E3295B2F0C07}"/>
              </a:ext>
            </a:extLst>
          </p:cNvPr>
          <p:cNvSpPr>
            <a:spLocks noGrp="1"/>
          </p:cNvSpPr>
          <p:nvPr>
            <p:ph type="title"/>
          </p:nvPr>
        </p:nvSpPr>
        <p:spPr>
          <a:xfrm>
            <a:off x="1141413" y="622852"/>
            <a:ext cx="9905998" cy="848139"/>
          </a:xfrm>
        </p:spPr>
        <p:txBody>
          <a:bodyPr>
            <a:normAutofit fontScale="90000"/>
          </a:bodyPr>
          <a:lstStyle/>
          <a:p>
            <a:pPr algn="ctr"/>
            <a:r>
              <a:rPr lang="ro-RO" dirty="0"/>
              <a:t>DEZVOLTAREA MODELELOR DE PROCESE SOFTWARE</a:t>
            </a:r>
            <a:br>
              <a:rPr lang="en-US" b="1" i="1" dirty="0"/>
            </a:br>
            <a:endParaRPr lang="en-US" dirty="0"/>
          </a:p>
        </p:txBody>
      </p:sp>
      <p:sp>
        <p:nvSpPr>
          <p:cNvPr id="3" name="Content Placeholder 2">
            <a:extLst>
              <a:ext uri="{FF2B5EF4-FFF2-40B4-BE49-F238E27FC236}">
                <a16:creationId xmlns:a16="http://schemas.microsoft.com/office/drawing/2014/main" id="{C2D61AA9-7DA9-40D3-9187-972FD447878E}"/>
              </a:ext>
            </a:extLst>
          </p:cNvPr>
          <p:cNvSpPr>
            <a:spLocks noGrp="1"/>
          </p:cNvSpPr>
          <p:nvPr>
            <p:ph idx="1"/>
          </p:nvPr>
        </p:nvSpPr>
        <p:spPr>
          <a:xfrm>
            <a:off x="1141412" y="1470991"/>
            <a:ext cx="9905999" cy="4764157"/>
          </a:xfrm>
        </p:spPr>
        <p:txBody>
          <a:bodyPr>
            <a:normAutofit fontScale="92500"/>
          </a:bodyPr>
          <a:lstStyle/>
          <a:p>
            <a:r>
              <a:rPr lang="en-US" sz="2800" dirty="0" err="1"/>
              <a:t>Metricile</a:t>
            </a:r>
            <a:r>
              <a:rPr lang="en-US" sz="2800" dirty="0"/>
              <a:t> software </a:t>
            </a:r>
            <a:r>
              <a:rPr lang="en-US" sz="2800" dirty="0" err="1"/>
              <a:t>si</a:t>
            </a:r>
            <a:r>
              <a:rPr lang="en-US" sz="2800" dirty="0"/>
              <a:t> </a:t>
            </a:r>
            <a:r>
              <a:rPr lang="en-US" sz="2800" dirty="0" err="1"/>
              <a:t>modelele</a:t>
            </a:r>
            <a:r>
              <a:rPr lang="en-US" sz="2800" dirty="0"/>
              <a:t> nu pot fi </a:t>
            </a:r>
            <a:r>
              <a:rPr lang="en-US" sz="2800" dirty="0" err="1"/>
              <a:t>discutate</a:t>
            </a:r>
            <a:r>
              <a:rPr lang="en-US" sz="2800" dirty="0"/>
              <a:t> in vid; </a:t>
            </a:r>
            <a:r>
              <a:rPr lang="en-US" sz="2800" dirty="0" err="1"/>
              <a:t>trebuie</a:t>
            </a:r>
            <a:r>
              <a:rPr lang="en-US" sz="2800" dirty="0"/>
              <a:t> </a:t>
            </a:r>
            <a:r>
              <a:rPr lang="en-US" sz="2800" dirty="0" err="1"/>
              <a:t>facuta</a:t>
            </a:r>
            <a:r>
              <a:rPr lang="en-US" sz="2800" dirty="0"/>
              <a:t> o </a:t>
            </a:r>
            <a:r>
              <a:rPr lang="en-US" sz="2800" dirty="0" err="1"/>
              <a:t>referire</a:t>
            </a:r>
            <a:r>
              <a:rPr lang="en-US" sz="2800" dirty="0"/>
              <a:t> la </a:t>
            </a:r>
            <a:r>
              <a:rPr lang="en-US" sz="2800" dirty="0" err="1"/>
              <a:t>procesul</a:t>
            </a:r>
            <a:r>
              <a:rPr lang="en-US" sz="2800" dirty="0"/>
              <a:t> de </a:t>
            </a:r>
            <a:r>
              <a:rPr lang="en-US" sz="2800" dirty="0" err="1"/>
              <a:t>dezvoltare</a:t>
            </a:r>
            <a:r>
              <a:rPr lang="en-US" sz="2800" dirty="0"/>
              <a:t> software.</a:t>
            </a:r>
          </a:p>
          <a:p>
            <a:r>
              <a:rPr lang="en-US" sz="2800" dirty="0"/>
              <a:t>In </a:t>
            </a:r>
            <a:r>
              <a:rPr lang="en-US" sz="2800" dirty="0" err="1"/>
              <a:t>continuare</a:t>
            </a:r>
            <a:r>
              <a:rPr lang="en-US" sz="2800" dirty="0"/>
              <a:t> </a:t>
            </a:r>
            <a:r>
              <a:rPr lang="en-US" sz="2800" dirty="0" err="1"/>
              <a:t>vom</a:t>
            </a:r>
            <a:r>
              <a:rPr lang="en-US" sz="2800" dirty="0"/>
              <a:t> </a:t>
            </a:r>
            <a:r>
              <a:rPr lang="en-US" sz="2800" dirty="0" err="1"/>
              <a:t>prezenta</a:t>
            </a:r>
            <a:r>
              <a:rPr lang="en-US" sz="2800" dirty="0"/>
              <a:t> </a:t>
            </a:r>
            <a:r>
              <a:rPr lang="en-US" sz="2800" dirty="0" err="1"/>
              <a:t>modelele</a:t>
            </a:r>
            <a:r>
              <a:rPr lang="en-US" sz="2800" dirty="0"/>
              <a:t> de </a:t>
            </a:r>
            <a:r>
              <a:rPr lang="en-US" sz="2800" dirty="0" err="1"/>
              <a:t>proces</a:t>
            </a:r>
            <a:r>
              <a:rPr lang="en-US" sz="2800" dirty="0"/>
              <a:t> </a:t>
            </a:r>
            <a:r>
              <a:rPr lang="en-US" sz="2800" dirty="0" err="1"/>
              <a:t>majore</a:t>
            </a:r>
            <a:r>
              <a:rPr lang="en-US" sz="2800" dirty="0"/>
              <a:t> </a:t>
            </a:r>
            <a:r>
              <a:rPr lang="en-US" sz="2800" dirty="0" err="1"/>
              <a:t>utilizate</a:t>
            </a:r>
            <a:r>
              <a:rPr lang="en-US" sz="2800" dirty="0"/>
              <a:t> in </a:t>
            </a:r>
            <a:r>
              <a:rPr lang="en-US" sz="2800" dirty="0" err="1"/>
              <a:t>comunitatea</a:t>
            </a:r>
            <a:r>
              <a:rPr lang="en-US" sz="2800" dirty="0"/>
              <a:t> de </a:t>
            </a:r>
            <a:r>
              <a:rPr lang="en-US" sz="2800" dirty="0" err="1"/>
              <a:t>dezvoltatori</a:t>
            </a:r>
            <a:r>
              <a:rPr lang="en-US" sz="2800" dirty="0"/>
              <a:t> software.</a:t>
            </a:r>
          </a:p>
          <a:p>
            <a:r>
              <a:rPr lang="en-US" sz="2800" dirty="0" err="1"/>
              <a:t>Vom</a:t>
            </a:r>
            <a:r>
              <a:rPr lang="en-US" sz="2800" dirty="0"/>
              <a:t> </a:t>
            </a:r>
            <a:r>
              <a:rPr lang="en-US" sz="2800" dirty="0" err="1"/>
              <a:t>incepe</a:t>
            </a:r>
            <a:r>
              <a:rPr lang="en-US" sz="2800" dirty="0"/>
              <a:t> cu </a:t>
            </a:r>
            <a:r>
              <a:rPr lang="en-US" sz="2800" dirty="0" err="1"/>
              <a:t>modelul</a:t>
            </a:r>
            <a:r>
              <a:rPr lang="en-US" sz="2800" dirty="0"/>
              <a:t> </a:t>
            </a:r>
            <a:r>
              <a:rPr lang="en-US" sz="2800" dirty="0" err="1"/>
              <a:t>cascada</a:t>
            </a:r>
            <a:r>
              <a:rPr lang="en-US" sz="2800" dirty="0"/>
              <a:t>, </a:t>
            </a:r>
            <a:r>
              <a:rPr lang="en-US" sz="2800" dirty="0" err="1"/>
              <a:t>apoi</a:t>
            </a:r>
            <a:r>
              <a:rPr lang="en-US" sz="2800" dirty="0"/>
              <a:t> </a:t>
            </a:r>
            <a:r>
              <a:rPr lang="en-US" sz="2800" dirty="0" err="1"/>
              <a:t>modelul</a:t>
            </a:r>
            <a:r>
              <a:rPr lang="en-US" sz="2800" dirty="0"/>
              <a:t> </a:t>
            </a:r>
            <a:r>
              <a:rPr lang="en-US" sz="2800" dirty="0" err="1"/>
              <a:t>prototipului</a:t>
            </a:r>
            <a:r>
              <a:rPr lang="en-US" sz="2800" dirty="0"/>
              <a:t>, in </a:t>
            </a:r>
            <a:r>
              <a:rPr lang="en-US" sz="2800" dirty="0" err="1"/>
              <a:t>continuare</a:t>
            </a:r>
            <a:r>
              <a:rPr lang="en-US" sz="2800" dirty="0"/>
              <a:t> </a:t>
            </a:r>
            <a:r>
              <a:rPr lang="en-US" sz="2800" dirty="0" err="1"/>
              <a:t>modelul</a:t>
            </a:r>
            <a:r>
              <a:rPr lang="en-US" sz="2800" dirty="0"/>
              <a:t> “</a:t>
            </a:r>
            <a:r>
              <a:rPr lang="en-US" sz="2800" dirty="0" err="1"/>
              <a:t>spirala</a:t>
            </a:r>
            <a:r>
              <a:rPr lang="en-US" sz="2800" dirty="0"/>
              <a:t>” </a:t>
            </a:r>
            <a:r>
              <a:rPr lang="en-US" sz="2800" dirty="0" err="1"/>
              <a:t>apoi</a:t>
            </a:r>
            <a:r>
              <a:rPr lang="en-US" sz="2800" dirty="0"/>
              <a:t> </a:t>
            </a:r>
            <a:r>
              <a:rPr lang="en-US" sz="2800" dirty="0" err="1"/>
              <a:t>cel</a:t>
            </a:r>
            <a:r>
              <a:rPr lang="en-US" sz="2800" dirty="0"/>
              <a:t> al </a:t>
            </a:r>
            <a:r>
              <a:rPr lang="en-US" sz="2800" dirty="0" err="1"/>
              <a:t>dezvoltarii</a:t>
            </a:r>
            <a:r>
              <a:rPr lang="en-US" sz="2800" dirty="0"/>
              <a:t> iterative </a:t>
            </a:r>
            <a:r>
              <a:rPr lang="en-US" sz="2800" dirty="0" err="1"/>
              <a:t>si</a:t>
            </a:r>
            <a:r>
              <a:rPr lang="en-US" sz="2800" dirty="0"/>
              <a:t> </a:t>
            </a:r>
            <a:r>
              <a:rPr lang="en-US" sz="2800" dirty="0" err="1"/>
              <a:t>cateva</a:t>
            </a:r>
            <a:r>
              <a:rPr lang="en-US" sz="2800" dirty="0"/>
              <a:t> </a:t>
            </a:r>
            <a:r>
              <a:rPr lang="en-US" sz="2800" dirty="0" err="1"/>
              <a:t>abordari</a:t>
            </a:r>
            <a:r>
              <a:rPr lang="en-US" sz="2800" dirty="0"/>
              <a:t> </a:t>
            </a:r>
            <a:r>
              <a:rPr lang="en-US" sz="2800" dirty="0" err="1"/>
              <a:t>asupra</a:t>
            </a:r>
            <a:r>
              <a:rPr lang="en-US" sz="2800" dirty="0"/>
              <a:t> </a:t>
            </a:r>
            <a:r>
              <a:rPr lang="en-US" sz="2800" dirty="0" err="1"/>
              <a:t>devoltarii</a:t>
            </a:r>
            <a:r>
              <a:rPr lang="en-US" sz="2800" dirty="0"/>
              <a:t> </a:t>
            </a:r>
            <a:r>
              <a:rPr lang="en-US" sz="2800" dirty="0" err="1"/>
              <a:t>proceselor</a:t>
            </a:r>
            <a:r>
              <a:rPr lang="en-US" sz="2800" dirty="0"/>
              <a:t> orientate pe </a:t>
            </a:r>
            <a:r>
              <a:rPr lang="en-US" sz="2800" dirty="0" err="1"/>
              <a:t>obiecte</a:t>
            </a:r>
            <a:r>
              <a:rPr lang="en-US" sz="2800" dirty="0"/>
              <a:t>. Sunt </a:t>
            </a:r>
            <a:r>
              <a:rPr lang="en-US" sz="2800" dirty="0" err="1"/>
              <a:t>descrise</a:t>
            </a:r>
            <a:r>
              <a:rPr lang="en-US" sz="2800" dirty="0"/>
              <a:t> de </a:t>
            </a:r>
            <a:r>
              <a:rPr lang="en-US" sz="2800" dirty="0" err="1"/>
              <a:t>asemenea</a:t>
            </a:r>
            <a:r>
              <a:rPr lang="en-US" sz="2800" dirty="0"/>
              <a:t> </a:t>
            </a:r>
            <a:r>
              <a:rPr lang="en-US" sz="2800" dirty="0" err="1"/>
              <a:t>procese</a:t>
            </a:r>
            <a:r>
              <a:rPr lang="en-US" sz="2800" dirty="0"/>
              <a:t> legate de </a:t>
            </a:r>
            <a:r>
              <a:rPr lang="en-US" sz="2800" dirty="0" err="1"/>
              <a:t>imbunatatirea</a:t>
            </a:r>
            <a:r>
              <a:rPr lang="en-US" sz="2800" dirty="0"/>
              <a:t> </a:t>
            </a:r>
            <a:r>
              <a:rPr lang="en-US" sz="2800" dirty="0" err="1"/>
              <a:t>dezvoltarii</a:t>
            </a:r>
            <a:r>
              <a:rPr lang="en-US" sz="2800" dirty="0"/>
              <a:t> </a:t>
            </a:r>
            <a:r>
              <a:rPr lang="en-US" sz="2800" dirty="0" err="1"/>
              <a:t>proceselor</a:t>
            </a:r>
            <a:r>
              <a:rPr lang="en-US" sz="2800" dirty="0"/>
              <a:t>, </a:t>
            </a:r>
            <a:r>
              <a:rPr lang="en-US" sz="2800" dirty="0" err="1"/>
              <a:t>metodologia</a:t>
            </a:r>
            <a:r>
              <a:rPr lang="en-US" sz="2800" dirty="0"/>
              <a:t> Cleanroom </a:t>
            </a:r>
            <a:r>
              <a:rPr lang="en-US" sz="2800" dirty="0" err="1"/>
              <a:t>si</a:t>
            </a:r>
            <a:r>
              <a:rPr lang="en-US" sz="2800" dirty="0"/>
              <a:t> </a:t>
            </a:r>
            <a:r>
              <a:rPr lang="en-US" sz="2800" dirty="0" err="1"/>
              <a:t>procese</a:t>
            </a:r>
            <a:r>
              <a:rPr lang="en-US" sz="2800" dirty="0"/>
              <a:t> de </a:t>
            </a:r>
            <a:r>
              <a:rPr lang="en-US" sz="2800" dirty="0" err="1"/>
              <a:t>evitare</a:t>
            </a:r>
            <a:r>
              <a:rPr lang="en-US" sz="2800" dirty="0"/>
              <a:t> a </a:t>
            </a:r>
            <a:r>
              <a:rPr lang="en-US" sz="2800" dirty="0" err="1"/>
              <a:t>defectelor</a:t>
            </a:r>
            <a:r>
              <a:rPr lang="en-US" sz="2800" dirty="0"/>
              <a:t>.</a:t>
            </a:r>
          </a:p>
        </p:txBody>
      </p:sp>
    </p:spTree>
    <p:extLst>
      <p:ext uri="{BB962C8B-B14F-4D97-AF65-F5344CB8AC3E}">
        <p14:creationId xmlns:p14="http://schemas.microsoft.com/office/powerpoint/2010/main" val="4965411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C64CD-257F-42E2-B7EA-4FA2DA9D8CFF}"/>
              </a:ext>
            </a:extLst>
          </p:cNvPr>
          <p:cNvSpPr>
            <a:spLocks noGrp="1"/>
          </p:cNvSpPr>
          <p:nvPr>
            <p:ph type="title"/>
          </p:nvPr>
        </p:nvSpPr>
        <p:spPr>
          <a:xfrm>
            <a:off x="1894335" y="605266"/>
            <a:ext cx="8400152" cy="1144021"/>
          </a:xfrm>
        </p:spPr>
        <p:txBody>
          <a:bodyPr>
            <a:normAutofit/>
          </a:bodyPr>
          <a:lstStyle/>
          <a:p>
            <a:r>
              <a:rPr lang="ro-RO" dirty="0"/>
              <a:t>MODELUL DE DEZVOLTARE IN CASCADA</a:t>
            </a:r>
            <a:br>
              <a:rPr lang="en-US" b="1" i="1" dirty="0"/>
            </a:br>
            <a:endParaRPr lang="en-US" dirty="0"/>
          </a:p>
        </p:txBody>
      </p:sp>
      <p:sp>
        <p:nvSpPr>
          <p:cNvPr id="3" name="Content Placeholder 2">
            <a:extLst>
              <a:ext uri="{FF2B5EF4-FFF2-40B4-BE49-F238E27FC236}">
                <a16:creationId xmlns:a16="http://schemas.microsoft.com/office/drawing/2014/main" id="{30E341C5-BBC8-4489-AA81-23C511E82612}"/>
              </a:ext>
            </a:extLst>
          </p:cNvPr>
          <p:cNvSpPr>
            <a:spLocks noGrp="1"/>
          </p:cNvSpPr>
          <p:nvPr>
            <p:ph idx="1"/>
          </p:nvPr>
        </p:nvSpPr>
        <p:spPr>
          <a:xfrm>
            <a:off x="1141412" y="1749286"/>
            <a:ext cx="9905999" cy="4503447"/>
          </a:xfrm>
        </p:spPr>
        <p:txBody>
          <a:bodyPr>
            <a:normAutofit fontScale="92500" lnSpcReduction="10000"/>
          </a:bodyPr>
          <a:lstStyle/>
          <a:p>
            <a:r>
              <a:rPr lang="en-US" dirty="0" err="1"/>
              <a:t>În</a:t>
            </a:r>
            <a:r>
              <a:rPr lang="en-US" dirty="0"/>
              <a:t> </a:t>
            </a:r>
            <a:r>
              <a:rPr lang="en-US" dirty="0" err="1"/>
              <a:t>anii</a:t>
            </a:r>
            <a:r>
              <a:rPr lang="en-US" dirty="0"/>
              <a:t> 60’și 70’ </a:t>
            </a:r>
            <a:r>
              <a:rPr lang="en-US" dirty="0" err="1"/>
              <a:t>proiectele</a:t>
            </a:r>
            <a:r>
              <a:rPr lang="en-US" dirty="0"/>
              <a:t> software se </a:t>
            </a:r>
            <a:r>
              <a:rPr lang="en-US" dirty="0" err="1"/>
              <a:t>caracterizau</a:t>
            </a:r>
            <a:r>
              <a:rPr lang="en-US" dirty="0"/>
              <a:t> </a:t>
            </a:r>
            <a:r>
              <a:rPr lang="en-US" dirty="0" err="1"/>
              <a:t>depășiri</a:t>
            </a:r>
            <a:r>
              <a:rPr lang="en-US" dirty="0"/>
              <a:t> </a:t>
            </a:r>
            <a:r>
              <a:rPr lang="en-US" dirty="0" err="1"/>
              <a:t>masive</a:t>
            </a:r>
            <a:r>
              <a:rPr lang="en-US" dirty="0"/>
              <a:t> a </a:t>
            </a:r>
            <a:r>
              <a:rPr lang="en-US" dirty="0" err="1"/>
              <a:t>costurilor</a:t>
            </a:r>
            <a:r>
              <a:rPr lang="en-US" dirty="0"/>
              <a:t> </a:t>
            </a:r>
            <a:r>
              <a:rPr lang="en-US" dirty="0" err="1"/>
              <a:t>și</a:t>
            </a:r>
            <a:r>
              <a:rPr lang="en-US" dirty="0"/>
              <a:t> </a:t>
            </a:r>
            <a:r>
              <a:rPr lang="en-US" dirty="0" err="1"/>
              <a:t>întârzieri</a:t>
            </a:r>
            <a:r>
              <a:rPr lang="en-US" dirty="0"/>
              <a:t>.</a:t>
            </a:r>
          </a:p>
          <a:p>
            <a:r>
              <a:rPr lang="en-US" dirty="0" err="1"/>
              <a:t>Apariția</a:t>
            </a:r>
            <a:r>
              <a:rPr lang="en-US" dirty="0"/>
              <a:t> </a:t>
            </a:r>
            <a:r>
              <a:rPr lang="en-US" dirty="0" err="1"/>
              <a:t>procesului</a:t>
            </a:r>
            <a:r>
              <a:rPr lang="en-US" dirty="0"/>
              <a:t> </a:t>
            </a:r>
            <a:r>
              <a:rPr lang="en-US" dirty="0" err="1"/>
              <a:t>cascadă</a:t>
            </a:r>
            <a:r>
              <a:rPr lang="en-US" dirty="0"/>
              <a:t> </a:t>
            </a:r>
            <a:r>
              <a:rPr lang="en-US" dirty="0" err="1"/>
              <a:t>pentru</a:t>
            </a:r>
            <a:r>
              <a:rPr lang="en-US" dirty="0"/>
              <a:t> a </a:t>
            </a:r>
            <a:r>
              <a:rPr lang="en-US" dirty="0" err="1"/>
              <a:t>compensa</a:t>
            </a:r>
            <a:r>
              <a:rPr lang="en-US" dirty="0"/>
              <a:t> </a:t>
            </a:r>
            <a:r>
              <a:rPr lang="en-US" dirty="0" err="1"/>
              <a:t>creșterea</a:t>
            </a:r>
            <a:r>
              <a:rPr lang="en-US" dirty="0"/>
              <a:t> </a:t>
            </a:r>
            <a:r>
              <a:rPr lang="en-US" dirty="0" err="1"/>
              <a:t>complexității</a:t>
            </a:r>
            <a:r>
              <a:rPr lang="en-US" dirty="0"/>
              <a:t> </a:t>
            </a:r>
            <a:r>
              <a:rPr lang="en-US" dirty="0" err="1"/>
              <a:t>proiectelor</a:t>
            </a:r>
            <a:r>
              <a:rPr lang="en-US" dirty="0"/>
              <a:t> </a:t>
            </a:r>
            <a:r>
              <a:rPr lang="en-US" dirty="0" err="1"/>
              <a:t>dezvoltate</a:t>
            </a:r>
            <a:r>
              <a:rPr lang="en-US" dirty="0"/>
              <a:t> a </a:t>
            </a:r>
            <a:r>
              <a:rPr lang="en-US" dirty="0" err="1"/>
              <a:t>fost</a:t>
            </a:r>
            <a:r>
              <a:rPr lang="en-US" dirty="0"/>
              <a:t> un </a:t>
            </a:r>
            <a:r>
              <a:rPr lang="en-US" dirty="0" err="1"/>
              <a:t>eveniment</a:t>
            </a:r>
            <a:r>
              <a:rPr lang="en-US" dirty="0"/>
              <a:t> logic.</a:t>
            </a:r>
          </a:p>
          <a:p>
            <a:r>
              <a:rPr lang="en-US" dirty="0" err="1"/>
              <a:t>Modelul</a:t>
            </a:r>
            <a:r>
              <a:rPr lang="en-US" dirty="0"/>
              <a:t> </a:t>
            </a:r>
            <a:r>
              <a:rPr lang="en-US" dirty="0" err="1"/>
              <a:t>proceselor</a:t>
            </a:r>
            <a:r>
              <a:rPr lang="en-US" dirty="0"/>
              <a:t> </a:t>
            </a:r>
            <a:r>
              <a:rPr lang="en-US" dirty="0" err="1"/>
              <a:t>în</a:t>
            </a:r>
            <a:r>
              <a:rPr lang="en-US" dirty="0"/>
              <a:t> </a:t>
            </a:r>
            <a:r>
              <a:rPr lang="en-US" dirty="0" err="1"/>
              <a:t>cascadă</a:t>
            </a:r>
            <a:r>
              <a:rPr lang="en-US" dirty="0"/>
              <a:t> </a:t>
            </a:r>
            <a:r>
              <a:rPr lang="en-US" dirty="0" err="1"/>
              <a:t>încurajează</a:t>
            </a:r>
            <a:r>
              <a:rPr lang="en-US" dirty="0"/>
              <a:t> </a:t>
            </a:r>
            <a:r>
              <a:rPr lang="en-US" dirty="0" err="1"/>
              <a:t>echipa</a:t>
            </a:r>
            <a:r>
              <a:rPr lang="en-US" dirty="0"/>
              <a:t> de </a:t>
            </a:r>
            <a:r>
              <a:rPr lang="en-US" dirty="0" err="1"/>
              <a:t>dezvoltatori</a:t>
            </a:r>
            <a:r>
              <a:rPr lang="en-US" dirty="0"/>
              <a:t> </a:t>
            </a:r>
            <a:r>
              <a:rPr lang="en-US" dirty="0" err="1"/>
              <a:t>să</a:t>
            </a:r>
            <a:r>
              <a:rPr lang="en-US" dirty="0"/>
              <a:t> </a:t>
            </a:r>
            <a:r>
              <a:rPr lang="en-US" dirty="0" err="1"/>
              <a:t>specifice</a:t>
            </a:r>
            <a:r>
              <a:rPr lang="en-US" dirty="0"/>
              <a:t> </a:t>
            </a:r>
            <a:r>
              <a:rPr lang="en-US" dirty="0" err="1"/>
              <a:t>ceea</a:t>
            </a:r>
            <a:r>
              <a:rPr lang="en-US" dirty="0"/>
              <a:t> </a:t>
            </a:r>
            <a:r>
              <a:rPr lang="en-US" dirty="0" err="1"/>
              <a:t>ce</a:t>
            </a:r>
            <a:r>
              <a:rPr lang="en-US" dirty="0"/>
              <a:t> </a:t>
            </a:r>
            <a:r>
              <a:rPr lang="en-US" dirty="0" err="1"/>
              <a:t>trebuie</a:t>
            </a:r>
            <a:r>
              <a:rPr lang="en-US" dirty="0"/>
              <a:t> </a:t>
            </a:r>
            <a:r>
              <a:rPr lang="en-US" dirty="0" err="1"/>
              <a:t>să</a:t>
            </a:r>
            <a:r>
              <a:rPr lang="en-US" dirty="0"/>
              <a:t> </a:t>
            </a:r>
            <a:r>
              <a:rPr lang="en-US" dirty="0" err="1"/>
              <a:t>facă</a:t>
            </a:r>
            <a:r>
              <a:rPr lang="en-US" dirty="0"/>
              <a:t> soft-ul (</a:t>
            </a:r>
            <a:r>
              <a:rPr lang="en-US" dirty="0" err="1"/>
              <a:t>strângerea</a:t>
            </a:r>
            <a:r>
              <a:rPr lang="en-US" dirty="0"/>
              <a:t> </a:t>
            </a:r>
            <a:r>
              <a:rPr lang="en-US" dirty="0" err="1"/>
              <a:t>și</a:t>
            </a:r>
            <a:r>
              <a:rPr lang="en-US" dirty="0"/>
              <a:t> </a:t>
            </a:r>
            <a:r>
              <a:rPr lang="en-US" dirty="0" err="1"/>
              <a:t>definirea</a:t>
            </a:r>
            <a:r>
              <a:rPr lang="en-US" dirty="0"/>
              <a:t> </a:t>
            </a:r>
            <a:r>
              <a:rPr lang="en-US" dirty="0" err="1"/>
              <a:t>cerințelor</a:t>
            </a:r>
            <a:r>
              <a:rPr lang="en-US" dirty="0"/>
              <a:t> </a:t>
            </a:r>
            <a:r>
              <a:rPr lang="en-US" dirty="0" err="1"/>
              <a:t>sistemului</a:t>
            </a:r>
            <a:r>
              <a:rPr lang="en-US" dirty="0"/>
              <a:t>) </a:t>
            </a:r>
            <a:r>
              <a:rPr lang="en-US" dirty="0" err="1"/>
              <a:t>înainte</a:t>
            </a:r>
            <a:r>
              <a:rPr lang="en-US" dirty="0"/>
              <a:t> de </a:t>
            </a:r>
            <a:r>
              <a:rPr lang="en-US" dirty="0" err="1"/>
              <a:t>dezvoltarea</a:t>
            </a:r>
            <a:r>
              <a:rPr lang="en-US" dirty="0"/>
              <a:t> </a:t>
            </a:r>
            <a:r>
              <a:rPr lang="en-US" dirty="0" err="1"/>
              <a:t>sistemului</a:t>
            </a:r>
            <a:r>
              <a:rPr lang="en-US" dirty="0"/>
              <a:t>. Mai </a:t>
            </a:r>
            <a:r>
              <a:rPr lang="en-US" dirty="0" err="1"/>
              <a:t>apoi</a:t>
            </a:r>
            <a:r>
              <a:rPr lang="en-US" dirty="0"/>
              <a:t> sparge </a:t>
            </a:r>
            <a:r>
              <a:rPr lang="en-US" dirty="0" err="1"/>
              <a:t>misiunea</a:t>
            </a:r>
            <a:r>
              <a:rPr lang="en-US" dirty="0"/>
              <a:t> </a:t>
            </a:r>
            <a:r>
              <a:rPr lang="en-US" dirty="0" err="1"/>
              <a:t>complexă</a:t>
            </a:r>
            <a:r>
              <a:rPr lang="en-US" dirty="0"/>
              <a:t> de </a:t>
            </a:r>
            <a:r>
              <a:rPr lang="en-US" dirty="0" err="1"/>
              <a:t>dezvoltare</a:t>
            </a:r>
            <a:r>
              <a:rPr lang="en-US" dirty="0"/>
              <a:t> </a:t>
            </a:r>
            <a:r>
              <a:rPr lang="en-US" dirty="0" err="1"/>
              <a:t>în</a:t>
            </a:r>
            <a:r>
              <a:rPr lang="en-US" dirty="0"/>
              <a:t> </a:t>
            </a:r>
            <a:r>
              <a:rPr lang="en-US" dirty="0" err="1"/>
              <a:t>câțiva</a:t>
            </a:r>
            <a:r>
              <a:rPr lang="en-US" dirty="0"/>
              <a:t> </a:t>
            </a:r>
            <a:r>
              <a:rPr lang="en-US" dirty="0" err="1"/>
              <a:t>pași</a:t>
            </a:r>
            <a:r>
              <a:rPr lang="en-US" dirty="0"/>
              <a:t> </a:t>
            </a:r>
            <a:r>
              <a:rPr lang="en-US" dirty="0" err="1"/>
              <a:t>logici</a:t>
            </a:r>
            <a:r>
              <a:rPr lang="en-US" dirty="0"/>
              <a:t> (design, code, test </a:t>
            </a:r>
            <a:r>
              <a:rPr lang="en-US" dirty="0" err="1"/>
              <a:t>s.a.m.d</a:t>
            </a:r>
            <a:r>
              <a:rPr lang="en-US" dirty="0"/>
              <a:t>) cu </a:t>
            </a:r>
            <a:r>
              <a:rPr lang="en-US" dirty="0" err="1"/>
              <a:t>consultări</a:t>
            </a:r>
            <a:r>
              <a:rPr lang="en-US" dirty="0"/>
              <a:t> </a:t>
            </a:r>
            <a:r>
              <a:rPr lang="en-US" dirty="0" err="1"/>
              <a:t>intermediare</a:t>
            </a:r>
            <a:r>
              <a:rPr lang="en-US" dirty="0"/>
              <a:t> care </a:t>
            </a:r>
            <a:r>
              <a:rPr lang="en-US" dirty="0" err="1"/>
              <a:t>conduc</a:t>
            </a:r>
            <a:r>
              <a:rPr lang="en-US" dirty="0"/>
              <a:t> la </a:t>
            </a:r>
            <a:r>
              <a:rPr lang="en-US" dirty="0" err="1"/>
              <a:t>produsul</a:t>
            </a:r>
            <a:r>
              <a:rPr lang="en-US" dirty="0"/>
              <a:t> final. </a:t>
            </a:r>
            <a:r>
              <a:rPr lang="en-US" dirty="0" err="1"/>
              <a:t>Pentru</a:t>
            </a:r>
            <a:r>
              <a:rPr lang="en-US" dirty="0"/>
              <a:t> a </a:t>
            </a:r>
            <a:r>
              <a:rPr lang="en-US" dirty="0" err="1"/>
              <a:t>asigura</a:t>
            </a:r>
            <a:r>
              <a:rPr lang="en-US" dirty="0"/>
              <a:t> </a:t>
            </a:r>
            <a:r>
              <a:rPr lang="en-US" dirty="0" err="1"/>
              <a:t>execuția</a:t>
            </a:r>
            <a:r>
              <a:rPr lang="en-US" dirty="0"/>
              <a:t> </a:t>
            </a:r>
            <a:r>
              <a:rPr lang="en-US" dirty="0" err="1"/>
              <a:t>corespunzătoare</a:t>
            </a:r>
            <a:r>
              <a:rPr lang="en-US" dirty="0"/>
              <a:t> cu </a:t>
            </a:r>
            <a:r>
              <a:rPr lang="en-US" dirty="0" err="1"/>
              <a:t>consultări</a:t>
            </a:r>
            <a:r>
              <a:rPr lang="en-US" dirty="0"/>
              <a:t> de o </a:t>
            </a:r>
            <a:r>
              <a:rPr lang="en-US" dirty="0" err="1"/>
              <a:t>bună</a:t>
            </a:r>
            <a:r>
              <a:rPr lang="en-US" dirty="0"/>
              <a:t> </a:t>
            </a:r>
            <a:r>
              <a:rPr lang="en-US" dirty="0" err="1"/>
              <a:t>calitate</a:t>
            </a:r>
            <a:r>
              <a:rPr lang="en-US" dirty="0"/>
              <a:t>, </a:t>
            </a:r>
            <a:r>
              <a:rPr lang="en-US" dirty="0" err="1"/>
              <a:t>fiecare</a:t>
            </a:r>
            <a:r>
              <a:rPr lang="en-US" dirty="0"/>
              <a:t> pas </a:t>
            </a:r>
            <a:r>
              <a:rPr lang="en-US" dirty="0" err="1"/>
              <a:t>având</a:t>
            </a:r>
            <a:r>
              <a:rPr lang="en-US" dirty="0"/>
              <a:t> </a:t>
            </a:r>
            <a:r>
              <a:rPr lang="en-US" dirty="0" err="1"/>
              <a:t>criterii</a:t>
            </a:r>
            <a:r>
              <a:rPr lang="en-US" dirty="0"/>
              <a:t> de </a:t>
            </a:r>
            <a:r>
              <a:rPr lang="en-US" dirty="0" err="1"/>
              <a:t>validare</a:t>
            </a:r>
            <a:r>
              <a:rPr lang="en-US" dirty="0"/>
              <a:t>, </a:t>
            </a:r>
            <a:r>
              <a:rPr lang="en-US" dirty="0" err="1"/>
              <a:t>intrare</a:t>
            </a:r>
            <a:r>
              <a:rPr lang="en-US" dirty="0"/>
              <a:t> </a:t>
            </a:r>
            <a:r>
              <a:rPr lang="en-US" dirty="0" err="1"/>
              <a:t>și</a:t>
            </a:r>
            <a:r>
              <a:rPr lang="en-US" dirty="0"/>
              <a:t> </a:t>
            </a:r>
            <a:r>
              <a:rPr lang="en-US" dirty="0" err="1"/>
              <a:t>ieșire</a:t>
            </a:r>
            <a:r>
              <a:rPr lang="en-US" dirty="0"/>
              <a:t>.</a:t>
            </a:r>
          </a:p>
        </p:txBody>
      </p:sp>
    </p:spTree>
    <p:extLst>
      <p:ext uri="{BB962C8B-B14F-4D97-AF65-F5344CB8AC3E}">
        <p14:creationId xmlns:p14="http://schemas.microsoft.com/office/powerpoint/2010/main" val="6705318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244ED-FA5C-4D72-948E-57FEDC478EA2}"/>
              </a:ext>
            </a:extLst>
          </p:cNvPr>
          <p:cNvSpPr>
            <a:spLocks noGrp="1"/>
          </p:cNvSpPr>
          <p:nvPr>
            <p:ph type="title"/>
          </p:nvPr>
        </p:nvSpPr>
        <p:spPr>
          <a:xfrm>
            <a:off x="1141413" y="618518"/>
            <a:ext cx="9905998" cy="706699"/>
          </a:xfrm>
        </p:spPr>
        <p:txBody>
          <a:bodyPr/>
          <a:lstStyle/>
          <a:p>
            <a:pPr algn="ctr"/>
            <a:r>
              <a:rPr lang="en-US" dirty="0"/>
              <a:t>ABORDAREA PE PROTOTIP</a:t>
            </a:r>
          </a:p>
        </p:txBody>
      </p:sp>
      <p:sp>
        <p:nvSpPr>
          <p:cNvPr id="3" name="Content Placeholder 2">
            <a:extLst>
              <a:ext uri="{FF2B5EF4-FFF2-40B4-BE49-F238E27FC236}">
                <a16:creationId xmlns:a16="http://schemas.microsoft.com/office/drawing/2014/main" id="{50F1E353-E467-419C-A5D1-D695C473A7B6}"/>
              </a:ext>
            </a:extLst>
          </p:cNvPr>
          <p:cNvSpPr>
            <a:spLocks noGrp="1"/>
          </p:cNvSpPr>
          <p:nvPr>
            <p:ph idx="1"/>
          </p:nvPr>
        </p:nvSpPr>
        <p:spPr>
          <a:xfrm>
            <a:off x="1141412" y="1325217"/>
            <a:ext cx="9905999" cy="4914265"/>
          </a:xfrm>
        </p:spPr>
        <p:txBody>
          <a:bodyPr>
            <a:normAutofit/>
          </a:bodyPr>
          <a:lstStyle/>
          <a:p>
            <a:r>
              <a:rPr lang="en-US" dirty="0" err="1"/>
              <a:t>Uneori</a:t>
            </a:r>
            <a:r>
              <a:rPr lang="en-US" dirty="0"/>
              <a:t> </a:t>
            </a:r>
            <a:r>
              <a:rPr lang="en-US" dirty="0" err="1"/>
              <a:t>cerințele</a:t>
            </a:r>
            <a:r>
              <a:rPr lang="en-US" dirty="0"/>
              <a:t> nu sunt </a:t>
            </a:r>
            <a:r>
              <a:rPr lang="en-US" dirty="0" err="1"/>
              <a:t>cunoscute</a:t>
            </a:r>
            <a:r>
              <a:rPr lang="en-US" dirty="0"/>
              <a:t> </a:t>
            </a:r>
            <a:r>
              <a:rPr lang="en-US" dirty="0" err="1"/>
              <a:t>iar</a:t>
            </a:r>
            <a:r>
              <a:rPr lang="en-US" dirty="0"/>
              <a:t> </a:t>
            </a:r>
            <a:r>
              <a:rPr lang="en-US" dirty="0" err="1"/>
              <a:t>în</a:t>
            </a:r>
            <a:r>
              <a:rPr lang="en-US" dirty="0"/>
              <a:t> </a:t>
            </a:r>
            <a:r>
              <a:rPr lang="en-US" dirty="0" err="1"/>
              <a:t>trecut</a:t>
            </a:r>
            <a:r>
              <a:rPr lang="en-US" dirty="0"/>
              <a:t> </a:t>
            </a:r>
            <a:r>
              <a:rPr lang="en-US" dirty="0" err="1"/>
              <a:t>fiecare</a:t>
            </a:r>
            <a:r>
              <a:rPr lang="en-US" dirty="0"/>
              <a:t> model cu care se </a:t>
            </a:r>
            <a:r>
              <a:rPr lang="en-US" dirty="0" err="1"/>
              <a:t>lucra</a:t>
            </a:r>
            <a:r>
              <a:rPr lang="en-US" dirty="0"/>
              <a:t> </a:t>
            </a:r>
            <a:r>
              <a:rPr lang="en-US" dirty="0" err="1"/>
              <a:t>producea</a:t>
            </a:r>
            <a:r>
              <a:rPr lang="en-US" dirty="0"/>
              <a:t> o </a:t>
            </a:r>
            <a:r>
              <a:rPr lang="en-US" dirty="0" err="1"/>
              <a:t>formă</a:t>
            </a:r>
            <a:r>
              <a:rPr lang="en-US" dirty="0"/>
              <a:t> de </a:t>
            </a:r>
            <a:r>
              <a:rPr lang="en-US" dirty="0" err="1"/>
              <a:t>prototipizare</a:t>
            </a:r>
            <a:r>
              <a:rPr lang="en-US" dirty="0"/>
              <a:t>, fie </a:t>
            </a:r>
            <a:r>
              <a:rPr lang="en-US" dirty="0" err="1"/>
              <a:t>parțială</a:t>
            </a:r>
            <a:r>
              <a:rPr lang="en-US" dirty="0"/>
              <a:t> fie a </a:t>
            </a:r>
            <a:r>
              <a:rPr lang="en-US" dirty="0" err="1"/>
              <a:t>întregului</a:t>
            </a:r>
            <a:r>
              <a:rPr lang="en-US" dirty="0"/>
              <a:t> system.</a:t>
            </a:r>
          </a:p>
          <a:p>
            <a:r>
              <a:rPr lang="en-US" dirty="0" err="1"/>
              <a:t>Unele</a:t>
            </a:r>
            <a:r>
              <a:rPr lang="en-US" dirty="0"/>
              <a:t> </a:t>
            </a:r>
            <a:r>
              <a:rPr lang="en-US" dirty="0" err="1"/>
              <a:t>dintre</a:t>
            </a:r>
            <a:r>
              <a:rPr lang="en-US" dirty="0"/>
              <a:t> </a:t>
            </a:r>
            <a:r>
              <a:rPr lang="en-US" dirty="0" err="1"/>
              <a:t>ele</a:t>
            </a:r>
            <a:r>
              <a:rPr lang="en-US" dirty="0"/>
              <a:t> </a:t>
            </a:r>
            <a:r>
              <a:rPr lang="en-US" dirty="0" err="1"/>
              <a:t>produc</a:t>
            </a:r>
            <a:r>
              <a:rPr lang="en-US" dirty="0"/>
              <a:t> </a:t>
            </a:r>
            <a:r>
              <a:rPr lang="en-US" dirty="0" err="1"/>
              <a:t>prototipuri</a:t>
            </a:r>
            <a:r>
              <a:rPr lang="en-US" dirty="0"/>
              <a:t> </a:t>
            </a:r>
            <a:r>
              <a:rPr lang="en-US" dirty="0" err="1"/>
              <a:t>doar</a:t>
            </a:r>
            <a:r>
              <a:rPr lang="en-US" dirty="0"/>
              <a:t> </a:t>
            </a:r>
            <a:r>
              <a:rPr lang="en-US" dirty="0" err="1"/>
              <a:t>pentru</a:t>
            </a:r>
            <a:r>
              <a:rPr lang="en-US" dirty="0"/>
              <a:t> a le </a:t>
            </a:r>
            <a:r>
              <a:rPr lang="en-US" dirty="0" err="1"/>
              <a:t>aruncă</a:t>
            </a:r>
            <a:r>
              <a:rPr lang="en-US" dirty="0"/>
              <a:t>, </a:t>
            </a:r>
            <a:r>
              <a:rPr lang="en-US" dirty="0" err="1"/>
              <a:t>altele</a:t>
            </a:r>
            <a:r>
              <a:rPr lang="en-US" dirty="0"/>
              <a:t> </a:t>
            </a:r>
            <a:r>
              <a:rPr lang="en-US" dirty="0" err="1"/>
              <a:t>își</a:t>
            </a:r>
            <a:r>
              <a:rPr lang="en-US" dirty="0"/>
              <a:t> </a:t>
            </a:r>
            <a:r>
              <a:rPr lang="en-US" dirty="0" err="1"/>
              <a:t>modifică</a:t>
            </a:r>
            <a:r>
              <a:rPr lang="en-US" dirty="0"/>
              <a:t> </a:t>
            </a:r>
            <a:r>
              <a:rPr lang="en-US" dirty="0" err="1"/>
              <a:t>prototipurile</a:t>
            </a:r>
            <a:r>
              <a:rPr lang="en-US" dirty="0"/>
              <a:t> </a:t>
            </a:r>
            <a:r>
              <a:rPr lang="en-US" dirty="0" err="1"/>
              <a:t>în</a:t>
            </a:r>
            <a:r>
              <a:rPr lang="en-US" dirty="0"/>
              <a:t> </a:t>
            </a:r>
            <a:r>
              <a:rPr lang="en-US" dirty="0" err="1"/>
              <a:t>funcție</a:t>
            </a:r>
            <a:r>
              <a:rPr lang="en-US" dirty="0"/>
              <a:t> de </a:t>
            </a:r>
            <a:r>
              <a:rPr lang="en-US" dirty="0" err="1"/>
              <a:t>dorința</a:t>
            </a:r>
            <a:r>
              <a:rPr lang="en-US" dirty="0"/>
              <a:t> </a:t>
            </a:r>
            <a:r>
              <a:rPr lang="en-US" dirty="0" err="1"/>
              <a:t>clientului</a:t>
            </a:r>
            <a:r>
              <a:rPr lang="en-US" dirty="0"/>
              <a:t>. </a:t>
            </a:r>
          </a:p>
          <a:p>
            <a:r>
              <a:rPr lang="en-US" dirty="0"/>
              <a:t>Un </a:t>
            </a:r>
            <a:r>
              <a:rPr lang="en-US" dirty="0" err="1"/>
              <a:t>prototip</a:t>
            </a:r>
            <a:r>
              <a:rPr lang="en-US" dirty="0"/>
              <a:t> </a:t>
            </a:r>
            <a:r>
              <a:rPr lang="en-US" dirty="0" err="1"/>
              <a:t>este</a:t>
            </a:r>
            <a:r>
              <a:rPr lang="en-US" dirty="0"/>
              <a:t> o </a:t>
            </a:r>
            <a:r>
              <a:rPr lang="en-US" dirty="0" err="1"/>
              <a:t>implemetare</a:t>
            </a:r>
            <a:r>
              <a:rPr lang="en-US" dirty="0"/>
              <a:t> </a:t>
            </a:r>
            <a:r>
              <a:rPr lang="en-US" dirty="0" err="1"/>
              <a:t>parțială</a:t>
            </a:r>
            <a:r>
              <a:rPr lang="en-US" dirty="0"/>
              <a:t> a </a:t>
            </a:r>
            <a:r>
              <a:rPr lang="en-US" dirty="0" err="1"/>
              <a:t>produsului</a:t>
            </a:r>
            <a:r>
              <a:rPr lang="en-US" dirty="0"/>
              <a:t> </a:t>
            </a:r>
            <a:r>
              <a:rPr lang="en-US" dirty="0" err="1"/>
              <a:t>exprimată</a:t>
            </a:r>
            <a:r>
              <a:rPr lang="en-US" dirty="0"/>
              <a:t> fie </a:t>
            </a:r>
            <a:r>
              <a:rPr lang="en-US" dirty="0" err="1"/>
              <a:t>fizic</a:t>
            </a:r>
            <a:r>
              <a:rPr lang="en-US" dirty="0"/>
              <a:t> fie logic cu </a:t>
            </a:r>
            <a:r>
              <a:rPr lang="en-US" dirty="0" err="1"/>
              <a:t>toate</a:t>
            </a:r>
            <a:r>
              <a:rPr lang="en-US" dirty="0"/>
              <a:t> </a:t>
            </a:r>
            <a:r>
              <a:rPr lang="en-US" dirty="0" err="1"/>
              <a:t>interfețele</a:t>
            </a:r>
            <a:r>
              <a:rPr lang="en-US" dirty="0"/>
              <a:t> </a:t>
            </a:r>
            <a:r>
              <a:rPr lang="en-US" dirty="0" err="1"/>
              <a:t>externe</a:t>
            </a:r>
            <a:r>
              <a:rPr lang="en-US" dirty="0"/>
              <a:t> </a:t>
            </a:r>
            <a:r>
              <a:rPr lang="en-US" dirty="0" err="1"/>
              <a:t>prezentate</a:t>
            </a:r>
            <a:r>
              <a:rPr lang="en-US" dirty="0"/>
              <a:t>. </a:t>
            </a:r>
          </a:p>
          <a:p>
            <a:r>
              <a:rPr lang="en-US" dirty="0" err="1"/>
              <a:t>Potențialii</a:t>
            </a:r>
            <a:r>
              <a:rPr lang="en-US" dirty="0"/>
              <a:t> </a:t>
            </a:r>
            <a:r>
              <a:rPr lang="en-US" dirty="0" err="1"/>
              <a:t>clienți</a:t>
            </a:r>
            <a:r>
              <a:rPr lang="en-US" dirty="0"/>
              <a:t> </a:t>
            </a:r>
            <a:r>
              <a:rPr lang="en-US" dirty="0" err="1"/>
              <a:t>utilizează</a:t>
            </a:r>
            <a:r>
              <a:rPr lang="en-US" dirty="0"/>
              <a:t> </a:t>
            </a:r>
            <a:r>
              <a:rPr lang="en-US" dirty="0" err="1"/>
              <a:t>prototipul</a:t>
            </a:r>
            <a:r>
              <a:rPr lang="en-US" dirty="0"/>
              <a:t> </a:t>
            </a:r>
            <a:r>
              <a:rPr lang="en-US" dirty="0" err="1"/>
              <a:t>și</a:t>
            </a:r>
            <a:r>
              <a:rPr lang="en-US" dirty="0"/>
              <a:t> </a:t>
            </a:r>
            <a:r>
              <a:rPr lang="en-US" dirty="0" err="1"/>
              <a:t>formulează</a:t>
            </a:r>
            <a:r>
              <a:rPr lang="en-US" dirty="0"/>
              <a:t> feedback-ul </a:t>
            </a:r>
            <a:r>
              <a:rPr lang="en-US" dirty="0" err="1"/>
              <a:t>echipei</a:t>
            </a:r>
            <a:r>
              <a:rPr lang="en-US" dirty="0"/>
              <a:t> de </a:t>
            </a:r>
            <a:r>
              <a:rPr lang="en-US" dirty="0" err="1"/>
              <a:t>dezvoltatori</a:t>
            </a:r>
            <a:r>
              <a:rPr lang="en-US" dirty="0"/>
              <a:t> </a:t>
            </a:r>
            <a:r>
              <a:rPr lang="en-US" dirty="0" err="1"/>
              <a:t>înainte</a:t>
            </a:r>
            <a:r>
              <a:rPr lang="en-US" dirty="0"/>
              <a:t> </a:t>
            </a:r>
            <a:r>
              <a:rPr lang="en-US" dirty="0" err="1"/>
              <a:t>să</a:t>
            </a:r>
            <a:r>
              <a:rPr lang="en-US" dirty="0"/>
              <a:t> </a:t>
            </a:r>
            <a:r>
              <a:rPr lang="en-US" dirty="0" err="1"/>
              <a:t>înceapă</a:t>
            </a:r>
            <a:r>
              <a:rPr lang="en-US" dirty="0"/>
              <a:t> </a:t>
            </a:r>
            <a:r>
              <a:rPr lang="en-US" dirty="0" err="1"/>
              <a:t>dezvoltarea</a:t>
            </a:r>
            <a:r>
              <a:rPr lang="en-US" dirty="0"/>
              <a:t> pe </a:t>
            </a:r>
            <a:r>
              <a:rPr lang="en-US" dirty="0" err="1"/>
              <a:t>scară</a:t>
            </a:r>
            <a:r>
              <a:rPr lang="en-US" dirty="0"/>
              <a:t> </a:t>
            </a:r>
            <a:r>
              <a:rPr lang="en-US" dirty="0" err="1"/>
              <a:t>largă</a:t>
            </a:r>
            <a:r>
              <a:rPr lang="en-US" dirty="0"/>
              <a:t>. </a:t>
            </a:r>
            <a:r>
              <a:rPr lang="en-US" dirty="0" err="1"/>
              <a:t>Prin</a:t>
            </a:r>
            <a:r>
              <a:rPr lang="en-US" dirty="0"/>
              <a:t> </a:t>
            </a:r>
            <a:r>
              <a:rPr lang="en-US" dirty="0" err="1"/>
              <a:t>utilizarea</a:t>
            </a:r>
            <a:r>
              <a:rPr lang="en-US" dirty="0"/>
              <a:t> </a:t>
            </a:r>
            <a:r>
              <a:rPr lang="en-US" dirty="0" err="1"/>
              <a:t>acestei</a:t>
            </a:r>
            <a:r>
              <a:rPr lang="en-US" dirty="0"/>
              <a:t> </a:t>
            </a:r>
            <a:r>
              <a:rPr lang="en-US" dirty="0" err="1"/>
              <a:t>abordări</a:t>
            </a:r>
            <a:r>
              <a:rPr lang="en-US" dirty="0"/>
              <a:t> </a:t>
            </a:r>
            <a:r>
              <a:rPr lang="en-US" dirty="0" err="1"/>
              <a:t>clienții</a:t>
            </a:r>
            <a:r>
              <a:rPr lang="en-US" dirty="0"/>
              <a:t> </a:t>
            </a:r>
            <a:r>
              <a:rPr lang="en-US" dirty="0" err="1"/>
              <a:t>și</a:t>
            </a:r>
            <a:r>
              <a:rPr lang="en-US" dirty="0"/>
              <a:t> </a:t>
            </a:r>
            <a:r>
              <a:rPr lang="en-US" dirty="0" err="1"/>
              <a:t>dezvoltatorii</a:t>
            </a:r>
            <a:r>
              <a:rPr lang="en-US" dirty="0"/>
              <a:t> pot </a:t>
            </a:r>
            <a:r>
              <a:rPr lang="en-US" dirty="0" err="1"/>
              <a:t>să</a:t>
            </a:r>
            <a:r>
              <a:rPr lang="en-US" dirty="0"/>
              <a:t> </a:t>
            </a:r>
            <a:r>
              <a:rPr lang="en-US" dirty="0" err="1"/>
              <a:t>clarifice</a:t>
            </a:r>
            <a:r>
              <a:rPr lang="en-US" dirty="0"/>
              <a:t> </a:t>
            </a:r>
            <a:r>
              <a:rPr lang="en-US" dirty="0" err="1"/>
              <a:t>cerințele</a:t>
            </a:r>
            <a:r>
              <a:rPr lang="en-US" dirty="0"/>
              <a:t> </a:t>
            </a:r>
            <a:r>
              <a:rPr lang="en-US" dirty="0" err="1"/>
              <a:t>și</a:t>
            </a:r>
            <a:r>
              <a:rPr lang="en-US" dirty="0"/>
              <a:t> </a:t>
            </a:r>
            <a:r>
              <a:rPr lang="en-US" dirty="0" err="1"/>
              <a:t>interpretarea</a:t>
            </a:r>
            <a:r>
              <a:rPr lang="en-US" dirty="0"/>
              <a:t> </a:t>
            </a:r>
            <a:r>
              <a:rPr lang="en-US" dirty="0" err="1"/>
              <a:t>lor</a:t>
            </a:r>
            <a:r>
              <a:rPr lang="en-US" dirty="0"/>
              <a:t> .</a:t>
            </a:r>
          </a:p>
        </p:txBody>
      </p:sp>
    </p:spTree>
    <p:extLst>
      <p:ext uri="{BB962C8B-B14F-4D97-AF65-F5344CB8AC3E}">
        <p14:creationId xmlns:p14="http://schemas.microsoft.com/office/powerpoint/2010/main" val="12734481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67F4D-DCEE-4C9D-A77D-CA8AD67C3B9E}"/>
              </a:ext>
            </a:extLst>
          </p:cNvPr>
          <p:cNvSpPr>
            <a:spLocks noGrp="1"/>
          </p:cNvSpPr>
          <p:nvPr>
            <p:ph type="title"/>
          </p:nvPr>
        </p:nvSpPr>
        <p:spPr>
          <a:xfrm>
            <a:off x="1141413" y="618518"/>
            <a:ext cx="9905998" cy="613934"/>
          </a:xfrm>
        </p:spPr>
        <p:txBody>
          <a:bodyPr/>
          <a:lstStyle/>
          <a:p>
            <a:pPr algn="ctr"/>
            <a:r>
              <a:rPr lang="en-US" dirty="0"/>
              <a:t>METODA SPIRALEI</a:t>
            </a:r>
          </a:p>
        </p:txBody>
      </p:sp>
      <p:sp>
        <p:nvSpPr>
          <p:cNvPr id="3" name="Content Placeholder 2">
            <a:extLst>
              <a:ext uri="{FF2B5EF4-FFF2-40B4-BE49-F238E27FC236}">
                <a16:creationId xmlns:a16="http://schemas.microsoft.com/office/drawing/2014/main" id="{26300706-45E2-4D5D-A494-E29A2796BF71}"/>
              </a:ext>
            </a:extLst>
          </p:cNvPr>
          <p:cNvSpPr>
            <a:spLocks noGrp="1"/>
          </p:cNvSpPr>
          <p:nvPr>
            <p:ph idx="1"/>
          </p:nvPr>
        </p:nvSpPr>
        <p:spPr>
          <a:xfrm>
            <a:off x="1141411" y="1635552"/>
            <a:ext cx="9905999" cy="4603929"/>
          </a:xfrm>
        </p:spPr>
        <p:txBody>
          <a:bodyPr>
            <a:normAutofit fontScale="92500"/>
          </a:bodyPr>
          <a:lstStyle/>
          <a:p>
            <a:r>
              <a:rPr lang="ro-RO" sz="2800" i="1" dirty="0"/>
              <a:t>Metod</a:t>
            </a:r>
            <a:r>
              <a:rPr lang="en-US" sz="2800" i="1" dirty="0"/>
              <a:t>a</a:t>
            </a:r>
            <a:r>
              <a:rPr lang="ro-RO" sz="2800" i="1" dirty="0"/>
              <a:t> spiralei a dezvoltării software</a:t>
            </a:r>
            <a:r>
              <a:rPr lang="en-US" sz="2800" i="1" dirty="0"/>
              <a:t>-</a:t>
            </a:r>
            <a:r>
              <a:rPr lang="ro-RO" sz="2800" i="1" dirty="0"/>
              <a:t>ului, dezvoltată de Boehm în 1988, se bazează pe experienț</a:t>
            </a:r>
            <a:r>
              <a:rPr lang="en-US" sz="2800" i="1" dirty="0"/>
              <a:t>a</a:t>
            </a:r>
            <a:r>
              <a:rPr lang="ro-RO" sz="2800" i="1" dirty="0"/>
              <a:t> pe diverse rafinamente a modelului în cascadă aplicat în proiecte software guvernamentale.</a:t>
            </a:r>
            <a:endParaRPr lang="en-US" sz="2800" i="1" dirty="0"/>
          </a:p>
          <a:p>
            <a:r>
              <a:rPr lang="en-US" sz="2800" i="1" dirty="0" err="1"/>
              <a:t>Bazat</a:t>
            </a:r>
            <a:r>
              <a:rPr lang="en-US" sz="2800" i="1" dirty="0"/>
              <a:t> </a:t>
            </a:r>
            <a:r>
              <a:rPr lang="en-US" sz="2800" i="1" dirty="0" err="1"/>
              <a:t>în</a:t>
            </a:r>
            <a:r>
              <a:rPr lang="en-US" sz="2800" i="1" dirty="0"/>
              <a:t> special pe </a:t>
            </a:r>
            <a:r>
              <a:rPr lang="en-US" sz="2800" i="1" dirty="0" err="1"/>
              <a:t>prototipizare</a:t>
            </a:r>
            <a:r>
              <a:rPr lang="en-US" sz="2800" i="1" dirty="0"/>
              <a:t> </a:t>
            </a:r>
            <a:r>
              <a:rPr lang="en-US" sz="2800" i="1" dirty="0" err="1"/>
              <a:t>și</a:t>
            </a:r>
            <a:r>
              <a:rPr lang="en-US" sz="2800" i="1" dirty="0"/>
              <a:t> </a:t>
            </a:r>
            <a:r>
              <a:rPr lang="en-US" sz="2800" i="1" dirty="0" err="1"/>
              <a:t>mangementul</a:t>
            </a:r>
            <a:r>
              <a:rPr lang="en-US" sz="2800" i="1" dirty="0"/>
              <a:t> </a:t>
            </a:r>
            <a:r>
              <a:rPr lang="en-US" sz="2800" i="1" dirty="0" err="1"/>
              <a:t>riscului</a:t>
            </a:r>
            <a:r>
              <a:rPr lang="en-US" sz="2800" i="1" dirty="0"/>
              <a:t> , </a:t>
            </a:r>
            <a:r>
              <a:rPr lang="en-US" sz="2800" i="1" dirty="0" err="1"/>
              <a:t>este</a:t>
            </a:r>
            <a:r>
              <a:rPr lang="en-US" sz="2800" i="1" dirty="0"/>
              <a:t> </a:t>
            </a:r>
            <a:r>
              <a:rPr lang="en-US" sz="2800" i="1" dirty="0" err="1"/>
              <a:t>mult</a:t>
            </a:r>
            <a:r>
              <a:rPr lang="en-US" sz="2800" i="1" dirty="0"/>
              <a:t> </a:t>
            </a:r>
            <a:r>
              <a:rPr lang="en-US" sz="2800" i="1" dirty="0" err="1"/>
              <a:t>mai</a:t>
            </a:r>
            <a:r>
              <a:rPr lang="en-US" sz="2800" i="1" dirty="0"/>
              <a:t> </a:t>
            </a:r>
            <a:r>
              <a:rPr lang="en-US" sz="2800" i="1" dirty="0" err="1"/>
              <a:t>flexibil</a:t>
            </a:r>
            <a:r>
              <a:rPr lang="en-US" sz="2800" i="1" dirty="0"/>
              <a:t> </a:t>
            </a:r>
            <a:r>
              <a:rPr lang="en-US" sz="2800" i="1" dirty="0" err="1"/>
              <a:t>decât</a:t>
            </a:r>
            <a:r>
              <a:rPr lang="en-US" sz="2800" i="1" dirty="0"/>
              <a:t> </a:t>
            </a:r>
            <a:r>
              <a:rPr lang="en-US" sz="2800" i="1" dirty="0" err="1"/>
              <a:t>modelul</a:t>
            </a:r>
            <a:r>
              <a:rPr lang="en-US" sz="2800" i="1" dirty="0"/>
              <a:t> </a:t>
            </a:r>
            <a:r>
              <a:rPr lang="en-US" sz="2800" i="1" dirty="0" err="1"/>
              <a:t>în</a:t>
            </a:r>
            <a:r>
              <a:rPr lang="en-US" sz="2800" i="1" dirty="0"/>
              <a:t> </a:t>
            </a:r>
            <a:r>
              <a:rPr lang="en-US" sz="2800" i="1" dirty="0" err="1"/>
              <a:t>cascadă.Conceptul</a:t>
            </a:r>
            <a:r>
              <a:rPr lang="en-US" sz="2800" i="1" dirty="0"/>
              <a:t> p</a:t>
            </a:r>
            <a:r>
              <a:rPr lang="ro-RO" sz="2800" i="1" dirty="0"/>
              <a:t>rincipal al modelului e acela că fiecare porțiune din produs și fiecare parte din produs și fiecare parte din elaborare </a:t>
            </a:r>
            <a:r>
              <a:rPr lang="en-US" sz="2800" i="1" dirty="0"/>
              <a:t> </a:t>
            </a:r>
            <a:r>
              <a:rPr lang="ro-RO" sz="2800" i="1" dirty="0"/>
              <a:t>implică aceeași secvență de pași ( ciclu ). Pornind din centrul spiralei</a:t>
            </a:r>
            <a:r>
              <a:rPr lang="en-US" sz="2800" i="1" dirty="0"/>
              <a:t>.</a:t>
            </a:r>
          </a:p>
          <a:p>
            <a:endParaRPr lang="en-US" sz="2800" i="1" dirty="0"/>
          </a:p>
        </p:txBody>
      </p:sp>
    </p:spTree>
    <p:extLst>
      <p:ext uri="{BB962C8B-B14F-4D97-AF65-F5344CB8AC3E}">
        <p14:creationId xmlns:p14="http://schemas.microsoft.com/office/powerpoint/2010/main" val="129580237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otalTime>229</TotalTime>
  <Words>1100</Words>
  <Application>Microsoft Office PowerPoint</Application>
  <PresentationFormat>Widescreen</PresentationFormat>
  <Paragraphs>175</Paragraphs>
  <Slides>53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53</vt:i4>
      </vt:variant>
    </vt:vector>
  </HeadingPairs>
  <TitlesOfParts>
    <vt:vector size="57" baseType="lpstr">
      <vt:lpstr>Arial</vt:lpstr>
      <vt:lpstr>Cambria Math</vt:lpstr>
      <vt:lpstr>Tw Cen MT</vt:lpstr>
      <vt:lpstr>Circuit</vt:lpstr>
      <vt:lpstr>Metrici  software</vt:lpstr>
      <vt:lpstr>Ce este calitatea?</vt:lpstr>
      <vt:lpstr>Ce este calitatea în software? </vt:lpstr>
      <vt:lpstr>PowerPoint Presentation</vt:lpstr>
      <vt:lpstr>PowerPoint Presentation</vt:lpstr>
      <vt:lpstr>DEZVOLTAREA MODELELOR DE PROCESE SOFTWARE </vt:lpstr>
      <vt:lpstr>MODELUL DE DEZVOLTARE IN CASCADA </vt:lpstr>
      <vt:lpstr>ABORDAREA PE PROTOTIP</vt:lpstr>
      <vt:lpstr>METODA SPIRALEI</vt:lpstr>
      <vt:lpstr>PowerPoint Presentation</vt:lpstr>
      <vt:lpstr>MODELUL PROCESULUI DEZVOLTAT ITERATIV</vt:lpstr>
      <vt:lpstr>PROCESUL DE DEZVOLTARE ORIENTAT PE OBIECT</vt:lpstr>
      <vt:lpstr>Ce sunt metricile software? </vt:lpstr>
      <vt:lpstr>PowerPoint Presentation</vt:lpstr>
      <vt:lpstr>Clasificarea metricilor software</vt:lpstr>
      <vt:lpstr>Metricile produsului </vt:lpstr>
      <vt:lpstr>Metricile de proces </vt:lpstr>
      <vt:lpstr>Metricile de proiect </vt:lpstr>
      <vt:lpstr>PowerPoint Presentation</vt:lpstr>
      <vt:lpstr>Importantă metricilor software și  de ce să le folosim: </vt:lpstr>
      <vt:lpstr>Factorii unei metrici software: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Cum se construiesc aceste metrici software  si de ce?  </vt:lpstr>
      <vt:lpstr>Astfel se definesc: </vt:lpstr>
      <vt:lpstr>PowerPoint Presentation</vt:lpstr>
      <vt:lpstr>Metricile schimbã modul de interpretare, în sensul realizãrii unor relaţii (modele, indicatori) care evalueazã nivelul caracteristicii de calitate. </vt:lpstr>
      <vt:lpstr>Proprietăți ale unor metrici software bune din punct de vedere “calitativ” </vt:lpstr>
      <vt:lpstr>Beneficii în folosirea metricilor software: </vt:lpstr>
      <vt:lpstr>De asemenea…</vt:lpstr>
      <vt:lpstr>Exemple de metrici software </vt:lpstr>
      <vt:lpstr>SĂ EXPLICĂM CÂTEVA EXEMPLE DE METRICI SOFTWARE</vt:lpstr>
      <vt:lpstr>Agile Metrics</vt:lpstr>
      <vt:lpstr>PowerPoint Presentation</vt:lpstr>
      <vt:lpstr>Complexitatea MCCABE</vt:lpstr>
      <vt:lpstr>Exemplu </vt:lpstr>
      <vt:lpstr>Metrici de Securitate </vt:lpstr>
      <vt:lpstr>Cum trebuie folosite?</vt:lpstr>
      <vt:lpstr>Metodă evaluării dimensionale </vt:lpstr>
      <vt:lpstr>PowerPoint Presentation</vt:lpstr>
      <vt:lpstr>Concluzie </vt:lpstr>
      <vt:lpstr>Bibliografie: </vt:lpstr>
      <vt:lpstr>VA MULȚUMESC PENTRU ATENȚIA ACORDATĂ!</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Metrici  software</dc:title>
  <dc:creator>Moga Cristina</dc:creator>
  <cp:lastModifiedBy>Moga Cristina</cp:lastModifiedBy>
  <cp:revision>40</cp:revision>
  <dcterms:created xsi:type="dcterms:W3CDTF">2019-11-24T21:06:26Z</dcterms:created>
  <dcterms:modified xsi:type="dcterms:W3CDTF">2020-01-03T23:29:50Z</dcterms:modified>
</cp:coreProperties>
</file>