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 id="2147483686" r:id="rId2"/>
  </p:sldMasterIdLst>
  <p:notesMasterIdLst>
    <p:notesMasterId r:id="rId23"/>
  </p:notesMasterIdLst>
  <p:sldIdLst>
    <p:sldId id="256" r:id="rId3"/>
    <p:sldId id="257" r:id="rId4"/>
    <p:sldId id="258" r:id="rId5"/>
    <p:sldId id="259" r:id="rId6"/>
    <p:sldId id="261" r:id="rId7"/>
    <p:sldId id="262" r:id="rId8"/>
    <p:sldId id="263" r:id="rId9"/>
    <p:sldId id="264" r:id="rId10"/>
    <p:sldId id="266" r:id="rId11"/>
    <p:sldId id="267" r:id="rId12"/>
    <p:sldId id="269" r:id="rId13"/>
    <p:sldId id="270" r:id="rId14"/>
    <p:sldId id="272" r:id="rId15"/>
    <p:sldId id="274" r:id="rId16"/>
    <p:sldId id="275" r:id="rId17"/>
    <p:sldId id="276" r:id="rId18"/>
    <p:sldId id="278" r:id="rId19"/>
    <p:sldId id="279" r:id="rId20"/>
    <p:sldId id="280" r:id="rId21"/>
    <p:sldId id="281" r:id="rId22"/>
  </p:sldIdLst>
  <p:sldSz cx="9144000" cy="5143500" type="screen16x9"/>
  <p:notesSz cx="6858000" cy="9144000"/>
  <p:embeddedFontLst>
    <p:embeddedFont>
      <p:font typeface="Tahoma" panose="020B0604030504040204" pitchFamily="34" charset="0"/>
      <p:regular r:id="rId24"/>
      <p:bold r:id="rId25"/>
    </p:embeddedFont>
    <p:embeddedFont>
      <p:font typeface="Calibri" panose="020F0502020204030204" pitchFamily="34" charset="0"/>
      <p:regular r:id="rId26"/>
      <p:bold r:id="rId27"/>
      <p:italic r:id="rId28"/>
      <p:boldItalic r:id="rId29"/>
    </p:embeddedFont>
    <p:embeddedFont>
      <p:font typeface="Google Sans Medium" panose="020B0604020202020204" charset="0"/>
      <p:regular r:id="rId30"/>
      <p:bold r:id="rId31"/>
      <p:italic r:id="rId32"/>
      <p:boldItalic r:id="rId33"/>
    </p:embeddedFont>
    <p:embeddedFont>
      <p:font typeface="Open Sans SemiBold" panose="020B0604020202020204" charset="0"/>
      <p:regular r:id="rId34"/>
      <p:bold r:id="rId35"/>
      <p:italic r:id="rId36"/>
      <p:boldItalic r:id="rId37"/>
    </p:embeddedFont>
    <p:embeddedFont>
      <p:font typeface="Open Sans"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4" d="100"/>
          <a:sy n="84" d="100"/>
        </p:scale>
        <p:origin x="78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cd03e5b752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cd03e5b752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ced80ebc1c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ced80ebc1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d800de29cc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d800de29cc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800de29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800de29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d12f718f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d12f718f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cd03e5b752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cd03e5b752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cd03e5b752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cd03e5b752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cd03e5b752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cd03e5b752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cd03e5b75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cd03e5b75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ced80ebc1c_1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ced80ebc1c_1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d800de29cc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d800de29cc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cd03e5b752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cd03e5b75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ed80ebc1c_12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ed80ebc1c_1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ced80ebc1c_12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ced80ebc1c_1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cd03e5b752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cd03e5b752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cd03e5b752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cd03e5b752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ced80ebc1c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ced80ebc1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ced80ebc1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ced80ebc1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ed80ebc1c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ced80ebc1c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0" name="Google Shape;50;p12"/>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51"/>
        <p:cNvGrpSpPr/>
        <p:nvPr/>
      </p:nvGrpSpPr>
      <p:grpSpPr>
        <a:xfrm>
          <a:off x="0" y="0"/>
          <a:ext cx="0" cy="0"/>
          <a:chOff x="0" y="0"/>
          <a:chExt cx="0" cy="0"/>
        </a:xfrm>
      </p:grpSpPr>
      <p:sp>
        <p:nvSpPr>
          <p:cNvPr id="52" name="Google Shape;5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3" name="Google Shape;53;p13"/>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54"/>
        <p:cNvGrpSpPr/>
        <p:nvPr/>
      </p:nvGrpSpPr>
      <p:grpSpPr>
        <a:xfrm>
          <a:off x="0" y="0"/>
          <a:ext cx="0" cy="0"/>
          <a:chOff x="0" y="0"/>
          <a:chExt cx="0" cy="0"/>
        </a:xfrm>
      </p:grpSpPr>
      <p:sp>
        <p:nvSpPr>
          <p:cNvPr id="55" name="Google Shape;5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6" name="Google Shape;56;p14"/>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57"/>
        <p:cNvGrpSpPr/>
        <p:nvPr/>
      </p:nvGrpSpPr>
      <p:grpSpPr>
        <a:xfrm>
          <a:off x="0" y="0"/>
          <a:ext cx="0" cy="0"/>
          <a:chOff x="0" y="0"/>
          <a:chExt cx="0" cy="0"/>
        </a:xfrm>
      </p:grpSpPr>
      <p:sp>
        <p:nvSpPr>
          <p:cNvPr id="58" name="Google Shape;58;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5"/>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60"/>
        <p:cNvGrpSpPr/>
        <p:nvPr/>
      </p:nvGrpSpPr>
      <p:grpSpPr>
        <a:xfrm>
          <a:off x="0" y="0"/>
          <a:ext cx="0" cy="0"/>
          <a:chOff x="0" y="0"/>
          <a:chExt cx="0" cy="0"/>
        </a:xfrm>
      </p:grpSpPr>
      <p:sp>
        <p:nvSpPr>
          <p:cNvPr id="61" name="Google Shape;6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6"/>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63"/>
        <p:cNvGrpSpPr/>
        <p:nvPr/>
      </p:nvGrpSpPr>
      <p:grpSpPr>
        <a:xfrm>
          <a:off x="0" y="0"/>
          <a:ext cx="0" cy="0"/>
          <a:chOff x="0" y="0"/>
          <a:chExt cx="0" cy="0"/>
        </a:xfrm>
      </p:grpSpPr>
      <p:sp>
        <p:nvSpPr>
          <p:cNvPr id="64" name="Google Shape;6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17"/>
          <p:cNvSpPr/>
          <p:nvPr/>
        </p:nvSpPr>
        <p:spPr>
          <a:xfrm>
            <a:off x="0" y="329125"/>
            <a:ext cx="69300" cy="7530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66"/>
        <p:cNvGrpSpPr/>
        <p:nvPr/>
      </p:nvGrpSpPr>
      <p:grpSpPr>
        <a:xfrm>
          <a:off x="0" y="0"/>
          <a:ext cx="0" cy="0"/>
          <a:chOff x="0" y="0"/>
          <a:chExt cx="0" cy="0"/>
        </a:xfrm>
      </p:grpSpPr>
      <p:sp>
        <p:nvSpPr>
          <p:cNvPr id="67" name="Google Shape;6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8"/>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69"/>
        <p:cNvGrpSpPr/>
        <p:nvPr/>
      </p:nvGrpSpPr>
      <p:grpSpPr>
        <a:xfrm>
          <a:off x="0" y="0"/>
          <a:ext cx="0" cy="0"/>
          <a:chOff x="0" y="0"/>
          <a:chExt cx="0" cy="0"/>
        </a:xfrm>
      </p:grpSpPr>
      <p:sp>
        <p:nvSpPr>
          <p:cNvPr id="70" name="Google Shape;70;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9"/>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6"/>
        <p:cNvGrpSpPr/>
        <p:nvPr/>
      </p:nvGrpSpPr>
      <p:grpSpPr>
        <a:xfrm>
          <a:off x="0" y="0"/>
          <a:ext cx="0" cy="0"/>
          <a:chOff x="0" y="0"/>
          <a:chExt cx="0" cy="0"/>
        </a:xfrm>
      </p:grpSpPr>
      <p:sp>
        <p:nvSpPr>
          <p:cNvPr id="77" name="Google Shape;77;p21"/>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8" name="Google Shape;78;p2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1" name="Google Shape;81;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4" name="Google Shape;8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5" name="Google Shape;8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 name="Google Shape;88;p2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9" name="Google Shape;89;p2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0" name="Google Shape;9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1"/>
        <p:cNvGrpSpPr/>
        <p:nvPr/>
      </p:nvGrpSpPr>
      <p:grpSpPr>
        <a:xfrm>
          <a:off x="0" y="0"/>
          <a:ext cx="0" cy="0"/>
          <a:chOff x="0" y="0"/>
          <a:chExt cx="0" cy="0"/>
        </a:xfrm>
      </p:grpSpPr>
      <p:sp>
        <p:nvSpPr>
          <p:cNvPr id="92" name="Google Shape;9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 name="Google Shape;9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6" name="Google Shape;96;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7" name="Google Shape;9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2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00" name="Google Shape;10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1"/>
        <p:cNvGrpSpPr/>
        <p:nvPr/>
      </p:nvGrpSpPr>
      <p:grpSpPr>
        <a:xfrm>
          <a:off x="0" y="0"/>
          <a:ext cx="0" cy="0"/>
          <a:chOff x="0" y="0"/>
          <a:chExt cx="0" cy="0"/>
        </a:xfrm>
      </p:grpSpPr>
      <p:sp>
        <p:nvSpPr>
          <p:cNvPr id="102" name="Google Shape;102;p2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4" name="Google Shape;104;p2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2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06" name="Google Shape;10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7"/>
        <p:cNvGrpSpPr/>
        <p:nvPr/>
      </p:nvGrpSpPr>
      <p:grpSpPr>
        <a:xfrm>
          <a:off x="0" y="0"/>
          <a:ext cx="0" cy="0"/>
          <a:chOff x="0" y="0"/>
          <a:chExt cx="0" cy="0"/>
        </a:xfrm>
      </p:grpSpPr>
      <p:sp>
        <p:nvSpPr>
          <p:cNvPr id="108" name="Google Shape;108;p2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09" name="Google Shape;10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0"/>
        <p:cNvGrpSpPr/>
        <p:nvPr/>
      </p:nvGrpSpPr>
      <p:grpSpPr>
        <a:xfrm>
          <a:off x="0" y="0"/>
          <a:ext cx="0" cy="0"/>
          <a:chOff x="0" y="0"/>
          <a:chExt cx="0" cy="0"/>
        </a:xfrm>
      </p:grpSpPr>
      <p:sp>
        <p:nvSpPr>
          <p:cNvPr id="111" name="Google Shape;111;p3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2" name="Google Shape;112;p3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113" name="Google Shape;113;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ue" type="blank">
  <p:cSld name="BLANK">
    <p:spTree>
      <p:nvGrpSpPr>
        <p:cNvPr id="1" name="Shape 114"/>
        <p:cNvGrpSpPr/>
        <p:nvPr/>
      </p:nvGrpSpPr>
      <p:grpSpPr>
        <a:xfrm>
          <a:off x="0" y="0"/>
          <a:ext cx="0" cy="0"/>
          <a:chOff x="0" y="0"/>
          <a:chExt cx="0" cy="0"/>
        </a:xfrm>
      </p:grpSpPr>
      <p:sp>
        <p:nvSpPr>
          <p:cNvPr id="115" name="Google Shape;115;p31"/>
          <p:cNvSpPr/>
          <p:nvPr/>
        </p:nvSpPr>
        <p:spPr>
          <a:xfrm>
            <a:off x="0" y="329125"/>
            <a:ext cx="69300" cy="753000"/>
          </a:xfrm>
          <a:prstGeom prst="rect">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31"/>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ed">
  <p:cSld name="BLANK_1">
    <p:spTree>
      <p:nvGrpSpPr>
        <p:cNvPr id="1" name="Shape 117"/>
        <p:cNvGrpSpPr/>
        <p:nvPr/>
      </p:nvGrpSpPr>
      <p:grpSpPr>
        <a:xfrm>
          <a:off x="0" y="0"/>
          <a:ext cx="0" cy="0"/>
          <a:chOff x="0" y="0"/>
          <a:chExt cx="0" cy="0"/>
        </a:xfrm>
      </p:grpSpPr>
      <p:sp>
        <p:nvSpPr>
          <p:cNvPr id="118" name="Google Shape;118;p32"/>
          <p:cNvSpPr/>
          <p:nvPr/>
        </p:nvSpPr>
        <p:spPr>
          <a:xfrm>
            <a:off x="0" y="329125"/>
            <a:ext cx="69300" cy="7530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32"/>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Red 2">
  <p:cSld name="BLANK_1_2">
    <p:spTree>
      <p:nvGrpSpPr>
        <p:cNvPr id="1" name="Shape 120"/>
        <p:cNvGrpSpPr/>
        <p:nvPr/>
      </p:nvGrpSpPr>
      <p:grpSpPr>
        <a:xfrm>
          <a:off x="0" y="0"/>
          <a:ext cx="0" cy="0"/>
          <a:chOff x="0" y="0"/>
          <a:chExt cx="0" cy="0"/>
        </a:xfrm>
      </p:grpSpPr>
      <p:sp>
        <p:nvSpPr>
          <p:cNvPr id="121" name="Google Shape;121;p33"/>
          <p:cNvSpPr/>
          <p:nvPr/>
        </p:nvSpPr>
        <p:spPr>
          <a:xfrm>
            <a:off x="0" y="329125"/>
            <a:ext cx="69300" cy="4485300"/>
          </a:xfrm>
          <a:prstGeom prst="rect">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2" name="Google Shape;122;p33"/>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Yellow 2">
  <p:cSld name="BLANK_1_2_1">
    <p:spTree>
      <p:nvGrpSpPr>
        <p:cNvPr id="1" name="Shape 123"/>
        <p:cNvGrpSpPr/>
        <p:nvPr/>
      </p:nvGrpSpPr>
      <p:grpSpPr>
        <a:xfrm>
          <a:off x="0" y="0"/>
          <a:ext cx="0" cy="0"/>
          <a:chOff x="0" y="0"/>
          <a:chExt cx="0" cy="0"/>
        </a:xfrm>
      </p:grpSpPr>
      <p:sp>
        <p:nvSpPr>
          <p:cNvPr id="124" name="Google Shape;124;p34"/>
          <p:cNvSpPr/>
          <p:nvPr/>
        </p:nvSpPr>
        <p:spPr>
          <a:xfrm>
            <a:off x="0" y="329125"/>
            <a:ext cx="69300" cy="4485300"/>
          </a:xfrm>
          <a:prstGeom prst="rect">
            <a:avLst/>
          </a:prstGeom>
          <a:solidFill>
            <a:srgbClr val="FBBC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5" name="Google Shape;125;p34"/>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Green 2">
  <p:cSld name="BLANK_1_2_1_1">
    <p:spTree>
      <p:nvGrpSpPr>
        <p:cNvPr id="1" name="Shape 126"/>
        <p:cNvGrpSpPr/>
        <p:nvPr/>
      </p:nvGrpSpPr>
      <p:grpSpPr>
        <a:xfrm>
          <a:off x="0" y="0"/>
          <a:ext cx="0" cy="0"/>
          <a:chOff x="0" y="0"/>
          <a:chExt cx="0" cy="0"/>
        </a:xfrm>
      </p:grpSpPr>
      <p:sp>
        <p:nvSpPr>
          <p:cNvPr id="127" name="Google Shape;127;p35"/>
          <p:cNvSpPr/>
          <p:nvPr/>
        </p:nvSpPr>
        <p:spPr>
          <a:xfrm>
            <a:off x="0" y="329125"/>
            <a:ext cx="69300" cy="44853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8" name="Google Shape;128;p35"/>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Yellow">
  <p:cSld name="BLANK_1_1">
    <p:spTree>
      <p:nvGrpSpPr>
        <p:cNvPr id="1" name="Shape 129"/>
        <p:cNvGrpSpPr/>
        <p:nvPr/>
      </p:nvGrpSpPr>
      <p:grpSpPr>
        <a:xfrm>
          <a:off x="0" y="0"/>
          <a:ext cx="0" cy="0"/>
          <a:chOff x="0" y="0"/>
          <a:chExt cx="0" cy="0"/>
        </a:xfrm>
      </p:grpSpPr>
      <p:sp>
        <p:nvSpPr>
          <p:cNvPr id="130" name="Google Shape;130;p36"/>
          <p:cNvSpPr/>
          <p:nvPr/>
        </p:nvSpPr>
        <p:spPr>
          <a:xfrm>
            <a:off x="0" y="329125"/>
            <a:ext cx="69300" cy="753000"/>
          </a:xfrm>
          <a:prstGeom prst="rect">
            <a:avLst/>
          </a:prstGeom>
          <a:solidFill>
            <a:srgbClr val="F2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36"/>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Green">
  <p:cSld name="BLANK_1_1_1">
    <p:spTree>
      <p:nvGrpSpPr>
        <p:cNvPr id="1" name="Shape 132"/>
        <p:cNvGrpSpPr/>
        <p:nvPr/>
      </p:nvGrpSpPr>
      <p:grpSpPr>
        <a:xfrm>
          <a:off x="0" y="0"/>
          <a:ext cx="0" cy="0"/>
          <a:chOff x="0" y="0"/>
          <a:chExt cx="0" cy="0"/>
        </a:xfrm>
      </p:grpSpPr>
      <p:sp>
        <p:nvSpPr>
          <p:cNvPr id="133" name="Google Shape;133;p37"/>
          <p:cNvSpPr/>
          <p:nvPr/>
        </p:nvSpPr>
        <p:spPr>
          <a:xfrm>
            <a:off x="0" y="329125"/>
            <a:ext cx="69300" cy="753000"/>
          </a:xfrm>
          <a:prstGeom prst="rect">
            <a:avLst/>
          </a:prstGeom>
          <a:solidFill>
            <a:srgbClr val="34A8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37"/>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Gray">
  <p:cSld name="BLANK_1_1_1_1">
    <p:spTree>
      <p:nvGrpSpPr>
        <p:cNvPr id="1" name="Shape 135"/>
        <p:cNvGrpSpPr/>
        <p:nvPr/>
      </p:nvGrpSpPr>
      <p:grpSpPr>
        <a:xfrm>
          <a:off x="0" y="0"/>
          <a:ext cx="0" cy="0"/>
          <a:chOff x="0" y="0"/>
          <a:chExt cx="0" cy="0"/>
        </a:xfrm>
      </p:grpSpPr>
      <p:sp>
        <p:nvSpPr>
          <p:cNvPr id="136" name="Google Shape;136;p38"/>
          <p:cNvSpPr/>
          <p:nvPr/>
        </p:nvSpPr>
        <p:spPr>
          <a:xfrm>
            <a:off x="0" y="329125"/>
            <a:ext cx="69300" cy="753000"/>
          </a:xfrm>
          <a:prstGeom prst="rect">
            <a:avLst/>
          </a:prstGeom>
          <a:solidFill>
            <a:srgbClr val="9AA0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7" name="Google Shape;137;p38"/>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8"/>
        <p:cNvGrpSpPr/>
        <p:nvPr/>
      </p:nvGrpSpPr>
      <p:grpSpPr>
        <a:xfrm>
          <a:off x="0" y="0"/>
          <a:ext cx="0" cy="0"/>
          <a:chOff x="0" y="0"/>
          <a:chExt cx="0" cy="0"/>
        </a:xfrm>
      </p:grpSpPr>
      <p:pic>
        <p:nvPicPr>
          <p:cNvPr id="139" name="Google Shape;139;p39"/>
          <p:cNvPicPr preferRelativeResize="0"/>
          <p:nvPr/>
        </p:nvPicPr>
        <p:blipFill>
          <a:blip r:embed="rId2">
            <a:alphaModFix/>
          </a:blip>
          <a:stretch>
            <a:fillRect/>
          </a:stretch>
        </p:blipFill>
        <p:spPr>
          <a:xfrm>
            <a:off x="8421700" y="4841325"/>
            <a:ext cx="464875" cy="156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image" Target="../media/image1.png"/><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theme" Target="../theme/theme2.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4" name="Google Shape;74;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pic>
        <p:nvPicPr>
          <p:cNvPr id="75" name="Google Shape;75;p20"/>
          <p:cNvPicPr preferRelativeResize="0"/>
          <p:nvPr/>
        </p:nvPicPr>
        <p:blipFill>
          <a:blip r:embed="rId21">
            <a:alphaModFix/>
          </a:blip>
          <a:stretch>
            <a:fillRect/>
          </a:stretch>
        </p:blipFill>
        <p:spPr>
          <a:xfrm>
            <a:off x="8421698" y="4841325"/>
            <a:ext cx="464876" cy="15299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hyperlink" Target="https://www.figma.com/proto/Rw4uOKsmpCtljr0IwkMAAO/Untitled?page-id=166:178&amp;node-id=176:948&amp;viewport=829,324,0.04&amp;scaling=scale-down&amp;starting-point-node-id=176:1713"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143"/>
        <p:cNvGrpSpPr/>
        <p:nvPr/>
      </p:nvGrpSpPr>
      <p:grpSpPr>
        <a:xfrm>
          <a:off x="0" y="0"/>
          <a:ext cx="0" cy="0"/>
          <a:chOff x="0" y="0"/>
          <a:chExt cx="0" cy="0"/>
        </a:xfrm>
      </p:grpSpPr>
      <p:sp>
        <p:nvSpPr>
          <p:cNvPr id="144" name="Google Shape;144;p40"/>
          <p:cNvSpPr txBox="1"/>
          <p:nvPr/>
        </p:nvSpPr>
        <p:spPr>
          <a:xfrm>
            <a:off x="593875" y="682460"/>
            <a:ext cx="4931100" cy="1600408"/>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3600" dirty="0" smtClean="0">
                <a:solidFill>
                  <a:srgbClr val="FFFFFF"/>
                </a:solidFill>
                <a:latin typeface="Open Sans SemiBold"/>
                <a:ea typeface="Open Sans SemiBold"/>
                <a:cs typeface="Open Sans SemiBold"/>
                <a:sym typeface="Open Sans SemiBold"/>
              </a:rPr>
              <a:t>QuickSnack</a:t>
            </a:r>
          </a:p>
          <a:p>
            <a:pPr marL="0" lvl="0" indent="0" algn="l" rtl="0">
              <a:spcBef>
                <a:spcPts val="0"/>
              </a:spcBef>
              <a:spcAft>
                <a:spcPts val="0"/>
              </a:spcAft>
              <a:buNone/>
            </a:pPr>
            <a:endParaRPr lang="en" sz="3600" dirty="0" smtClean="0">
              <a:solidFill>
                <a:srgbClr val="FFFFFF"/>
              </a:solidFill>
              <a:latin typeface="Open Sans SemiBold"/>
              <a:ea typeface="Open Sans SemiBold"/>
              <a:cs typeface="Open Sans SemiBold"/>
              <a:sym typeface="Open Sans SemiBold"/>
            </a:endParaRPr>
          </a:p>
          <a:p>
            <a:pPr lvl="0"/>
            <a:r>
              <a:rPr lang="en-US" sz="2000" dirty="0">
                <a:solidFill>
                  <a:schemeClr val="bg1"/>
                </a:solidFill>
              </a:rPr>
              <a:t>Order fast. Snack smart.</a:t>
            </a:r>
            <a:endParaRPr sz="2000" dirty="0">
              <a:solidFill>
                <a:schemeClr val="bg1"/>
              </a:solidFill>
              <a:latin typeface="Open Sans SemiBold"/>
              <a:ea typeface="Open Sans SemiBold"/>
              <a:cs typeface="Open Sans SemiBold"/>
              <a:sym typeface="Open Sans SemiBold"/>
            </a:endParaRPr>
          </a:p>
        </p:txBody>
      </p:sp>
      <p:sp>
        <p:nvSpPr>
          <p:cNvPr id="145" name="Google Shape;145;p40"/>
          <p:cNvSpPr txBox="1"/>
          <p:nvPr/>
        </p:nvSpPr>
        <p:spPr>
          <a:xfrm>
            <a:off x="517675" y="2769663"/>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smtClean="0">
                <a:solidFill>
                  <a:srgbClr val="FFFFFF"/>
                </a:solidFill>
                <a:latin typeface="Open Sans"/>
                <a:ea typeface="Open Sans"/>
                <a:cs typeface="Open Sans"/>
                <a:sym typeface="Open Sans"/>
              </a:rPr>
              <a:t>MOGA SAMUEL PAUL</a:t>
            </a:r>
            <a:endParaRPr sz="2400" dirty="0">
              <a:solidFill>
                <a:srgbClr val="FFFFFF"/>
              </a:solidFill>
              <a:latin typeface="Open Sans"/>
              <a:ea typeface="Open Sans"/>
              <a:cs typeface="Open Sans"/>
              <a:sym typeface="Open Sans"/>
            </a:endParaRPr>
          </a:p>
        </p:txBody>
      </p:sp>
      <p:cxnSp>
        <p:nvCxnSpPr>
          <p:cNvPr id="146" name="Google Shape;146;p40"/>
          <p:cNvCxnSpPr/>
          <p:nvPr/>
        </p:nvCxnSpPr>
        <p:spPr>
          <a:xfrm rot="10800000">
            <a:off x="517650" y="2670825"/>
            <a:ext cx="5808000" cy="0"/>
          </a:xfrm>
          <a:prstGeom prst="straightConnector1">
            <a:avLst/>
          </a:prstGeom>
          <a:noFill/>
          <a:ln w="19050" cap="flat" cmpd="sng">
            <a:solidFill>
              <a:srgbClr val="FFFFFF"/>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51"/>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Digital wireframes </a:t>
            </a:r>
            <a:endParaRPr sz="2400">
              <a:solidFill>
                <a:srgbClr val="5F6368"/>
              </a:solidFill>
              <a:latin typeface="Open Sans"/>
              <a:ea typeface="Open Sans"/>
              <a:cs typeface="Open Sans"/>
              <a:sym typeface="Open Sans"/>
            </a:endParaRPr>
          </a:p>
        </p:txBody>
      </p:sp>
      <p:sp>
        <p:nvSpPr>
          <p:cNvPr id="250" name="Google Shape;250;p51"/>
          <p:cNvSpPr txBox="1"/>
          <p:nvPr/>
        </p:nvSpPr>
        <p:spPr>
          <a:xfrm>
            <a:off x="517675" y="1522550"/>
            <a:ext cx="2421300" cy="1800463"/>
          </a:xfrm>
          <a:prstGeom prst="rect">
            <a:avLst/>
          </a:prstGeom>
          <a:noFill/>
          <a:ln>
            <a:noFill/>
          </a:ln>
        </p:spPr>
        <p:txBody>
          <a:bodyPr spcFirstLastPara="1" wrap="square" lIns="0" tIns="91425" rIns="91425" bIns="91425" anchor="t" anchorCtr="0">
            <a:spAutoFit/>
          </a:bodyPr>
          <a:lstStyle/>
          <a:p>
            <a:pPr marL="12700" marR="5080" lvl="0">
              <a:lnSpc>
                <a:spcPct val="150000"/>
              </a:lnSpc>
            </a:pPr>
            <a:r>
              <a:rPr lang="en-US" dirty="0">
                <a:solidFill>
                  <a:srgbClr val="666666"/>
                </a:solidFill>
              </a:rPr>
              <a:t>Proceeding towards digital  wireframes </a:t>
            </a:r>
            <a:r>
              <a:rPr lang="en-US" dirty="0" err="1">
                <a:solidFill>
                  <a:srgbClr val="666666"/>
                </a:solidFill>
              </a:rPr>
              <a:t>i</a:t>
            </a:r>
            <a:r>
              <a:rPr lang="en-US" dirty="0">
                <a:solidFill>
                  <a:srgbClr val="666666"/>
                </a:solidFill>
              </a:rPr>
              <a:t> want to ensure the  findings and feedbacks from  the user research were  covered.</a:t>
            </a:r>
            <a:endParaRPr lang="en-US" dirty="0">
              <a:solidFill>
                <a:schemeClr val="dk1"/>
              </a:solidFill>
            </a:endParaRPr>
          </a:p>
        </p:txBody>
      </p:sp>
      <p:sp>
        <p:nvSpPr>
          <p:cNvPr id="251" name="Google Shape;251;p51"/>
          <p:cNvSpPr/>
          <p:nvPr/>
        </p:nvSpPr>
        <p:spPr>
          <a:xfrm>
            <a:off x="5092825" y="984600"/>
            <a:ext cx="2421300" cy="3958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1"/>
          <p:cNvSpPr txBox="1"/>
          <p:nvPr/>
        </p:nvSpPr>
        <p:spPr>
          <a:xfrm>
            <a:off x="3506850" y="1208725"/>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smtClean="0">
                <a:solidFill>
                  <a:srgbClr val="5F6368"/>
                </a:solidFill>
                <a:latin typeface="Open Sans"/>
                <a:ea typeface="Open Sans"/>
                <a:cs typeface="Open Sans"/>
                <a:sym typeface="Open Sans"/>
              </a:rPr>
              <a:t>User can choose their favorite meal from here.</a:t>
            </a:r>
            <a:endParaRPr sz="1000" dirty="0">
              <a:solidFill>
                <a:srgbClr val="5F6368"/>
              </a:solidFill>
              <a:latin typeface="Open Sans"/>
              <a:ea typeface="Open Sans"/>
              <a:cs typeface="Open Sans"/>
              <a:sym typeface="Open Sans"/>
            </a:endParaRPr>
          </a:p>
        </p:txBody>
      </p:sp>
      <p:sp>
        <p:nvSpPr>
          <p:cNvPr id="256" name="Google Shape;256;p51"/>
          <p:cNvSpPr txBox="1"/>
          <p:nvPr/>
        </p:nvSpPr>
        <p:spPr>
          <a:xfrm>
            <a:off x="8030375" y="2520000"/>
            <a:ext cx="11004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dirty="0" smtClean="0">
                <a:solidFill>
                  <a:srgbClr val="5F6368"/>
                </a:solidFill>
                <a:latin typeface="Open Sans"/>
                <a:ea typeface="Open Sans"/>
                <a:cs typeface="Open Sans"/>
                <a:sym typeface="Open Sans"/>
              </a:rPr>
              <a:t>The Add Button makes it faster to order meals.</a:t>
            </a:r>
            <a:endParaRPr sz="1000" dirty="0">
              <a:solidFill>
                <a:srgbClr val="5F6368"/>
              </a:solidFill>
              <a:latin typeface="Open Sans"/>
              <a:ea typeface="Open Sans"/>
              <a:cs typeface="Open Sans"/>
              <a:sym typeface="Open Sans"/>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2825" y="221900"/>
            <a:ext cx="2462688" cy="4921600"/>
          </a:xfrm>
          <a:prstGeom prst="rect">
            <a:avLst/>
          </a:prstGeom>
        </p:spPr>
      </p:pic>
      <p:cxnSp>
        <p:nvCxnSpPr>
          <p:cNvPr id="12" name="Straight Arrow Connector 11"/>
          <p:cNvCxnSpPr>
            <a:stCxn id="253" idx="3"/>
          </p:cNvCxnSpPr>
          <p:nvPr/>
        </p:nvCxnSpPr>
        <p:spPr>
          <a:xfrm flipV="1">
            <a:off x="4607250" y="1430867"/>
            <a:ext cx="836817" cy="177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56" idx="1"/>
          </p:cNvCxnSpPr>
          <p:nvPr/>
        </p:nvCxnSpPr>
        <p:spPr>
          <a:xfrm flipH="1">
            <a:off x="7196667" y="2920095"/>
            <a:ext cx="833708" cy="400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3"/>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3"/>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Low-fidelity prototype</a:t>
            </a:r>
            <a:endParaRPr sz="2400">
              <a:solidFill>
                <a:srgbClr val="5F6368"/>
              </a:solidFill>
              <a:latin typeface="Open Sans"/>
              <a:ea typeface="Open Sans"/>
              <a:cs typeface="Open Sans"/>
              <a:sym typeface="Open Sans"/>
            </a:endParaRPr>
          </a:p>
        </p:txBody>
      </p:sp>
      <p:sp>
        <p:nvSpPr>
          <p:cNvPr id="275" name="Google Shape;275;p53"/>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sp>
        <p:nvSpPr>
          <p:cNvPr id="276" name="Google Shape;276;p53"/>
          <p:cNvSpPr txBox="1"/>
          <p:nvPr/>
        </p:nvSpPr>
        <p:spPr>
          <a:xfrm>
            <a:off x="532875" y="1793800"/>
            <a:ext cx="2915400" cy="1154132"/>
          </a:xfrm>
          <a:prstGeom prst="rect">
            <a:avLst/>
          </a:prstGeom>
          <a:noFill/>
          <a:ln>
            <a:noFill/>
          </a:ln>
        </p:spPr>
        <p:txBody>
          <a:bodyPr spcFirstLastPara="1" wrap="square" lIns="0" tIns="91425" rIns="91425" bIns="91425" anchor="t" anchorCtr="0">
            <a:spAutoFit/>
          </a:bodyPr>
          <a:lstStyle/>
          <a:p>
            <a:pPr>
              <a:lnSpc>
                <a:spcPct val="150000"/>
              </a:lnSpc>
            </a:pPr>
            <a:r>
              <a:rPr lang="en-US" dirty="0">
                <a:solidFill>
                  <a:srgbClr val="5F6368"/>
                </a:solidFill>
                <a:latin typeface="Tahoma"/>
                <a:ea typeface="Tahoma"/>
                <a:cs typeface="Tahoma"/>
                <a:sym typeface="Tahoma"/>
              </a:rPr>
              <a:t>The low-ﬁdelity prototype  connected to the primary ﬂow of  the app</a:t>
            </a:r>
            <a:r>
              <a:rPr lang="en-US" dirty="0" smtClean="0">
                <a:solidFill>
                  <a:srgbClr val="5F6368"/>
                </a:solidFill>
                <a:latin typeface="Tahoma"/>
                <a:ea typeface="Tahoma"/>
                <a:cs typeface="Tahoma"/>
                <a:sym typeface="Tahoma"/>
              </a:rPr>
              <a:t>.</a:t>
            </a:r>
            <a:endParaRPr lang="en-US" dirty="0">
              <a:solidFill>
                <a:schemeClr val="dk1"/>
              </a:solidFill>
              <a:latin typeface="Tahoma"/>
              <a:ea typeface="Tahoma"/>
              <a:cs typeface="Tahoma"/>
              <a:sym typeface="Tahoma"/>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876" y="0"/>
            <a:ext cx="4932000" cy="5143500"/>
          </a:xfrm>
          <a:prstGeom prst="rect">
            <a:avLst/>
          </a:prstGeom>
        </p:spPr>
      </p:pic>
      <p:sp>
        <p:nvSpPr>
          <p:cNvPr id="5" name="Rectangle 4"/>
          <p:cNvSpPr/>
          <p:nvPr/>
        </p:nvSpPr>
        <p:spPr>
          <a:xfrm>
            <a:off x="458324" y="3568482"/>
            <a:ext cx="3869970" cy="307777"/>
          </a:xfrm>
          <a:prstGeom prst="rect">
            <a:avLst/>
          </a:prstGeom>
        </p:spPr>
        <p:txBody>
          <a:bodyPr wrap="none">
            <a:spAutoFit/>
          </a:bodyPr>
          <a:lstStyle/>
          <a:p>
            <a:r>
              <a:rPr lang="en-US" dirty="0">
                <a:solidFill>
                  <a:srgbClr val="595959"/>
                </a:solidFill>
              </a:rPr>
              <a:t>View Prototype </a:t>
            </a:r>
            <a:r>
              <a:rPr lang="en-US" dirty="0">
                <a:solidFill>
                  <a:schemeClr val="dk1"/>
                </a:solidFill>
              </a:rPr>
              <a:t>:</a:t>
            </a:r>
            <a:r>
              <a:rPr lang="en-US" u="sng" dirty="0">
                <a:solidFill>
                  <a:srgbClr val="34A853"/>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Low fidelity </a:t>
            </a:r>
            <a:r>
              <a:rPr lang="en-US" u="sng" dirty="0" smtClean="0">
                <a:solidFill>
                  <a:srgbClr val="34A853"/>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a:t>
            </a:r>
            <a:r>
              <a:rPr lang="en-US" u="sng" dirty="0" err="1" smtClean="0">
                <a:solidFill>
                  <a:srgbClr val="34A853"/>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QuickSnack</a:t>
            </a:r>
            <a:r>
              <a:rPr lang="en-US" u="sng" dirty="0" smtClean="0">
                <a:solidFill>
                  <a:srgbClr val="34A853"/>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 </a:t>
            </a:r>
            <a:r>
              <a:rPr lang="en-US" u="sng" dirty="0">
                <a:solidFill>
                  <a:srgbClr val="34A853"/>
                </a:solidFill>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lc="http://schemas.openxmlformats.org/drawingml/2006/lockedCanvas" val="tx"/>
                    </a:ext>
                  </a:extLst>
                </a:hlinkClick>
              </a:rPr>
              <a:t>App)</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4"/>
          <p:cNvSpPr txBox="1"/>
          <p:nvPr/>
        </p:nvSpPr>
        <p:spPr>
          <a:xfrm>
            <a:off x="517675" y="4481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Usability study: findings</a:t>
            </a:r>
            <a:endParaRPr sz="2400">
              <a:solidFill>
                <a:srgbClr val="5F6368"/>
              </a:solidFill>
              <a:latin typeface="Open Sans"/>
              <a:ea typeface="Open Sans"/>
              <a:cs typeface="Open Sans"/>
              <a:sym typeface="Open Sans"/>
            </a:endParaRPr>
          </a:p>
        </p:txBody>
      </p:sp>
      <p:sp>
        <p:nvSpPr>
          <p:cNvPr id="282" name="Google Shape;282;p54"/>
          <p:cNvSpPr txBox="1"/>
          <p:nvPr/>
        </p:nvSpPr>
        <p:spPr>
          <a:xfrm>
            <a:off x="541150" y="904325"/>
            <a:ext cx="7873500" cy="1034099"/>
          </a:xfrm>
          <a:prstGeom prst="rect">
            <a:avLst/>
          </a:prstGeom>
          <a:noFill/>
          <a:ln>
            <a:noFill/>
          </a:ln>
        </p:spPr>
        <p:txBody>
          <a:bodyPr spcFirstLastPara="1" wrap="square" lIns="0" tIns="91425" rIns="91425" bIns="91425" anchor="t" anchorCtr="0">
            <a:spAutoFit/>
          </a:bodyPr>
          <a:lstStyle/>
          <a:p>
            <a:pPr lvl="0">
              <a:lnSpc>
                <a:spcPct val="115000"/>
              </a:lnSpc>
            </a:pPr>
            <a:r>
              <a:rPr lang="en-US" sz="1200" dirty="0"/>
              <a:t>To ensure the </a:t>
            </a:r>
            <a:r>
              <a:rPr lang="en-US" sz="1200" dirty="0" err="1"/>
              <a:t>QuickSnack</a:t>
            </a:r>
            <a:r>
              <a:rPr lang="en-US" sz="1200" dirty="0"/>
              <a:t> app met the needs of the busy student persona, two rounds of usability testing focused on enabling orders and payments in under two minutes. Initial friction points, such as Mobile Money selection and combo customization, were successfully addressed through design changes that led to a highly efficient and positive user experience.</a:t>
            </a:r>
            <a:endParaRPr sz="1200" dirty="0">
              <a:solidFill>
                <a:srgbClr val="5F6368"/>
              </a:solidFill>
              <a:latin typeface="Open Sans"/>
              <a:ea typeface="Open Sans"/>
              <a:cs typeface="Open Sans"/>
              <a:sym typeface="Open Sans"/>
            </a:endParaRPr>
          </a:p>
        </p:txBody>
      </p:sp>
      <p:sp>
        <p:nvSpPr>
          <p:cNvPr id="283" name="Google Shape;283;p54"/>
          <p:cNvSpPr txBox="1"/>
          <p:nvPr/>
        </p:nvSpPr>
        <p:spPr>
          <a:xfrm>
            <a:off x="456675"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1 findings</a:t>
            </a:r>
            <a:endParaRPr b="1">
              <a:solidFill>
                <a:srgbClr val="F29900"/>
              </a:solidFill>
            </a:endParaRPr>
          </a:p>
        </p:txBody>
      </p:sp>
      <p:sp>
        <p:nvSpPr>
          <p:cNvPr id="284" name="Google Shape;284;p54"/>
          <p:cNvSpPr/>
          <p:nvPr/>
        </p:nvSpPr>
        <p:spPr>
          <a:xfrm>
            <a:off x="4477900"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4"/>
          <p:cNvSpPr txBox="1"/>
          <p:nvPr/>
        </p:nvSpPr>
        <p:spPr>
          <a:xfrm>
            <a:off x="4984525"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err="1"/>
              <a:t>MoMo</a:t>
            </a:r>
            <a:r>
              <a:rPr lang="en-US" dirty="0"/>
              <a:t> Integration Success</a:t>
            </a:r>
            <a:endParaRPr dirty="0"/>
          </a:p>
        </p:txBody>
      </p:sp>
      <p:sp>
        <p:nvSpPr>
          <p:cNvPr id="286" name="Google Shape;286;p54"/>
          <p:cNvSpPr/>
          <p:nvPr/>
        </p:nvSpPr>
        <p:spPr>
          <a:xfrm>
            <a:off x="4671550"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87" name="Google Shape;287;p54"/>
          <p:cNvSpPr txBox="1"/>
          <p:nvPr/>
        </p:nvSpPr>
        <p:spPr>
          <a:xfrm>
            <a:off x="4984525"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Faster Ordering</a:t>
            </a:r>
            <a:endParaRPr dirty="0"/>
          </a:p>
        </p:txBody>
      </p:sp>
      <p:sp>
        <p:nvSpPr>
          <p:cNvPr id="288" name="Google Shape;288;p54"/>
          <p:cNvSpPr/>
          <p:nvPr/>
        </p:nvSpPr>
        <p:spPr>
          <a:xfrm>
            <a:off x="4671550"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89" name="Google Shape;289;p54"/>
          <p:cNvSpPr txBox="1"/>
          <p:nvPr/>
        </p:nvSpPr>
        <p:spPr>
          <a:xfrm>
            <a:off x="4416900" y="2022575"/>
            <a:ext cx="33360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b="1">
                <a:solidFill>
                  <a:srgbClr val="F29900"/>
                </a:solidFill>
                <a:latin typeface="Open Sans"/>
                <a:ea typeface="Open Sans"/>
                <a:cs typeface="Open Sans"/>
                <a:sym typeface="Open Sans"/>
              </a:rPr>
              <a:t>Round 2 findings</a:t>
            </a:r>
            <a:endParaRPr b="1">
              <a:solidFill>
                <a:srgbClr val="F29900"/>
              </a:solidFill>
            </a:endParaRPr>
          </a:p>
        </p:txBody>
      </p:sp>
      <p:sp>
        <p:nvSpPr>
          <p:cNvPr id="290" name="Google Shape;290;p54"/>
          <p:cNvSpPr txBox="1"/>
          <p:nvPr/>
        </p:nvSpPr>
        <p:spPr>
          <a:xfrm>
            <a:off x="4937363"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Clear Pickup Instructions</a:t>
            </a:r>
            <a:endParaRPr dirty="0"/>
          </a:p>
        </p:txBody>
      </p:sp>
      <p:sp>
        <p:nvSpPr>
          <p:cNvPr id="291" name="Google Shape;291;p54"/>
          <p:cNvSpPr/>
          <p:nvPr/>
        </p:nvSpPr>
        <p:spPr>
          <a:xfrm>
            <a:off x="4671538"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
        <p:nvSpPr>
          <p:cNvPr id="292" name="Google Shape;292;p54"/>
          <p:cNvSpPr/>
          <p:nvPr/>
        </p:nvSpPr>
        <p:spPr>
          <a:xfrm>
            <a:off x="456675" y="2422775"/>
            <a:ext cx="3775800" cy="20637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4"/>
          <p:cNvSpPr txBox="1"/>
          <p:nvPr/>
        </p:nvSpPr>
        <p:spPr>
          <a:xfrm>
            <a:off x="963300" y="256850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Inefficient Combo Customization</a:t>
            </a:r>
            <a:endParaRPr dirty="0"/>
          </a:p>
        </p:txBody>
      </p:sp>
      <p:sp>
        <p:nvSpPr>
          <p:cNvPr id="294" name="Google Shape;294;p54"/>
          <p:cNvSpPr/>
          <p:nvPr/>
        </p:nvSpPr>
        <p:spPr>
          <a:xfrm>
            <a:off x="650325" y="263119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1</a:t>
            </a:r>
            <a:endParaRPr>
              <a:solidFill>
                <a:srgbClr val="FFFFFF"/>
              </a:solidFill>
              <a:latin typeface="Google Sans Medium"/>
              <a:ea typeface="Google Sans Medium"/>
              <a:cs typeface="Google Sans Medium"/>
              <a:sym typeface="Google Sans Medium"/>
            </a:endParaRPr>
          </a:p>
        </p:txBody>
      </p:sp>
      <p:sp>
        <p:nvSpPr>
          <p:cNvPr id="295" name="Google Shape;295;p54"/>
          <p:cNvSpPr txBox="1"/>
          <p:nvPr/>
        </p:nvSpPr>
        <p:spPr>
          <a:xfrm>
            <a:off x="963300" y="3198325"/>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Lack of Vendor Clarity</a:t>
            </a:r>
            <a:endParaRPr dirty="0"/>
          </a:p>
        </p:txBody>
      </p:sp>
      <p:sp>
        <p:nvSpPr>
          <p:cNvPr id="296" name="Google Shape;296;p54"/>
          <p:cNvSpPr/>
          <p:nvPr/>
        </p:nvSpPr>
        <p:spPr>
          <a:xfrm>
            <a:off x="650325" y="3261023"/>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2</a:t>
            </a:r>
            <a:endParaRPr>
              <a:solidFill>
                <a:srgbClr val="FFFFFF"/>
              </a:solidFill>
              <a:latin typeface="Google Sans Medium"/>
              <a:ea typeface="Google Sans Medium"/>
              <a:cs typeface="Google Sans Medium"/>
              <a:sym typeface="Google Sans Medium"/>
            </a:endParaRPr>
          </a:p>
        </p:txBody>
      </p:sp>
      <p:sp>
        <p:nvSpPr>
          <p:cNvPr id="297" name="Google Shape;297;p54"/>
          <p:cNvSpPr txBox="1"/>
          <p:nvPr/>
        </p:nvSpPr>
        <p:spPr>
          <a:xfrm>
            <a:off x="916138" y="3828150"/>
            <a:ext cx="3336000" cy="432396"/>
          </a:xfrm>
          <a:prstGeom prst="rect">
            <a:avLst/>
          </a:prstGeom>
          <a:noFill/>
          <a:ln>
            <a:noFill/>
          </a:ln>
        </p:spPr>
        <p:txBody>
          <a:bodyPr spcFirstLastPara="1" wrap="square" lIns="91425" tIns="91425" rIns="91425" bIns="91425" anchor="t" anchorCtr="0">
            <a:spAutoFit/>
          </a:bodyPr>
          <a:lstStyle/>
          <a:p>
            <a:pPr lvl="0">
              <a:lnSpc>
                <a:spcPct val="115000"/>
              </a:lnSpc>
            </a:pPr>
            <a:r>
              <a:rPr lang="en-US" dirty="0"/>
              <a:t>Confusion on Payment Flow</a:t>
            </a:r>
            <a:endParaRPr dirty="0"/>
          </a:p>
        </p:txBody>
      </p:sp>
      <p:sp>
        <p:nvSpPr>
          <p:cNvPr id="298" name="Google Shape;298;p54"/>
          <p:cNvSpPr/>
          <p:nvPr/>
        </p:nvSpPr>
        <p:spPr>
          <a:xfrm>
            <a:off x="650313" y="3890848"/>
            <a:ext cx="274800" cy="274800"/>
          </a:xfrm>
          <a:prstGeom prst="ellipse">
            <a:avLst/>
          </a:prstGeom>
          <a:solidFill>
            <a:srgbClr val="F29900"/>
          </a:solidFill>
          <a:ln>
            <a:noFill/>
          </a:ln>
        </p:spPr>
        <p:txBody>
          <a:bodyPr spcFirstLastPara="1" wrap="square" lIns="0" tIns="0" rIns="0" bIns="0" anchor="ctr" anchorCtr="0">
            <a:noAutofit/>
          </a:bodyPr>
          <a:lstStyle/>
          <a:p>
            <a:pPr marL="0" lvl="0" indent="0" algn="ctr" rtl="0">
              <a:spcBef>
                <a:spcPts val="0"/>
              </a:spcBef>
              <a:spcAft>
                <a:spcPts val="0"/>
              </a:spcAft>
              <a:buNone/>
            </a:pPr>
            <a:r>
              <a:rPr lang="en">
                <a:solidFill>
                  <a:srgbClr val="FFFFFF"/>
                </a:solidFill>
                <a:latin typeface="Google Sans Medium"/>
                <a:ea typeface="Google Sans Medium"/>
                <a:cs typeface="Google Sans Medium"/>
                <a:sym typeface="Google Sans Medium"/>
              </a:rPr>
              <a:t>3</a:t>
            </a:r>
            <a:endParaRPr>
              <a:solidFill>
                <a:srgbClr val="FFFFFF"/>
              </a:solidFill>
              <a:latin typeface="Google Sans Medium"/>
              <a:ea typeface="Google Sans Medium"/>
              <a:cs typeface="Google Sans Medium"/>
              <a:sym typeface="Google Sans Medium"/>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6"/>
          <p:cNvSpPr txBox="1"/>
          <p:nvPr/>
        </p:nvSpPr>
        <p:spPr>
          <a:xfrm>
            <a:off x="357655" y="236475"/>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a:solidFill>
                  <a:srgbClr val="5F6368"/>
                </a:solidFill>
                <a:latin typeface="Open Sans"/>
                <a:ea typeface="Open Sans"/>
                <a:cs typeface="Open Sans"/>
                <a:sym typeface="Open Sans"/>
              </a:rPr>
              <a:t>Mockups</a:t>
            </a:r>
            <a:endParaRPr sz="2400" dirty="0">
              <a:solidFill>
                <a:srgbClr val="5F6368"/>
              </a:solidFill>
              <a:latin typeface="Open Sans"/>
              <a:ea typeface="Open Sans"/>
              <a:cs typeface="Open Sans"/>
              <a:sym typeface="Open Sans"/>
            </a:endParaRPr>
          </a:p>
        </p:txBody>
      </p:sp>
      <p:sp>
        <p:nvSpPr>
          <p:cNvPr id="311" name="Google Shape;311;p56"/>
          <p:cNvSpPr txBox="1"/>
          <p:nvPr/>
        </p:nvSpPr>
        <p:spPr>
          <a:xfrm>
            <a:off x="441947" y="715803"/>
            <a:ext cx="2421300" cy="4705873"/>
          </a:xfrm>
          <a:prstGeom prst="rect">
            <a:avLst/>
          </a:prstGeom>
          <a:noFill/>
          <a:ln>
            <a:noFill/>
          </a:ln>
        </p:spPr>
        <p:txBody>
          <a:bodyPr spcFirstLastPara="1" wrap="square" lIns="0" tIns="91425" rIns="91425" bIns="91425" anchor="t" anchorCtr="0">
            <a:spAutoFit/>
          </a:bodyPr>
          <a:lstStyle/>
          <a:p>
            <a:pPr marL="12700" marR="55880" lvl="0">
              <a:lnSpc>
                <a:spcPct val="130000"/>
              </a:lnSpc>
            </a:pPr>
            <a:r>
              <a:rPr lang="en-US" dirty="0">
                <a:solidFill>
                  <a:srgbClr val="5F6368"/>
                </a:solidFill>
                <a:latin typeface="Tahoma"/>
                <a:ea typeface="Tahoma"/>
                <a:cs typeface="Tahoma"/>
                <a:sym typeface="Tahoma"/>
              </a:rPr>
              <a:t>Before the usability study </a:t>
            </a:r>
            <a:r>
              <a:rPr lang="en-US" dirty="0" smtClean="0">
                <a:solidFill>
                  <a:srgbClr val="5F6368"/>
                </a:solidFill>
                <a:latin typeface="Tahoma"/>
                <a:ea typeface="Tahoma"/>
                <a:cs typeface="Tahoma"/>
                <a:sym typeface="Tahoma"/>
              </a:rPr>
              <a:t> </a:t>
            </a:r>
            <a:r>
              <a:rPr lang="en-US" dirty="0">
                <a:solidFill>
                  <a:srgbClr val="5F6368"/>
                </a:solidFill>
                <a:latin typeface="Tahoma"/>
                <a:ea typeface="Tahoma"/>
                <a:cs typeface="Tahoma"/>
                <a:sym typeface="Tahoma"/>
              </a:rPr>
              <a:t>the  main ﬂow was user have to  complete the scheduling by  selecting </a:t>
            </a:r>
            <a:r>
              <a:rPr lang="en-US" dirty="0" smtClean="0">
                <a:solidFill>
                  <a:srgbClr val="5F6368"/>
                </a:solidFill>
                <a:latin typeface="Tahoma"/>
                <a:ea typeface="Tahoma"/>
                <a:cs typeface="Tahoma"/>
                <a:sym typeface="Tahoma"/>
              </a:rPr>
              <a:t>payment method and delivery </a:t>
            </a:r>
            <a:r>
              <a:rPr lang="en-US" dirty="0">
                <a:solidFill>
                  <a:srgbClr val="5F6368"/>
                </a:solidFill>
                <a:latin typeface="Tahoma"/>
                <a:ea typeface="Tahoma"/>
                <a:cs typeface="Tahoma"/>
                <a:sym typeface="Tahoma"/>
              </a:rPr>
              <a:t>option to get into the  snack home page.</a:t>
            </a:r>
            <a:endParaRPr lang="en-US" dirty="0">
              <a:solidFill>
                <a:schemeClr val="dk1"/>
              </a:solidFill>
              <a:latin typeface="Tahoma"/>
              <a:ea typeface="Tahoma"/>
              <a:cs typeface="Tahoma"/>
              <a:sym typeface="Tahoma"/>
            </a:endParaRPr>
          </a:p>
          <a:p>
            <a:pPr lvl="0"/>
            <a:endParaRPr lang="en-US" sz="1800" dirty="0">
              <a:solidFill>
                <a:schemeClr val="dk1"/>
              </a:solidFill>
              <a:latin typeface="Tahoma"/>
              <a:ea typeface="Tahoma"/>
              <a:cs typeface="Tahoma"/>
              <a:sym typeface="Tahoma"/>
            </a:endParaRPr>
          </a:p>
          <a:p>
            <a:pPr marL="12700" marR="5080" lvl="0">
              <a:lnSpc>
                <a:spcPct val="130000"/>
              </a:lnSpc>
            </a:pPr>
            <a:r>
              <a:rPr lang="en-US" dirty="0">
                <a:solidFill>
                  <a:srgbClr val="5F6368"/>
                </a:solidFill>
                <a:latin typeface="Tahoma"/>
                <a:ea typeface="Tahoma"/>
                <a:cs typeface="Tahoma"/>
                <a:sym typeface="Tahoma"/>
              </a:rPr>
              <a:t>After the usability study </a:t>
            </a:r>
            <a:r>
              <a:rPr lang="en-US" dirty="0">
                <a:solidFill>
                  <a:srgbClr val="6AA84F"/>
                </a:solidFill>
                <a:latin typeface="Tahoma"/>
                <a:ea typeface="Tahoma"/>
                <a:cs typeface="Tahoma"/>
                <a:sym typeface="Tahoma"/>
              </a:rPr>
              <a:t>I added  the pickup options to the  starting of checkout process to  avoid the confusions faced by  the users to get into the snack  home page.</a:t>
            </a:r>
            <a:endParaRPr lang="en-US" dirty="0">
              <a:solidFill>
                <a:schemeClr val="dk1"/>
              </a:solidFill>
              <a:latin typeface="Tahoma"/>
              <a:ea typeface="Tahoma"/>
              <a:cs typeface="Tahoma"/>
              <a:sym typeface="Tahoma"/>
            </a:endParaRPr>
          </a:p>
          <a:p>
            <a:pPr marL="0" lvl="0" indent="0" algn="l" rtl="0">
              <a:lnSpc>
                <a:spcPct val="150000"/>
              </a:lnSpc>
              <a:spcBef>
                <a:spcPts val="0"/>
              </a:spcBef>
              <a:spcAft>
                <a:spcPts val="0"/>
              </a:spcAft>
              <a:buNone/>
            </a:pPr>
            <a:endParaRPr dirty="0"/>
          </a:p>
        </p:txBody>
      </p:sp>
      <p:sp>
        <p:nvSpPr>
          <p:cNvPr id="312" name="Google Shape;312;p56"/>
          <p:cNvSpPr/>
          <p:nvPr/>
        </p:nvSpPr>
        <p:spPr>
          <a:xfrm>
            <a:off x="3718563" y="12500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6"/>
          <p:cNvSpPr txBox="1"/>
          <p:nvPr/>
        </p:nvSpPr>
        <p:spPr>
          <a:xfrm>
            <a:off x="40085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before usability study</a:t>
            </a:r>
            <a:endParaRPr sz="1200">
              <a:solidFill>
                <a:srgbClr val="5F6368"/>
              </a:solidFill>
              <a:latin typeface="Open Sans"/>
              <a:ea typeface="Open Sans"/>
              <a:cs typeface="Open Sans"/>
              <a:sym typeface="Open Sans"/>
            </a:endParaRPr>
          </a:p>
        </p:txBody>
      </p:sp>
      <p:sp>
        <p:nvSpPr>
          <p:cNvPr id="314" name="Google Shape;314;p56"/>
          <p:cNvSpPr/>
          <p:nvPr/>
        </p:nvSpPr>
        <p:spPr>
          <a:xfrm>
            <a:off x="6774138" y="126830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5" name="Google Shape;315;p56"/>
          <p:cNvCxnSpPr/>
          <p:nvPr/>
        </p:nvCxnSpPr>
        <p:spPr>
          <a:xfrm>
            <a:off x="5749763" y="2855450"/>
            <a:ext cx="812100" cy="0"/>
          </a:xfrm>
          <a:prstGeom prst="straightConnector1">
            <a:avLst/>
          </a:prstGeom>
          <a:noFill/>
          <a:ln w="28575" cap="flat" cmpd="sng">
            <a:solidFill>
              <a:srgbClr val="34A853"/>
            </a:solidFill>
            <a:prstDash val="solid"/>
            <a:round/>
            <a:headEnd type="none" w="med" len="med"/>
            <a:tailEnd type="triangle" w="med" len="med"/>
          </a:ln>
        </p:spPr>
      </p:cxnSp>
      <p:sp>
        <p:nvSpPr>
          <p:cNvPr id="316" name="Google Shape;316;p56"/>
          <p:cNvSpPr txBox="1"/>
          <p:nvPr/>
        </p:nvSpPr>
        <p:spPr>
          <a:xfrm>
            <a:off x="3451125"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Before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7" name="Google Shape;317;p56"/>
          <p:cNvSpPr txBox="1"/>
          <p:nvPr/>
        </p:nvSpPr>
        <p:spPr>
          <a:xfrm>
            <a:off x="6506700" y="853300"/>
            <a:ext cx="23538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34A853"/>
                </a:solidFill>
                <a:latin typeface="Open Sans"/>
                <a:ea typeface="Open Sans"/>
                <a:cs typeface="Open Sans"/>
                <a:sym typeface="Open Sans"/>
              </a:rPr>
              <a:t>After usability study</a:t>
            </a:r>
            <a:endParaRPr sz="1200">
              <a:solidFill>
                <a:srgbClr val="34A853"/>
              </a:solidFill>
              <a:latin typeface="Open Sans"/>
              <a:ea typeface="Open Sans"/>
              <a:cs typeface="Open Sans"/>
              <a:sym typeface="Open Sans"/>
            </a:endParaRPr>
          </a:p>
          <a:p>
            <a:pPr marL="0" lvl="0" indent="0" algn="l" rtl="0">
              <a:spcBef>
                <a:spcPts val="0"/>
              </a:spcBef>
              <a:spcAft>
                <a:spcPts val="0"/>
              </a:spcAft>
              <a:buNone/>
            </a:pPr>
            <a:endParaRPr>
              <a:solidFill>
                <a:srgbClr val="1967D2"/>
              </a:solidFill>
            </a:endParaRPr>
          </a:p>
        </p:txBody>
      </p:sp>
      <p:sp>
        <p:nvSpPr>
          <p:cNvPr id="318" name="Google Shape;318;p56"/>
          <p:cNvSpPr txBox="1"/>
          <p:nvPr/>
        </p:nvSpPr>
        <p:spPr>
          <a:xfrm>
            <a:off x="7064125" y="2393750"/>
            <a:ext cx="12390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selected screen after usability study</a:t>
            </a:r>
            <a:endParaRPr sz="1200">
              <a:solidFill>
                <a:srgbClr val="5F6368"/>
              </a:solidFill>
              <a:latin typeface="Open Sans"/>
              <a:ea typeface="Open Sans"/>
              <a:cs typeface="Open Sans"/>
              <a:sym typeface="Ope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0749" y="1250000"/>
            <a:ext cx="1896714" cy="38935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3220" y="1268300"/>
            <a:ext cx="2025155" cy="38752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8"/>
          <p:cNvSpPr txBox="1"/>
          <p:nvPr/>
        </p:nvSpPr>
        <p:spPr>
          <a:xfrm>
            <a:off x="304315" y="336308"/>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Mockups</a:t>
            </a:r>
            <a:endParaRPr sz="2400">
              <a:solidFill>
                <a:srgbClr val="5F6368"/>
              </a:solidFill>
              <a:latin typeface="Open Sans"/>
              <a:ea typeface="Open Sans"/>
              <a:cs typeface="Open Sans"/>
              <a:sym typeface="Open Sans"/>
            </a:endParaRPr>
          </a:p>
        </p:txBody>
      </p:sp>
      <p:sp>
        <p:nvSpPr>
          <p:cNvPr id="337" name="Google Shape;337;p58"/>
          <p:cNvSpPr/>
          <p:nvPr/>
        </p:nvSpPr>
        <p:spPr>
          <a:xfrm>
            <a:off x="531000" y="1391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8"/>
          <p:cNvSpPr/>
          <p:nvPr/>
        </p:nvSpPr>
        <p:spPr>
          <a:xfrm>
            <a:off x="2601788" y="1413675"/>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8"/>
          <p:cNvSpPr/>
          <p:nvPr/>
        </p:nvSpPr>
        <p:spPr>
          <a:xfrm>
            <a:off x="469795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8"/>
          <p:cNvSpPr/>
          <p:nvPr/>
        </p:nvSpPr>
        <p:spPr>
          <a:xfrm>
            <a:off x="6794100" y="1447850"/>
            <a:ext cx="1818900" cy="317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8"/>
          <p:cNvSpPr txBox="1"/>
          <p:nvPr/>
        </p:nvSpPr>
        <p:spPr>
          <a:xfrm>
            <a:off x="89025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2" name="Google Shape;342;p58"/>
          <p:cNvSpPr txBox="1"/>
          <p:nvPr/>
        </p:nvSpPr>
        <p:spPr>
          <a:xfrm>
            <a:off x="2953850" y="2723775"/>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3" name="Google Shape;343;p58"/>
          <p:cNvSpPr txBox="1"/>
          <p:nvPr/>
        </p:nvSpPr>
        <p:spPr>
          <a:xfrm>
            <a:off x="5057200" y="2701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sp>
        <p:nvSpPr>
          <p:cNvPr id="344" name="Google Shape;344;p58"/>
          <p:cNvSpPr txBox="1"/>
          <p:nvPr/>
        </p:nvSpPr>
        <p:spPr>
          <a:xfrm>
            <a:off x="7160550" y="2757950"/>
            <a:ext cx="11004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200">
                <a:solidFill>
                  <a:srgbClr val="5F6368"/>
                </a:solidFill>
                <a:latin typeface="Open Sans"/>
                <a:ea typeface="Open Sans"/>
                <a:cs typeface="Open Sans"/>
                <a:sym typeface="Open Sans"/>
              </a:rPr>
              <a:t>Main mockup screen for display</a:t>
            </a:r>
            <a:endParaRPr sz="1200">
              <a:solidFill>
                <a:srgbClr val="5F6368"/>
              </a:solidFill>
              <a:latin typeface="Open Sans"/>
              <a:ea typeface="Open Sans"/>
              <a:cs typeface="Open Sans"/>
              <a:sym typeface="Ope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764" y="1391851"/>
            <a:ext cx="1783103" cy="317430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1821" y="1391850"/>
            <a:ext cx="1798867" cy="323030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9188" y="1466454"/>
            <a:ext cx="1797661" cy="3155695"/>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94099" y="1447850"/>
            <a:ext cx="1818901" cy="31742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9"/>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9"/>
          <p:cNvSpPr txBox="1"/>
          <p:nvPr/>
        </p:nvSpPr>
        <p:spPr>
          <a:xfrm>
            <a:off x="517675" y="524350"/>
            <a:ext cx="7000800" cy="978900"/>
          </a:xfrm>
          <a:prstGeom prst="rect">
            <a:avLst/>
          </a:prstGeom>
          <a:noFill/>
          <a:ln>
            <a:noFill/>
          </a:ln>
        </p:spPr>
        <p:txBody>
          <a:bodyPr spcFirstLastPara="1" wrap="square" lIns="0" tIns="91425" rIns="91425" bIns="91425" anchor="t" anchorCtr="0">
            <a:spAutoFit/>
          </a:bodyPr>
          <a:lstStyle/>
          <a:p>
            <a:pPr marL="0" lvl="0" indent="0" algn="l" rtl="0">
              <a:lnSpc>
                <a:spcPct val="115000"/>
              </a:lnSpc>
              <a:spcBef>
                <a:spcPts val="0"/>
              </a:spcBef>
              <a:spcAft>
                <a:spcPts val="0"/>
              </a:spcAft>
              <a:buNone/>
            </a:pPr>
            <a:r>
              <a:rPr lang="en" sz="2400">
                <a:solidFill>
                  <a:srgbClr val="5F6368"/>
                </a:solidFill>
                <a:latin typeface="Open Sans"/>
                <a:ea typeface="Open Sans"/>
                <a:cs typeface="Open Sans"/>
                <a:sym typeface="Open Sans"/>
              </a:rPr>
              <a:t>High-fidelity</a:t>
            </a:r>
            <a:br>
              <a:rPr lang="en" sz="2400">
                <a:solidFill>
                  <a:srgbClr val="5F6368"/>
                </a:solidFill>
                <a:latin typeface="Open Sans"/>
                <a:ea typeface="Open Sans"/>
                <a:cs typeface="Open Sans"/>
                <a:sym typeface="Open Sans"/>
              </a:rPr>
            </a:br>
            <a:r>
              <a:rPr lang="en" sz="2400">
                <a:solidFill>
                  <a:srgbClr val="5F6368"/>
                </a:solidFill>
                <a:latin typeface="Open Sans"/>
                <a:ea typeface="Open Sans"/>
                <a:cs typeface="Open Sans"/>
                <a:sym typeface="Open Sans"/>
              </a:rPr>
              <a:t>prototype</a:t>
            </a:r>
            <a:endParaRPr sz="2400">
              <a:solidFill>
                <a:srgbClr val="5F6368"/>
              </a:solidFill>
              <a:latin typeface="Open Sans"/>
              <a:ea typeface="Open Sans"/>
              <a:cs typeface="Open Sans"/>
              <a:sym typeface="Open Sans"/>
            </a:endParaRPr>
          </a:p>
        </p:txBody>
      </p:sp>
      <p:sp>
        <p:nvSpPr>
          <p:cNvPr id="351" name="Google Shape;351;p59"/>
          <p:cNvSpPr txBox="1"/>
          <p:nvPr/>
        </p:nvSpPr>
        <p:spPr>
          <a:xfrm>
            <a:off x="532874" y="1793800"/>
            <a:ext cx="3536205" cy="2123628"/>
          </a:xfrm>
          <a:prstGeom prst="rect">
            <a:avLst/>
          </a:prstGeom>
          <a:noFill/>
          <a:ln>
            <a:noFill/>
          </a:ln>
        </p:spPr>
        <p:txBody>
          <a:bodyPr spcFirstLastPara="1" wrap="square" lIns="0" tIns="91425" rIns="91425" bIns="91425" anchor="t" anchorCtr="0">
            <a:spAutoFit/>
          </a:bodyPr>
          <a:lstStyle/>
          <a:p>
            <a:pPr>
              <a:lnSpc>
                <a:spcPct val="150000"/>
              </a:lnSpc>
            </a:pPr>
            <a:r>
              <a:rPr lang="en-US" dirty="0">
                <a:solidFill>
                  <a:srgbClr val="5F6368"/>
                </a:solidFill>
                <a:latin typeface="Tahoma"/>
                <a:ea typeface="Tahoma"/>
                <a:cs typeface="Tahoma"/>
                <a:sym typeface="Tahoma"/>
              </a:rPr>
              <a:t>The ﬁnal high ﬁdelity  prototype presented with  a main user ﬂow contains  adding snacks</a:t>
            </a:r>
            <a:r>
              <a:rPr lang="en-US" dirty="0" smtClean="0">
                <a:solidFill>
                  <a:srgbClr val="5F6368"/>
                </a:solidFill>
                <a:latin typeface="Tahoma"/>
                <a:ea typeface="Tahoma"/>
                <a:cs typeface="Tahoma"/>
                <a:sym typeface="Tahoma"/>
              </a:rPr>
              <a:t>, payment method, delivery </a:t>
            </a:r>
            <a:r>
              <a:rPr lang="en-US" dirty="0">
                <a:solidFill>
                  <a:srgbClr val="5F6368"/>
                </a:solidFill>
                <a:latin typeface="Tahoma"/>
                <a:ea typeface="Tahoma"/>
                <a:cs typeface="Tahoma"/>
                <a:sym typeface="Tahoma"/>
              </a:rPr>
              <a:t>and the tracking  process.</a:t>
            </a:r>
            <a:endParaRPr lang="en-US" dirty="0">
              <a:solidFill>
                <a:schemeClr val="dk1"/>
              </a:solidFill>
              <a:latin typeface="Tahoma"/>
              <a:ea typeface="Tahoma"/>
              <a:cs typeface="Tahoma"/>
              <a:sym typeface="Tahoma"/>
            </a:endParaRPr>
          </a:p>
          <a:p>
            <a:pPr lvl="0">
              <a:lnSpc>
                <a:spcPct val="150000"/>
              </a:lnSpc>
            </a:pPr>
            <a:r>
              <a:rPr lang="en-US" dirty="0">
                <a:latin typeface="Open Sans"/>
                <a:ea typeface="Open Sans"/>
                <a:cs typeface="Open Sans"/>
                <a:sym typeface="Open Sans"/>
              </a:rPr>
              <a:t>View </a:t>
            </a:r>
            <a:r>
              <a:rPr lang="en-US" dirty="0" err="1" smtClean="0">
                <a:latin typeface="Open Sans"/>
                <a:ea typeface="Open Sans"/>
                <a:cs typeface="Open Sans"/>
                <a:sym typeface="Open Sans"/>
              </a:rPr>
              <a:t>Propotype</a:t>
            </a:r>
            <a:r>
              <a:rPr lang="en-US" dirty="0" smtClean="0">
                <a:latin typeface="Open Sans"/>
                <a:ea typeface="Open Sans"/>
                <a:cs typeface="Open Sans"/>
                <a:sym typeface="Open Sans"/>
              </a:rPr>
              <a:t>: </a:t>
            </a:r>
            <a:r>
              <a:rPr lang="en-US" u="sng" dirty="0" smtClean="0">
                <a:solidFill>
                  <a:schemeClr val="accent1"/>
                </a:solidFill>
              </a:rPr>
              <a:t>High </a:t>
            </a:r>
            <a:r>
              <a:rPr lang="en-US" u="sng" dirty="0">
                <a:solidFill>
                  <a:schemeClr val="accent1"/>
                </a:solidFill>
              </a:rPr>
              <a:t>Fidelity (</a:t>
            </a:r>
            <a:r>
              <a:rPr lang="en-US" u="sng" dirty="0" err="1">
                <a:solidFill>
                  <a:schemeClr val="accent1"/>
                </a:solidFill>
              </a:rPr>
              <a:t>QuickSnack</a:t>
            </a:r>
            <a:r>
              <a:rPr lang="en-US" u="sng" dirty="0">
                <a:solidFill>
                  <a:schemeClr val="accent1"/>
                </a:solidFill>
              </a:rPr>
              <a:t> App)</a:t>
            </a:r>
            <a:endParaRPr u="sng" dirty="0">
              <a:solidFill>
                <a:schemeClr val="accent1"/>
              </a:solidFill>
              <a:latin typeface="Open Sans"/>
              <a:ea typeface="Open Sans"/>
              <a:cs typeface="Open Sans"/>
              <a:sym typeface="Open Sans"/>
            </a:endParaRPr>
          </a:p>
        </p:txBody>
      </p:sp>
      <p:sp>
        <p:nvSpPr>
          <p:cNvPr id="352" name="Google Shape;352;p59"/>
          <p:cNvSpPr txBox="1"/>
          <p:nvPr/>
        </p:nvSpPr>
        <p:spPr>
          <a:xfrm>
            <a:off x="6011725" y="2110050"/>
            <a:ext cx="1332300" cy="923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Screenshot of prototype with connections or prototype GIF</a:t>
            </a:r>
            <a:endParaRPr sz="1200">
              <a:solidFill>
                <a:srgbClr val="5F6368"/>
              </a:solidFill>
              <a:latin typeface="Open Sans"/>
              <a:ea typeface="Open Sans"/>
              <a:cs typeface="Open Sans"/>
              <a:sym typeface="Open San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875" y="0"/>
            <a:ext cx="4932000" cy="51435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6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Accessibility considerations</a:t>
            </a:r>
            <a:endParaRPr sz="2400">
              <a:solidFill>
                <a:srgbClr val="5F6368"/>
              </a:solidFill>
              <a:latin typeface="Open Sans"/>
              <a:ea typeface="Open Sans"/>
              <a:cs typeface="Open Sans"/>
              <a:sym typeface="Open Sans"/>
            </a:endParaRPr>
          </a:p>
        </p:txBody>
      </p:sp>
      <p:sp>
        <p:nvSpPr>
          <p:cNvPr id="358" name="Google Shape;358;p60"/>
          <p:cNvSpPr/>
          <p:nvPr/>
        </p:nvSpPr>
        <p:spPr>
          <a:xfrm>
            <a:off x="5176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60"/>
          <p:cNvSpPr txBox="1"/>
          <p:nvPr/>
        </p:nvSpPr>
        <p:spPr>
          <a:xfrm>
            <a:off x="711325" y="1917800"/>
            <a:ext cx="2049000" cy="615523"/>
          </a:xfrm>
          <a:prstGeom prst="rect">
            <a:avLst/>
          </a:prstGeom>
          <a:noFill/>
          <a:ln>
            <a:noFill/>
          </a:ln>
        </p:spPr>
        <p:txBody>
          <a:bodyPr spcFirstLastPara="1" wrap="square" lIns="91425" tIns="91425" rIns="91425" bIns="91425" anchor="t" anchorCtr="0">
            <a:spAutoFit/>
          </a:bodyPr>
          <a:lstStyle/>
          <a:p>
            <a:r>
              <a:rPr lang="en-US" b="1" dirty="0"/>
              <a:t>High-contrast colors for </a:t>
            </a:r>
            <a:r>
              <a:rPr lang="en-US" b="1" dirty="0" smtClean="0"/>
              <a:t>readability.</a:t>
            </a:r>
            <a:endParaRPr lang="en-US" b="1" dirty="0"/>
          </a:p>
        </p:txBody>
      </p:sp>
      <p:sp>
        <p:nvSpPr>
          <p:cNvPr id="360" name="Google Shape;360;p60"/>
          <p:cNvSpPr/>
          <p:nvPr/>
        </p:nvSpPr>
        <p:spPr>
          <a:xfrm>
            <a:off x="31752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60"/>
          <p:cNvSpPr txBox="1"/>
          <p:nvPr/>
        </p:nvSpPr>
        <p:spPr>
          <a:xfrm>
            <a:off x="3368925" y="1917800"/>
            <a:ext cx="2049000" cy="615523"/>
          </a:xfrm>
          <a:prstGeom prst="rect">
            <a:avLst/>
          </a:prstGeom>
          <a:noFill/>
          <a:ln>
            <a:noFill/>
          </a:ln>
        </p:spPr>
        <p:txBody>
          <a:bodyPr spcFirstLastPara="1" wrap="square" lIns="91425" tIns="91425" rIns="91425" bIns="91425" anchor="t" anchorCtr="0">
            <a:spAutoFit/>
          </a:bodyPr>
          <a:lstStyle/>
          <a:p>
            <a:r>
              <a:rPr lang="en-US" b="1" dirty="0"/>
              <a:t>Descriptive images for visual guidance</a:t>
            </a:r>
          </a:p>
        </p:txBody>
      </p:sp>
      <p:sp>
        <p:nvSpPr>
          <p:cNvPr id="362" name="Google Shape;362;p60"/>
          <p:cNvSpPr/>
          <p:nvPr/>
        </p:nvSpPr>
        <p:spPr>
          <a:xfrm>
            <a:off x="583287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60"/>
          <p:cNvSpPr txBox="1"/>
          <p:nvPr/>
        </p:nvSpPr>
        <p:spPr>
          <a:xfrm>
            <a:off x="6026525" y="1917800"/>
            <a:ext cx="2049000" cy="830966"/>
          </a:xfrm>
          <a:prstGeom prst="rect">
            <a:avLst/>
          </a:prstGeom>
          <a:noFill/>
          <a:ln>
            <a:noFill/>
          </a:ln>
        </p:spPr>
        <p:txBody>
          <a:bodyPr spcFirstLastPara="1" wrap="square" lIns="91425" tIns="91425" rIns="91425" bIns="91425" anchor="t" anchorCtr="0">
            <a:spAutoFit/>
          </a:bodyPr>
          <a:lstStyle/>
          <a:p>
            <a:r>
              <a:rPr lang="en-US" b="1" dirty="0"/>
              <a:t>Clear icons for navigation and menu </a:t>
            </a:r>
            <a:r>
              <a:rPr lang="en-US" b="1" dirty="0" smtClean="0"/>
              <a:t>recognition.</a:t>
            </a:r>
            <a:endParaRPr lang="en-US" b="1" dirty="0"/>
          </a:p>
        </p:txBody>
      </p:sp>
      <p:sp>
        <p:nvSpPr>
          <p:cNvPr id="364" name="Google Shape;364;p60"/>
          <p:cNvSpPr/>
          <p:nvPr/>
        </p:nvSpPr>
        <p:spPr>
          <a:xfrm>
            <a:off x="14791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365" name="Google Shape;365;p60"/>
          <p:cNvSpPr/>
          <p:nvPr/>
        </p:nvSpPr>
        <p:spPr>
          <a:xfrm>
            <a:off x="41367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2</a:t>
            </a:r>
            <a:endParaRPr sz="2200">
              <a:solidFill>
                <a:srgbClr val="FFFFFF"/>
              </a:solidFill>
              <a:latin typeface="Google Sans Medium"/>
              <a:ea typeface="Google Sans Medium"/>
              <a:cs typeface="Google Sans Medium"/>
              <a:sym typeface="Google Sans Medium"/>
            </a:endParaRPr>
          </a:p>
        </p:txBody>
      </p:sp>
      <p:sp>
        <p:nvSpPr>
          <p:cNvPr id="366" name="Google Shape;366;p60"/>
          <p:cNvSpPr/>
          <p:nvPr/>
        </p:nvSpPr>
        <p:spPr>
          <a:xfrm>
            <a:off x="6794375" y="1233971"/>
            <a:ext cx="513300" cy="513300"/>
          </a:xfrm>
          <a:prstGeom prst="ellipse">
            <a:avLst/>
          </a:prstGeom>
          <a:solidFill>
            <a:srgbClr val="34A85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3</a:t>
            </a:r>
            <a:endParaRPr sz="2200">
              <a:solidFill>
                <a:srgbClr val="FFFFFF"/>
              </a:solidFill>
              <a:latin typeface="Google Sans Medium"/>
              <a:ea typeface="Google Sans Medium"/>
              <a:cs typeface="Google Sans Medium"/>
              <a:sym typeface="Google Sans Medium"/>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Takeaways</a:t>
            </a:r>
            <a:endParaRPr sz="2400">
              <a:solidFill>
                <a:srgbClr val="5F6368"/>
              </a:solidFill>
              <a:latin typeface="Open Sans"/>
              <a:ea typeface="Open Sans"/>
              <a:cs typeface="Open Sans"/>
              <a:sym typeface="Open Sans"/>
            </a:endParaRPr>
          </a:p>
        </p:txBody>
      </p:sp>
      <p:sp>
        <p:nvSpPr>
          <p:cNvPr id="379" name="Google Shape;379;p62"/>
          <p:cNvSpPr txBox="1"/>
          <p:nvPr/>
        </p:nvSpPr>
        <p:spPr>
          <a:xfrm>
            <a:off x="539600" y="2237975"/>
            <a:ext cx="3446100" cy="1892796"/>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b="1" dirty="0">
                <a:solidFill>
                  <a:srgbClr val="5F6368"/>
                </a:solidFill>
                <a:latin typeface="Open Sans SemiBold"/>
                <a:ea typeface="Open Sans SemiBold"/>
                <a:cs typeface="Open Sans SemiBold"/>
                <a:sym typeface="Open Sans SemiBold"/>
              </a:rPr>
              <a:t>Impact: </a:t>
            </a:r>
          </a:p>
          <a:p>
            <a:pPr lvl="0">
              <a:lnSpc>
                <a:spcPct val="150000"/>
              </a:lnSpc>
            </a:pPr>
            <a:r>
              <a:rPr lang="en-US" sz="1200" dirty="0"/>
              <a:t>The design of </a:t>
            </a:r>
            <a:r>
              <a:rPr lang="en-US" sz="1200" dirty="0" err="1"/>
              <a:t>QuickSnack</a:t>
            </a:r>
            <a:r>
              <a:rPr lang="en-US" sz="1200" dirty="0"/>
              <a:t> made ordering snacks faster and more convenient for students and staff. One study participant said, “It saves me so much time between classes—I don’t have to wait in line anymore!”</a:t>
            </a:r>
            <a:endParaRPr sz="1200" dirty="0">
              <a:solidFill>
                <a:srgbClr val="1967D2"/>
              </a:solidFill>
              <a:latin typeface="Open Sans"/>
              <a:ea typeface="Open Sans"/>
              <a:cs typeface="Open Sans"/>
              <a:sym typeface="Open Sans"/>
            </a:endParaRPr>
          </a:p>
        </p:txBody>
      </p:sp>
      <p:sp>
        <p:nvSpPr>
          <p:cNvPr id="380" name="Google Shape;380;p62"/>
          <p:cNvSpPr/>
          <p:nvPr/>
        </p:nvSpPr>
        <p:spPr>
          <a:xfrm>
            <a:off x="5396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62"/>
          <p:cNvSpPr txBox="1"/>
          <p:nvPr/>
        </p:nvSpPr>
        <p:spPr>
          <a:xfrm>
            <a:off x="44958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b="1" dirty="0">
                <a:solidFill>
                  <a:srgbClr val="5F6368"/>
                </a:solidFill>
                <a:latin typeface="Open Sans SemiBold"/>
                <a:ea typeface="Open Sans SemiBold"/>
                <a:cs typeface="Open Sans SemiBold"/>
                <a:sym typeface="Open Sans SemiBold"/>
              </a:rPr>
              <a:t>What I learned:</a:t>
            </a:r>
            <a:endParaRPr b="1" dirty="0">
              <a:solidFill>
                <a:srgbClr val="5F6368"/>
              </a:solidFill>
              <a:latin typeface="Open Sans SemiBold"/>
              <a:ea typeface="Open Sans SemiBold"/>
              <a:cs typeface="Open Sans SemiBold"/>
              <a:sym typeface="Open Sans SemiBold"/>
            </a:endParaRPr>
          </a:p>
          <a:p>
            <a:pPr lvl="0">
              <a:lnSpc>
                <a:spcPct val="150000"/>
              </a:lnSpc>
            </a:pPr>
            <a:r>
              <a:rPr lang="en-US" sz="1200" dirty="0"/>
              <a:t>I learned the importance of user research, </a:t>
            </a:r>
            <a:r>
              <a:rPr lang="en-US" sz="1200" dirty="0" smtClean="0"/>
              <a:t> </a:t>
            </a:r>
            <a:r>
              <a:rPr lang="en-US" sz="1200" dirty="0"/>
              <a:t>design, and feedback in creating a user-friendly app while improving </a:t>
            </a:r>
            <a:r>
              <a:rPr lang="en-US" sz="1200" dirty="0" smtClean="0"/>
              <a:t>my problem-solving </a:t>
            </a:r>
            <a:r>
              <a:rPr lang="en-US" sz="1200" dirty="0"/>
              <a:t>skills.</a:t>
            </a:r>
            <a:endParaRPr sz="1200" dirty="0">
              <a:solidFill>
                <a:srgbClr val="4285F4"/>
              </a:solidFill>
              <a:latin typeface="Open Sans"/>
              <a:ea typeface="Open Sans"/>
              <a:cs typeface="Open Sans"/>
              <a:sym typeface="Open Sans"/>
            </a:endParaRPr>
          </a:p>
        </p:txBody>
      </p:sp>
      <p:sp>
        <p:nvSpPr>
          <p:cNvPr id="382" name="Google Shape;382;p62"/>
          <p:cNvSpPr/>
          <p:nvPr/>
        </p:nvSpPr>
        <p:spPr>
          <a:xfrm>
            <a:off x="4495800" y="1534000"/>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62"/>
          <p:cNvSpPr/>
          <p:nvPr/>
        </p:nvSpPr>
        <p:spPr>
          <a:xfrm>
            <a:off x="679050" y="1660250"/>
            <a:ext cx="234394" cy="260801"/>
          </a:xfrm>
          <a:custGeom>
            <a:avLst/>
            <a:gdLst/>
            <a:ahLst/>
            <a:cxnLst/>
            <a:rect l="l" t="t" r="r" b="b"/>
            <a:pathLst>
              <a:path w="941" h="1045" extrusionOk="0">
                <a:moveTo>
                  <a:pt x="833" y="105"/>
                </a:moveTo>
                <a:lnTo>
                  <a:pt x="616" y="105"/>
                </a:lnTo>
                <a:cubicBezTo>
                  <a:pt x="593" y="45"/>
                  <a:pt x="536" y="0"/>
                  <a:pt x="469" y="0"/>
                </a:cubicBezTo>
                <a:cubicBezTo>
                  <a:pt x="401" y="0"/>
                  <a:pt x="345" y="45"/>
                  <a:pt x="322" y="105"/>
                </a:cubicBezTo>
                <a:lnTo>
                  <a:pt x="105" y="105"/>
                </a:lnTo>
                <a:cubicBezTo>
                  <a:pt x="48" y="105"/>
                  <a:pt x="0" y="153"/>
                  <a:pt x="0" y="209"/>
                </a:cubicBezTo>
                <a:lnTo>
                  <a:pt x="0" y="940"/>
                </a:lnTo>
                <a:cubicBezTo>
                  <a:pt x="0" y="997"/>
                  <a:pt x="48" y="1044"/>
                  <a:pt x="105" y="1044"/>
                </a:cubicBezTo>
                <a:lnTo>
                  <a:pt x="836" y="1044"/>
                </a:lnTo>
                <a:cubicBezTo>
                  <a:pt x="892" y="1044"/>
                  <a:pt x="940" y="997"/>
                  <a:pt x="940" y="940"/>
                </a:cubicBezTo>
                <a:lnTo>
                  <a:pt x="940" y="209"/>
                </a:lnTo>
                <a:cubicBezTo>
                  <a:pt x="937" y="153"/>
                  <a:pt x="889" y="105"/>
                  <a:pt x="833" y="105"/>
                </a:cubicBezTo>
                <a:close/>
                <a:moveTo>
                  <a:pt x="466" y="105"/>
                </a:moveTo>
                <a:cubicBezTo>
                  <a:pt x="494" y="105"/>
                  <a:pt x="520" y="127"/>
                  <a:pt x="520" y="158"/>
                </a:cubicBezTo>
                <a:cubicBezTo>
                  <a:pt x="520" y="187"/>
                  <a:pt x="497" y="212"/>
                  <a:pt x="466" y="212"/>
                </a:cubicBezTo>
                <a:cubicBezTo>
                  <a:pt x="435" y="212"/>
                  <a:pt x="412" y="189"/>
                  <a:pt x="412" y="158"/>
                </a:cubicBezTo>
                <a:cubicBezTo>
                  <a:pt x="415" y="127"/>
                  <a:pt x="438" y="105"/>
                  <a:pt x="466" y="105"/>
                </a:cubicBezTo>
                <a:close/>
                <a:moveTo>
                  <a:pt x="362" y="836"/>
                </a:moveTo>
                <a:lnTo>
                  <a:pt x="153" y="627"/>
                </a:lnTo>
                <a:lnTo>
                  <a:pt x="226" y="553"/>
                </a:lnTo>
                <a:lnTo>
                  <a:pt x="362" y="689"/>
                </a:lnTo>
                <a:lnTo>
                  <a:pt x="706" y="345"/>
                </a:lnTo>
                <a:lnTo>
                  <a:pt x="779" y="418"/>
                </a:lnTo>
                <a:lnTo>
                  <a:pt x="362" y="836"/>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grpSp>
        <p:nvGrpSpPr>
          <p:cNvPr id="384" name="Google Shape;384;p62"/>
          <p:cNvGrpSpPr/>
          <p:nvPr/>
        </p:nvGrpSpPr>
        <p:grpSpPr>
          <a:xfrm>
            <a:off x="4605678" y="1676963"/>
            <a:ext cx="293543" cy="227362"/>
            <a:chOff x="420350" y="238125"/>
            <a:chExt cx="6779275" cy="5238750"/>
          </a:xfrm>
        </p:grpSpPr>
        <p:sp>
          <p:nvSpPr>
            <p:cNvPr id="385" name="Google Shape;385;p62"/>
            <p:cNvSpPr/>
            <p:nvPr/>
          </p:nvSpPr>
          <p:spPr>
            <a:xfrm>
              <a:off x="420350" y="238125"/>
              <a:ext cx="6779275" cy="5238750"/>
            </a:xfrm>
            <a:custGeom>
              <a:avLst/>
              <a:gdLst/>
              <a:ahLst/>
              <a:cxnLst/>
              <a:rect l="l" t="t" r="r" b="b"/>
              <a:pathLst>
                <a:path w="271171" h="209550" extrusionOk="0">
                  <a:moveTo>
                    <a:pt x="203423" y="24684"/>
                  </a:moveTo>
                  <a:lnTo>
                    <a:pt x="208928" y="24773"/>
                  </a:lnTo>
                  <a:lnTo>
                    <a:pt x="214433" y="25039"/>
                  </a:lnTo>
                  <a:lnTo>
                    <a:pt x="219938" y="25483"/>
                  </a:lnTo>
                  <a:lnTo>
                    <a:pt x="225443" y="26105"/>
                  </a:lnTo>
                  <a:lnTo>
                    <a:pt x="228107" y="26549"/>
                  </a:lnTo>
                  <a:lnTo>
                    <a:pt x="230859" y="26993"/>
                  </a:lnTo>
                  <a:lnTo>
                    <a:pt x="233523" y="27437"/>
                  </a:lnTo>
                  <a:lnTo>
                    <a:pt x="236187" y="28058"/>
                  </a:lnTo>
                  <a:lnTo>
                    <a:pt x="238762" y="28680"/>
                  </a:lnTo>
                  <a:lnTo>
                    <a:pt x="241426" y="29301"/>
                  </a:lnTo>
                  <a:lnTo>
                    <a:pt x="244001" y="30012"/>
                  </a:lnTo>
                  <a:lnTo>
                    <a:pt x="246576" y="30811"/>
                  </a:lnTo>
                  <a:lnTo>
                    <a:pt x="246576" y="172612"/>
                  </a:lnTo>
                  <a:lnTo>
                    <a:pt x="244001" y="171813"/>
                  </a:lnTo>
                  <a:lnTo>
                    <a:pt x="241426" y="171103"/>
                  </a:lnTo>
                  <a:lnTo>
                    <a:pt x="238762" y="170393"/>
                  </a:lnTo>
                  <a:lnTo>
                    <a:pt x="236187" y="169771"/>
                  </a:lnTo>
                  <a:lnTo>
                    <a:pt x="233523" y="169238"/>
                  </a:lnTo>
                  <a:lnTo>
                    <a:pt x="230859" y="168706"/>
                  </a:lnTo>
                  <a:lnTo>
                    <a:pt x="228107" y="168262"/>
                  </a:lnTo>
                  <a:lnTo>
                    <a:pt x="225443" y="167906"/>
                  </a:lnTo>
                  <a:lnTo>
                    <a:pt x="219938" y="167196"/>
                  </a:lnTo>
                  <a:lnTo>
                    <a:pt x="214433" y="166752"/>
                  </a:lnTo>
                  <a:lnTo>
                    <a:pt x="208928" y="166486"/>
                  </a:lnTo>
                  <a:lnTo>
                    <a:pt x="203423" y="166397"/>
                  </a:lnTo>
                  <a:lnTo>
                    <a:pt x="199338" y="166486"/>
                  </a:lnTo>
                  <a:lnTo>
                    <a:pt x="195165" y="166752"/>
                  </a:lnTo>
                  <a:lnTo>
                    <a:pt x="190814" y="167196"/>
                  </a:lnTo>
                  <a:lnTo>
                    <a:pt x="186286" y="167818"/>
                  </a:lnTo>
                  <a:lnTo>
                    <a:pt x="181757" y="168617"/>
                  </a:lnTo>
                  <a:lnTo>
                    <a:pt x="177140" y="169505"/>
                  </a:lnTo>
                  <a:lnTo>
                    <a:pt x="172523" y="170570"/>
                  </a:lnTo>
                  <a:lnTo>
                    <a:pt x="167906" y="171724"/>
                  </a:lnTo>
                  <a:lnTo>
                    <a:pt x="163289" y="173056"/>
                  </a:lnTo>
                  <a:lnTo>
                    <a:pt x="158849" y="174477"/>
                  </a:lnTo>
                  <a:lnTo>
                    <a:pt x="154498" y="175986"/>
                  </a:lnTo>
                  <a:lnTo>
                    <a:pt x="150236" y="177585"/>
                  </a:lnTo>
                  <a:lnTo>
                    <a:pt x="146241" y="179272"/>
                  </a:lnTo>
                  <a:lnTo>
                    <a:pt x="142422" y="181136"/>
                  </a:lnTo>
                  <a:lnTo>
                    <a:pt x="138871" y="183001"/>
                  </a:lnTo>
                  <a:lnTo>
                    <a:pt x="135586" y="184866"/>
                  </a:lnTo>
                  <a:lnTo>
                    <a:pt x="135586" y="43153"/>
                  </a:lnTo>
                  <a:lnTo>
                    <a:pt x="138871" y="41200"/>
                  </a:lnTo>
                  <a:lnTo>
                    <a:pt x="142422" y="39335"/>
                  </a:lnTo>
                  <a:lnTo>
                    <a:pt x="146241" y="37559"/>
                  </a:lnTo>
                  <a:lnTo>
                    <a:pt x="150236" y="35783"/>
                  </a:lnTo>
                  <a:lnTo>
                    <a:pt x="154498" y="34185"/>
                  </a:lnTo>
                  <a:lnTo>
                    <a:pt x="158849" y="32676"/>
                  </a:lnTo>
                  <a:lnTo>
                    <a:pt x="163289" y="31255"/>
                  </a:lnTo>
                  <a:lnTo>
                    <a:pt x="167906" y="29923"/>
                  </a:lnTo>
                  <a:lnTo>
                    <a:pt x="172523" y="28769"/>
                  </a:lnTo>
                  <a:lnTo>
                    <a:pt x="177140" y="27703"/>
                  </a:lnTo>
                  <a:lnTo>
                    <a:pt x="181757" y="26815"/>
                  </a:lnTo>
                  <a:lnTo>
                    <a:pt x="186286" y="26016"/>
                  </a:lnTo>
                  <a:lnTo>
                    <a:pt x="190814" y="25483"/>
                  </a:lnTo>
                  <a:lnTo>
                    <a:pt x="195165" y="25039"/>
                  </a:lnTo>
                  <a:lnTo>
                    <a:pt x="199338" y="24773"/>
                  </a:lnTo>
                  <a:lnTo>
                    <a:pt x="203423" y="24684"/>
                  </a:lnTo>
                  <a:close/>
                  <a:moveTo>
                    <a:pt x="67748" y="0"/>
                  </a:moveTo>
                  <a:lnTo>
                    <a:pt x="63220" y="89"/>
                  </a:lnTo>
                  <a:lnTo>
                    <a:pt x="58692" y="266"/>
                  </a:lnTo>
                  <a:lnTo>
                    <a:pt x="54163" y="533"/>
                  </a:lnTo>
                  <a:lnTo>
                    <a:pt x="49546" y="977"/>
                  </a:lnTo>
                  <a:lnTo>
                    <a:pt x="45018" y="1509"/>
                  </a:lnTo>
                  <a:lnTo>
                    <a:pt x="40489" y="2220"/>
                  </a:lnTo>
                  <a:lnTo>
                    <a:pt x="35961" y="3108"/>
                  </a:lnTo>
                  <a:lnTo>
                    <a:pt x="31610" y="4173"/>
                  </a:lnTo>
                  <a:lnTo>
                    <a:pt x="27259" y="5328"/>
                  </a:lnTo>
                  <a:lnTo>
                    <a:pt x="22908" y="6659"/>
                  </a:lnTo>
                  <a:lnTo>
                    <a:pt x="18824" y="8169"/>
                  </a:lnTo>
                  <a:lnTo>
                    <a:pt x="16782" y="8968"/>
                  </a:lnTo>
                  <a:lnTo>
                    <a:pt x="14739" y="9856"/>
                  </a:lnTo>
                  <a:lnTo>
                    <a:pt x="12786" y="10744"/>
                  </a:lnTo>
                  <a:lnTo>
                    <a:pt x="10833" y="11721"/>
                  </a:lnTo>
                  <a:lnTo>
                    <a:pt x="8879" y="12697"/>
                  </a:lnTo>
                  <a:lnTo>
                    <a:pt x="7015" y="13763"/>
                  </a:lnTo>
                  <a:lnTo>
                    <a:pt x="5239" y="14917"/>
                  </a:lnTo>
                  <a:lnTo>
                    <a:pt x="3463" y="16071"/>
                  </a:lnTo>
                  <a:lnTo>
                    <a:pt x="1687" y="17226"/>
                  </a:lnTo>
                  <a:lnTo>
                    <a:pt x="0" y="18469"/>
                  </a:lnTo>
                  <a:lnTo>
                    <a:pt x="0" y="199073"/>
                  </a:lnTo>
                  <a:lnTo>
                    <a:pt x="0" y="199694"/>
                  </a:lnTo>
                  <a:lnTo>
                    <a:pt x="89" y="200227"/>
                  </a:lnTo>
                  <a:lnTo>
                    <a:pt x="266" y="200760"/>
                  </a:lnTo>
                  <a:lnTo>
                    <a:pt x="533" y="201381"/>
                  </a:lnTo>
                  <a:lnTo>
                    <a:pt x="799" y="201914"/>
                  </a:lnTo>
                  <a:lnTo>
                    <a:pt x="1154" y="202358"/>
                  </a:lnTo>
                  <a:lnTo>
                    <a:pt x="1865" y="203335"/>
                  </a:lnTo>
                  <a:lnTo>
                    <a:pt x="2841" y="204134"/>
                  </a:lnTo>
                  <a:lnTo>
                    <a:pt x="3374" y="204400"/>
                  </a:lnTo>
                  <a:lnTo>
                    <a:pt x="3907" y="204755"/>
                  </a:lnTo>
                  <a:lnTo>
                    <a:pt x="4440" y="204933"/>
                  </a:lnTo>
                  <a:lnTo>
                    <a:pt x="4972" y="205110"/>
                  </a:lnTo>
                  <a:lnTo>
                    <a:pt x="5594" y="205199"/>
                  </a:lnTo>
                  <a:lnTo>
                    <a:pt x="6127" y="205288"/>
                  </a:lnTo>
                  <a:lnTo>
                    <a:pt x="6571" y="205199"/>
                  </a:lnTo>
                  <a:lnTo>
                    <a:pt x="7015" y="205110"/>
                  </a:lnTo>
                  <a:lnTo>
                    <a:pt x="7725" y="204933"/>
                  </a:lnTo>
                  <a:lnTo>
                    <a:pt x="8435" y="204755"/>
                  </a:lnTo>
                  <a:lnTo>
                    <a:pt x="8790" y="204666"/>
                  </a:lnTo>
                  <a:lnTo>
                    <a:pt x="9234" y="204666"/>
                  </a:lnTo>
                  <a:lnTo>
                    <a:pt x="12431" y="203157"/>
                  </a:lnTo>
                  <a:lnTo>
                    <a:pt x="15805" y="201736"/>
                  </a:lnTo>
                  <a:lnTo>
                    <a:pt x="19268" y="200404"/>
                  </a:lnTo>
                  <a:lnTo>
                    <a:pt x="22908" y="199161"/>
                  </a:lnTo>
                  <a:lnTo>
                    <a:pt x="26549" y="197918"/>
                  </a:lnTo>
                  <a:lnTo>
                    <a:pt x="30367" y="196853"/>
                  </a:lnTo>
                  <a:lnTo>
                    <a:pt x="34185" y="195787"/>
                  </a:lnTo>
                  <a:lnTo>
                    <a:pt x="38003" y="194810"/>
                  </a:lnTo>
                  <a:lnTo>
                    <a:pt x="41910" y="194011"/>
                  </a:lnTo>
                  <a:lnTo>
                    <a:pt x="45817" y="193212"/>
                  </a:lnTo>
                  <a:lnTo>
                    <a:pt x="49635" y="192591"/>
                  </a:lnTo>
                  <a:lnTo>
                    <a:pt x="53453" y="192058"/>
                  </a:lnTo>
                  <a:lnTo>
                    <a:pt x="57182" y="191614"/>
                  </a:lnTo>
                  <a:lnTo>
                    <a:pt x="60823" y="191348"/>
                  </a:lnTo>
                  <a:lnTo>
                    <a:pt x="64374" y="191170"/>
                  </a:lnTo>
                  <a:lnTo>
                    <a:pt x="67748" y="191081"/>
                  </a:lnTo>
                  <a:lnTo>
                    <a:pt x="72277" y="191170"/>
                  </a:lnTo>
                  <a:lnTo>
                    <a:pt x="76894" y="191348"/>
                  </a:lnTo>
                  <a:lnTo>
                    <a:pt x="81422" y="191614"/>
                  </a:lnTo>
                  <a:lnTo>
                    <a:pt x="86040" y="192058"/>
                  </a:lnTo>
                  <a:lnTo>
                    <a:pt x="90568" y="192591"/>
                  </a:lnTo>
                  <a:lnTo>
                    <a:pt x="95096" y="193390"/>
                  </a:lnTo>
                  <a:lnTo>
                    <a:pt x="99536" y="194189"/>
                  </a:lnTo>
                  <a:lnTo>
                    <a:pt x="103976" y="195254"/>
                  </a:lnTo>
                  <a:lnTo>
                    <a:pt x="108326" y="196409"/>
                  </a:lnTo>
                  <a:lnTo>
                    <a:pt x="112588" y="197741"/>
                  </a:lnTo>
                  <a:lnTo>
                    <a:pt x="116762" y="199250"/>
                  </a:lnTo>
                  <a:lnTo>
                    <a:pt x="118804" y="200049"/>
                  </a:lnTo>
                  <a:lnTo>
                    <a:pt x="120846" y="200937"/>
                  </a:lnTo>
                  <a:lnTo>
                    <a:pt x="122799" y="201825"/>
                  </a:lnTo>
                  <a:lnTo>
                    <a:pt x="124753" y="202802"/>
                  </a:lnTo>
                  <a:lnTo>
                    <a:pt x="126618" y="203867"/>
                  </a:lnTo>
                  <a:lnTo>
                    <a:pt x="128482" y="204844"/>
                  </a:lnTo>
                  <a:lnTo>
                    <a:pt x="130347" y="205998"/>
                  </a:lnTo>
                  <a:lnTo>
                    <a:pt x="132123" y="207153"/>
                  </a:lnTo>
                  <a:lnTo>
                    <a:pt x="133898" y="208307"/>
                  </a:lnTo>
                  <a:lnTo>
                    <a:pt x="135586" y="209550"/>
                  </a:lnTo>
                  <a:lnTo>
                    <a:pt x="138871" y="207597"/>
                  </a:lnTo>
                  <a:lnTo>
                    <a:pt x="142422" y="205732"/>
                  </a:lnTo>
                  <a:lnTo>
                    <a:pt x="146241" y="203956"/>
                  </a:lnTo>
                  <a:lnTo>
                    <a:pt x="150236" y="202269"/>
                  </a:lnTo>
                  <a:lnTo>
                    <a:pt x="154498" y="200671"/>
                  </a:lnTo>
                  <a:lnTo>
                    <a:pt x="158849" y="199073"/>
                  </a:lnTo>
                  <a:lnTo>
                    <a:pt x="163289" y="197652"/>
                  </a:lnTo>
                  <a:lnTo>
                    <a:pt x="167906" y="196409"/>
                  </a:lnTo>
                  <a:lnTo>
                    <a:pt x="172523" y="195166"/>
                  </a:lnTo>
                  <a:lnTo>
                    <a:pt x="177140" y="194189"/>
                  </a:lnTo>
                  <a:lnTo>
                    <a:pt x="181757" y="193212"/>
                  </a:lnTo>
                  <a:lnTo>
                    <a:pt x="186286" y="192502"/>
                  </a:lnTo>
                  <a:lnTo>
                    <a:pt x="190814" y="191880"/>
                  </a:lnTo>
                  <a:lnTo>
                    <a:pt x="195165" y="191436"/>
                  </a:lnTo>
                  <a:lnTo>
                    <a:pt x="199338" y="191170"/>
                  </a:lnTo>
                  <a:lnTo>
                    <a:pt x="203423" y="191081"/>
                  </a:lnTo>
                  <a:lnTo>
                    <a:pt x="207241" y="191081"/>
                  </a:lnTo>
                  <a:lnTo>
                    <a:pt x="211059" y="191259"/>
                  </a:lnTo>
                  <a:lnTo>
                    <a:pt x="214877" y="191436"/>
                  </a:lnTo>
                  <a:lnTo>
                    <a:pt x="218695" y="191792"/>
                  </a:lnTo>
                  <a:lnTo>
                    <a:pt x="222513" y="192235"/>
                  </a:lnTo>
                  <a:lnTo>
                    <a:pt x="226331" y="192768"/>
                  </a:lnTo>
                  <a:lnTo>
                    <a:pt x="230060" y="193390"/>
                  </a:lnTo>
                  <a:lnTo>
                    <a:pt x="233790" y="194100"/>
                  </a:lnTo>
                  <a:lnTo>
                    <a:pt x="237519" y="194899"/>
                  </a:lnTo>
                  <a:lnTo>
                    <a:pt x="241159" y="195876"/>
                  </a:lnTo>
                  <a:lnTo>
                    <a:pt x="244800" y="196941"/>
                  </a:lnTo>
                  <a:lnTo>
                    <a:pt x="248351" y="198096"/>
                  </a:lnTo>
                  <a:lnTo>
                    <a:pt x="251903" y="199428"/>
                  </a:lnTo>
                  <a:lnTo>
                    <a:pt x="255277" y="200848"/>
                  </a:lnTo>
                  <a:lnTo>
                    <a:pt x="258651" y="202358"/>
                  </a:lnTo>
                  <a:lnTo>
                    <a:pt x="261937" y="204045"/>
                  </a:lnTo>
                  <a:lnTo>
                    <a:pt x="262736" y="204400"/>
                  </a:lnTo>
                  <a:lnTo>
                    <a:pt x="263446" y="204578"/>
                  </a:lnTo>
                  <a:lnTo>
                    <a:pt x="264156" y="204666"/>
                  </a:lnTo>
                  <a:lnTo>
                    <a:pt x="265044" y="204666"/>
                  </a:lnTo>
                  <a:lnTo>
                    <a:pt x="265577" y="204578"/>
                  </a:lnTo>
                  <a:lnTo>
                    <a:pt x="266199" y="204489"/>
                  </a:lnTo>
                  <a:lnTo>
                    <a:pt x="266731" y="204311"/>
                  </a:lnTo>
                  <a:lnTo>
                    <a:pt x="267264" y="204134"/>
                  </a:lnTo>
                  <a:lnTo>
                    <a:pt x="267797" y="203867"/>
                  </a:lnTo>
                  <a:lnTo>
                    <a:pt x="268330" y="203512"/>
                  </a:lnTo>
                  <a:lnTo>
                    <a:pt x="269306" y="202713"/>
                  </a:lnTo>
                  <a:lnTo>
                    <a:pt x="270017" y="201736"/>
                  </a:lnTo>
                  <a:lnTo>
                    <a:pt x="270372" y="201292"/>
                  </a:lnTo>
                  <a:lnTo>
                    <a:pt x="270638" y="200760"/>
                  </a:lnTo>
                  <a:lnTo>
                    <a:pt x="270905" y="200138"/>
                  </a:lnTo>
                  <a:lnTo>
                    <a:pt x="271082" y="199605"/>
                  </a:lnTo>
                  <a:lnTo>
                    <a:pt x="271171" y="199073"/>
                  </a:lnTo>
                  <a:lnTo>
                    <a:pt x="271171" y="198451"/>
                  </a:lnTo>
                  <a:lnTo>
                    <a:pt x="271171" y="18469"/>
                  </a:lnTo>
                  <a:lnTo>
                    <a:pt x="268418" y="16515"/>
                  </a:lnTo>
                  <a:lnTo>
                    <a:pt x="265488" y="14651"/>
                  </a:lnTo>
                  <a:lnTo>
                    <a:pt x="262558" y="12964"/>
                  </a:lnTo>
                  <a:lnTo>
                    <a:pt x="259539" y="11365"/>
                  </a:lnTo>
                  <a:lnTo>
                    <a:pt x="256432" y="9945"/>
                  </a:lnTo>
                  <a:lnTo>
                    <a:pt x="253235" y="8613"/>
                  </a:lnTo>
                  <a:lnTo>
                    <a:pt x="249950" y="7370"/>
                  </a:lnTo>
                  <a:lnTo>
                    <a:pt x="246576" y="6127"/>
                  </a:lnTo>
                  <a:lnTo>
                    <a:pt x="243912" y="5328"/>
                  </a:lnTo>
                  <a:lnTo>
                    <a:pt x="241337" y="4617"/>
                  </a:lnTo>
                  <a:lnTo>
                    <a:pt x="238673" y="3996"/>
                  </a:lnTo>
                  <a:lnTo>
                    <a:pt x="236009" y="3374"/>
                  </a:lnTo>
                  <a:lnTo>
                    <a:pt x="233346" y="2841"/>
                  </a:lnTo>
                  <a:lnTo>
                    <a:pt x="230682" y="2309"/>
                  </a:lnTo>
                  <a:lnTo>
                    <a:pt x="225266" y="1421"/>
                  </a:lnTo>
                  <a:lnTo>
                    <a:pt x="219760" y="799"/>
                  </a:lnTo>
                  <a:lnTo>
                    <a:pt x="214255" y="355"/>
                  </a:lnTo>
                  <a:lnTo>
                    <a:pt x="208839" y="89"/>
                  </a:lnTo>
                  <a:lnTo>
                    <a:pt x="203423" y="0"/>
                  </a:lnTo>
                  <a:lnTo>
                    <a:pt x="198894" y="89"/>
                  </a:lnTo>
                  <a:lnTo>
                    <a:pt x="194277" y="266"/>
                  </a:lnTo>
                  <a:lnTo>
                    <a:pt x="189749" y="533"/>
                  </a:lnTo>
                  <a:lnTo>
                    <a:pt x="185131" y="977"/>
                  </a:lnTo>
                  <a:lnTo>
                    <a:pt x="180603" y="1509"/>
                  </a:lnTo>
                  <a:lnTo>
                    <a:pt x="176075" y="2220"/>
                  </a:lnTo>
                  <a:lnTo>
                    <a:pt x="171635" y="3108"/>
                  </a:lnTo>
                  <a:lnTo>
                    <a:pt x="167195" y="4173"/>
                  </a:lnTo>
                  <a:lnTo>
                    <a:pt x="162845" y="5328"/>
                  </a:lnTo>
                  <a:lnTo>
                    <a:pt x="158583" y="6659"/>
                  </a:lnTo>
                  <a:lnTo>
                    <a:pt x="154409" y="8169"/>
                  </a:lnTo>
                  <a:lnTo>
                    <a:pt x="152367" y="8968"/>
                  </a:lnTo>
                  <a:lnTo>
                    <a:pt x="150325" y="9856"/>
                  </a:lnTo>
                  <a:lnTo>
                    <a:pt x="148372" y="10744"/>
                  </a:lnTo>
                  <a:lnTo>
                    <a:pt x="146418" y="11721"/>
                  </a:lnTo>
                  <a:lnTo>
                    <a:pt x="144554" y="12697"/>
                  </a:lnTo>
                  <a:lnTo>
                    <a:pt x="142689" y="13763"/>
                  </a:lnTo>
                  <a:lnTo>
                    <a:pt x="140824" y="14917"/>
                  </a:lnTo>
                  <a:lnTo>
                    <a:pt x="139048" y="16071"/>
                  </a:lnTo>
                  <a:lnTo>
                    <a:pt x="137273" y="17226"/>
                  </a:lnTo>
                  <a:lnTo>
                    <a:pt x="135586" y="18469"/>
                  </a:lnTo>
                  <a:lnTo>
                    <a:pt x="133898" y="17226"/>
                  </a:lnTo>
                  <a:lnTo>
                    <a:pt x="132123" y="16071"/>
                  </a:lnTo>
                  <a:lnTo>
                    <a:pt x="130347" y="14917"/>
                  </a:lnTo>
                  <a:lnTo>
                    <a:pt x="128482" y="13763"/>
                  </a:lnTo>
                  <a:lnTo>
                    <a:pt x="126618" y="12697"/>
                  </a:lnTo>
                  <a:lnTo>
                    <a:pt x="124753" y="11721"/>
                  </a:lnTo>
                  <a:lnTo>
                    <a:pt x="122799" y="10744"/>
                  </a:lnTo>
                  <a:lnTo>
                    <a:pt x="120846" y="9856"/>
                  </a:lnTo>
                  <a:lnTo>
                    <a:pt x="118804" y="8968"/>
                  </a:lnTo>
                  <a:lnTo>
                    <a:pt x="116762" y="8169"/>
                  </a:lnTo>
                  <a:lnTo>
                    <a:pt x="112588" y="6659"/>
                  </a:lnTo>
                  <a:lnTo>
                    <a:pt x="108326" y="5328"/>
                  </a:lnTo>
                  <a:lnTo>
                    <a:pt x="103976" y="4173"/>
                  </a:lnTo>
                  <a:lnTo>
                    <a:pt x="99536" y="3108"/>
                  </a:lnTo>
                  <a:lnTo>
                    <a:pt x="95096" y="2220"/>
                  </a:lnTo>
                  <a:lnTo>
                    <a:pt x="90568" y="1509"/>
                  </a:lnTo>
                  <a:lnTo>
                    <a:pt x="86040" y="977"/>
                  </a:lnTo>
                  <a:lnTo>
                    <a:pt x="81422" y="533"/>
                  </a:lnTo>
                  <a:lnTo>
                    <a:pt x="76894" y="266"/>
                  </a:lnTo>
                  <a:lnTo>
                    <a:pt x="72277" y="89"/>
                  </a:lnTo>
                  <a:lnTo>
                    <a:pt x="677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62"/>
            <p:cNvSpPr/>
            <p:nvPr/>
          </p:nvSpPr>
          <p:spPr>
            <a:xfrm>
              <a:off x="4118525" y="1625500"/>
              <a:ext cx="2157675" cy="765850"/>
            </a:xfrm>
            <a:custGeom>
              <a:avLst/>
              <a:gdLst/>
              <a:ahLst/>
              <a:cxnLst/>
              <a:rect l="l" t="t" r="r" b="b"/>
              <a:pathLst>
                <a:path w="86307" h="30634" extrusionOk="0">
                  <a:moveTo>
                    <a:pt x="51589" y="0"/>
                  </a:moveTo>
                  <a:lnTo>
                    <a:pt x="47682" y="178"/>
                  </a:lnTo>
                  <a:lnTo>
                    <a:pt x="43864" y="355"/>
                  </a:lnTo>
                  <a:lnTo>
                    <a:pt x="40135" y="622"/>
                  </a:lnTo>
                  <a:lnTo>
                    <a:pt x="36405" y="977"/>
                  </a:lnTo>
                  <a:lnTo>
                    <a:pt x="32765" y="1421"/>
                  </a:lnTo>
                  <a:lnTo>
                    <a:pt x="29213" y="1954"/>
                  </a:lnTo>
                  <a:lnTo>
                    <a:pt x="25662" y="2575"/>
                  </a:lnTo>
                  <a:lnTo>
                    <a:pt x="22199" y="3286"/>
                  </a:lnTo>
                  <a:lnTo>
                    <a:pt x="18825" y="3996"/>
                  </a:lnTo>
                  <a:lnTo>
                    <a:pt x="15539" y="4884"/>
                  </a:lnTo>
                  <a:lnTo>
                    <a:pt x="12254" y="5772"/>
                  </a:lnTo>
                  <a:lnTo>
                    <a:pt x="9057" y="6748"/>
                  </a:lnTo>
                  <a:lnTo>
                    <a:pt x="5950" y="7814"/>
                  </a:lnTo>
                  <a:lnTo>
                    <a:pt x="2931" y="8968"/>
                  </a:lnTo>
                  <a:lnTo>
                    <a:pt x="1" y="10211"/>
                  </a:lnTo>
                  <a:lnTo>
                    <a:pt x="1" y="30634"/>
                  </a:lnTo>
                  <a:lnTo>
                    <a:pt x="2664" y="29213"/>
                  </a:lnTo>
                  <a:lnTo>
                    <a:pt x="5417" y="27881"/>
                  </a:lnTo>
                  <a:lnTo>
                    <a:pt x="8347" y="26638"/>
                  </a:lnTo>
                  <a:lnTo>
                    <a:pt x="11455" y="25395"/>
                  </a:lnTo>
                  <a:lnTo>
                    <a:pt x="14563" y="24329"/>
                  </a:lnTo>
                  <a:lnTo>
                    <a:pt x="17848" y="23353"/>
                  </a:lnTo>
                  <a:lnTo>
                    <a:pt x="21133" y="22465"/>
                  </a:lnTo>
                  <a:lnTo>
                    <a:pt x="24596" y="21577"/>
                  </a:lnTo>
                  <a:lnTo>
                    <a:pt x="28148" y="20866"/>
                  </a:lnTo>
                  <a:lnTo>
                    <a:pt x="31788" y="20245"/>
                  </a:lnTo>
                  <a:lnTo>
                    <a:pt x="35606" y="19712"/>
                  </a:lnTo>
                  <a:lnTo>
                    <a:pt x="39424" y="19268"/>
                  </a:lnTo>
                  <a:lnTo>
                    <a:pt x="43331" y="18913"/>
                  </a:lnTo>
                  <a:lnTo>
                    <a:pt x="47238" y="18647"/>
                  </a:lnTo>
                  <a:lnTo>
                    <a:pt x="51322" y="18469"/>
                  </a:lnTo>
                  <a:lnTo>
                    <a:pt x="59491" y="18469"/>
                  </a:lnTo>
                  <a:lnTo>
                    <a:pt x="63487" y="18647"/>
                  </a:lnTo>
                  <a:lnTo>
                    <a:pt x="67483" y="18913"/>
                  </a:lnTo>
                  <a:lnTo>
                    <a:pt x="71389" y="19268"/>
                  </a:lnTo>
                  <a:lnTo>
                    <a:pt x="75207" y="19712"/>
                  </a:lnTo>
                  <a:lnTo>
                    <a:pt x="79026" y="20245"/>
                  </a:lnTo>
                  <a:lnTo>
                    <a:pt x="82666" y="20955"/>
                  </a:lnTo>
                  <a:lnTo>
                    <a:pt x="86307" y="21666"/>
                  </a:lnTo>
                  <a:lnTo>
                    <a:pt x="86307" y="2930"/>
                  </a:lnTo>
                  <a:lnTo>
                    <a:pt x="82577" y="2309"/>
                  </a:lnTo>
                  <a:lnTo>
                    <a:pt x="78848" y="1687"/>
                  </a:lnTo>
                  <a:lnTo>
                    <a:pt x="75030" y="1155"/>
                  </a:lnTo>
                  <a:lnTo>
                    <a:pt x="71212" y="711"/>
                  </a:lnTo>
                  <a:lnTo>
                    <a:pt x="67305" y="444"/>
                  </a:lnTo>
                  <a:lnTo>
                    <a:pt x="63398" y="178"/>
                  </a:lnTo>
                  <a:lnTo>
                    <a:pt x="594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62"/>
            <p:cNvSpPr/>
            <p:nvPr/>
          </p:nvSpPr>
          <p:spPr>
            <a:xfrm>
              <a:off x="4118525" y="2444600"/>
              <a:ext cx="2157675" cy="768075"/>
            </a:xfrm>
            <a:custGeom>
              <a:avLst/>
              <a:gdLst/>
              <a:ahLst/>
              <a:cxnLst/>
              <a:rect l="l" t="t" r="r" b="b"/>
              <a:pathLst>
                <a:path w="86307" h="30723" extrusionOk="0">
                  <a:moveTo>
                    <a:pt x="51589" y="1"/>
                  </a:moveTo>
                  <a:lnTo>
                    <a:pt x="47682" y="178"/>
                  </a:lnTo>
                  <a:lnTo>
                    <a:pt x="43864" y="356"/>
                  </a:lnTo>
                  <a:lnTo>
                    <a:pt x="40135" y="711"/>
                  </a:lnTo>
                  <a:lnTo>
                    <a:pt x="36405" y="1066"/>
                  </a:lnTo>
                  <a:lnTo>
                    <a:pt x="32765" y="1510"/>
                  </a:lnTo>
                  <a:lnTo>
                    <a:pt x="29213" y="2043"/>
                  </a:lnTo>
                  <a:lnTo>
                    <a:pt x="25662" y="2664"/>
                  </a:lnTo>
                  <a:lnTo>
                    <a:pt x="22199" y="3375"/>
                  </a:lnTo>
                  <a:lnTo>
                    <a:pt x="18825" y="4085"/>
                  </a:lnTo>
                  <a:lnTo>
                    <a:pt x="15539" y="4973"/>
                  </a:lnTo>
                  <a:lnTo>
                    <a:pt x="12254" y="5861"/>
                  </a:lnTo>
                  <a:lnTo>
                    <a:pt x="9057" y="6838"/>
                  </a:lnTo>
                  <a:lnTo>
                    <a:pt x="5950" y="7903"/>
                  </a:lnTo>
                  <a:lnTo>
                    <a:pt x="2931" y="9057"/>
                  </a:lnTo>
                  <a:lnTo>
                    <a:pt x="1" y="10212"/>
                  </a:lnTo>
                  <a:lnTo>
                    <a:pt x="1" y="30723"/>
                  </a:lnTo>
                  <a:lnTo>
                    <a:pt x="2664" y="29213"/>
                  </a:lnTo>
                  <a:lnTo>
                    <a:pt x="5417" y="27881"/>
                  </a:lnTo>
                  <a:lnTo>
                    <a:pt x="8347" y="26638"/>
                  </a:lnTo>
                  <a:lnTo>
                    <a:pt x="11455" y="25484"/>
                  </a:lnTo>
                  <a:lnTo>
                    <a:pt x="14563" y="24330"/>
                  </a:lnTo>
                  <a:lnTo>
                    <a:pt x="17848" y="23353"/>
                  </a:lnTo>
                  <a:lnTo>
                    <a:pt x="21133" y="22465"/>
                  </a:lnTo>
                  <a:lnTo>
                    <a:pt x="24596" y="21666"/>
                  </a:lnTo>
                  <a:lnTo>
                    <a:pt x="28148" y="20867"/>
                  </a:lnTo>
                  <a:lnTo>
                    <a:pt x="31788" y="20245"/>
                  </a:lnTo>
                  <a:lnTo>
                    <a:pt x="35606" y="19713"/>
                  </a:lnTo>
                  <a:lnTo>
                    <a:pt x="39424" y="19269"/>
                  </a:lnTo>
                  <a:lnTo>
                    <a:pt x="43331" y="18913"/>
                  </a:lnTo>
                  <a:lnTo>
                    <a:pt x="47238" y="18647"/>
                  </a:lnTo>
                  <a:lnTo>
                    <a:pt x="51322" y="18558"/>
                  </a:lnTo>
                  <a:lnTo>
                    <a:pt x="55496" y="18469"/>
                  </a:lnTo>
                  <a:lnTo>
                    <a:pt x="59491" y="18558"/>
                  </a:lnTo>
                  <a:lnTo>
                    <a:pt x="63487" y="18736"/>
                  </a:lnTo>
                  <a:lnTo>
                    <a:pt x="67483" y="18913"/>
                  </a:lnTo>
                  <a:lnTo>
                    <a:pt x="71389" y="19269"/>
                  </a:lnTo>
                  <a:lnTo>
                    <a:pt x="75207" y="19801"/>
                  </a:lnTo>
                  <a:lnTo>
                    <a:pt x="79026" y="20334"/>
                  </a:lnTo>
                  <a:lnTo>
                    <a:pt x="82666" y="20956"/>
                  </a:lnTo>
                  <a:lnTo>
                    <a:pt x="86307" y="21666"/>
                  </a:lnTo>
                  <a:lnTo>
                    <a:pt x="86307" y="2931"/>
                  </a:lnTo>
                  <a:lnTo>
                    <a:pt x="82577" y="2309"/>
                  </a:lnTo>
                  <a:lnTo>
                    <a:pt x="78848" y="1688"/>
                  </a:lnTo>
                  <a:lnTo>
                    <a:pt x="75030" y="1244"/>
                  </a:lnTo>
                  <a:lnTo>
                    <a:pt x="71212" y="800"/>
                  </a:lnTo>
                  <a:lnTo>
                    <a:pt x="67305" y="445"/>
                  </a:lnTo>
                  <a:lnTo>
                    <a:pt x="63398" y="178"/>
                  </a:lnTo>
                  <a:lnTo>
                    <a:pt x="59403" y="89"/>
                  </a:lnTo>
                  <a:lnTo>
                    <a:pt x="554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62"/>
            <p:cNvSpPr/>
            <p:nvPr/>
          </p:nvSpPr>
          <p:spPr>
            <a:xfrm>
              <a:off x="4118525" y="3268150"/>
              <a:ext cx="2157675" cy="765850"/>
            </a:xfrm>
            <a:custGeom>
              <a:avLst/>
              <a:gdLst/>
              <a:ahLst/>
              <a:cxnLst/>
              <a:rect l="l" t="t" r="r" b="b"/>
              <a:pathLst>
                <a:path w="86307" h="30634" extrusionOk="0">
                  <a:moveTo>
                    <a:pt x="51589" y="1"/>
                  </a:moveTo>
                  <a:lnTo>
                    <a:pt x="47682" y="178"/>
                  </a:lnTo>
                  <a:lnTo>
                    <a:pt x="43864" y="356"/>
                  </a:lnTo>
                  <a:lnTo>
                    <a:pt x="40135" y="622"/>
                  </a:lnTo>
                  <a:lnTo>
                    <a:pt x="36405" y="977"/>
                  </a:lnTo>
                  <a:lnTo>
                    <a:pt x="32765" y="1421"/>
                  </a:lnTo>
                  <a:lnTo>
                    <a:pt x="29213" y="1954"/>
                  </a:lnTo>
                  <a:lnTo>
                    <a:pt x="25662" y="2576"/>
                  </a:lnTo>
                  <a:lnTo>
                    <a:pt x="22199" y="3286"/>
                  </a:lnTo>
                  <a:lnTo>
                    <a:pt x="18825" y="3996"/>
                  </a:lnTo>
                  <a:lnTo>
                    <a:pt x="15539" y="4884"/>
                  </a:lnTo>
                  <a:lnTo>
                    <a:pt x="12254" y="5772"/>
                  </a:lnTo>
                  <a:lnTo>
                    <a:pt x="9057" y="6749"/>
                  </a:lnTo>
                  <a:lnTo>
                    <a:pt x="5950" y="7814"/>
                  </a:lnTo>
                  <a:lnTo>
                    <a:pt x="2931" y="8969"/>
                  </a:lnTo>
                  <a:lnTo>
                    <a:pt x="1" y="10212"/>
                  </a:lnTo>
                  <a:lnTo>
                    <a:pt x="1" y="30634"/>
                  </a:lnTo>
                  <a:lnTo>
                    <a:pt x="2664" y="29213"/>
                  </a:lnTo>
                  <a:lnTo>
                    <a:pt x="5417" y="27881"/>
                  </a:lnTo>
                  <a:lnTo>
                    <a:pt x="8347" y="26638"/>
                  </a:lnTo>
                  <a:lnTo>
                    <a:pt x="11455" y="25395"/>
                  </a:lnTo>
                  <a:lnTo>
                    <a:pt x="14563" y="24330"/>
                  </a:lnTo>
                  <a:lnTo>
                    <a:pt x="17848" y="23353"/>
                  </a:lnTo>
                  <a:lnTo>
                    <a:pt x="21133" y="22465"/>
                  </a:lnTo>
                  <a:lnTo>
                    <a:pt x="24596" y="21577"/>
                  </a:lnTo>
                  <a:lnTo>
                    <a:pt x="28148" y="20867"/>
                  </a:lnTo>
                  <a:lnTo>
                    <a:pt x="31788" y="20245"/>
                  </a:lnTo>
                  <a:lnTo>
                    <a:pt x="35606" y="19713"/>
                  </a:lnTo>
                  <a:lnTo>
                    <a:pt x="39424" y="19269"/>
                  </a:lnTo>
                  <a:lnTo>
                    <a:pt x="43331" y="18913"/>
                  </a:lnTo>
                  <a:lnTo>
                    <a:pt x="47238" y="18647"/>
                  </a:lnTo>
                  <a:lnTo>
                    <a:pt x="51322" y="18469"/>
                  </a:lnTo>
                  <a:lnTo>
                    <a:pt x="55496" y="18469"/>
                  </a:lnTo>
                  <a:lnTo>
                    <a:pt x="59491" y="18558"/>
                  </a:lnTo>
                  <a:lnTo>
                    <a:pt x="63487" y="18647"/>
                  </a:lnTo>
                  <a:lnTo>
                    <a:pt x="67483" y="18913"/>
                  </a:lnTo>
                  <a:lnTo>
                    <a:pt x="71389" y="19269"/>
                  </a:lnTo>
                  <a:lnTo>
                    <a:pt x="75207" y="19713"/>
                  </a:lnTo>
                  <a:lnTo>
                    <a:pt x="79026" y="20245"/>
                  </a:lnTo>
                  <a:lnTo>
                    <a:pt x="82666" y="20956"/>
                  </a:lnTo>
                  <a:lnTo>
                    <a:pt x="86307" y="21666"/>
                  </a:lnTo>
                  <a:lnTo>
                    <a:pt x="86307" y="2931"/>
                  </a:lnTo>
                  <a:lnTo>
                    <a:pt x="82577" y="2220"/>
                  </a:lnTo>
                  <a:lnTo>
                    <a:pt x="78848" y="1599"/>
                  </a:lnTo>
                  <a:lnTo>
                    <a:pt x="75030" y="1155"/>
                  </a:lnTo>
                  <a:lnTo>
                    <a:pt x="71212" y="711"/>
                  </a:lnTo>
                  <a:lnTo>
                    <a:pt x="67305" y="356"/>
                  </a:lnTo>
                  <a:lnTo>
                    <a:pt x="63398" y="178"/>
                  </a:lnTo>
                  <a:lnTo>
                    <a:pt x="5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3"/>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Next steps</a:t>
            </a:r>
            <a:endParaRPr sz="2400">
              <a:solidFill>
                <a:srgbClr val="5F6368"/>
              </a:solidFill>
              <a:latin typeface="Open Sans"/>
              <a:ea typeface="Open Sans"/>
              <a:cs typeface="Open Sans"/>
              <a:sym typeface="Open Sans"/>
            </a:endParaRPr>
          </a:p>
        </p:txBody>
      </p:sp>
      <p:sp>
        <p:nvSpPr>
          <p:cNvPr id="394" name="Google Shape;394;p63"/>
          <p:cNvSpPr/>
          <p:nvPr/>
        </p:nvSpPr>
        <p:spPr>
          <a:xfrm>
            <a:off x="1735825"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63"/>
          <p:cNvSpPr txBox="1"/>
          <p:nvPr/>
        </p:nvSpPr>
        <p:spPr>
          <a:xfrm>
            <a:off x="1862791" y="1863649"/>
            <a:ext cx="2049000" cy="821733"/>
          </a:xfrm>
          <a:prstGeom prst="rect">
            <a:avLst/>
          </a:prstGeom>
          <a:noFill/>
          <a:ln>
            <a:noFill/>
          </a:ln>
        </p:spPr>
        <p:txBody>
          <a:bodyPr spcFirstLastPara="1" wrap="square" lIns="91425" tIns="91425" rIns="91425" bIns="91425" anchor="t" anchorCtr="0">
            <a:spAutoFit/>
          </a:bodyPr>
          <a:lstStyle/>
          <a:p>
            <a:pPr algn="ctr">
              <a:lnSpc>
                <a:spcPct val="115000"/>
              </a:lnSpc>
              <a:buClr>
                <a:schemeClr val="dk1"/>
              </a:buClr>
              <a:buSzPts val="1100"/>
            </a:pPr>
            <a:r>
              <a:rPr lang="en-US" sz="1200" dirty="0"/>
              <a:t>Expand research to include family users and large group ordering </a:t>
            </a:r>
            <a:r>
              <a:rPr lang="en-US" sz="1200" dirty="0" smtClean="0"/>
              <a:t>features.</a:t>
            </a:r>
            <a:endParaRPr lang="en-US" sz="1200" dirty="0"/>
          </a:p>
        </p:txBody>
      </p:sp>
      <p:sp>
        <p:nvSpPr>
          <p:cNvPr id="396" name="Google Shape;396;p63"/>
          <p:cNvSpPr/>
          <p:nvPr/>
        </p:nvSpPr>
        <p:spPr>
          <a:xfrm>
            <a:off x="5291942" y="1472325"/>
            <a:ext cx="2436300" cy="31743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63"/>
          <p:cNvSpPr txBox="1"/>
          <p:nvPr/>
        </p:nvSpPr>
        <p:spPr>
          <a:xfrm>
            <a:off x="5496150" y="1905200"/>
            <a:ext cx="2049000" cy="738633"/>
          </a:xfrm>
          <a:prstGeom prst="rect">
            <a:avLst/>
          </a:prstGeom>
          <a:noFill/>
          <a:ln>
            <a:noFill/>
          </a:ln>
        </p:spPr>
        <p:txBody>
          <a:bodyPr spcFirstLastPara="1" wrap="square" lIns="91425" tIns="91425" rIns="91425" bIns="91425" anchor="t" anchorCtr="0">
            <a:spAutoFit/>
          </a:bodyPr>
          <a:lstStyle/>
          <a:p>
            <a:r>
              <a:rPr lang="en-US" sz="1200" dirty="0"/>
              <a:t>Conduct a final usability round to confirm all issues are resolved.</a:t>
            </a:r>
          </a:p>
        </p:txBody>
      </p:sp>
      <p:sp>
        <p:nvSpPr>
          <p:cNvPr id="400" name="Google Shape;400;p63"/>
          <p:cNvSpPr/>
          <p:nvPr/>
        </p:nvSpPr>
        <p:spPr>
          <a:xfrm>
            <a:off x="2630641" y="11645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1</a:t>
            </a:r>
            <a:endParaRPr sz="2200" dirty="0">
              <a:solidFill>
                <a:srgbClr val="FFFFFF"/>
              </a:solidFill>
              <a:latin typeface="Google Sans Medium"/>
              <a:ea typeface="Google Sans Medium"/>
              <a:cs typeface="Google Sans Medium"/>
              <a:sym typeface="Google Sans Medium"/>
            </a:endParaRPr>
          </a:p>
        </p:txBody>
      </p:sp>
      <p:sp>
        <p:nvSpPr>
          <p:cNvPr id="401" name="Google Shape;401;p63"/>
          <p:cNvSpPr/>
          <p:nvPr/>
        </p:nvSpPr>
        <p:spPr>
          <a:xfrm>
            <a:off x="6185708" y="1164533"/>
            <a:ext cx="513300" cy="513300"/>
          </a:xfrm>
          <a:prstGeom prst="ellipse">
            <a:avLst/>
          </a:prstGeom>
          <a:solidFill>
            <a:srgbClr val="5F6368"/>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2</a:t>
            </a:r>
            <a:endParaRPr sz="2200" dirty="0">
              <a:solidFill>
                <a:srgbClr val="FFFFFF"/>
              </a:solidFill>
              <a:latin typeface="Google Sans Medium"/>
              <a:ea typeface="Google Sans Medium"/>
              <a:cs typeface="Google Sans Medium"/>
              <a:sym typeface="Google Sans Medium"/>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4"/>
          <p:cNvSpPr txBox="1"/>
          <p:nvPr/>
        </p:nvSpPr>
        <p:spPr>
          <a:xfrm>
            <a:off x="517675" y="524338"/>
            <a:ext cx="4931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Let’s connect!</a:t>
            </a:r>
            <a:endParaRPr sz="2400">
              <a:solidFill>
                <a:srgbClr val="5F6368"/>
              </a:solidFill>
              <a:latin typeface="Open Sans"/>
              <a:ea typeface="Open Sans"/>
              <a:cs typeface="Open Sans"/>
              <a:sym typeface="Open Sans"/>
            </a:endParaRPr>
          </a:p>
        </p:txBody>
      </p:sp>
      <p:sp>
        <p:nvSpPr>
          <p:cNvPr id="408" name="Google Shape;408;p64"/>
          <p:cNvSpPr txBox="1"/>
          <p:nvPr/>
        </p:nvSpPr>
        <p:spPr>
          <a:xfrm>
            <a:off x="3064600" y="-1016100"/>
            <a:ext cx="6509400" cy="723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a:solidFill>
                  <a:srgbClr val="5F6368"/>
                </a:solidFill>
                <a:latin typeface="Open Sans"/>
                <a:ea typeface="Open Sans"/>
                <a:cs typeface="Open Sans"/>
                <a:sym typeface="Open Sans"/>
              </a:rPr>
              <a:t>Insert a few sentences summarizing the next steps you would take with this project and why. Feel free to organize next steps in a bullet point list. </a:t>
            </a:r>
            <a:endParaRPr>
              <a:solidFill>
                <a:srgbClr val="5F6368"/>
              </a:solidFill>
              <a:latin typeface="Open Sans"/>
              <a:ea typeface="Open Sans"/>
              <a:cs typeface="Open Sans"/>
              <a:sym typeface="Open Sans"/>
            </a:endParaRPr>
          </a:p>
        </p:txBody>
      </p:sp>
      <p:sp>
        <p:nvSpPr>
          <p:cNvPr id="409" name="Google Shape;409;p64"/>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4"/>
          <p:cNvSpPr txBox="1"/>
          <p:nvPr/>
        </p:nvSpPr>
        <p:spPr>
          <a:xfrm>
            <a:off x="919075" y="2461800"/>
            <a:ext cx="7136100" cy="857127"/>
          </a:xfrm>
          <a:prstGeom prst="rect">
            <a:avLst/>
          </a:prstGeom>
          <a:noFill/>
          <a:ln>
            <a:noFill/>
          </a:ln>
        </p:spPr>
        <p:txBody>
          <a:bodyPr spcFirstLastPara="1" wrap="square" lIns="0" tIns="91425" rIns="91425" bIns="91425" anchor="t" anchorCtr="0">
            <a:spAutoFit/>
          </a:bodyPr>
          <a:lstStyle/>
          <a:p>
            <a:pPr marL="12065" marR="5080" lvl="0" algn="ctr">
              <a:lnSpc>
                <a:spcPct val="115000"/>
              </a:lnSpc>
            </a:pPr>
            <a:r>
              <a:rPr lang="en-US" sz="1200" dirty="0">
                <a:solidFill>
                  <a:srgbClr val="5F6368"/>
                </a:solidFill>
                <a:latin typeface="Tahoma"/>
                <a:ea typeface="Tahoma"/>
                <a:cs typeface="Tahoma"/>
                <a:sym typeface="Tahoma"/>
              </a:rPr>
              <a:t>Thank you all! for your time</a:t>
            </a:r>
            <a:r>
              <a:rPr lang="en-US" sz="1200" dirty="0" smtClean="0">
                <a:solidFill>
                  <a:srgbClr val="5F6368"/>
                </a:solidFill>
                <a:latin typeface="Tahoma"/>
                <a:ea typeface="Tahoma"/>
                <a:cs typeface="Tahoma"/>
                <a:sym typeface="Tahoma"/>
              </a:rPr>
              <a:t>, reviewing </a:t>
            </a:r>
            <a:r>
              <a:rPr lang="en-US" sz="1200" dirty="0">
                <a:solidFill>
                  <a:srgbClr val="5F6368"/>
                </a:solidFill>
                <a:latin typeface="Tahoma"/>
                <a:ea typeface="Tahoma"/>
                <a:cs typeface="Tahoma"/>
                <a:sym typeface="Tahoma"/>
              </a:rPr>
              <a:t>my work on </a:t>
            </a:r>
            <a:r>
              <a:rPr lang="en-US" sz="1200" dirty="0" smtClean="0">
                <a:solidFill>
                  <a:srgbClr val="5F6368"/>
                </a:solidFill>
                <a:latin typeface="Tahoma"/>
                <a:ea typeface="Tahoma"/>
                <a:cs typeface="Tahoma"/>
                <a:sym typeface="Tahoma"/>
              </a:rPr>
              <a:t>“</a:t>
            </a:r>
            <a:r>
              <a:rPr lang="en-US" sz="1200" dirty="0" err="1" smtClean="0">
                <a:solidFill>
                  <a:srgbClr val="5F6368"/>
                </a:solidFill>
                <a:latin typeface="Tahoma"/>
                <a:ea typeface="Tahoma"/>
                <a:cs typeface="Tahoma"/>
                <a:sym typeface="Tahoma"/>
              </a:rPr>
              <a:t>QuickSnack</a:t>
            </a:r>
            <a:r>
              <a:rPr lang="en-US" sz="1200" dirty="0" smtClean="0">
                <a:solidFill>
                  <a:srgbClr val="5F6368"/>
                </a:solidFill>
                <a:latin typeface="Tahoma"/>
                <a:ea typeface="Tahoma"/>
                <a:cs typeface="Tahoma"/>
                <a:sym typeface="Tahoma"/>
              </a:rPr>
              <a:t>”,</a:t>
            </a:r>
            <a:r>
              <a:rPr lang="en-US" sz="1200" dirty="0">
                <a:solidFill>
                  <a:srgbClr val="5F6368"/>
                </a:solidFill>
                <a:latin typeface="Tahoma"/>
                <a:ea typeface="Tahoma"/>
                <a:cs typeface="Tahoma"/>
                <a:sym typeface="Tahoma"/>
              </a:rPr>
              <a:t>If you’d like my work and want  to see more get in </a:t>
            </a:r>
            <a:r>
              <a:rPr lang="en-US" sz="1200" dirty="0" smtClean="0">
                <a:solidFill>
                  <a:srgbClr val="5F6368"/>
                </a:solidFill>
                <a:latin typeface="Tahoma"/>
                <a:ea typeface="Tahoma"/>
                <a:cs typeface="Tahoma"/>
                <a:sym typeface="Tahoma"/>
              </a:rPr>
              <a:t>touch:</a:t>
            </a:r>
          </a:p>
          <a:p>
            <a:pPr marL="12065" marR="5080" lvl="0" algn="ctr">
              <a:lnSpc>
                <a:spcPct val="115000"/>
              </a:lnSpc>
            </a:pPr>
            <a:r>
              <a:rPr lang="en-US" b="1" dirty="0" smtClean="0">
                <a:solidFill>
                  <a:schemeClr val="dk1"/>
                </a:solidFill>
                <a:latin typeface="Tahoma"/>
                <a:ea typeface="Tahoma"/>
                <a:cs typeface="Tahoma"/>
                <a:sym typeface="Tahoma"/>
              </a:rPr>
              <a:t>Email: </a:t>
            </a:r>
            <a:r>
              <a:rPr lang="en-US" b="1" dirty="0" smtClean="0">
                <a:solidFill>
                  <a:srgbClr val="FF0000"/>
                </a:solidFill>
                <a:latin typeface="Tahoma"/>
                <a:ea typeface="Tahoma"/>
                <a:cs typeface="Tahoma"/>
                <a:sym typeface="Tahoma"/>
              </a:rPr>
              <a:t>mogapaul54@gmail.com</a:t>
            </a:r>
            <a:endParaRPr lang="en-US" b="1" dirty="0">
              <a:solidFill>
                <a:srgbClr val="FF0000"/>
              </a:solidFill>
              <a:latin typeface="Tahoma"/>
              <a:ea typeface="Tahoma"/>
              <a:cs typeface="Tahoma"/>
              <a:sym typeface="Tahoma"/>
            </a:endParaRPr>
          </a:p>
        </p:txBody>
      </p:sp>
      <p:sp>
        <p:nvSpPr>
          <p:cNvPr id="411" name="Google Shape;411;p64"/>
          <p:cNvSpPr/>
          <p:nvPr/>
        </p:nvSpPr>
        <p:spPr>
          <a:xfrm>
            <a:off x="4230475" y="1602212"/>
            <a:ext cx="513300" cy="513300"/>
          </a:xfrm>
          <a:prstGeom prst="ellipse">
            <a:avLst/>
          </a:prstGeom>
          <a:solidFill>
            <a:srgbClr val="5F63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4"/>
          <p:cNvSpPr/>
          <p:nvPr/>
        </p:nvSpPr>
        <p:spPr>
          <a:xfrm>
            <a:off x="4361825" y="1734124"/>
            <a:ext cx="250599" cy="249449"/>
          </a:xfrm>
          <a:custGeom>
            <a:avLst/>
            <a:gdLst/>
            <a:ahLst/>
            <a:cxnLst/>
            <a:rect l="l" t="t" r="r" b="b"/>
            <a:pathLst>
              <a:path w="964" h="962" extrusionOk="0">
                <a:moveTo>
                  <a:pt x="774" y="400"/>
                </a:moveTo>
                <a:lnTo>
                  <a:pt x="562" y="189"/>
                </a:lnTo>
                <a:lnTo>
                  <a:pt x="0" y="749"/>
                </a:lnTo>
                <a:lnTo>
                  <a:pt x="0" y="961"/>
                </a:lnTo>
                <a:lnTo>
                  <a:pt x="212" y="961"/>
                </a:lnTo>
                <a:lnTo>
                  <a:pt x="774" y="400"/>
                </a:lnTo>
                <a:close/>
                <a:moveTo>
                  <a:pt x="940" y="234"/>
                </a:moveTo>
                <a:cubicBezTo>
                  <a:pt x="963" y="211"/>
                  <a:pt x="963" y="177"/>
                  <a:pt x="940" y="155"/>
                </a:cubicBezTo>
                <a:lnTo>
                  <a:pt x="807" y="22"/>
                </a:lnTo>
                <a:cubicBezTo>
                  <a:pt x="785" y="0"/>
                  <a:pt x="751" y="0"/>
                  <a:pt x="728" y="22"/>
                </a:cubicBezTo>
                <a:lnTo>
                  <a:pt x="618" y="132"/>
                </a:lnTo>
                <a:lnTo>
                  <a:pt x="830" y="344"/>
                </a:lnTo>
                <a:lnTo>
                  <a:pt x="940" y="2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41"/>
          <p:cNvSpPr/>
          <p:nvPr/>
        </p:nvSpPr>
        <p:spPr>
          <a:xfrm>
            <a:off x="5517175" y="638725"/>
            <a:ext cx="3380400" cy="4101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1"/>
          <p:cNvSpPr txBox="1"/>
          <p:nvPr/>
        </p:nvSpPr>
        <p:spPr>
          <a:xfrm>
            <a:off x="1231075" y="1604200"/>
            <a:ext cx="40860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product: </a:t>
            </a:r>
            <a:endParaRPr dirty="0">
              <a:solidFill>
                <a:srgbClr val="4285F4"/>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Clr>
                <a:schemeClr val="dk1"/>
              </a:buClr>
              <a:buSzPts val="1100"/>
              <a:buFont typeface="Arial"/>
              <a:buNone/>
            </a:pPr>
            <a:r>
              <a:rPr lang="en" sz="1200" dirty="0" smtClean="0">
                <a:solidFill>
                  <a:srgbClr val="5F6368"/>
                </a:solidFill>
                <a:latin typeface="Open Sans"/>
                <a:ea typeface="Open Sans"/>
                <a:cs typeface="Open Sans"/>
                <a:sym typeface="Open Sans"/>
              </a:rPr>
              <a:t>QuickSnack lets students and staff order snacks quickly from the cafeteria, with pre-ordering cashless payments for a fast, convenient experience.</a:t>
            </a:r>
            <a:endParaRPr sz="1200" b="1" dirty="0">
              <a:solidFill>
                <a:srgbClr val="1967D2"/>
              </a:solidFill>
              <a:latin typeface="Open Sans"/>
              <a:ea typeface="Open Sans"/>
              <a:cs typeface="Open Sans"/>
              <a:sym typeface="Open Sans"/>
            </a:endParaRPr>
          </a:p>
        </p:txBody>
      </p:sp>
      <p:sp>
        <p:nvSpPr>
          <p:cNvPr id="153" name="Google Shape;153;p41"/>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54" name="Google Shape;154;p41"/>
          <p:cNvSpPr/>
          <p:nvPr/>
        </p:nvSpPr>
        <p:spPr>
          <a:xfrm>
            <a:off x="517675" y="16042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1"/>
          <p:cNvSpPr txBox="1"/>
          <p:nvPr/>
        </p:nvSpPr>
        <p:spPr>
          <a:xfrm>
            <a:off x="1231075" y="317298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Project duration</a:t>
            </a:r>
            <a:r>
              <a:rPr lang="en" dirty="0" smtClean="0">
                <a:solidFill>
                  <a:srgbClr val="4285F4"/>
                </a:solidFill>
                <a:latin typeface="Open Sans SemiBold"/>
                <a:ea typeface="Open Sans SemiBold"/>
                <a:cs typeface="Open Sans SemiBold"/>
                <a:sym typeface="Open Sans SemiBold"/>
              </a:rPr>
              <a:t>:</a:t>
            </a:r>
          </a:p>
          <a:p>
            <a:pPr marL="0" lvl="0" indent="0" algn="l" rtl="0">
              <a:lnSpc>
                <a:spcPct val="150000"/>
              </a:lnSpc>
              <a:spcBef>
                <a:spcPts val="0"/>
              </a:spcBef>
              <a:spcAft>
                <a:spcPts val="0"/>
              </a:spcAft>
              <a:buClr>
                <a:schemeClr val="dk1"/>
              </a:buClr>
              <a:buSzPts val="1100"/>
              <a:buFont typeface="Arial"/>
              <a:buNone/>
            </a:pPr>
            <a:r>
              <a:rPr lang="en" sz="1200" dirty="0" smtClean="0">
                <a:solidFill>
                  <a:srgbClr val="5F6368"/>
                </a:solidFill>
                <a:latin typeface="Open Sans"/>
                <a:ea typeface="Open Sans"/>
                <a:cs typeface="Open Sans"/>
                <a:sym typeface="Open Sans"/>
              </a:rPr>
              <a:t>17 OCTOBER – 19 OCTOBER </a:t>
            </a:r>
            <a:endParaRPr sz="1200" b="1" dirty="0">
              <a:solidFill>
                <a:srgbClr val="4285F4"/>
              </a:solidFill>
              <a:latin typeface="Open Sans"/>
              <a:ea typeface="Open Sans"/>
              <a:cs typeface="Open Sans"/>
              <a:sym typeface="Open Sans"/>
            </a:endParaRPr>
          </a:p>
        </p:txBody>
      </p:sp>
      <p:sp>
        <p:nvSpPr>
          <p:cNvPr id="156" name="Google Shape;156;p41"/>
          <p:cNvSpPr/>
          <p:nvPr/>
        </p:nvSpPr>
        <p:spPr>
          <a:xfrm>
            <a:off x="517675" y="3172985"/>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1"/>
          <p:cNvSpPr/>
          <p:nvPr/>
        </p:nvSpPr>
        <p:spPr>
          <a:xfrm>
            <a:off x="643388" y="3299236"/>
            <a:ext cx="261874" cy="260801"/>
          </a:xfrm>
          <a:custGeom>
            <a:avLst/>
            <a:gdLst/>
            <a:ahLst/>
            <a:cxnLst/>
            <a:rect l="l" t="t" r="r" b="b"/>
            <a:pathLst>
              <a:path w="1048" h="1045" extrusionOk="0">
                <a:moveTo>
                  <a:pt x="522" y="0"/>
                </a:moveTo>
                <a:cubicBezTo>
                  <a:pt x="234" y="0"/>
                  <a:pt x="0" y="234"/>
                  <a:pt x="0" y="522"/>
                </a:cubicBezTo>
                <a:cubicBezTo>
                  <a:pt x="0" y="810"/>
                  <a:pt x="234" y="1044"/>
                  <a:pt x="522" y="1044"/>
                </a:cubicBezTo>
                <a:cubicBezTo>
                  <a:pt x="810" y="1044"/>
                  <a:pt x="1044" y="810"/>
                  <a:pt x="1044" y="522"/>
                </a:cubicBezTo>
                <a:cubicBezTo>
                  <a:pt x="1047" y="234"/>
                  <a:pt x="812" y="0"/>
                  <a:pt x="522" y="0"/>
                </a:cubicBezTo>
                <a:close/>
                <a:moveTo>
                  <a:pt x="525" y="940"/>
                </a:moveTo>
                <a:cubicBezTo>
                  <a:pt x="293" y="940"/>
                  <a:pt x="107" y="754"/>
                  <a:pt x="107" y="522"/>
                </a:cubicBezTo>
                <a:cubicBezTo>
                  <a:pt x="107" y="291"/>
                  <a:pt x="293" y="104"/>
                  <a:pt x="525" y="104"/>
                </a:cubicBezTo>
                <a:cubicBezTo>
                  <a:pt x="756" y="104"/>
                  <a:pt x="942" y="290"/>
                  <a:pt x="942" y="522"/>
                </a:cubicBezTo>
                <a:cubicBezTo>
                  <a:pt x="942" y="753"/>
                  <a:pt x="753" y="940"/>
                  <a:pt x="525" y="940"/>
                </a:cubicBezTo>
                <a:close/>
                <a:moveTo>
                  <a:pt x="471" y="259"/>
                </a:moveTo>
                <a:lnTo>
                  <a:pt x="471" y="573"/>
                </a:lnTo>
                <a:lnTo>
                  <a:pt x="745" y="736"/>
                </a:lnTo>
                <a:lnTo>
                  <a:pt x="784" y="671"/>
                </a:lnTo>
                <a:lnTo>
                  <a:pt x="550" y="533"/>
                </a:lnTo>
                <a:lnTo>
                  <a:pt x="550" y="259"/>
                </a:lnTo>
                <a:lnTo>
                  <a:pt x="471" y="259"/>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8" name="Google Shape;158;p41"/>
          <p:cNvSpPr/>
          <p:nvPr/>
        </p:nvSpPr>
        <p:spPr>
          <a:xfrm>
            <a:off x="610514" y="1752262"/>
            <a:ext cx="327623" cy="217176"/>
          </a:xfrm>
          <a:custGeom>
            <a:avLst/>
            <a:gdLst/>
            <a:ahLst/>
            <a:cxnLst/>
            <a:rect l="l" t="t" r="r" b="b"/>
            <a:pathLst>
              <a:path w="1149" h="765" extrusionOk="0">
                <a:moveTo>
                  <a:pt x="191" y="96"/>
                </a:moveTo>
                <a:lnTo>
                  <a:pt x="1052" y="96"/>
                </a:lnTo>
                <a:lnTo>
                  <a:pt x="1052" y="0"/>
                </a:lnTo>
                <a:lnTo>
                  <a:pt x="191" y="0"/>
                </a:lnTo>
                <a:cubicBezTo>
                  <a:pt x="138" y="0"/>
                  <a:pt x="95" y="42"/>
                  <a:pt x="95" y="96"/>
                </a:cubicBezTo>
                <a:lnTo>
                  <a:pt x="95" y="621"/>
                </a:lnTo>
                <a:lnTo>
                  <a:pt x="0" y="621"/>
                </a:lnTo>
                <a:lnTo>
                  <a:pt x="0" y="764"/>
                </a:lnTo>
                <a:lnTo>
                  <a:pt x="668" y="764"/>
                </a:lnTo>
                <a:lnTo>
                  <a:pt x="668" y="621"/>
                </a:lnTo>
                <a:lnTo>
                  <a:pt x="191" y="621"/>
                </a:lnTo>
                <a:lnTo>
                  <a:pt x="191" y="96"/>
                </a:lnTo>
                <a:close/>
                <a:moveTo>
                  <a:pt x="1100" y="189"/>
                </a:moveTo>
                <a:lnTo>
                  <a:pt x="812" y="189"/>
                </a:lnTo>
                <a:cubicBezTo>
                  <a:pt x="787" y="189"/>
                  <a:pt x="764" y="211"/>
                  <a:pt x="764" y="237"/>
                </a:cubicBezTo>
                <a:lnTo>
                  <a:pt x="764" y="714"/>
                </a:lnTo>
                <a:cubicBezTo>
                  <a:pt x="764" y="739"/>
                  <a:pt x="787" y="762"/>
                  <a:pt x="812" y="762"/>
                </a:cubicBezTo>
                <a:lnTo>
                  <a:pt x="1100" y="762"/>
                </a:lnTo>
                <a:cubicBezTo>
                  <a:pt x="1126" y="762"/>
                  <a:pt x="1148" y="739"/>
                  <a:pt x="1148" y="714"/>
                </a:cubicBezTo>
                <a:lnTo>
                  <a:pt x="1148" y="237"/>
                </a:lnTo>
                <a:cubicBezTo>
                  <a:pt x="1145" y="211"/>
                  <a:pt x="1126" y="189"/>
                  <a:pt x="1100" y="189"/>
                </a:cubicBezTo>
                <a:close/>
                <a:moveTo>
                  <a:pt x="1052" y="621"/>
                </a:moveTo>
                <a:lnTo>
                  <a:pt x="860" y="621"/>
                </a:lnTo>
                <a:lnTo>
                  <a:pt x="860" y="285"/>
                </a:lnTo>
                <a:lnTo>
                  <a:pt x="1052" y="285"/>
                </a:lnTo>
                <a:lnTo>
                  <a:pt x="1052" y="621"/>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59" name="Google Shape;159;p41"/>
          <p:cNvSpPr txBox="1"/>
          <p:nvPr/>
        </p:nvSpPr>
        <p:spPr>
          <a:xfrm>
            <a:off x="6301825" y="2412325"/>
            <a:ext cx="18111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dirty="0">
                <a:solidFill>
                  <a:srgbClr val="5F6368"/>
                </a:solidFill>
                <a:latin typeface="Open Sans"/>
                <a:ea typeface="Open Sans"/>
                <a:cs typeface="Open Sans"/>
                <a:sym typeface="Open Sans"/>
              </a:rPr>
              <a:t>Preview of selected polished designs.</a:t>
            </a:r>
            <a:endParaRPr sz="1200" dirty="0">
              <a:solidFill>
                <a:srgbClr val="5F6368"/>
              </a:solidFill>
              <a:latin typeface="Open Sans"/>
              <a:ea typeface="Open Sans"/>
              <a:cs typeface="Open Sans"/>
              <a:sym typeface="Open Sans"/>
            </a:endParaRPr>
          </a:p>
        </p:txBody>
      </p:sp>
      <p:sp>
        <p:nvSpPr>
          <p:cNvPr id="3" name="AutoShape 3" descr="Image of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5959" y="638724"/>
            <a:ext cx="1974574" cy="43650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1560" y="638724"/>
            <a:ext cx="1907232" cy="4365076"/>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4285F4"/>
        </a:solidFill>
        <a:effectLst/>
      </p:bgPr>
    </p:bg>
    <p:spTree>
      <p:nvGrpSpPr>
        <p:cNvPr id="1" name="Shape 416"/>
        <p:cNvGrpSpPr/>
        <p:nvPr/>
      </p:nvGrpSpPr>
      <p:grpSpPr>
        <a:xfrm>
          <a:off x="0" y="0"/>
          <a:ext cx="0" cy="0"/>
          <a:chOff x="0" y="0"/>
          <a:chExt cx="0" cy="0"/>
        </a:xfrm>
      </p:grpSpPr>
      <p:sp>
        <p:nvSpPr>
          <p:cNvPr id="417" name="Google Shape;417;p65"/>
          <p:cNvSpPr txBox="1"/>
          <p:nvPr/>
        </p:nvSpPr>
        <p:spPr>
          <a:xfrm>
            <a:off x="2106450" y="2202300"/>
            <a:ext cx="4931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rgbClr val="FFFFFF"/>
                </a:solidFill>
                <a:latin typeface="Open Sans"/>
                <a:ea typeface="Open Sans"/>
                <a:cs typeface="Open Sans"/>
                <a:sym typeface="Open Sans"/>
              </a:rPr>
              <a:t>Thank you!</a:t>
            </a:r>
            <a:endParaRPr sz="3600">
              <a:solidFill>
                <a:srgbClr val="FFFFFF"/>
              </a:solidFill>
              <a:latin typeface="Open Sans"/>
              <a:ea typeface="Open Sans"/>
              <a:cs typeface="Open Sans"/>
              <a:sym typeface="Open San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2"/>
          <p:cNvSpPr txBox="1"/>
          <p:nvPr/>
        </p:nvSpPr>
        <p:spPr>
          <a:xfrm>
            <a:off x="517675"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en" dirty="0">
                <a:solidFill>
                  <a:srgbClr val="4285F4"/>
                </a:solidFill>
                <a:latin typeface="Open Sans SemiBold"/>
                <a:ea typeface="Open Sans SemiBold"/>
                <a:cs typeface="Open Sans SemiBold"/>
                <a:sym typeface="Open Sans SemiBold"/>
              </a:rPr>
              <a:t>The problem: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Long cafeteria queues and manual ordering waste time and cause delays for students and staff.</a:t>
            </a:r>
            <a:endParaRPr sz="1200" b="1" dirty="0">
              <a:solidFill>
                <a:srgbClr val="4285F4"/>
              </a:solidFill>
              <a:latin typeface="Open Sans"/>
              <a:ea typeface="Open Sans"/>
              <a:cs typeface="Open Sans"/>
              <a:sym typeface="Open Sans"/>
            </a:endParaRPr>
          </a:p>
        </p:txBody>
      </p:sp>
      <p:sp>
        <p:nvSpPr>
          <p:cNvPr id="165" name="Google Shape;165;p42"/>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66" name="Google Shape;166;p42"/>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2"/>
          <p:cNvSpPr txBox="1"/>
          <p:nvPr/>
        </p:nvSpPr>
        <p:spPr>
          <a:xfrm>
            <a:off x="4572000" y="2237975"/>
            <a:ext cx="3446100" cy="1338798"/>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The goal: </a:t>
            </a:r>
            <a:endParaRPr dirty="0">
              <a:solidFill>
                <a:srgbClr val="1967D2"/>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sz="1200" dirty="0" smtClean="0">
                <a:solidFill>
                  <a:srgbClr val="5F6368"/>
                </a:solidFill>
                <a:latin typeface="Open Sans"/>
                <a:ea typeface="Open Sans"/>
                <a:cs typeface="Open Sans"/>
                <a:sym typeface="Open Sans"/>
              </a:rPr>
              <a:t>Design an app ‘’QuickSnack’’ which streamlines </a:t>
            </a:r>
            <a:r>
              <a:rPr lang="en" sz="1200" dirty="0" smtClean="0">
                <a:solidFill>
                  <a:srgbClr val="5F6368"/>
                </a:solidFill>
                <a:latin typeface="Open Sans"/>
                <a:ea typeface="Open Sans"/>
                <a:cs typeface="Open Sans"/>
                <a:sym typeface="Open Sans"/>
              </a:rPr>
              <a:t>ordering </a:t>
            </a:r>
            <a:r>
              <a:rPr lang="en" sz="1200" dirty="0" smtClean="0">
                <a:solidFill>
                  <a:srgbClr val="5F6368"/>
                </a:solidFill>
                <a:latin typeface="Open Sans"/>
                <a:ea typeface="Open Sans"/>
                <a:cs typeface="Open Sans"/>
                <a:sym typeface="Open Sans"/>
              </a:rPr>
              <a:t>to save time and improve convenience on campus.</a:t>
            </a:r>
            <a:endParaRPr sz="1200" b="1" dirty="0">
              <a:solidFill>
                <a:srgbClr val="4285F4"/>
              </a:solidFill>
              <a:latin typeface="Open Sans"/>
              <a:ea typeface="Open Sans"/>
              <a:cs typeface="Open Sans"/>
              <a:sym typeface="Open Sans"/>
            </a:endParaRPr>
          </a:p>
        </p:txBody>
      </p:sp>
      <p:sp>
        <p:nvSpPr>
          <p:cNvPr id="168" name="Google Shape;168;p42"/>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2"/>
          <p:cNvSpPr/>
          <p:nvPr/>
        </p:nvSpPr>
        <p:spPr>
          <a:xfrm>
            <a:off x="4684213" y="1653525"/>
            <a:ext cx="288875" cy="274249"/>
          </a:xfrm>
          <a:custGeom>
            <a:avLst/>
            <a:gdLst/>
            <a:ahLst/>
            <a:cxnLst/>
            <a:rect l="l" t="t" r="r" b="b"/>
            <a:pathLst>
              <a:path w="1045" h="993" extrusionOk="0">
                <a:moveTo>
                  <a:pt x="522" y="798"/>
                </a:moveTo>
                <a:lnTo>
                  <a:pt x="844" y="992"/>
                </a:lnTo>
                <a:lnTo>
                  <a:pt x="759" y="626"/>
                </a:lnTo>
                <a:lnTo>
                  <a:pt x="1044" y="378"/>
                </a:lnTo>
                <a:lnTo>
                  <a:pt x="669" y="347"/>
                </a:lnTo>
                <a:lnTo>
                  <a:pt x="522" y="0"/>
                </a:lnTo>
                <a:lnTo>
                  <a:pt x="375" y="347"/>
                </a:lnTo>
                <a:lnTo>
                  <a:pt x="0" y="378"/>
                </a:lnTo>
                <a:lnTo>
                  <a:pt x="285" y="626"/>
                </a:lnTo>
                <a:lnTo>
                  <a:pt x="200" y="992"/>
                </a:lnTo>
                <a:lnTo>
                  <a:pt x="522" y="798"/>
                </a:lnTo>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70" name="Google Shape;170;p42"/>
          <p:cNvSpPr/>
          <p:nvPr/>
        </p:nvSpPr>
        <p:spPr>
          <a:xfrm>
            <a:off x="640475" y="1656801"/>
            <a:ext cx="267700" cy="267700"/>
          </a:xfrm>
          <a:custGeom>
            <a:avLst/>
            <a:gdLst/>
            <a:ahLst/>
            <a:cxnLst/>
            <a:rect l="l" t="t" r="r" b="b"/>
            <a:pathLst>
              <a:path w="209550" h="209550" extrusionOk="0">
                <a:moveTo>
                  <a:pt x="115315" y="52353"/>
                </a:moveTo>
                <a:lnTo>
                  <a:pt x="115315" y="115315"/>
                </a:lnTo>
                <a:lnTo>
                  <a:pt x="94235" y="115315"/>
                </a:lnTo>
                <a:lnTo>
                  <a:pt x="94235" y="52353"/>
                </a:lnTo>
                <a:close/>
                <a:moveTo>
                  <a:pt x="115315" y="136256"/>
                </a:moveTo>
                <a:lnTo>
                  <a:pt x="115315" y="157197"/>
                </a:lnTo>
                <a:lnTo>
                  <a:pt x="94235" y="157197"/>
                </a:lnTo>
                <a:lnTo>
                  <a:pt x="94235" y="136256"/>
                </a:lnTo>
                <a:close/>
                <a:moveTo>
                  <a:pt x="104705" y="0"/>
                </a:moveTo>
                <a:lnTo>
                  <a:pt x="99400" y="140"/>
                </a:lnTo>
                <a:lnTo>
                  <a:pt x="94095" y="558"/>
                </a:lnTo>
                <a:lnTo>
                  <a:pt x="88790" y="1256"/>
                </a:lnTo>
                <a:lnTo>
                  <a:pt x="83625" y="2094"/>
                </a:lnTo>
                <a:lnTo>
                  <a:pt x="78599" y="3351"/>
                </a:lnTo>
                <a:lnTo>
                  <a:pt x="73573" y="4747"/>
                </a:lnTo>
                <a:lnTo>
                  <a:pt x="68687" y="6422"/>
                </a:lnTo>
                <a:lnTo>
                  <a:pt x="63940" y="8237"/>
                </a:lnTo>
                <a:lnTo>
                  <a:pt x="59333" y="10331"/>
                </a:lnTo>
                <a:lnTo>
                  <a:pt x="54866" y="12704"/>
                </a:lnTo>
                <a:lnTo>
                  <a:pt x="50398" y="15217"/>
                </a:lnTo>
                <a:lnTo>
                  <a:pt x="46210" y="17870"/>
                </a:lnTo>
                <a:lnTo>
                  <a:pt x="42022" y="20801"/>
                </a:lnTo>
                <a:lnTo>
                  <a:pt x="38113" y="23873"/>
                </a:lnTo>
                <a:lnTo>
                  <a:pt x="34343" y="27223"/>
                </a:lnTo>
                <a:lnTo>
                  <a:pt x="30714" y="30714"/>
                </a:lnTo>
                <a:lnTo>
                  <a:pt x="27223" y="34343"/>
                </a:lnTo>
                <a:lnTo>
                  <a:pt x="23873" y="38113"/>
                </a:lnTo>
                <a:lnTo>
                  <a:pt x="20801" y="42161"/>
                </a:lnTo>
                <a:lnTo>
                  <a:pt x="17870" y="46210"/>
                </a:lnTo>
                <a:lnTo>
                  <a:pt x="15217" y="50398"/>
                </a:lnTo>
                <a:lnTo>
                  <a:pt x="12704" y="54866"/>
                </a:lnTo>
                <a:lnTo>
                  <a:pt x="10331" y="59333"/>
                </a:lnTo>
                <a:lnTo>
                  <a:pt x="8237" y="63940"/>
                </a:lnTo>
                <a:lnTo>
                  <a:pt x="6282" y="68826"/>
                </a:lnTo>
                <a:lnTo>
                  <a:pt x="4747" y="73573"/>
                </a:lnTo>
                <a:lnTo>
                  <a:pt x="3351" y="78599"/>
                </a:lnTo>
                <a:lnTo>
                  <a:pt x="2094" y="83625"/>
                </a:lnTo>
                <a:lnTo>
                  <a:pt x="1256" y="88790"/>
                </a:lnTo>
                <a:lnTo>
                  <a:pt x="558" y="94095"/>
                </a:lnTo>
                <a:lnTo>
                  <a:pt x="140" y="99400"/>
                </a:lnTo>
                <a:lnTo>
                  <a:pt x="0" y="104845"/>
                </a:lnTo>
                <a:lnTo>
                  <a:pt x="140" y="110150"/>
                </a:lnTo>
                <a:lnTo>
                  <a:pt x="558" y="115455"/>
                </a:lnTo>
                <a:lnTo>
                  <a:pt x="1256" y="120760"/>
                </a:lnTo>
                <a:lnTo>
                  <a:pt x="2094" y="125925"/>
                </a:lnTo>
                <a:lnTo>
                  <a:pt x="3351" y="130951"/>
                </a:lnTo>
                <a:lnTo>
                  <a:pt x="4747" y="135977"/>
                </a:lnTo>
                <a:lnTo>
                  <a:pt x="6282" y="140863"/>
                </a:lnTo>
                <a:lnTo>
                  <a:pt x="8237" y="145610"/>
                </a:lnTo>
                <a:lnTo>
                  <a:pt x="10331" y="150217"/>
                </a:lnTo>
                <a:lnTo>
                  <a:pt x="12704" y="154684"/>
                </a:lnTo>
                <a:lnTo>
                  <a:pt x="15217" y="159152"/>
                </a:lnTo>
                <a:lnTo>
                  <a:pt x="17870" y="163340"/>
                </a:lnTo>
                <a:lnTo>
                  <a:pt x="20801" y="167528"/>
                </a:lnTo>
                <a:lnTo>
                  <a:pt x="23873" y="171437"/>
                </a:lnTo>
                <a:lnTo>
                  <a:pt x="27223" y="175207"/>
                </a:lnTo>
                <a:lnTo>
                  <a:pt x="30714" y="178836"/>
                </a:lnTo>
                <a:lnTo>
                  <a:pt x="34343" y="182327"/>
                </a:lnTo>
                <a:lnTo>
                  <a:pt x="38113" y="185677"/>
                </a:lnTo>
                <a:lnTo>
                  <a:pt x="42022" y="188749"/>
                </a:lnTo>
                <a:lnTo>
                  <a:pt x="46210" y="191680"/>
                </a:lnTo>
                <a:lnTo>
                  <a:pt x="50398" y="194333"/>
                </a:lnTo>
                <a:lnTo>
                  <a:pt x="54866" y="196846"/>
                </a:lnTo>
                <a:lnTo>
                  <a:pt x="59333" y="199219"/>
                </a:lnTo>
                <a:lnTo>
                  <a:pt x="63940" y="201313"/>
                </a:lnTo>
                <a:lnTo>
                  <a:pt x="68687" y="203268"/>
                </a:lnTo>
                <a:lnTo>
                  <a:pt x="73573" y="204803"/>
                </a:lnTo>
                <a:lnTo>
                  <a:pt x="78599" y="206199"/>
                </a:lnTo>
                <a:lnTo>
                  <a:pt x="83625" y="207456"/>
                </a:lnTo>
                <a:lnTo>
                  <a:pt x="88790" y="208294"/>
                </a:lnTo>
                <a:lnTo>
                  <a:pt x="94095" y="208992"/>
                </a:lnTo>
                <a:lnTo>
                  <a:pt x="99400" y="209410"/>
                </a:lnTo>
                <a:lnTo>
                  <a:pt x="104705" y="209550"/>
                </a:lnTo>
                <a:lnTo>
                  <a:pt x="110150" y="209410"/>
                </a:lnTo>
                <a:lnTo>
                  <a:pt x="115455" y="208992"/>
                </a:lnTo>
                <a:lnTo>
                  <a:pt x="120760" y="208294"/>
                </a:lnTo>
                <a:lnTo>
                  <a:pt x="125925" y="207456"/>
                </a:lnTo>
                <a:lnTo>
                  <a:pt x="130951" y="206199"/>
                </a:lnTo>
                <a:lnTo>
                  <a:pt x="135977" y="204803"/>
                </a:lnTo>
                <a:lnTo>
                  <a:pt x="140724" y="203268"/>
                </a:lnTo>
                <a:lnTo>
                  <a:pt x="145610" y="201313"/>
                </a:lnTo>
                <a:lnTo>
                  <a:pt x="150217" y="199219"/>
                </a:lnTo>
                <a:lnTo>
                  <a:pt x="154684" y="196846"/>
                </a:lnTo>
                <a:lnTo>
                  <a:pt x="159152" y="194333"/>
                </a:lnTo>
                <a:lnTo>
                  <a:pt x="163340" y="191680"/>
                </a:lnTo>
                <a:lnTo>
                  <a:pt x="167389" y="188749"/>
                </a:lnTo>
                <a:lnTo>
                  <a:pt x="171437" y="185677"/>
                </a:lnTo>
                <a:lnTo>
                  <a:pt x="175207" y="182327"/>
                </a:lnTo>
                <a:lnTo>
                  <a:pt x="178836" y="178836"/>
                </a:lnTo>
                <a:lnTo>
                  <a:pt x="182327" y="175207"/>
                </a:lnTo>
                <a:lnTo>
                  <a:pt x="185677" y="171437"/>
                </a:lnTo>
                <a:lnTo>
                  <a:pt x="188749" y="167528"/>
                </a:lnTo>
                <a:lnTo>
                  <a:pt x="191680" y="163340"/>
                </a:lnTo>
                <a:lnTo>
                  <a:pt x="194333" y="159152"/>
                </a:lnTo>
                <a:lnTo>
                  <a:pt x="196846" y="154684"/>
                </a:lnTo>
                <a:lnTo>
                  <a:pt x="199219" y="150217"/>
                </a:lnTo>
                <a:lnTo>
                  <a:pt x="201313" y="145610"/>
                </a:lnTo>
                <a:lnTo>
                  <a:pt x="203128" y="140863"/>
                </a:lnTo>
                <a:lnTo>
                  <a:pt x="204803" y="135977"/>
                </a:lnTo>
                <a:lnTo>
                  <a:pt x="206199" y="130951"/>
                </a:lnTo>
                <a:lnTo>
                  <a:pt x="207456" y="125925"/>
                </a:lnTo>
                <a:lnTo>
                  <a:pt x="208294" y="120760"/>
                </a:lnTo>
                <a:lnTo>
                  <a:pt x="208992" y="115455"/>
                </a:lnTo>
                <a:lnTo>
                  <a:pt x="209410" y="110150"/>
                </a:lnTo>
                <a:lnTo>
                  <a:pt x="209550" y="104845"/>
                </a:lnTo>
                <a:lnTo>
                  <a:pt x="209410" y="99400"/>
                </a:lnTo>
                <a:lnTo>
                  <a:pt x="208992" y="94095"/>
                </a:lnTo>
                <a:lnTo>
                  <a:pt x="208294" y="88790"/>
                </a:lnTo>
                <a:lnTo>
                  <a:pt x="207456" y="83625"/>
                </a:lnTo>
                <a:lnTo>
                  <a:pt x="206199" y="78599"/>
                </a:lnTo>
                <a:lnTo>
                  <a:pt x="204803" y="73573"/>
                </a:lnTo>
                <a:lnTo>
                  <a:pt x="203128" y="68826"/>
                </a:lnTo>
                <a:lnTo>
                  <a:pt x="201313" y="63940"/>
                </a:lnTo>
                <a:lnTo>
                  <a:pt x="199219" y="59333"/>
                </a:lnTo>
                <a:lnTo>
                  <a:pt x="196846" y="54866"/>
                </a:lnTo>
                <a:lnTo>
                  <a:pt x="194333" y="50398"/>
                </a:lnTo>
                <a:lnTo>
                  <a:pt x="191680" y="46210"/>
                </a:lnTo>
                <a:lnTo>
                  <a:pt x="188749" y="42161"/>
                </a:lnTo>
                <a:lnTo>
                  <a:pt x="185677" y="38113"/>
                </a:lnTo>
                <a:lnTo>
                  <a:pt x="182327" y="34343"/>
                </a:lnTo>
                <a:lnTo>
                  <a:pt x="178836" y="30714"/>
                </a:lnTo>
                <a:lnTo>
                  <a:pt x="175207" y="27223"/>
                </a:lnTo>
                <a:lnTo>
                  <a:pt x="171437" y="23873"/>
                </a:lnTo>
                <a:lnTo>
                  <a:pt x="167389" y="20801"/>
                </a:lnTo>
                <a:lnTo>
                  <a:pt x="163340" y="17870"/>
                </a:lnTo>
                <a:lnTo>
                  <a:pt x="159152" y="15217"/>
                </a:lnTo>
                <a:lnTo>
                  <a:pt x="154684" y="12704"/>
                </a:lnTo>
                <a:lnTo>
                  <a:pt x="150217" y="10331"/>
                </a:lnTo>
                <a:lnTo>
                  <a:pt x="145610" y="8237"/>
                </a:lnTo>
                <a:lnTo>
                  <a:pt x="140724" y="6422"/>
                </a:lnTo>
                <a:lnTo>
                  <a:pt x="135977" y="4747"/>
                </a:lnTo>
                <a:lnTo>
                  <a:pt x="130951" y="3351"/>
                </a:lnTo>
                <a:lnTo>
                  <a:pt x="125925" y="2094"/>
                </a:lnTo>
                <a:lnTo>
                  <a:pt x="120760" y="1256"/>
                </a:lnTo>
                <a:lnTo>
                  <a:pt x="115455" y="558"/>
                </a:lnTo>
                <a:lnTo>
                  <a:pt x="110150" y="140"/>
                </a:lnTo>
                <a:lnTo>
                  <a:pt x="104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3"/>
          <p:cNvSpPr txBox="1"/>
          <p:nvPr/>
        </p:nvSpPr>
        <p:spPr>
          <a:xfrm>
            <a:off x="517675" y="2237975"/>
            <a:ext cx="3446100" cy="784800"/>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My role: </a:t>
            </a:r>
            <a:endParaRPr dirty="0">
              <a:solidFill>
                <a:srgbClr val="1967D2"/>
              </a:solidFill>
              <a:latin typeface="Open Sans SemiBold"/>
              <a:ea typeface="Open Sans SemiBold"/>
              <a:cs typeface="Open Sans SemiBold"/>
              <a:sym typeface="Open Sans SemiBold"/>
            </a:endParaRPr>
          </a:p>
          <a:p>
            <a:pPr>
              <a:lnSpc>
                <a:spcPct val="150000"/>
              </a:lnSpc>
            </a:pPr>
            <a:r>
              <a:rPr lang="fr-FR" sz="1200" dirty="0">
                <a:solidFill>
                  <a:srgbClr val="5F6368"/>
                </a:solidFill>
                <a:latin typeface="Tahoma"/>
                <a:ea typeface="Tahoma"/>
                <a:cs typeface="Tahoma"/>
                <a:sym typeface="Tahoma"/>
              </a:rPr>
              <a:t>UX designer, UX </a:t>
            </a:r>
            <a:r>
              <a:rPr lang="fr-FR" sz="1200" dirty="0" err="1">
                <a:solidFill>
                  <a:srgbClr val="5F6368"/>
                </a:solidFill>
                <a:latin typeface="Tahoma"/>
                <a:ea typeface="Tahoma"/>
                <a:cs typeface="Tahoma"/>
                <a:sym typeface="Tahoma"/>
              </a:rPr>
              <a:t>researcher</a:t>
            </a:r>
            <a:r>
              <a:rPr lang="fr-FR" sz="1200" dirty="0">
                <a:solidFill>
                  <a:srgbClr val="5F6368"/>
                </a:solidFill>
                <a:latin typeface="Tahoma"/>
                <a:ea typeface="Tahoma"/>
                <a:cs typeface="Tahoma"/>
                <a:sym typeface="Tahoma"/>
              </a:rPr>
              <a:t>, UI Designer</a:t>
            </a:r>
            <a:r>
              <a:rPr lang="fr-FR" sz="1200" dirty="0" smtClean="0">
                <a:solidFill>
                  <a:srgbClr val="5F6368"/>
                </a:solidFill>
                <a:latin typeface="Tahoma"/>
                <a:ea typeface="Tahoma"/>
                <a:cs typeface="Tahoma"/>
                <a:sym typeface="Tahoma"/>
              </a:rPr>
              <a:t>.</a:t>
            </a:r>
            <a:endParaRPr lang="fr-FR" sz="1200" dirty="0">
              <a:solidFill>
                <a:schemeClr val="dk1"/>
              </a:solidFill>
              <a:latin typeface="Tahoma"/>
              <a:ea typeface="Tahoma"/>
              <a:cs typeface="Tahoma"/>
              <a:sym typeface="Tahoma"/>
            </a:endParaRPr>
          </a:p>
        </p:txBody>
      </p:sp>
      <p:sp>
        <p:nvSpPr>
          <p:cNvPr id="176" name="Google Shape;176;p43"/>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Project overview</a:t>
            </a:r>
            <a:endParaRPr sz="2400">
              <a:solidFill>
                <a:srgbClr val="5F6368"/>
              </a:solidFill>
              <a:latin typeface="Open Sans"/>
              <a:ea typeface="Open Sans"/>
              <a:cs typeface="Open Sans"/>
              <a:sym typeface="Open Sans"/>
            </a:endParaRPr>
          </a:p>
        </p:txBody>
      </p:sp>
      <p:sp>
        <p:nvSpPr>
          <p:cNvPr id="177" name="Google Shape;177;p43"/>
          <p:cNvSpPr/>
          <p:nvPr/>
        </p:nvSpPr>
        <p:spPr>
          <a:xfrm>
            <a:off x="517675"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3"/>
          <p:cNvSpPr txBox="1"/>
          <p:nvPr/>
        </p:nvSpPr>
        <p:spPr>
          <a:xfrm>
            <a:off x="4572000" y="2237975"/>
            <a:ext cx="3446100" cy="1615797"/>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4285F4"/>
                </a:solidFill>
                <a:latin typeface="Open Sans SemiBold"/>
                <a:ea typeface="Open Sans SemiBold"/>
                <a:cs typeface="Open Sans SemiBold"/>
                <a:sym typeface="Open Sans SemiBold"/>
              </a:rPr>
              <a:t>Responsibilities</a:t>
            </a:r>
            <a:r>
              <a:rPr lang="en" dirty="0">
                <a:solidFill>
                  <a:srgbClr val="1967D2"/>
                </a:solidFill>
                <a:latin typeface="Open Sans SemiBold"/>
                <a:ea typeface="Open Sans SemiBold"/>
                <a:cs typeface="Open Sans SemiBold"/>
                <a:sym typeface="Open Sans SemiBold"/>
              </a:rPr>
              <a:t>: </a:t>
            </a:r>
            <a:endParaRPr dirty="0">
              <a:solidFill>
                <a:srgbClr val="1967D2"/>
              </a:solidFill>
              <a:latin typeface="Open Sans SemiBold"/>
              <a:ea typeface="Open Sans SemiBold"/>
              <a:cs typeface="Open Sans SemiBold"/>
              <a:sym typeface="Open Sans SemiBold"/>
            </a:endParaRPr>
          </a:p>
          <a:p>
            <a:pPr lvl="0">
              <a:lnSpc>
                <a:spcPct val="150000"/>
              </a:lnSpc>
            </a:pPr>
            <a:r>
              <a:rPr lang="en-US" sz="1200" dirty="0" smtClean="0">
                <a:solidFill>
                  <a:srgbClr val="5F6368"/>
                </a:solidFill>
                <a:latin typeface="Open Sans"/>
                <a:ea typeface="Open Sans"/>
                <a:cs typeface="Open Sans"/>
                <a:sym typeface="Open Sans"/>
              </a:rPr>
              <a:t>Plan </a:t>
            </a:r>
            <a:r>
              <a:rPr lang="en-US" sz="1200" dirty="0">
                <a:solidFill>
                  <a:srgbClr val="5F6368"/>
                </a:solidFill>
                <a:latin typeface="Open Sans"/>
                <a:ea typeface="Open Sans"/>
                <a:cs typeface="Open Sans"/>
                <a:sym typeface="Open Sans"/>
              </a:rPr>
              <a:t>the app’s structure and flow, study users to identify needs and test usability, and create the visual look to ensure it’s attractive, consistent, and user-friendly.</a:t>
            </a:r>
            <a:endParaRPr sz="1200" b="1" dirty="0">
              <a:solidFill>
                <a:srgbClr val="4285F4"/>
              </a:solidFill>
              <a:latin typeface="Open Sans"/>
              <a:ea typeface="Open Sans"/>
              <a:cs typeface="Open Sans"/>
              <a:sym typeface="Open Sans"/>
            </a:endParaRPr>
          </a:p>
        </p:txBody>
      </p:sp>
      <p:sp>
        <p:nvSpPr>
          <p:cNvPr id="179" name="Google Shape;179;p43"/>
          <p:cNvSpPr/>
          <p:nvPr/>
        </p:nvSpPr>
        <p:spPr>
          <a:xfrm>
            <a:off x="4572000" y="1534000"/>
            <a:ext cx="513300" cy="513300"/>
          </a:xfrm>
          <a:prstGeom prst="ellipse">
            <a:avLst/>
          </a:prstGeom>
          <a:solidFill>
            <a:srgbClr val="4285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3"/>
          <p:cNvSpPr/>
          <p:nvPr/>
        </p:nvSpPr>
        <p:spPr>
          <a:xfrm>
            <a:off x="645441" y="1662440"/>
            <a:ext cx="257757" cy="256421"/>
          </a:xfrm>
          <a:custGeom>
            <a:avLst/>
            <a:gdLst/>
            <a:ahLst/>
            <a:cxnLst/>
            <a:rect l="l" t="t" r="r" b="b"/>
            <a:pathLst>
              <a:path w="851" h="847" extrusionOk="0">
                <a:moveTo>
                  <a:pt x="423" y="423"/>
                </a:moveTo>
                <a:cubicBezTo>
                  <a:pt x="542" y="423"/>
                  <a:pt x="635" y="327"/>
                  <a:pt x="635" y="212"/>
                </a:cubicBezTo>
                <a:cubicBezTo>
                  <a:pt x="635" y="93"/>
                  <a:pt x="539" y="0"/>
                  <a:pt x="423" y="0"/>
                </a:cubicBezTo>
                <a:cubicBezTo>
                  <a:pt x="308" y="0"/>
                  <a:pt x="212" y="96"/>
                  <a:pt x="212" y="212"/>
                </a:cubicBezTo>
                <a:cubicBezTo>
                  <a:pt x="209" y="327"/>
                  <a:pt x="305" y="423"/>
                  <a:pt x="423" y="423"/>
                </a:cubicBezTo>
                <a:close/>
                <a:moveTo>
                  <a:pt x="423" y="528"/>
                </a:moveTo>
                <a:cubicBezTo>
                  <a:pt x="282" y="528"/>
                  <a:pt x="0" y="598"/>
                  <a:pt x="0" y="738"/>
                </a:cubicBezTo>
                <a:lnTo>
                  <a:pt x="0" y="846"/>
                </a:lnTo>
                <a:lnTo>
                  <a:pt x="850" y="846"/>
                </a:lnTo>
                <a:lnTo>
                  <a:pt x="850" y="738"/>
                </a:lnTo>
                <a:cubicBezTo>
                  <a:pt x="847" y="601"/>
                  <a:pt x="564" y="528"/>
                  <a:pt x="423" y="528"/>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
        <p:nvSpPr>
          <p:cNvPr id="181" name="Google Shape;181;p43"/>
          <p:cNvSpPr/>
          <p:nvPr/>
        </p:nvSpPr>
        <p:spPr>
          <a:xfrm>
            <a:off x="4685687" y="1710781"/>
            <a:ext cx="285935" cy="159748"/>
          </a:xfrm>
          <a:custGeom>
            <a:avLst/>
            <a:gdLst/>
            <a:ahLst/>
            <a:cxnLst/>
            <a:rect l="l" t="t" r="r" b="b"/>
            <a:pathLst>
              <a:path w="941" h="526" extrusionOk="0">
                <a:moveTo>
                  <a:pt x="0" y="316"/>
                </a:moveTo>
                <a:lnTo>
                  <a:pt x="105" y="316"/>
                </a:lnTo>
                <a:lnTo>
                  <a:pt x="105" y="212"/>
                </a:lnTo>
                <a:lnTo>
                  <a:pt x="0" y="212"/>
                </a:lnTo>
                <a:lnTo>
                  <a:pt x="0" y="316"/>
                </a:lnTo>
                <a:close/>
                <a:moveTo>
                  <a:pt x="0" y="525"/>
                </a:moveTo>
                <a:lnTo>
                  <a:pt x="105" y="525"/>
                </a:lnTo>
                <a:lnTo>
                  <a:pt x="105" y="421"/>
                </a:lnTo>
                <a:lnTo>
                  <a:pt x="0" y="421"/>
                </a:lnTo>
                <a:lnTo>
                  <a:pt x="0" y="525"/>
                </a:lnTo>
                <a:close/>
                <a:moveTo>
                  <a:pt x="0" y="105"/>
                </a:moveTo>
                <a:lnTo>
                  <a:pt x="105" y="105"/>
                </a:lnTo>
                <a:lnTo>
                  <a:pt x="105" y="0"/>
                </a:lnTo>
                <a:lnTo>
                  <a:pt x="0" y="0"/>
                </a:lnTo>
                <a:lnTo>
                  <a:pt x="0" y="105"/>
                </a:lnTo>
                <a:close/>
                <a:moveTo>
                  <a:pt x="209" y="316"/>
                </a:moveTo>
                <a:lnTo>
                  <a:pt x="940" y="316"/>
                </a:lnTo>
                <a:lnTo>
                  <a:pt x="940" y="212"/>
                </a:lnTo>
                <a:lnTo>
                  <a:pt x="209" y="212"/>
                </a:lnTo>
                <a:lnTo>
                  <a:pt x="209" y="316"/>
                </a:lnTo>
                <a:close/>
                <a:moveTo>
                  <a:pt x="209" y="525"/>
                </a:moveTo>
                <a:lnTo>
                  <a:pt x="940" y="525"/>
                </a:lnTo>
                <a:lnTo>
                  <a:pt x="940" y="421"/>
                </a:lnTo>
                <a:lnTo>
                  <a:pt x="209" y="421"/>
                </a:lnTo>
                <a:lnTo>
                  <a:pt x="209" y="525"/>
                </a:lnTo>
                <a:close/>
                <a:moveTo>
                  <a:pt x="209" y="0"/>
                </a:moveTo>
                <a:lnTo>
                  <a:pt x="209" y="105"/>
                </a:lnTo>
                <a:lnTo>
                  <a:pt x="940" y="105"/>
                </a:lnTo>
                <a:lnTo>
                  <a:pt x="940" y="0"/>
                </a:lnTo>
                <a:lnTo>
                  <a:pt x="209" y="0"/>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45"/>
          <p:cNvSpPr/>
          <p:nvPr/>
        </p:nvSpPr>
        <p:spPr>
          <a:xfrm>
            <a:off x="517675" y="1832019"/>
            <a:ext cx="7938900" cy="2510400"/>
          </a:xfrm>
          <a:prstGeom prst="rect">
            <a:avLst/>
          </a:prstGeom>
          <a:solidFill>
            <a:srgbClr val="F8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5"/>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summary</a:t>
            </a:r>
            <a:endParaRPr sz="2400">
              <a:solidFill>
                <a:srgbClr val="5F6368"/>
              </a:solidFill>
              <a:latin typeface="Open Sans"/>
              <a:ea typeface="Open Sans"/>
              <a:cs typeface="Open Sans"/>
              <a:sym typeface="Open Sans"/>
            </a:endParaRPr>
          </a:p>
        </p:txBody>
      </p:sp>
      <p:sp>
        <p:nvSpPr>
          <p:cNvPr id="195" name="Google Shape;195;p45"/>
          <p:cNvSpPr txBox="1"/>
          <p:nvPr/>
        </p:nvSpPr>
        <p:spPr>
          <a:xfrm>
            <a:off x="919075" y="2461800"/>
            <a:ext cx="7136100" cy="821733"/>
          </a:xfrm>
          <a:prstGeom prst="rect">
            <a:avLst/>
          </a:prstGeom>
          <a:noFill/>
          <a:ln>
            <a:noFill/>
          </a:ln>
        </p:spPr>
        <p:txBody>
          <a:bodyPr spcFirstLastPara="1" wrap="square" lIns="0" tIns="91425" rIns="91425" bIns="91425" anchor="t" anchorCtr="0">
            <a:spAutoFit/>
          </a:bodyPr>
          <a:lstStyle/>
          <a:p>
            <a:pPr lvl="0" algn="ctr">
              <a:lnSpc>
                <a:spcPct val="115000"/>
              </a:lnSpc>
            </a:pPr>
            <a:r>
              <a:rPr lang="en-US" sz="1200" dirty="0" smtClean="0">
                <a:solidFill>
                  <a:srgbClr val="5F6368"/>
                </a:solidFill>
                <a:latin typeface="Open Sans"/>
                <a:ea typeface="Open Sans"/>
                <a:cs typeface="Open Sans"/>
                <a:sym typeface="Open Sans"/>
              </a:rPr>
              <a:t>We </a:t>
            </a:r>
            <a:r>
              <a:rPr lang="en-US" sz="1200" dirty="0">
                <a:solidFill>
                  <a:srgbClr val="5F6368"/>
                </a:solidFill>
                <a:latin typeface="Open Sans"/>
                <a:ea typeface="Open Sans"/>
                <a:cs typeface="Open Sans"/>
                <a:sym typeface="Open Sans"/>
              </a:rPr>
              <a:t>conducted </a:t>
            </a:r>
            <a:r>
              <a:rPr lang="en-US" sz="1200" dirty="0" smtClean="0">
                <a:solidFill>
                  <a:srgbClr val="5F6368"/>
                </a:solidFill>
                <a:latin typeface="Open Sans"/>
                <a:ea typeface="Open Sans"/>
                <a:cs typeface="Open Sans"/>
                <a:sym typeface="Open Sans"/>
              </a:rPr>
              <a:t>interviews </a:t>
            </a:r>
            <a:r>
              <a:rPr lang="en-US" sz="1200" dirty="0">
                <a:solidFill>
                  <a:srgbClr val="5F6368"/>
                </a:solidFill>
                <a:latin typeface="Open Sans"/>
                <a:ea typeface="Open Sans"/>
                <a:cs typeface="Open Sans"/>
                <a:sym typeface="Open Sans"/>
              </a:rPr>
              <a:t>with students and staff to understand snack ordering </a:t>
            </a:r>
            <a:r>
              <a:rPr lang="en-US" sz="1200" dirty="0" smtClean="0">
                <a:solidFill>
                  <a:srgbClr val="5F6368"/>
                </a:solidFill>
                <a:latin typeface="Open Sans"/>
                <a:ea typeface="Open Sans"/>
                <a:cs typeface="Open Sans"/>
                <a:sym typeface="Open Sans"/>
              </a:rPr>
              <a:t>habits . We </a:t>
            </a:r>
            <a:r>
              <a:rPr lang="en-US" sz="1200" dirty="0">
                <a:solidFill>
                  <a:srgbClr val="5F6368"/>
                </a:solidFill>
                <a:latin typeface="Open Sans"/>
                <a:ea typeface="Open Sans"/>
                <a:cs typeface="Open Sans"/>
                <a:sym typeface="Open Sans"/>
              </a:rPr>
              <a:t>initially assumed users preferred in-person cash </a:t>
            </a:r>
            <a:r>
              <a:rPr lang="en-US" sz="1200" dirty="0" smtClean="0">
                <a:solidFill>
                  <a:srgbClr val="5F6368"/>
                </a:solidFill>
                <a:latin typeface="Open Sans"/>
                <a:ea typeface="Open Sans"/>
                <a:cs typeface="Open Sans"/>
                <a:sym typeface="Open Sans"/>
              </a:rPr>
              <a:t>orders . Research </a:t>
            </a:r>
            <a:r>
              <a:rPr lang="en-US" sz="1200" dirty="0">
                <a:solidFill>
                  <a:srgbClr val="5F6368"/>
                </a:solidFill>
                <a:latin typeface="Open Sans"/>
                <a:ea typeface="Open Sans"/>
                <a:cs typeface="Open Sans"/>
                <a:sym typeface="Open Sans"/>
              </a:rPr>
              <a:t>showed pre-ordering and digital payments were highly </a:t>
            </a:r>
            <a:r>
              <a:rPr lang="en-US" sz="1200" dirty="0" err="1">
                <a:solidFill>
                  <a:srgbClr val="5F6368"/>
                </a:solidFill>
                <a:latin typeface="Open Sans"/>
                <a:ea typeface="Open Sans"/>
                <a:cs typeface="Open Sans"/>
                <a:sym typeface="Open Sans"/>
              </a:rPr>
              <a:t>desired.This</a:t>
            </a:r>
            <a:r>
              <a:rPr lang="en-US" sz="1200" dirty="0">
                <a:solidFill>
                  <a:srgbClr val="5F6368"/>
                </a:solidFill>
                <a:latin typeface="Open Sans"/>
                <a:ea typeface="Open Sans"/>
                <a:cs typeface="Open Sans"/>
                <a:sym typeface="Open Sans"/>
              </a:rPr>
              <a:t> insight shaped </a:t>
            </a:r>
            <a:r>
              <a:rPr lang="en-US" sz="1200" dirty="0" err="1">
                <a:solidFill>
                  <a:srgbClr val="5F6368"/>
                </a:solidFill>
                <a:latin typeface="Open Sans"/>
                <a:ea typeface="Open Sans"/>
                <a:cs typeface="Open Sans"/>
                <a:sym typeface="Open Sans"/>
              </a:rPr>
              <a:t>QuickSnack</a:t>
            </a:r>
            <a:r>
              <a:rPr lang="en-US" sz="1200" dirty="0">
                <a:solidFill>
                  <a:srgbClr val="5F6368"/>
                </a:solidFill>
                <a:latin typeface="Open Sans"/>
                <a:ea typeface="Open Sans"/>
                <a:cs typeface="Open Sans"/>
                <a:sym typeface="Open Sans"/>
              </a:rPr>
              <a:t> to focus on speed and convenience.</a:t>
            </a:r>
            <a:endParaRPr sz="1200" b="1" dirty="0">
              <a:solidFill>
                <a:srgbClr val="1967D2"/>
              </a:solidFill>
              <a:latin typeface="Open Sans"/>
              <a:ea typeface="Open Sans"/>
              <a:cs typeface="Open Sans"/>
              <a:sym typeface="Open Sans"/>
            </a:endParaRPr>
          </a:p>
        </p:txBody>
      </p:sp>
      <p:sp>
        <p:nvSpPr>
          <p:cNvPr id="196" name="Google Shape;196;p45"/>
          <p:cNvSpPr/>
          <p:nvPr/>
        </p:nvSpPr>
        <p:spPr>
          <a:xfrm>
            <a:off x="4230475" y="1602212"/>
            <a:ext cx="513300" cy="513300"/>
          </a:xfrm>
          <a:prstGeom prst="ellipse">
            <a:avLst/>
          </a:prstGeom>
          <a:solidFill>
            <a:srgbClr val="EA4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5"/>
          <p:cNvSpPr/>
          <p:nvPr/>
        </p:nvSpPr>
        <p:spPr>
          <a:xfrm>
            <a:off x="4373201" y="1744926"/>
            <a:ext cx="227849" cy="227849"/>
          </a:xfrm>
          <a:custGeom>
            <a:avLst/>
            <a:gdLst/>
            <a:ahLst/>
            <a:cxnLst/>
            <a:rect l="l" t="t" r="r" b="b"/>
            <a:pathLst>
              <a:path w="940" h="941" extrusionOk="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6"/>
          <p:cNvSpPr txBox="1"/>
          <p:nvPr/>
        </p:nvSpPr>
        <p:spPr>
          <a:xfrm>
            <a:off x="517675" y="524350"/>
            <a:ext cx="61551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research: pain points</a:t>
            </a:r>
            <a:endParaRPr sz="2400">
              <a:solidFill>
                <a:srgbClr val="5F6368"/>
              </a:solidFill>
              <a:latin typeface="Open Sans"/>
              <a:ea typeface="Open Sans"/>
              <a:cs typeface="Open Sans"/>
              <a:sym typeface="Open Sans"/>
            </a:endParaRPr>
          </a:p>
        </p:txBody>
      </p:sp>
      <p:sp>
        <p:nvSpPr>
          <p:cNvPr id="203" name="Google Shape;203;p46"/>
          <p:cNvSpPr txBox="1"/>
          <p:nvPr/>
        </p:nvSpPr>
        <p:spPr>
          <a:xfrm>
            <a:off x="441463" y="2008850"/>
            <a:ext cx="1872600" cy="507801"/>
          </a:xfrm>
          <a:prstGeom prst="rect">
            <a:avLst/>
          </a:prstGeom>
          <a:noFill/>
          <a:ln>
            <a:noFill/>
          </a:ln>
        </p:spPr>
        <p:txBody>
          <a:bodyPr spcFirstLastPara="1" wrap="square" lIns="0" tIns="91425" rIns="91425" bIns="91425" anchor="t" anchorCtr="0">
            <a:spAutoFit/>
          </a:bodyPr>
          <a:lstStyle/>
          <a:p>
            <a:pPr lvl="0" algn="ctr">
              <a:lnSpc>
                <a:spcPct val="150000"/>
              </a:lnSpc>
            </a:pPr>
            <a:r>
              <a:rPr lang="en-US" b="1" dirty="0" smtClean="0">
                <a:solidFill>
                  <a:srgbClr val="EA4335"/>
                </a:solidFill>
                <a:latin typeface="Open Sans SemiBold"/>
                <a:ea typeface="Open Sans SemiBold"/>
                <a:cs typeface="Open Sans SemiBold"/>
                <a:sym typeface="Open Sans SemiBold"/>
              </a:rPr>
              <a:t>Long </a:t>
            </a:r>
            <a:r>
              <a:rPr lang="en-US" b="1" dirty="0">
                <a:solidFill>
                  <a:srgbClr val="EA4335"/>
                </a:solidFill>
                <a:latin typeface="Open Sans SemiBold"/>
                <a:ea typeface="Open Sans SemiBold"/>
                <a:cs typeface="Open Sans SemiBold"/>
                <a:sym typeface="Open Sans SemiBold"/>
              </a:rPr>
              <a:t>Queues</a:t>
            </a:r>
            <a:endParaRPr b="1" dirty="0">
              <a:solidFill>
                <a:srgbClr val="4285F4"/>
              </a:solidFill>
              <a:latin typeface="Open Sans SemiBold"/>
              <a:ea typeface="Open Sans SemiBold"/>
              <a:cs typeface="Open Sans SemiBold"/>
              <a:sym typeface="Open Sans SemiBold"/>
            </a:endParaRPr>
          </a:p>
        </p:txBody>
      </p:sp>
      <p:sp>
        <p:nvSpPr>
          <p:cNvPr id="204" name="Google Shape;204;p46"/>
          <p:cNvSpPr txBox="1"/>
          <p:nvPr/>
        </p:nvSpPr>
        <p:spPr>
          <a:xfrm>
            <a:off x="441475" y="2522475"/>
            <a:ext cx="1872600" cy="1034099"/>
          </a:xfrm>
          <a:prstGeom prst="rect">
            <a:avLst/>
          </a:prstGeom>
          <a:noFill/>
          <a:ln>
            <a:noFill/>
          </a:ln>
        </p:spPr>
        <p:txBody>
          <a:bodyPr spcFirstLastPara="1" wrap="square" lIns="0" tIns="91425" rIns="91425" bIns="91425" anchor="t" anchorCtr="0">
            <a:spAutoFit/>
          </a:bodyPr>
          <a:lstStyle/>
          <a:p>
            <a:pPr lvl="0" algn="ctr">
              <a:lnSpc>
                <a:spcPct val="115000"/>
              </a:lnSpc>
            </a:pPr>
            <a:r>
              <a:rPr lang="en-US" sz="1200" dirty="0" smtClean="0">
                <a:solidFill>
                  <a:srgbClr val="5F6368"/>
                </a:solidFill>
                <a:latin typeface="Open Sans"/>
                <a:ea typeface="Open Sans"/>
                <a:cs typeface="Open Sans"/>
                <a:sym typeface="Open Sans"/>
              </a:rPr>
              <a:t>Waiting </a:t>
            </a:r>
            <a:r>
              <a:rPr lang="en-US" sz="1200" dirty="0">
                <a:solidFill>
                  <a:srgbClr val="5F6368"/>
                </a:solidFill>
                <a:latin typeface="Open Sans"/>
                <a:ea typeface="Open Sans"/>
                <a:cs typeface="Open Sans"/>
                <a:sym typeface="Open Sans"/>
              </a:rPr>
              <a:t>in line takes up too much time and disrupts students’ and staff schedules.</a:t>
            </a:r>
            <a:endParaRPr sz="1200" dirty="0"/>
          </a:p>
        </p:txBody>
      </p:sp>
      <p:sp>
        <p:nvSpPr>
          <p:cNvPr id="205" name="Google Shape;205;p46"/>
          <p:cNvSpPr txBox="1"/>
          <p:nvPr/>
        </p:nvSpPr>
        <p:spPr>
          <a:xfrm>
            <a:off x="3135166" y="1870602"/>
            <a:ext cx="1872600" cy="830966"/>
          </a:xfrm>
          <a:prstGeom prst="rect">
            <a:avLst/>
          </a:prstGeom>
          <a:noFill/>
          <a:ln>
            <a:noFill/>
          </a:ln>
        </p:spPr>
        <p:txBody>
          <a:bodyPr spcFirstLastPara="1" wrap="square" lIns="0" tIns="91425" rIns="91425" bIns="91425" anchor="t" anchorCtr="0">
            <a:spAutoFit/>
          </a:bodyPr>
          <a:lstStyle/>
          <a:p>
            <a:pPr lvl="0" algn="ctr">
              <a:lnSpc>
                <a:spcPct val="150000"/>
              </a:lnSpc>
            </a:pPr>
            <a:r>
              <a:rPr lang="en-US" b="1" dirty="0" smtClean="0">
                <a:solidFill>
                  <a:srgbClr val="EA4335"/>
                </a:solidFill>
                <a:latin typeface="Open Sans SemiBold"/>
                <a:ea typeface="Open Sans SemiBold"/>
                <a:cs typeface="Open Sans SemiBold"/>
                <a:sym typeface="Open Sans SemiBold"/>
              </a:rPr>
              <a:t>Limited </a:t>
            </a:r>
            <a:r>
              <a:rPr lang="en-US" b="1" dirty="0">
                <a:solidFill>
                  <a:srgbClr val="EA4335"/>
                </a:solidFill>
                <a:latin typeface="Open Sans SemiBold"/>
                <a:ea typeface="Open Sans SemiBold"/>
                <a:cs typeface="Open Sans SemiBold"/>
                <a:sym typeface="Open Sans SemiBold"/>
              </a:rPr>
              <a:t>Payment Options</a:t>
            </a:r>
            <a:endParaRPr b="1" dirty="0">
              <a:solidFill>
                <a:srgbClr val="4285F4"/>
              </a:solidFill>
              <a:latin typeface="Open Sans SemiBold"/>
              <a:ea typeface="Open Sans SemiBold"/>
              <a:cs typeface="Open Sans SemiBold"/>
              <a:sym typeface="Open Sans SemiBold"/>
            </a:endParaRPr>
          </a:p>
        </p:txBody>
      </p:sp>
      <p:sp>
        <p:nvSpPr>
          <p:cNvPr id="206" name="Google Shape;206;p46"/>
          <p:cNvSpPr txBox="1"/>
          <p:nvPr/>
        </p:nvSpPr>
        <p:spPr>
          <a:xfrm>
            <a:off x="3088963" y="2522475"/>
            <a:ext cx="1872600" cy="1034099"/>
          </a:xfrm>
          <a:prstGeom prst="rect">
            <a:avLst/>
          </a:prstGeom>
          <a:noFill/>
          <a:ln>
            <a:noFill/>
          </a:ln>
        </p:spPr>
        <p:txBody>
          <a:bodyPr spcFirstLastPara="1" wrap="square" lIns="0" tIns="91425" rIns="91425" bIns="91425" anchor="t" anchorCtr="0">
            <a:spAutoFit/>
          </a:bodyPr>
          <a:lstStyle/>
          <a:p>
            <a:pPr lvl="0" algn="ctr">
              <a:lnSpc>
                <a:spcPct val="115000"/>
              </a:lnSpc>
            </a:pPr>
            <a:r>
              <a:rPr lang="en-US" sz="1200" dirty="0" smtClean="0">
                <a:solidFill>
                  <a:srgbClr val="5F6368"/>
                </a:solidFill>
                <a:latin typeface="Open Sans"/>
                <a:ea typeface="Open Sans"/>
                <a:cs typeface="Open Sans"/>
                <a:sym typeface="Open Sans"/>
              </a:rPr>
              <a:t>Limited payment options</a:t>
            </a:r>
          </a:p>
          <a:p>
            <a:pPr lvl="0" algn="ctr">
              <a:lnSpc>
                <a:spcPct val="115000"/>
              </a:lnSpc>
            </a:pPr>
            <a:r>
              <a:rPr lang="en-US" sz="1200" dirty="0">
                <a:solidFill>
                  <a:srgbClr val="5F6368"/>
                </a:solidFill>
                <a:latin typeface="Open Sans"/>
                <a:ea typeface="Open Sans"/>
                <a:cs typeface="Open Sans"/>
                <a:sym typeface="Open Sans"/>
              </a:rPr>
              <a:t>m</a:t>
            </a:r>
            <a:r>
              <a:rPr lang="en-US" sz="1200" dirty="0" smtClean="0">
                <a:solidFill>
                  <a:srgbClr val="5F6368"/>
                </a:solidFill>
                <a:latin typeface="Open Sans"/>
                <a:ea typeface="Open Sans"/>
                <a:cs typeface="Open Sans"/>
                <a:sym typeface="Open Sans"/>
              </a:rPr>
              <a:t>ake it hard for students to complete purchases.</a:t>
            </a:r>
            <a:endParaRPr sz="1200" dirty="0"/>
          </a:p>
        </p:txBody>
      </p:sp>
      <p:sp>
        <p:nvSpPr>
          <p:cNvPr id="207" name="Google Shape;207;p46"/>
          <p:cNvSpPr txBox="1"/>
          <p:nvPr/>
        </p:nvSpPr>
        <p:spPr>
          <a:xfrm>
            <a:off x="5828857" y="1967920"/>
            <a:ext cx="1872600" cy="830966"/>
          </a:xfrm>
          <a:prstGeom prst="rect">
            <a:avLst/>
          </a:prstGeom>
          <a:noFill/>
          <a:ln>
            <a:noFill/>
          </a:ln>
        </p:spPr>
        <p:txBody>
          <a:bodyPr spcFirstLastPara="1" wrap="square" lIns="0" tIns="91425" rIns="91425" bIns="91425" anchor="t" anchorCtr="0">
            <a:spAutoFit/>
          </a:bodyPr>
          <a:lstStyle/>
          <a:p>
            <a:pPr lvl="0" algn="ctr">
              <a:lnSpc>
                <a:spcPct val="150000"/>
              </a:lnSpc>
            </a:pPr>
            <a:r>
              <a:rPr lang="en-US" b="1" dirty="0" smtClean="0">
                <a:solidFill>
                  <a:srgbClr val="EA4335"/>
                </a:solidFill>
                <a:latin typeface="Open Sans SemiBold"/>
                <a:ea typeface="Open Sans SemiBold"/>
                <a:cs typeface="Open Sans SemiBold"/>
                <a:sym typeface="Open Sans SemiBold"/>
              </a:rPr>
              <a:t>Unclear </a:t>
            </a:r>
            <a:r>
              <a:rPr lang="en-US" b="1" dirty="0">
                <a:solidFill>
                  <a:srgbClr val="EA4335"/>
                </a:solidFill>
                <a:latin typeface="Open Sans SemiBold"/>
                <a:ea typeface="Open Sans SemiBold"/>
                <a:cs typeface="Open Sans SemiBold"/>
                <a:sym typeface="Open Sans SemiBold"/>
              </a:rPr>
              <a:t>Menu Availability</a:t>
            </a:r>
            <a:endParaRPr b="1" dirty="0">
              <a:solidFill>
                <a:srgbClr val="4285F4"/>
              </a:solidFill>
              <a:latin typeface="Open Sans SemiBold"/>
              <a:ea typeface="Open Sans SemiBold"/>
              <a:cs typeface="Open Sans SemiBold"/>
              <a:sym typeface="Open Sans SemiBold"/>
            </a:endParaRPr>
          </a:p>
        </p:txBody>
      </p:sp>
      <p:sp>
        <p:nvSpPr>
          <p:cNvPr id="208" name="Google Shape;208;p46"/>
          <p:cNvSpPr txBox="1"/>
          <p:nvPr/>
        </p:nvSpPr>
        <p:spPr>
          <a:xfrm>
            <a:off x="5782654" y="2615042"/>
            <a:ext cx="1872600" cy="1246465"/>
          </a:xfrm>
          <a:prstGeom prst="rect">
            <a:avLst/>
          </a:prstGeom>
          <a:noFill/>
          <a:ln>
            <a:noFill/>
          </a:ln>
        </p:spPr>
        <p:txBody>
          <a:bodyPr spcFirstLastPara="1" wrap="square" lIns="0" tIns="91425" rIns="91425" bIns="91425" anchor="t" anchorCtr="0">
            <a:spAutoFit/>
          </a:bodyPr>
          <a:lstStyle/>
          <a:p>
            <a:pPr lvl="0" algn="ctr">
              <a:lnSpc>
                <a:spcPct val="115000"/>
              </a:lnSpc>
            </a:pPr>
            <a:r>
              <a:rPr lang="en-US" sz="1200" dirty="0">
                <a:solidFill>
                  <a:srgbClr val="5F6368"/>
                </a:solidFill>
                <a:latin typeface="Open Sans"/>
                <a:ea typeface="Open Sans"/>
                <a:cs typeface="Open Sans"/>
                <a:sym typeface="Open Sans"/>
              </a:rPr>
              <a:t>Not knowing what’s available beforehand causes indecision, wasted time, and missed orders.</a:t>
            </a:r>
            <a:endParaRPr sz="1200" dirty="0"/>
          </a:p>
        </p:txBody>
      </p:sp>
      <p:sp>
        <p:nvSpPr>
          <p:cNvPr id="211" name="Google Shape;211;p46"/>
          <p:cNvSpPr/>
          <p:nvPr/>
        </p:nvSpPr>
        <p:spPr>
          <a:xfrm>
            <a:off x="1121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a:solidFill>
                  <a:srgbClr val="FFFFFF"/>
                </a:solidFill>
                <a:latin typeface="Google Sans Medium"/>
                <a:ea typeface="Google Sans Medium"/>
                <a:cs typeface="Google Sans Medium"/>
                <a:sym typeface="Google Sans Medium"/>
              </a:rPr>
              <a:t>1</a:t>
            </a:r>
            <a:endParaRPr sz="2200">
              <a:solidFill>
                <a:srgbClr val="FFFFFF"/>
              </a:solidFill>
              <a:latin typeface="Google Sans Medium"/>
              <a:ea typeface="Google Sans Medium"/>
              <a:cs typeface="Google Sans Medium"/>
              <a:sym typeface="Google Sans Medium"/>
            </a:endParaRPr>
          </a:p>
        </p:txBody>
      </p:sp>
      <p:sp>
        <p:nvSpPr>
          <p:cNvPr id="212" name="Google Shape;212;p46"/>
          <p:cNvSpPr/>
          <p:nvPr/>
        </p:nvSpPr>
        <p:spPr>
          <a:xfrm>
            <a:off x="37686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2</a:t>
            </a:r>
            <a:endParaRPr sz="2200" dirty="0">
              <a:solidFill>
                <a:srgbClr val="FFFFFF"/>
              </a:solidFill>
              <a:latin typeface="Google Sans Medium"/>
              <a:ea typeface="Google Sans Medium"/>
              <a:cs typeface="Google Sans Medium"/>
              <a:sym typeface="Google Sans Medium"/>
            </a:endParaRPr>
          </a:p>
        </p:txBody>
      </p:sp>
      <p:sp>
        <p:nvSpPr>
          <p:cNvPr id="213" name="Google Shape;213;p46"/>
          <p:cNvSpPr/>
          <p:nvPr/>
        </p:nvSpPr>
        <p:spPr>
          <a:xfrm>
            <a:off x="6416125" y="1382121"/>
            <a:ext cx="513300" cy="513300"/>
          </a:xfrm>
          <a:prstGeom prst="ellipse">
            <a:avLst/>
          </a:prstGeom>
          <a:solidFill>
            <a:srgbClr val="EA433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200" dirty="0">
                <a:solidFill>
                  <a:srgbClr val="FFFFFF"/>
                </a:solidFill>
                <a:latin typeface="Google Sans Medium"/>
                <a:ea typeface="Google Sans Medium"/>
                <a:cs typeface="Google Sans Medium"/>
                <a:sym typeface="Google Sans Medium"/>
              </a:rPr>
              <a:t>3</a:t>
            </a:r>
            <a:endParaRPr sz="2200" dirty="0">
              <a:solidFill>
                <a:srgbClr val="FFFFFF"/>
              </a:solidFill>
              <a:latin typeface="Google Sans Medium"/>
              <a:ea typeface="Google Sans Medium"/>
              <a:cs typeface="Google Sans Medium"/>
              <a:sym typeface="Google Sans Medium"/>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txBox="1"/>
          <p:nvPr/>
        </p:nvSpPr>
        <p:spPr>
          <a:xfrm>
            <a:off x="195941" y="440267"/>
            <a:ext cx="3258458"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dirty="0" smtClean="0">
                <a:solidFill>
                  <a:srgbClr val="5F6368"/>
                </a:solidFill>
                <a:latin typeface="Open Sans"/>
                <a:ea typeface="Open Sans"/>
                <a:cs typeface="Open Sans"/>
                <a:sym typeface="Open Sans"/>
              </a:rPr>
              <a:t>Persona:</a:t>
            </a:r>
            <a:r>
              <a:rPr lang="en" sz="2400" b="1" dirty="0" smtClean="0">
                <a:solidFill>
                  <a:srgbClr val="5F6368"/>
                </a:solidFill>
                <a:latin typeface="Open Sans"/>
                <a:ea typeface="Open Sans"/>
                <a:cs typeface="Open Sans"/>
                <a:sym typeface="Open Sans"/>
              </a:rPr>
              <a:t>JERRY LADU</a:t>
            </a:r>
            <a:endParaRPr sz="2400" b="1" dirty="0">
              <a:solidFill>
                <a:srgbClr val="5F6368"/>
              </a:solidFill>
              <a:latin typeface="Open Sans"/>
              <a:ea typeface="Open Sans"/>
              <a:cs typeface="Open Sans"/>
              <a:sym typeface="Open Sans"/>
            </a:endParaRPr>
          </a:p>
        </p:txBody>
      </p:sp>
      <p:sp>
        <p:nvSpPr>
          <p:cNvPr id="221" name="Google Shape;221;p47"/>
          <p:cNvSpPr txBox="1"/>
          <p:nvPr/>
        </p:nvSpPr>
        <p:spPr>
          <a:xfrm>
            <a:off x="517675" y="1674400"/>
            <a:ext cx="2403325" cy="3093124"/>
          </a:xfrm>
          <a:prstGeom prst="rect">
            <a:avLst/>
          </a:prstGeom>
          <a:noFill/>
          <a:ln>
            <a:noFill/>
          </a:ln>
        </p:spPr>
        <p:txBody>
          <a:bodyPr spcFirstLastPara="1" wrap="square" lIns="0" tIns="91425" rIns="91425" bIns="91425" anchor="t" anchorCtr="0">
            <a:spAutoFit/>
          </a:bodyPr>
          <a:lstStyle/>
          <a:p>
            <a:pPr marL="0" lvl="0" indent="0" algn="l" rtl="0">
              <a:lnSpc>
                <a:spcPct val="150000"/>
              </a:lnSpc>
              <a:spcBef>
                <a:spcPts val="0"/>
              </a:spcBef>
              <a:spcAft>
                <a:spcPts val="0"/>
              </a:spcAft>
              <a:buNone/>
            </a:pPr>
            <a:r>
              <a:rPr lang="en" dirty="0">
                <a:solidFill>
                  <a:srgbClr val="EA4335"/>
                </a:solidFill>
                <a:latin typeface="Open Sans SemiBold"/>
                <a:ea typeface="Open Sans SemiBold"/>
                <a:cs typeface="Open Sans SemiBold"/>
                <a:sym typeface="Open Sans SemiBold"/>
              </a:rPr>
              <a:t>Problem statement:</a:t>
            </a:r>
            <a:endParaRPr dirty="0">
              <a:solidFill>
                <a:srgbClr val="EA4335"/>
              </a:solidFill>
              <a:latin typeface="Open Sans SemiBold"/>
              <a:ea typeface="Open Sans SemiBold"/>
              <a:cs typeface="Open Sans SemiBold"/>
              <a:sym typeface="Open Sans SemiBold"/>
            </a:endParaRPr>
          </a:p>
          <a:p>
            <a:pPr marL="0" lvl="0" indent="0" algn="l" rtl="0">
              <a:lnSpc>
                <a:spcPct val="150000"/>
              </a:lnSpc>
              <a:spcBef>
                <a:spcPts val="0"/>
              </a:spcBef>
              <a:spcAft>
                <a:spcPts val="0"/>
              </a:spcAft>
              <a:buNone/>
            </a:pPr>
            <a:r>
              <a:rPr lang="en" dirty="0" smtClean="0">
                <a:solidFill>
                  <a:srgbClr val="5F6368"/>
                </a:solidFill>
                <a:latin typeface="Open Sans"/>
                <a:ea typeface="Open Sans"/>
                <a:cs typeface="Open Sans"/>
                <a:sym typeface="Open Sans"/>
              </a:rPr>
              <a:t>Jerry is an undergraduate student who needs a convient way to order food because long queues lead to delays hence missing lectures and meals sometimes.</a:t>
            </a:r>
            <a:endParaRPr dirty="0">
              <a:solidFill>
                <a:srgbClr val="5F6368"/>
              </a:solidFill>
              <a:latin typeface="Open Sans"/>
              <a:ea typeface="Open Sans"/>
              <a:cs typeface="Open Sans"/>
              <a:sym typeface="Open Sans"/>
            </a:endParaRPr>
          </a:p>
          <a:p>
            <a:pPr marL="0" lvl="0" indent="0" algn="l" rtl="0">
              <a:lnSpc>
                <a:spcPct val="150000"/>
              </a:lnSpc>
              <a:spcBef>
                <a:spcPts val="0"/>
              </a:spcBef>
              <a:spcAft>
                <a:spcPts val="0"/>
              </a:spcAft>
              <a:buNone/>
            </a:pP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6666" y="440267"/>
            <a:ext cx="5520087" cy="412326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8"/>
          <p:cNvSpPr txBox="1"/>
          <p:nvPr/>
        </p:nvSpPr>
        <p:spPr>
          <a:xfrm>
            <a:off x="517675" y="524350"/>
            <a:ext cx="61086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User journey map</a:t>
            </a:r>
            <a:endParaRPr sz="2400">
              <a:solidFill>
                <a:srgbClr val="5F6368"/>
              </a:solidFill>
              <a:latin typeface="Open Sans"/>
              <a:ea typeface="Open Sans"/>
              <a:cs typeface="Open Sans"/>
              <a:sym typeface="Open Sans"/>
            </a:endParaRPr>
          </a:p>
        </p:txBody>
      </p:sp>
      <p:sp>
        <p:nvSpPr>
          <p:cNvPr id="228" name="Google Shape;228;p48"/>
          <p:cNvSpPr txBox="1"/>
          <p:nvPr/>
        </p:nvSpPr>
        <p:spPr>
          <a:xfrm>
            <a:off x="6011725" y="2294700"/>
            <a:ext cx="1332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user journey map</a:t>
            </a:r>
            <a:endParaRPr sz="1200">
              <a:solidFill>
                <a:srgbClr val="5F6368"/>
              </a:solidFill>
              <a:latin typeface="Open Sans"/>
              <a:ea typeface="Open Sans"/>
              <a:cs typeface="Open Sans"/>
              <a:sym typeface="Open Sans"/>
            </a:endParaRPr>
          </a:p>
        </p:txBody>
      </p:sp>
      <p:sp>
        <p:nvSpPr>
          <p:cNvPr id="229" name="Google Shape;229;p48"/>
          <p:cNvSpPr txBox="1"/>
          <p:nvPr/>
        </p:nvSpPr>
        <p:spPr>
          <a:xfrm>
            <a:off x="406400" y="1522550"/>
            <a:ext cx="2532575" cy="1846629"/>
          </a:xfrm>
          <a:prstGeom prst="rect">
            <a:avLst/>
          </a:prstGeom>
          <a:noFill/>
          <a:ln>
            <a:noFill/>
          </a:ln>
        </p:spPr>
        <p:txBody>
          <a:bodyPr spcFirstLastPara="1" wrap="square" lIns="0" tIns="91425" rIns="91425" bIns="91425" anchor="t" anchorCtr="0">
            <a:spAutoFit/>
          </a:bodyPr>
          <a:lstStyle/>
          <a:p>
            <a:pPr lvl="0">
              <a:lnSpc>
                <a:spcPct val="150000"/>
              </a:lnSpc>
              <a:buClr>
                <a:schemeClr val="dk1"/>
              </a:buClr>
              <a:buSzPts val="1100"/>
            </a:pPr>
            <a:r>
              <a:rPr lang="en-US" sz="1200" dirty="0" smtClean="0"/>
              <a:t>Jerry‘s user journey helped solve his problem. The </a:t>
            </a:r>
            <a:r>
              <a:rPr lang="en-US" sz="1200" dirty="0" err="1"/>
              <a:t>QuickSnack</a:t>
            </a:r>
            <a:r>
              <a:rPr lang="en-US" sz="1200" dirty="0"/>
              <a:t> app addresses this by offering pre-ordering with real-time updates </a:t>
            </a:r>
            <a:r>
              <a:rPr lang="en-US" sz="1200" dirty="0" smtClean="0"/>
              <a:t>to </a:t>
            </a:r>
            <a:r>
              <a:rPr lang="en-US" sz="1200" dirty="0"/>
              <a:t>ensure efficiency and student satisfaction.</a:t>
            </a:r>
            <a:endParaRPr sz="12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3703" y="687916"/>
            <a:ext cx="6030297" cy="376766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50"/>
          <p:cNvSpPr/>
          <p:nvPr/>
        </p:nvSpPr>
        <p:spPr>
          <a:xfrm>
            <a:off x="4211875" y="0"/>
            <a:ext cx="493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0"/>
          <p:cNvSpPr txBox="1"/>
          <p:nvPr/>
        </p:nvSpPr>
        <p:spPr>
          <a:xfrm>
            <a:off x="517675" y="524350"/>
            <a:ext cx="7000800" cy="554100"/>
          </a:xfrm>
          <a:prstGeom prst="rect">
            <a:avLst/>
          </a:prstGeom>
          <a:noFill/>
          <a:ln>
            <a:noFill/>
          </a:ln>
        </p:spPr>
        <p:txBody>
          <a:bodyPr spcFirstLastPara="1" wrap="square" lIns="0" tIns="91425" rIns="91425" bIns="91425" anchor="t" anchorCtr="0">
            <a:spAutoFit/>
          </a:bodyPr>
          <a:lstStyle/>
          <a:p>
            <a:pPr marL="0" lvl="0" indent="0" algn="l" rtl="0">
              <a:spcBef>
                <a:spcPts val="0"/>
              </a:spcBef>
              <a:spcAft>
                <a:spcPts val="0"/>
              </a:spcAft>
              <a:buNone/>
            </a:pPr>
            <a:r>
              <a:rPr lang="en" sz="2400">
                <a:solidFill>
                  <a:srgbClr val="5F6368"/>
                </a:solidFill>
                <a:latin typeface="Open Sans"/>
                <a:ea typeface="Open Sans"/>
                <a:cs typeface="Open Sans"/>
                <a:sym typeface="Open Sans"/>
              </a:rPr>
              <a:t>Paper wireframes </a:t>
            </a:r>
            <a:endParaRPr sz="2400">
              <a:solidFill>
                <a:srgbClr val="5F6368"/>
              </a:solidFill>
              <a:latin typeface="Open Sans"/>
              <a:ea typeface="Open Sans"/>
              <a:cs typeface="Open Sans"/>
              <a:sym typeface="Open Sans"/>
            </a:endParaRPr>
          </a:p>
        </p:txBody>
      </p:sp>
      <p:sp>
        <p:nvSpPr>
          <p:cNvPr id="243" name="Google Shape;243;p50"/>
          <p:cNvSpPr txBox="1"/>
          <p:nvPr/>
        </p:nvSpPr>
        <p:spPr>
          <a:xfrm>
            <a:off x="517675" y="1522550"/>
            <a:ext cx="2421300" cy="3093124"/>
          </a:xfrm>
          <a:prstGeom prst="rect">
            <a:avLst/>
          </a:prstGeom>
          <a:noFill/>
          <a:ln>
            <a:noFill/>
          </a:ln>
        </p:spPr>
        <p:txBody>
          <a:bodyPr spcFirstLastPara="1" wrap="square" lIns="0" tIns="91425" rIns="91425" bIns="91425" anchor="t" anchorCtr="0">
            <a:spAutoFit/>
          </a:bodyPr>
          <a:lstStyle/>
          <a:p>
            <a:pPr marL="12700" marR="5080" lvl="0">
              <a:lnSpc>
                <a:spcPct val="150000"/>
              </a:lnSpc>
            </a:pPr>
            <a:r>
              <a:rPr lang="en-US" dirty="0">
                <a:solidFill>
                  <a:srgbClr val="5F6368"/>
                </a:solidFill>
                <a:latin typeface="Tahoma"/>
                <a:ea typeface="Tahoma"/>
                <a:cs typeface="Tahoma"/>
                <a:sym typeface="Tahoma"/>
              </a:rPr>
              <a:t>Each Screen of the app on paper  ensured that the elements that  made to digital wireframes  would be well suited to address  user pain points. For home  screen, I prioritize easy and  quick ordering process to help  </a:t>
            </a:r>
            <a:r>
              <a:rPr lang="en-US" dirty="0" smtClean="0">
                <a:solidFill>
                  <a:srgbClr val="5F6368"/>
                </a:solidFill>
                <a:latin typeface="Tahoma"/>
                <a:ea typeface="Tahoma"/>
                <a:cs typeface="Tahoma"/>
                <a:sym typeface="Tahoma"/>
              </a:rPr>
              <a:t>users.</a:t>
            </a:r>
            <a:endParaRPr lang="en-US" dirty="0">
              <a:solidFill>
                <a:schemeClr val="dk1"/>
              </a:solidFill>
              <a:latin typeface="Tahoma"/>
              <a:ea typeface="Tahoma"/>
              <a:cs typeface="Tahoma"/>
              <a:sym typeface="Tahoma"/>
            </a:endParaRPr>
          </a:p>
        </p:txBody>
      </p:sp>
      <p:sp>
        <p:nvSpPr>
          <p:cNvPr id="244" name="Google Shape;244;p50"/>
          <p:cNvSpPr txBox="1"/>
          <p:nvPr/>
        </p:nvSpPr>
        <p:spPr>
          <a:xfrm>
            <a:off x="5830075" y="1833000"/>
            <a:ext cx="1695600" cy="1477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solidFill>
                  <a:srgbClr val="5F6368"/>
                </a:solidFill>
                <a:latin typeface="Open Sans"/>
                <a:ea typeface="Open Sans"/>
                <a:cs typeface="Open Sans"/>
                <a:sym typeface="Open Sans"/>
              </a:rPr>
              <a:t>Image of paper wireframes including five different versions of the same screen and one image of the new, refined version</a:t>
            </a:r>
            <a:endParaRPr sz="1200">
              <a:solidFill>
                <a:srgbClr val="5F6368"/>
              </a:solidFill>
              <a:latin typeface="Open Sans"/>
              <a:ea typeface="Open Sans"/>
              <a:cs typeface="Open Sans"/>
              <a:sym typeface="Open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4106186" y="105682"/>
            <a:ext cx="5143506" cy="493212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TotalTime>
  <Words>870</Words>
  <Application>Microsoft Office PowerPoint</Application>
  <PresentationFormat>On-screen Show (16:9)</PresentationFormat>
  <Paragraphs>105</Paragraphs>
  <Slides>20</Slides>
  <Notes>20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Tahoma</vt:lpstr>
      <vt:lpstr>Calibri</vt:lpstr>
      <vt:lpstr>Google Sans Medium</vt:lpstr>
      <vt:lpstr>Open Sans SemiBold</vt:lpstr>
      <vt:lpstr>Arial</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munir sadik</dc:creator>
  <cp:lastModifiedBy>hp</cp:lastModifiedBy>
  <cp:revision>38</cp:revision>
  <dcterms:modified xsi:type="dcterms:W3CDTF">2025-10-21T15:21:46Z</dcterms:modified>
</cp:coreProperties>
</file>