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5" r:id="rId4"/>
    <p:sldId id="259" r:id="rId5"/>
    <p:sldId id="278" r:id="rId6"/>
    <p:sldId id="288" r:id="rId7"/>
    <p:sldId id="258" r:id="rId8"/>
    <p:sldId id="266" r:id="rId9"/>
    <p:sldId id="261" r:id="rId10"/>
    <p:sldId id="267" r:id="rId11"/>
    <p:sldId id="260" r:id="rId12"/>
    <p:sldId id="277" r:id="rId13"/>
    <p:sldId id="269" r:id="rId14"/>
    <p:sldId id="270" r:id="rId15"/>
    <p:sldId id="281" r:id="rId16"/>
    <p:sldId id="287" r:id="rId17"/>
    <p:sldId id="262" r:id="rId18"/>
    <p:sldId id="283" r:id="rId19"/>
    <p:sldId id="290" r:id="rId20"/>
    <p:sldId id="291" r:id="rId21"/>
    <p:sldId id="280" r:id="rId22"/>
    <p:sldId id="282" r:id="rId23"/>
    <p:sldId id="263" r:id="rId24"/>
    <p:sldId id="279" r:id="rId25"/>
    <p:sldId id="286" r:id="rId26"/>
    <p:sldId id="284" r:id="rId27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12C0B9-CE8E-4A24-B146-6392727D6C90}" v="2" dt="2024-05-08T16:20:14.069"/>
  </p1510:revLst>
</p1510:revInfo>
</file>

<file path=ppt/tableStyles.xml><?xml version="1.0" encoding="utf-8"?>
<a:tblStyleLst xmlns:a="http://schemas.openxmlformats.org/drawingml/2006/main" def="{90651C3A-4460-11DB-9652-00E08161165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5CAF6F-134D-4ECF-828D-30060CB5E7F7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4390D-C72C-4906-AE8F-2CB6FED52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63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4390D-C72C-4906-AE8F-2CB6FED523D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840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4390D-C72C-4906-AE8F-2CB6FED523D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930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4390D-C72C-4906-AE8F-2CB6FED523D3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888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CE475-1B1C-4D30-BBBC-8002BC733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75F25-3147-4588-8CBC-63B035AE8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8FDF3-C696-49C2-A6C5-95C3971C7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2142E-9741-4842-91E7-AA95AA94F2B2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3EE79-5CAD-4ADB-AFA5-9AB2EACB3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9FEDB-6B16-499A-AE83-CA7ACFB2E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2A03-0152-4C3C-92F3-544016D1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9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D265C-0F9B-4758-8BB5-C3672F02A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0D9F2-93A6-4179-97D6-BACF94109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E60C4-5457-47BF-8242-0F233452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2142E-9741-4842-91E7-AA95AA94F2B2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A7593-5527-46A7-91E7-2A893B14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8C040-037E-46A7-BBC7-DE549DD4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2A03-0152-4C3C-92F3-544016D1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9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C1C216-BEF3-4840-AA0A-169AF2D163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526CD-A2E4-4A81-BB9F-0C9618B83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F888B-9C81-4DE5-AF3E-FF81344C0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2142E-9741-4842-91E7-AA95AA94F2B2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FC695-A203-462E-995F-BBD5FC068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4C8C2-2A28-45A5-B85A-272B746CC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2A03-0152-4C3C-92F3-544016D1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00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EBD51-4743-410F-A8EE-D412D9FDC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2850D-3979-405F-903E-CB59F30FB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EAB60-E9CC-4742-9435-F13C2C68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2142E-9741-4842-91E7-AA95AA94F2B2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383EA-B679-432D-B306-7AFCDF0F1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B9FC5-DD52-49B9-8B35-33E989598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2A03-0152-4C3C-92F3-544016D1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3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2C3CD-0438-4391-B1D0-E450683A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28B8-BF1D-499C-AB3B-2AFD1B079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F701D-5DE9-4A1C-B1FE-AE3AD1354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2142E-9741-4842-91E7-AA95AA94F2B2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1A101-4281-4DD2-87BC-E3549DD04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31E30-E4B9-4DE7-9307-466423E2D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2A03-0152-4C3C-92F3-544016D1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23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B385A-E13D-48CA-9E05-D0F46D405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A5F6E-7308-4927-AF60-6D03747D0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E9985-4AD9-4350-ACD6-B7BAB4668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17FBB-7251-470D-A95E-2198CE73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2142E-9741-4842-91E7-AA95AA94F2B2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DFA21-0070-437E-BA4A-D5B71F7D7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E036B-F184-401F-AAC8-2443341C0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2A03-0152-4C3C-92F3-544016D1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3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F3E22-6C3B-408C-9B37-08663A01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AEBED-192E-4AF9-8F83-4D7E29C2D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9275E-6EB3-40D0-BBC0-63C855CFB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F03AE5-FC2D-40B0-B1DB-28AA48924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D580E1-FCA9-4CCE-BCC2-15C9570D2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AD1BB9-9CE8-4BAF-BC84-BB4438FE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2142E-9741-4842-91E7-AA95AA94F2B2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9942C1-5AB2-4B78-837E-6CA10379C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63E27A-F8BF-4E6C-90D9-950D3D030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2A03-0152-4C3C-92F3-544016D1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4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D0CE-1DE5-4A54-8701-FD624A43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5D4076-D672-4E2F-9F7D-58C67C21B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2142E-9741-4842-91E7-AA95AA94F2B2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C754F7-75F9-4AAC-8CA3-73D67C6AE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B6C6C-B944-4C5C-B297-D57832A4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2A03-0152-4C3C-92F3-544016D1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54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7E2ED5-59A1-44D4-AB2B-0FE05600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2142E-9741-4842-91E7-AA95AA94F2B2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9C7B7-E1E8-4779-8FBC-591524A52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1C19D-7DF4-4040-A2FF-90BF0677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2A03-0152-4C3C-92F3-544016D1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8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21219-0532-476B-818D-FD3D400A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B21DE-9E53-4D7B-8104-B33714AA8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1A430-6771-436F-BCC0-88673EC2C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D6BCE-9E75-485D-B97B-062665BE5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2142E-9741-4842-91E7-AA95AA94F2B2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4E04E-305C-4BD5-B093-A210D9940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71CCE-45A7-4AE8-8B13-C0C9035E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2A03-0152-4C3C-92F3-544016D1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2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4F44F-84A8-4745-B72D-9375914AD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6C5BF-A6A0-47BF-ADA0-6930064815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1C107-B773-43A5-9397-30A2F02A0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2839E-AFED-44AA-8164-92A2E1BC0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2142E-9741-4842-91E7-AA95AA94F2B2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E1985-3466-4030-947F-CECA8BE65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77134-1650-406F-8A9F-3F165AE68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2A03-0152-4C3C-92F3-544016D1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2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641952-C395-4E15-B25F-A991C2CB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AA3F7-7E00-44AD-98DD-28153184A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BF850-20DC-49F5-8497-BB2D2E548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2142E-9741-4842-91E7-AA95AA94F2B2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122D2-0AF2-4FA5-8AE5-A53F1A206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DA78D-6800-4391-8DA0-6F5FEA549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72A03-0152-4C3C-92F3-544016D1B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2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6083F-9CB6-44D6-8D34-C0609E36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50" y="-651121"/>
            <a:ext cx="10425903" cy="1388945"/>
          </a:xfrm>
        </p:spPr>
        <p:txBody>
          <a:bodyPr/>
          <a:lstStyle/>
          <a:p>
            <a:b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6E5C7-F08D-46B5-9E29-BA030FCCA5E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24231" y="4359980"/>
            <a:ext cx="5171769" cy="1096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BATCH  NO    	:     06</a:t>
            </a: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ACADEMIC YEAR 	:    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2020-2024</a:t>
            </a:r>
            <a:endParaRPr lang="en-US" sz="18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SUPERVISOR	:     Dr.M.PRABU,B.E.,M.E.,</a:t>
            </a:r>
            <a:r>
              <a:rPr lang="en-US" sz="1800" dirty="0" err="1">
                <a:cs typeface="Times New Roman" panose="02020603050405020304" pitchFamily="18" charset="0"/>
              </a:rPr>
              <a:t>Ph.D</a:t>
            </a:r>
            <a:r>
              <a:rPr lang="en-US" sz="1800" dirty="0">
                <a:cs typeface="Times New Roman" panose="02020603050405020304" pitchFamily="18" charset="0"/>
              </a:rPr>
              <a:t>.,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43EF13-E1D7-4B6B-9BEF-4B5C7D1EAF97}"/>
              </a:ext>
            </a:extLst>
          </p:cNvPr>
          <p:cNvSpPr txBox="1"/>
          <p:nvPr/>
        </p:nvSpPr>
        <p:spPr>
          <a:xfrm>
            <a:off x="1568350" y="1755224"/>
            <a:ext cx="9334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cs typeface="Times New Roman" panose="02020603050405020304" pitchFamily="18" charset="0"/>
              </a:rPr>
              <a:t>DEPARTMENT OF COMPUTER SCIENCE AND ENGINEERING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572781-ED8C-498B-A25D-1BD4B0CE96DD}"/>
              </a:ext>
            </a:extLst>
          </p:cNvPr>
          <p:cNvSpPr txBox="1"/>
          <p:nvPr/>
        </p:nvSpPr>
        <p:spPr>
          <a:xfrm>
            <a:off x="6316717" y="4316210"/>
            <a:ext cx="61569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K.N MEERAN NASIF                         - 110120104021</a:t>
            </a:r>
          </a:p>
          <a:p>
            <a:r>
              <a:rPr lang="en-US" dirty="0">
                <a:cs typeface="Times New Roman" panose="02020603050405020304" pitchFamily="18" charset="0"/>
              </a:rPr>
              <a:t>M.H.MOGDOOM KHAN SAHIB       -110120104022</a:t>
            </a:r>
          </a:p>
          <a:p>
            <a:r>
              <a:rPr lang="en-US" dirty="0">
                <a:cs typeface="Times New Roman" panose="02020603050405020304" pitchFamily="18" charset="0"/>
              </a:rPr>
              <a:t>A.MOHAMED BASITH ALI               - 110120104024</a:t>
            </a:r>
          </a:p>
          <a:p>
            <a:r>
              <a:rPr lang="en-US" dirty="0">
                <a:cs typeface="Times New Roman" panose="02020603050405020304" pitchFamily="18" charset="0"/>
              </a:rPr>
              <a:t>K.M.D.MOHAMMED RIYASATH      - 110120104038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56AAA4-D7B7-44C0-91E3-69D62072B60D}"/>
              </a:ext>
            </a:extLst>
          </p:cNvPr>
          <p:cNvSpPr txBox="1"/>
          <p:nvPr/>
        </p:nvSpPr>
        <p:spPr>
          <a:xfrm>
            <a:off x="1205934" y="2459608"/>
            <a:ext cx="9249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ADVANCED CCTV ANALYTIC  SOLUTION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00B508-7E6B-C828-4B92-C9CCCCE8C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539" y="233224"/>
            <a:ext cx="7300593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94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3015-EC10-181A-4DC2-1A865300C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Calibri "/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71901-4D42-9529-F0D3-73512FA22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FF0000"/>
                </a:solidFill>
                <a:latin typeface="Calibri "/>
                <a:cs typeface="Times New Roman" panose="02020603050405020304" pitchFamily="18" charset="0"/>
              </a:rPr>
              <a:t>Quick Alert message </a:t>
            </a:r>
            <a:r>
              <a:rPr lang="en-IN" sz="2400" dirty="0">
                <a:latin typeface="Calibri "/>
                <a:cs typeface="Times New Roman" panose="02020603050405020304" pitchFamily="18" charset="0"/>
              </a:rPr>
              <a:t>about the Abnormal Activity.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FF0000"/>
                </a:solidFill>
                <a:latin typeface="Calibri "/>
                <a:cs typeface="Times New Roman" panose="02020603050405020304" pitchFamily="18" charset="0"/>
              </a:rPr>
              <a:t>Less </a:t>
            </a:r>
            <a:r>
              <a:rPr lang="en-IN" sz="2400" dirty="0">
                <a:latin typeface="Calibri "/>
                <a:cs typeface="Times New Roman" panose="02020603050405020304" pitchFamily="18" charset="0"/>
              </a:rPr>
              <a:t>false positives.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Calibri "/>
                <a:cs typeface="Times New Roman" panose="02020603050405020304" pitchFamily="18" charset="0"/>
              </a:rPr>
              <a:t>Provide </a:t>
            </a:r>
            <a:r>
              <a:rPr lang="en-IN" sz="2400" dirty="0">
                <a:solidFill>
                  <a:srgbClr val="FF0000"/>
                </a:solidFill>
                <a:latin typeface="Calibri "/>
                <a:cs typeface="Times New Roman" panose="02020603050405020304" pitchFamily="18" charset="0"/>
              </a:rPr>
              <a:t>secure environment</a:t>
            </a:r>
            <a:r>
              <a:rPr lang="en-IN" sz="2400" dirty="0">
                <a:latin typeface="Calibri 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FF0000"/>
                </a:solidFill>
                <a:latin typeface="Calibri "/>
                <a:cs typeface="Times New Roman" panose="02020603050405020304" pitchFamily="18" charset="0"/>
              </a:rPr>
              <a:t>Automatically</a:t>
            </a:r>
            <a:r>
              <a:rPr lang="en-IN" sz="2400" dirty="0">
                <a:latin typeface="Calibri "/>
                <a:cs typeface="Times New Roman" panose="02020603050405020304" pitchFamily="18" charset="0"/>
              </a:rPr>
              <a:t> alert the officers.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FF0000"/>
                </a:solidFill>
                <a:latin typeface="Calibri "/>
                <a:cs typeface="Times New Roman" panose="02020603050405020304" pitchFamily="18" charset="0"/>
              </a:rPr>
              <a:t>Protect </a:t>
            </a:r>
            <a:r>
              <a:rPr lang="en-IN" sz="2400" dirty="0">
                <a:latin typeface="Calibri "/>
                <a:cs typeface="Times New Roman" panose="02020603050405020304" pitchFamily="18" charset="0"/>
              </a:rPr>
              <a:t>the surroundings from criminal activities.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0172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0">
            <a:extLst>
              <a:ext uri="{FF2B5EF4-FFF2-40B4-BE49-F238E27FC236}">
                <a16:creationId xmlns:a16="http://schemas.microsoft.com/office/drawing/2014/main" id="{01B56D28-D67E-457F-97A5-1943C749B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32" y="534804"/>
            <a:ext cx="1600200" cy="5619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000" dirty="0"/>
              <a:t>     START</a:t>
            </a:r>
          </a:p>
        </p:txBody>
      </p:sp>
      <p:sp>
        <p:nvSpPr>
          <p:cNvPr id="5" name="AutoShape 52">
            <a:extLst>
              <a:ext uri="{FF2B5EF4-FFF2-40B4-BE49-F238E27FC236}">
                <a16:creationId xmlns:a16="http://schemas.microsoft.com/office/drawing/2014/main" id="{9B28CDCC-1CC1-4A36-9476-79FE269C8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759" y="273415"/>
            <a:ext cx="2901099" cy="1238235"/>
          </a:xfrm>
          <a:prstGeom prst="parallelogram">
            <a:avLst>
              <a:gd name="adj" fmla="val 5303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Splitting the CCTV</a:t>
            </a:r>
          </a:p>
          <a:p>
            <a:r>
              <a:rPr lang="en-US" dirty="0"/>
              <a:t>Footages into frames</a:t>
            </a:r>
          </a:p>
        </p:txBody>
      </p:sp>
      <p:sp>
        <p:nvSpPr>
          <p:cNvPr id="9" name="AutoShape 41">
            <a:extLst>
              <a:ext uri="{FF2B5EF4-FFF2-40B4-BE49-F238E27FC236}">
                <a16:creationId xmlns:a16="http://schemas.microsoft.com/office/drawing/2014/main" id="{7A9F93D9-A131-463E-99C6-7318AB599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3782" y="4586514"/>
            <a:ext cx="3398434" cy="1859264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   If Abnormal     </a:t>
            </a:r>
          </a:p>
          <a:p>
            <a:r>
              <a:rPr lang="en-US" dirty="0"/>
              <a:t>      activity</a:t>
            </a:r>
          </a:p>
          <a:p>
            <a:r>
              <a:rPr lang="en-US" dirty="0"/>
              <a:t>     Detected</a:t>
            </a:r>
          </a:p>
        </p:txBody>
      </p:sp>
      <p:sp>
        <p:nvSpPr>
          <p:cNvPr id="10" name="Rectangle 40">
            <a:extLst>
              <a:ext uri="{FF2B5EF4-FFF2-40B4-BE49-F238E27FC236}">
                <a16:creationId xmlns:a16="http://schemas.microsoft.com/office/drawing/2014/main" id="{3680BA0B-2A98-410D-89C3-35E1B102E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469" y="5410200"/>
            <a:ext cx="1793021" cy="11865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Alert the Authorities through Text Messages</a:t>
            </a:r>
          </a:p>
        </p:txBody>
      </p:sp>
      <p:sp>
        <p:nvSpPr>
          <p:cNvPr id="11" name="Text Box 39">
            <a:extLst>
              <a:ext uri="{FF2B5EF4-FFF2-40B4-BE49-F238E27FC236}">
                <a16:creationId xmlns:a16="http://schemas.microsoft.com/office/drawing/2014/main" id="{9D9ADA75-34A0-4022-8E0E-AA80381E2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9658" y="3811859"/>
            <a:ext cx="1816833" cy="104775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Save a Snapshot of the Scene and  detect </a:t>
            </a:r>
          </a:p>
        </p:txBody>
      </p:sp>
      <p:sp>
        <p:nvSpPr>
          <p:cNvPr id="12" name="Text Box 33">
            <a:extLst>
              <a:ext uri="{FF2B5EF4-FFF2-40B4-BE49-F238E27FC236}">
                <a16:creationId xmlns:a16="http://schemas.microsoft.com/office/drawing/2014/main" id="{E49FECD1-CD5A-4E6C-87B3-3189AA84F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2881" y="2522466"/>
            <a:ext cx="1668916" cy="12382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CNN model to detect crime or Suspicious behavior</a:t>
            </a:r>
          </a:p>
        </p:txBody>
      </p:sp>
      <p:sp>
        <p:nvSpPr>
          <p:cNvPr id="13" name="Text Box 32">
            <a:extLst>
              <a:ext uri="{FF2B5EF4-FFF2-40B4-BE49-F238E27FC236}">
                <a16:creationId xmlns:a16="http://schemas.microsoft.com/office/drawing/2014/main" id="{E66CC908-73DA-4632-B1FC-DAFD4A2CE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6384" y="2494460"/>
            <a:ext cx="1389109" cy="123008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YOLO model to detect weapons</a:t>
            </a:r>
          </a:p>
        </p:txBody>
      </p:sp>
      <p:sp>
        <p:nvSpPr>
          <p:cNvPr id="14" name="AutoShape 31">
            <a:extLst>
              <a:ext uri="{FF2B5EF4-FFF2-40B4-BE49-F238E27FC236}">
                <a16:creationId xmlns:a16="http://schemas.microsoft.com/office/drawing/2014/main" id="{7B6FA5A4-59E8-4AA1-BD8C-7B78CF5C0A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9325" y="5953125"/>
            <a:ext cx="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973DA1-6DD3-444E-B28B-3B672EFE8413}"/>
              </a:ext>
            </a:extLst>
          </p:cNvPr>
          <p:cNvCxnSpPr>
            <a:cxnSpLocks/>
          </p:cNvCxnSpPr>
          <p:nvPr/>
        </p:nvCxnSpPr>
        <p:spPr>
          <a:xfrm>
            <a:off x="8802596" y="1672814"/>
            <a:ext cx="0" cy="821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F72CB7-5894-45F2-B29A-7616AED124CD}"/>
              </a:ext>
            </a:extLst>
          </p:cNvPr>
          <p:cNvCxnSpPr>
            <a:cxnSpLocks/>
          </p:cNvCxnSpPr>
          <p:nvPr/>
        </p:nvCxnSpPr>
        <p:spPr>
          <a:xfrm flipH="1">
            <a:off x="8802596" y="1672814"/>
            <a:ext cx="936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EF4139F-60AD-425D-9C33-9F0322744D49}"/>
              </a:ext>
            </a:extLst>
          </p:cNvPr>
          <p:cNvCxnSpPr>
            <a:cxnSpLocks/>
          </p:cNvCxnSpPr>
          <p:nvPr/>
        </p:nvCxnSpPr>
        <p:spPr>
          <a:xfrm>
            <a:off x="9753862" y="4209143"/>
            <a:ext cx="0" cy="377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823DCA8-EE69-4AA5-B960-02756832A9A9}"/>
              </a:ext>
            </a:extLst>
          </p:cNvPr>
          <p:cNvCxnSpPr>
            <a:cxnSpLocks/>
          </p:cNvCxnSpPr>
          <p:nvPr/>
        </p:nvCxnSpPr>
        <p:spPr>
          <a:xfrm flipH="1">
            <a:off x="8882743" y="4209143"/>
            <a:ext cx="18748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20EBCF9-060D-4815-B301-A59A144F7678}"/>
              </a:ext>
            </a:extLst>
          </p:cNvPr>
          <p:cNvCxnSpPr>
            <a:cxnSpLocks/>
          </p:cNvCxnSpPr>
          <p:nvPr/>
        </p:nvCxnSpPr>
        <p:spPr>
          <a:xfrm>
            <a:off x="5767907" y="87194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79F4E32-0E87-4211-A9A6-16A5B786D5CD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192540" y="892533"/>
            <a:ext cx="5613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19FB6DA-08DA-4FA5-8D2B-51DF5C8BF3A6}"/>
              </a:ext>
            </a:extLst>
          </p:cNvPr>
          <p:cNvCxnSpPr>
            <a:cxnSpLocks/>
          </p:cNvCxnSpPr>
          <p:nvPr/>
        </p:nvCxnSpPr>
        <p:spPr>
          <a:xfrm>
            <a:off x="8882743" y="3744277"/>
            <a:ext cx="0" cy="464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2EE269-32BD-49E3-A3F9-D51066C36F69}"/>
              </a:ext>
            </a:extLst>
          </p:cNvPr>
          <p:cNvCxnSpPr>
            <a:cxnSpLocks/>
          </p:cNvCxnSpPr>
          <p:nvPr/>
        </p:nvCxnSpPr>
        <p:spPr>
          <a:xfrm>
            <a:off x="10757585" y="3724543"/>
            <a:ext cx="0" cy="48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39">
            <a:extLst>
              <a:ext uri="{FF2B5EF4-FFF2-40B4-BE49-F238E27FC236}">
                <a16:creationId xmlns:a16="http://schemas.microsoft.com/office/drawing/2014/main" id="{D691017B-1D8D-4B50-B494-060FF6B1C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9512" y="3938679"/>
            <a:ext cx="1668917" cy="79210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Display it in the Website </a:t>
            </a:r>
          </a:p>
        </p:txBody>
      </p:sp>
      <p:sp>
        <p:nvSpPr>
          <p:cNvPr id="48" name="Text Box 39">
            <a:extLst>
              <a:ext uri="{FF2B5EF4-FFF2-40B4-BE49-F238E27FC236}">
                <a16:creationId xmlns:a16="http://schemas.microsoft.com/office/drawing/2014/main" id="{02345AC0-DD4A-4021-8B71-145187D5F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9512" y="5240593"/>
            <a:ext cx="1668917" cy="12901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  <a:p>
            <a:r>
              <a:rPr lang="en-US" dirty="0"/>
              <a:t>Give Location To The Control Room</a:t>
            </a:r>
          </a:p>
        </p:txBody>
      </p:sp>
      <p:sp>
        <p:nvSpPr>
          <p:cNvPr id="49" name="AutoShape 50">
            <a:extLst>
              <a:ext uri="{FF2B5EF4-FFF2-40B4-BE49-F238E27FC236}">
                <a16:creationId xmlns:a16="http://schemas.microsoft.com/office/drawing/2014/main" id="{9511B514-A242-40B7-8B8D-B5D038C8A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25" y="4848225"/>
            <a:ext cx="1178791" cy="5619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000" dirty="0"/>
              <a:t>    END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6FA6C59-56E7-4431-8E08-622591717408}"/>
              </a:ext>
            </a:extLst>
          </p:cNvPr>
          <p:cNvCxnSpPr/>
          <p:nvPr/>
        </p:nvCxnSpPr>
        <p:spPr>
          <a:xfrm>
            <a:off x="7532914" y="4335735"/>
            <a:ext cx="0" cy="1673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EB7BE11-4AEF-429B-B408-3CFC51EB6B4F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836491" y="4335735"/>
            <a:ext cx="6964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9D57A0C-4FFB-42B9-95BC-EE79912DEA0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6836490" y="6003469"/>
            <a:ext cx="696424" cy="5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5FD9A10-27B3-40AC-9214-05BEA3B832E9}"/>
              </a:ext>
            </a:extLst>
          </p:cNvPr>
          <p:cNvCxnSpPr/>
          <p:nvPr/>
        </p:nvCxnSpPr>
        <p:spPr>
          <a:xfrm>
            <a:off x="1516743" y="4330290"/>
            <a:ext cx="0" cy="1673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13E20DD-7F2D-44E1-B0E8-303DDB31B050}"/>
              </a:ext>
            </a:extLst>
          </p:cNvPr>
          <p:cNvCxnSpPr/>
          <p:nvPr/>
        </p:nvCxnSpPr>
        <p:spPr>
          <a:xfrm>
            <a:off x="1524000" y="4335735"/>
            <a:ext cx="715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5E995BA-3B43-40CE-8EBB-BB591F9E581C}"/>
              </a:ext>
            </a:extLst>
          </p:cNvPr>
          <p:cNvCxnSpPr/>
          <p:nvPr/>
        </p:nvCxnSpPr>
        <p:spPr>
          <a:xfrm>
            <a:off x="1516743" y="6003469"/>
            <a:ext cx="7227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4AFC048-6CE7-4B80-B7E4-DC3A19C1BD4F}"/>
              </a:ext>
            </a:extLst>
          </p:cNvPr>
          <p:cNvCxnSpPr>
            <a:stCxn id="49" idx="3"/>
          </p:cNvCxnSpPr>
          <p:nvPr/>
        </p:nvCxnSpPr>
        <p:spPr>
          <a:xfrm flipV="1">
            <a:off x="1232616" y="5116017"/>
            <a:ext cx="289469" cy="13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9090D08-0679-4115-B4F4-8E9F71B2C665}"/>
              </a:ext>
            </a:extLst>
          </p:cNvPr>
          <p:cNvCxnSpPr>
            <a:cxnSpLocks/>
          </p:cNvCxnSpPr>
          <p:nvPr/>
        </p:nvCxnSpPr>
        <p:spPr>
          <a:xfrm flipV="1">
            <a:off x="11800114" y="101600"/>
            <a:ext cx="0" cy="5408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1400695-A6AA-45E7-9A06-1D1AF71D28DA}"/>
              </a:ext>
            </a:extLst>
          </p:cNvPr>
          <p:cNvCxnSpPr/>
          <p:nvPr/>
        </p:nvCxnSpPr>
        <p:spPr>
          <a:xfrm>
            <a:off x="2873829" y="101600"/>
            <a:ext cx="89262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E174890-6232-402B-B098-08E293735485}"/>
              </a:ext>
            </a:extLst>
          </p:cNvPr>
          <p:cNvCxnSpPr>
            <a:cxnSpLocks/>
          </p:cNvCxnSpPr>
          <p:nvPr/>
        </p:nvCxnSpPr>
        <p:spPr>
          <a:xfrm>
            <a:off x="2187032" y="829568"/>
            <a:ext cx="1400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98BAB83-7CDD-4D27-A3F3-C44C2A21B8EE}"/>
              </a:ext>
            </a:extLst>
          </p:cNvPr>
          <p:cNvCxnSpPr/>
          <p:nvPr/>
        </p:nvCxnSpPr>
        <p:spPr>
          <a:xfrm>
            <a:off x="2873829" y="101600"/>
            <a:ext cx="0" cy="714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D0593BF-D81B-4FA9-8661-C7282714055D}"/>
              </a:ext>
            </a:extLst>
          </p:cNvPr>
          <p:cNvCxnSpPr>
            <a:cxnSpLocks/>
            <a:endCxn id="5" idx="5"/>
          </p:cNvCxnSpPr>
          <p:nvPr/>
        </p:nvCxnSpPr>
        <p:spPr>
          <a:xfrm flipV="1">
            <a:off x="5435833" y="892533"/>
            <a:ext cx="1512244" cy="4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A8A3790-4713-43EE-9A79-13D2ACDF9DE3}"/>
              </a:ext>
            </a:extLst>
          </p:cNvPr>
          <p:cNvCxnSpPr/>
          <p:nvPr/>
        </p:nvCxnSpPr>
        <p:spPr>
          <a:xfrm>
            <a:off x="9739086" y="868821"/>
            <a:ext cx="0" cy="312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7ED5E2E-284E-4889-8244-85302ADAD7E4}"/>
              </a:ext>
            </a:extLst>
          </p:cNvPr>
          <p:cNvCxnSpPr/>
          <p:nvPr/>
        </p:nvCxnSpPr>
        <p:spPr>
          <a:xfrm>
            <a:off x="10958286" y="1497423"/>
            <a:ext cx="0" cy="41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847AE6C-B1E8-443F-86C1-AB695F1019B1}"/>
              </a:ext>
            </a:extLst>
          </p:cNvPr>
          <p:cNvCxnSpPr/>
          <p:nvPr/>
        </p:nvCxnSpPr>
        <p:spPr>
          <a:xfrm flipV="1">
            <a:off x="9739086" y="1181527"/>
            <a:ext cx="0" cy="491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8F9CB25-13DE-44C3-9BB2-1EAE9D096C15}"/>
              </a:ext>
            </a:extLst>
          </p:cNvPr>
          <p:cNvCxnSpPr>
            <a:cxnSpLocks/>
          </p:cNvCxnSpPr>
          <p:nvPr/>
        </p:nvCxnSpPr>
        <p:spPr>
          <a:xfrm>
            <a:off x="9739086" y="1672814"/>
            <a:ext cx="8518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4E93692-28CA-4B78-8930-95076CA1CFBC}"/>
              </a:ext>
            </a:extLst>
          </p:cNvPr>
          <p:cNvCxnSpPr/>
          <p:nvPr/>
        </p:nvCxnSpPr>
        <p:spPr>
          <a:xfrm>
            <a:off x="10590939" y="1672814"/>
            <a:ext cx="0" cy="813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5BDE11B-9108-43A2-9564-3707F952F11B}"/>
              </a:ext>
            </a:extLst>
          </p:cNvPr>
          <p:cNvCxnSpPr>
            <a:cxnSpLocks/>
          </p:cNvCxnSpPr>
          <p:nvPr/>
        </p:nvCxnSpPr>
        <p:spPr>
          <a:xfrm flipH="1" flipV="1">
            <a:off x="3908429" y="4322260"/>
            <a:ext cx="1083312" cy="16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D9FAB5A-63BF-4B8E-BBA5-5A134005D3DA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908429" y="6003469"/>
            <a:ext cx="1135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5A03F05-7C3D-43F2-A88E-5CF04C60EB0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1472216" y="5516146"/>
            <a:ext cx="3278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9B9DB2E-1B49-4043-9B74-BFA4E5298BA1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7532914" y="5510357"/>
            <a:ext cx="540868" cy="5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 Box 39">
            <a:extLst>
              <a:ext uri="{FF2B5EF4-FFF2-40B4-BE49-F238E27FC236}">
                <a16:creationId xmlns:a16="http://schemas.microsoft.com/office/drawing/2014/main" id="{ADFC4103-4633-4760-8EA0-A7D3FF6E9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682" y="574848"/>
            <a:ext cx="1816833" cy="54138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000" dirty="0"/>
              <a:t>CCTV Footages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B4764AE-AFDD-4CB8-864E-C4B37EFEAF41}"/>
              </a:ext>
            </a:extLst>
          </p:cNvPr>
          <p:cNvSpPr txBox="1"/>
          <p:nvPr/>
        </p:nvSpPr>
        <p:spPr>
          <a:xfrm flipH="1">
            <a:off x="7589890" y="5110005"/>
            <a:ext cx="85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C49CA6D-CC18-46CE-B3C0-F38C02FE6E59}"/>
              </a:ext>
            </a:extLst>
          </p:cNvPr>
          <p:cNvSpPr txBox="1"/>
          <p:nvPr/>
        </p:nvSpPr>
        <p:spPr>
          <a:xfrm flipH="1">
            <a:off x="11285493" y="5040868"/>
            <a:ext cx="504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613240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483E3-69D1-97CC-FA59-93DE3D63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+mn-lt"/>
              </a:rPr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966F4-A40F-A1F2-65DA-E559DCE3C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6669" y="3598497"/>
            <a:ext cx="68826" cy="23827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3B42D0-898C-12E9-41AF-F409BA880AE3}"/>
              </a:ext>
            </a:extLst>
          </p:cNvPr>
          <p:cNvGrpSpPr/>
          <p:nvPr/>
        </p:nvGrpSpPr>
        <p:grpSpPr>
          <a:xfrm>
            <a:off x="1902542" y="1235708"/>
            <a:ext cx="8386916" cy="5509221"/>
            <a:chOff x="3588328" y="858982"/>
            <a:chExt cx="6650182" cy="5999018"/>
          </a:xfrm>
        </p:grpSpPr>
        <p:grpSp>
          <p:nvGrpSpPr>
            <p:cNvPr id="5" name="Canvas 28">
              <a:extLst>
                <a:ext uri="{FF2B5EF4-FFF2-40B4-BE49-F238E27FC236}">
                  <a16:creationId xmlns:a16="http://schemas.microsoft.com/office/drawing/2014/main" id="{76841543-3BF6-4D78-AE5C-3E1AF9DE9673}"/>
                </a:ext>
              </a:extLst>
            </p:cNvPr>
            <p:cNvGrpSpPr/>
            <p:nvPr/>
          </p:nvGrpSpPr>
          <p:grpSpPr>
            <a:xfrm>
              <a:off x="3588328" y="858982"/>
              <a:ext cx="6650182" cy="5999018"/>
              <a:chOff x="0" y="0"/>
              <a:chExt cx="5486400" cy="749808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302280C-5E00-07EF-F37F-DD449BB19195}"/>
                  </a:ext>
                </a:extLst>
              </p:cNvPr>
              <p:cNvSpPr/>
              <p:nvPr/>
            </p:nvSpPr>
            <p:spPr>
              <a:xfrm>
                <a:off x="0" y="0"/>
                <a:ext cx="5486400" cy="74980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pic>
            <p:nvPicPr>
              <p:cNvPr id="8" name="Picture 7" descr="54119679-vector-graphics-illustration-3d-police-station-isometric-style-">
                <a:extLst>
                  <a:ext uri="{FF2B5EF4-FFF2-40B4-BE49-F238E27FC236}">
                    <a16:creationId xmlns:a16="http://schemas.microsoft.com/office/drawing/2014/main" id="{792F0A93-A9FE-DDF5-CA4C-1C03C6EC89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8045" y="6209665"/>
                <a:ext cx="1496695" cy="11918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473A3D-3638-6AA7-9C9D-BA18FE065C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19710"/>
                <a:ext cx="923925" cy="61595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 b="1">
                    <a:solidFill>
                      <a:srgbClr val="80808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Crime Data</a:t>
                </a:r>
                <a:r>
                  <a:rPr lang="en-US" sz="1200">
                    <a:solidFill>
                      <a:srgbClr val="80808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1">
                    <a:solidFill>
                      <a:srgbClr val="80808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Set</a:t>
                </a:r>
                <a:endPara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AE1C5C4F-0523-6AF3-2EF7-05977AF830D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137660" y="2008723"/>
                <a:ext cx="32386" cy="4259997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930A0D40-A778-B1D1-2161-CB28DA6B346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538605" y="1110615"/>
                <a:ext cx="10795" cy="4020820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2" name="Rounded Rectangle 159">
                <a:extLst>
                  <a:ext uri="{FF2B5EF4-FFF2-40B4-BE49-F238E27FC236}">
                    <a16:creationId xmlns:a16="http://schemas.microsoft.com/office/drawing/2014/main" id="{BE1646E0-3382-DC17-9BB7-7545C7437E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205" y="1334135"/>
                <a:ext cx="1849755" cy="333375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Robbery Data Set acquisition</a:t>
                </a:r>
                <a:endPara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Rounded Rectangle 160">
                <a:extLst>
                  <a:ext uri="{FF2B5EF4-FFF2-40B4-BE49-F238E27FC236}">
                    <a16:creationId xmlns:a16="http://schemas.microsoft.com/office/drawing/2014/main" id="{CF7D5B28-6639-0207-87AD-9E60C65615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205" y="1815465"/>
                <a:ext cx="1849755" cy="333375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Preprocessing</a:t>
                </a:r>
                <a:endParaRPr lang="en-IN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4" name="Rounded Rectangle 161">
                <a:extLst>
                  <a:ext uri="{FF2B5EF4-FFF2-40B4-BE49-F238E27FC236}">
                    <a16:creationId xmlns:a16="http://schemas.microsoft.com/office/drawing/2014/main" id="{6DA29374-BD6F-9BE1-9CCB-00B8AC609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205" y="2310130"/>
                <a:ext cx="1849755" cy="333375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Action Detection</a:t>
                </a:r>
                <a:endParaRPr lang="en-IN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5" name="Rounded Rectangle 162">
                <a:extLst>
                  <a:ext uri="{FF2B5EF4-FFF2-40B4-BE49-F238E27FC236}">
                    <a16:creationId xmlns:a16="http://schemas.microsoft.com/office/drawing/2014/main" id="{B5105753-A2C2-C47D-E90B-C8FA40E5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205" y="2814955"/>
                <a:ext cx="1849755" cy="1477645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Action Recognition</a:t>
                </a:r>
                <a:endParaRPr lang="en-IN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6" name="Rounded Rectangle 163">
                <a:extLst>
                  <a:ext uri="{FF2B5EF4-FFF2-40B4-BE49-F238E27FC236}">
                    <a16:creationId xmlns:a16="http://schemas.microsoft.com/office/drawing/2014/main" id="{0BD47BAA-6BF6-D529-D408-C043582705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9630" y="3183255"/>
                <a:ext cx="1377315" cy="366395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Feature Extraction</a:t>
                </a:r>
                <a:endPara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ounded Rectangle 164">
                <a:extLst>
                  <a:ext uri="{FF2B5EF4-FFF2-40B4-BE49-F238E27FC236}">
                    <a16:creationId xmlns:a16="http://schemas.microsoft.com/office/drawing/2014/main" id="{5DC6AF94-FAB0-735D-6866-E212D45B9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9630" y="3620135"/>
                <a:ext cx="1377315" cy="360045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Classification</a:t>
                </a:r>
                <a:endParaRPr lang="en-IN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8" name="Rounded Rectangle 165">
                <a:extLst>
                  <a:ext uri="{FF2B5EF4-FFF2-40B4-BE49-F238E27FC236}">
                    <a16:creationId xmlns:a16="http://schemas.microsoft.com/office/drawing/2014/main" id="{AF97F2BD-D473-AB5A-5CED-484A1314E7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205" y="4483100"/>
                <a:ext cx="1849755" cy="333375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Classified Result</a:t>
                </a:r>
                <a:endParaRPr lang="en-IN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9" name="Rounded Rectangle 166">
                <a:extLst>
                  <a:ext uri="{FF2B5EF4-FFF2-40B4-BE49-F238E27FC236}">
                    <a16:creationId xmlns:a16="http://schemas.microsoft.com/office/drawing/2014/main" id="{698CE54D-B89D-F0A8-0F22-A296F55B1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2150" y="2145665"/>
                <a:ext cx="1849755" cy="333375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Preprocessing</a:t>
                </a:r>
                <a:endParaRPr lang="en-IN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0" name="Rounded Rectangle 167">
                <a:extLst>
                  <a:ext uri="{FF2B5EF4-FFF2-40B4-BE49-F238E27FC236}">
                    <a16:creationId xmlns:a16="http://schemas.microsoft.com/office/drawing/2014/main" id="{3371113F-C25B-2209-5AEA-1796049C7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2150" y="2640330"/>
                <a:ext cx="1849755" cy="333375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Action Detection</a:t>
                </a:r>
                <a:endParaRPr lang="en-IN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1" name="Rounded Rectangle 168">
                <a:extLst>
                  <a:ext uri="{FF2B5EF4-FFF2-40B4-BE49-F238E27FC236}">
                    <a16:creationId xmlns:a16="http://schemas.microsoft.com/office/drawing/2014/main" id="{F2712904-B0EE-5ED3-C90F-BB135E725D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2150" y="3145790"/>
                <a:ext cx="1849755" cy="1477010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Action Recognition</a:t>
                </a:r>
                <a:endParaRPr lang="en-IN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IN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2" name="Rounded Rectangle 169">
                <a:extLst>
                  <a:ext uri="{FF2B5EF4-FFF2-40B4-BE49-F238E27FC236}">
                    <a16:creationId xmlns:a16="http://schemas.microsoft.com/office/drawing/2014/main" id="{A1372FD8-C310-02A0-D2A4-D26E4322A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7710" y="5397500"/>
                <a:ext cx="1849755" cy="333375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Matching</a:t>
                </a:r>
                <a:endParaRPr lang="en-IN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20033DD-541E-F207-7F72-1ACF9AA97869}"/>
                  </a:ext>
                </a:extLst>
              </p:cNvPr>
              <p:cNvCxnSpPr>
                <a:cxnSpLocks noChangeShapeType="1"/>
                <a:endCxn id="22" idx="1"/>
              </p:cNvCxnSpPr>
              <p:nvPr/>
            </p:nvCxnSpPr>
            <p:spPr bwMode="auto">
              <a:xfrm flipV="1">
                <a:off x="1985010" y="5564505"/>
                <a:ext cx="1282700" cy="2540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516388-DB76-C3C6-1427-4051574C6E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405" y="6134100"/>
                <a:ext cx="1202055" cy="26860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 b="1">
                    <a:solidFill>
                      <a:srgbClr val="80808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Police Station</a:t>
                </a:r>
                <a:endParaRPr lang="en-IN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CA2FE66-4787-5F4E-D6F6-CBF82B8E54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299710"/>
                <a:ext cx="1121410" cy="6858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 b="1" dirty="0">
                    <a:solidFill>
                      <a:srgbClr val="80808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Crime Database Server</a:t>
                </a:r>
                <a:endParaRPr lang="en-IN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6" name="Rounded Rectangle 173">
                <a:extLst>
                  <a:ext uri="{FF2B5EF4-FFF2-40B4-BE49-F238E27FC236}">
                    <a16:creationId xmlns:a16="http://schemas.microsoft.com/office/drawing/2014/main" id="{1AFD548D-503B-A2D6-EB84-F7D51FB7C9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0430" y="3549650"/>
                <a:ext cx="1377315" cy="366395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Feature Extraction</a:t>
                </a:r>
                <a:endPara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Rounded Rectangle 174">
                <a:extLst>
                  <a:ext uri="{FF2B5EF4-FFF2-40B4-BE49-F238E27FC236}">
                    <a16:creationId xmlns:a16="http://schemas.microsoft.com/office/drawing/2014/main" id="{0B37F519-7F52-6B98-70B3-A740310283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0430" y="4048125"/>
                <a:ext cx="1377315" cy="360045"/>
              </a:xfrm>
              <a:prstGeom prst="roundRect">
                <a:avLst>
                  <a:gd name="adj" fmla="val 16667"/>
                </a:avLst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Classification</a:t>
                </a:r>
                <a:endParaRPr lang="en-IN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pic>
            <p:nvPicPr>
              <p:cNvPr id="28" name="Picture 27" descr="2860">
                <a:extLst>
                  <a:ext uri="{FF2B5EF4-FFF2-40B4-BE49-F238E27FC236}">
                    <a16:creationId xmlns:a16="http://schemas.microsoft.com/office/drawing/2014/main" id="{74810202-BD5E-D6A2-F5B5-A05EEC6EA3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1410" y="5066347"/>
                <a:ext cx="1214755" cy="120205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cxnSp>
            <p:nvCxnSpPr>
              <p:cNvPr id="29" name="AutoShape 25">
                <a:extLst>
                  <a:ext uri="{FF2B5EF4-FFF2-40B4-BE49-F238E27FC236}">
                    <a16:creationId xmlns:a16="http://schemas.microsoft.com/office/drawing/2014/main" id="{A349B44B-D765-DC8A-7036-59DFBFED3CB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691765" y="6828155"/>
                <a:ext cx="716280" cy="5715"/>
              </a:xfrm>
              <a:prstGeom prst="straightConnector1">
                <a:avLst/>
              </a:prstGeom>
              <a:ln>
                <a:headEnd/>
                <a:tailEnd type="arrow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pic>
            <p:nvPicPr>
              <p:cNvPr id="30" name="Picture 29" descr="70374149-street-hooligans-isometric-icons-with-attack-on-women-fight-of-men-destruction-and-stealing-isolated">
                <a:extLst>
                  <a:ext uri="{FF2B5EF4-FFF2-40B4-BE49-F238E27FC236}">
                    <a16:creationId xmlns:a16="http://schemas.microsoft.com/office/drawing/2014/main" id="{0483C287-3B1C-78C1-18DB-139A4AD2FD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3935" y="0"/>
                <a:ext cx="1062355" cy="10636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pic>
            <p:nvPicPr>
              <p:cNvPr id="31" name="Picture 30" descr="depositphotos_103983322-stock-illustration-police-car-policeman-policewoman-flat">
                <a:extLst>
                  <a:ext uri="{FF2B5EF4-FFF2-40B4-BE49-F238E27FC236}">
                    <a16:creationId xmlns:a16="http://schemas.microsoft.com/office/drawing/2014/main" id="{698A0123-69F6-F22C-319D-A54FC8A97D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86205" y="6605905"/>
                <a:ext cx="1202055" cy="801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0724C2D-1EAA-3F82-5665-7BB3627CE267}"/>
                </a:ext>
              </a:extLst>
            </p:cNvPr>
            <p:cNvSpPr/>
            <p:nvPr/>
          </p:nvSpPr>
          <p:spPr>
            <a:xfrm>
              <a:off x="7549189" y="1926389"/>
              <a:ext cx="2199024" cy="5397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Video from web camera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5638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AA7DB-C477-4007-457E-9A0BC940E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Times New Roman" panose="02020603050405020304" pitchFamily="18" charset="0"/>
              </a:rPr>
              <a:t>METHODOLOGY</a:t>
            </a:r>
            <a:r>
              <a:rPr lang="en-US" sz="3600" dirty="0">
                <a:latin typeface="+mn-lt"/>
                <a:cs typeface="Times New Roman" panose="02020603050405020304" pitchFamily="18" charset="0"/>
              </a:rPr>
              <a:t> </a:t>
            </a:r>
            <a:br>
              <a:rPr lang="en-US" sz="3600" dirty="0">
                <a:latin typeface="+mn-lt"/>
                <a:cs typeface="Times New Roman" panose="02020603050405020304" pitchFamily="18" charset="0"/>
              </a:rPr>
            </a:br>
            <a:br>
              <a:rPr lang="en-US" sz="3600" dirty="0">
                <a:latin typeface="+mn-lt"/>
                <a:cs typeface="Times New Roman" panose="02020603050405020304" pitchFamily="18" charset="0"/>
              </a:rPr>
            </a:br>
            <a:r>
              <a:rPr lang="en-US" sz="3600" dirty="0" err="1">
                <a:latin typeface="+mn-lt"/>
                <a:cs typeface="Times New Roman" panose="02020603050405020304" pitchFamily="18" charset="0"/>
              </a:rPr>
              <a:t>NoxEye</a:t>
            </a:r>
            <a:r>
              <a:rPr lang="en-US" sz="3600" dirty="0">
                <a:latin typeface="+mn-lt"/>
                <a:cs typeface="Times New Roman" panose="02020603050405020304" pitchFamily="18" charset="0"/>
              </a:rPr>
              <a:t> Control Panel</a:t>
            </a:r>
            <a:endParaRPr lang="en-IN" sz="36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23AB9-E874-5EE1-2902-3B6743092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10112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sz="3400" dirty="0">
                <a:cs typeface="Times New Roman" panose="02020603050405020304" pitchFamily="18" charset="0"/>
              </a:rPr>
              <a:t>The module integrates the public CCTV Camera(here web camera) to detect the </a:t>
            </a:r>
            <a:r>
              <a:rPr lang="en-US" sz="3400" dirty="0">
                <a:solidFill>
                  <a:srgbClr val="FF0000"/>
                </a:solidFill>
                <a:cs typeface="Times New Roman" panose="02020603050405020304" pitchFamily="18" charset="0"/>
              </a:rPr>
              <a:t>abnormal</a:t>
            </a:r>
            <a:r>
              <a:rPr lang="en-US" sz="3400" dirty="0"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behaviors</a:t>
            </a:r>
            <a:r>
              <a:rPr lang="en-US" sz="3400" dirty="0" err="1">
                <a:cs typeface="Times New Roman" panose="02020603050405020304" pitchFamily="18" charset="0"/>
              </a:rPr>
              <a:t>.The</a:t>
            </a:r>
            <a:r>
              <a:rPr lang="en-US" sz="3400" dirty="0">
                <a:cs typeface="Times New Roman" panose="02020603050405020304" pitchFamily="18" charset="0"/>
              </a:rPr>
              <a:t> proposed expert system, hereafter referred to as </a:t>
            </a:r>
            <a:r>
              <a:rPr lang="en-US" sz="3400" dirty="0" err="1">
                <a:cs typeface="Times New Roman" panose="02020603050405020304" pitchFamily="18" charset="0"/>
              </a:rPr>
              <a:t>NoxEye</a:t>
            </a:r>
            <a:r>
              <a:rPr lang="en-US" sz="3400" dirty="0">
                <a:cs typeface="Times New Roman" panose="02020603050405020304" pitchFamily="18" charset="0"/>
              </a:rPr>
              <a:t>, is capable in detecting suspicious behaviors and provide early warning to the centralized video surveillance system. </a:t>
            </a:r>
          </a:p>
          <a:p>
            <a:pPr algn="just">
              <a:lnSpc>
                <a:spcPct val="100000"/>
              </a:lnSpc>
            </a:pPr>
            <a:endParaRPr lang="en-US" sz="3400" dirty="0"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4600" dirty="0">
                <a:latin typeface="+mn-lt"/>
                <a:cs typeface="Times New Roman" panose="02020603050405020304" pitchFamily="18" charset="0"/>
              </a:rPr>
              <a:t>Crime Detector Learning Phase</a:t>
            </a:r>
          </a:p>
          <a:p>
            <a:pPr lvl="0" algn="just">
              <a:lnSpc>
                <a:spcPct val="100000"/>
              </a:lnSpc>
            </a:pPr>
            <a:r>
              <a:rPr lang="en-US" sz="3400" dirty="0">
                <a:solidFill>
                  <a:prstClr val="black"/>
                </a:solidFill>
                <a:cs typeface="Times New Roman" panose="02020603050405020304" pitchFamily="18" charset="0"/>
              </a:rPr>
              <a:t>Frames are extracted from video input. </a:t>
            </a:r>
          </a:p>
          <a:p>
            <a:pPr lvl="0" algn="just">
              <a:lnSpc>
                <a:spcPct val="100000"/>
              </a:lnSpc>
            </a:pPr>
            <a:r>
              <a:rPr lang="en-US" sz="3400" dirty="0">
                <a:solidFill>
                  <a:prstClr val="black"/>
                </a:solidFill>
                <a:cs typeface="Times New Roman" panose="02020603050405020304" pitchFamily="18" charset="0"/>
              </a:rPr>
              <a:t>The video must be </a:t>
            </a:r>
            <a:r>
              <a:rPr lang="en-US" sz="3400" dirty="0">
                <a:solidFill>
                  <a:srgbClr val="FF0000"/>
                </a:solidFill>
                <a:cs typeface="Times New Roman" panose="02020603050405020304" pitchFamily="18" charset="0"/>
              </a:rPr>
              <a:t>divided into sequence of images </a:t>
            </a:r>
            <a:r>
              <a:rPr lang="en-US" sz="3400" dirty="0">
                <a:solidFill>
                  <a:prstClr val="black"/>
                </a:solidFill>
                <a:cs typeface="Times New Roman" panose="02020603050405020304" pitchFamily="18" charset="0"/>
              </a:rPr>
              <a:t>which are further processed. </a:t>
            </a:r>
          </a:p>
          <a:p>
            <a:pPr lvl="0" algn="just">
              <a:lnSpc>
                <a:spcPct val="100000"/>
              </a:lnSpc>
            </a:pPr>
            <a:r>
              <a:rPr lang="en-US" sz="3400" dirty="0">
                <a:solidFill>
                  <a:prstClr val="black"/>
                </a:solidFill>
                <a:cs typeface="Times New Roman" panose="02020603050405020304" pitchFamily="18" charset="0"/>
              </a:rPr>
              <a:t>The speed at which a video must be divided into images depends on the implementation of individuals.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510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AD151-7B53-03F5-218A-287AE13B4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76" y="226142"/>
            <a:ext cx="10825317" cy="6386052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sz="3500" dirty="0">
                <a:solidFill>
                  <a:prstClr val="black"/>
                </a:solidFill>
                <a:cs typeface="Times New Roman" panose="02020603050405020304" pitchFamily="18" charset="0"/>
              </a:rPr>
              <a:t>PREPROCESSING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cs typeface="Times New Roman" panose="02020603050405020304" pitchFamily="18" charset="0"/>
              </a:rPr>
              <a:t>RGB to Grey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cs typeface="Times New Roman" panose="02020603050405020304" pitchFamily="18" charset="0"/>
              </a:rPr>
              <a:t>Resize()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cs typeface="Times New Roman" panose="02020603050405020304" pitchFamily="18" charset="0"/>
              </a:rPr>
              <a:t>Denoise() using Gabor Filter</a:t>
            </a:r>
          </a:p>
          <a:p>
            <a:pPr lvl="0"/>
            <a:r>
              <a:rPr lang="en-US" sz="2400" dirty="0" err="1">
                <a:solidFill>
                  <a:prstClr val="black"/>
                </a:solidFill>
                <a:cs typeface="Times New Roman" panose="02020603050405020304" pitchFamily="18" charset="0"/>
              </a:rPr>
              <a:t>Binarizationn</a:t>
            </a:r>
            <a:endParaRPr 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20000"/>
              </a:lnSpc>
              <a:buNone/>
            </a:pPr>
            <a:r>
              <a:rPr lang="en-US" sz="2400" dirty="0">
                <a:solidFill>
                  <a:prstClr val="black"/>
                </a:solidFill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YOLO Model</a:t>
            </a:r>
            <a:r>
              <a:rPr lang="en-US" sz="2400" dirty="0">
                <a:solidFill>
                  <a:prstClr val="black"/>
                </a:solidFill>
                <a:cs typeface="Times New Roman" panose="02020603050405020304" pitchFamily="18" charset="0"/>
              </a:rPr>
              <a:t> predicts the probability of each anchor box being an </a:t>
            </a:r>
            <a:r>
              <a:rPr 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object or not </a:t>
            </a:r>
            <a:r>
              <a:rPr lang="en-US" sz="2400" dirty="0">
                <a:solidFill>
                  <a:prstClr val="black"/>
                </a:solidFill>
                <a:cs typeface="Times New Roman" panose="02020603050405020304" pitchFamily="18" charset="0"/>
              </a:rPr>
              <a:t>and generates region proposals by selecting the boxes with high probabilities. </a:t>
            </a:r>
            <a:r>
              <a:rPr lang="en-US" sz="2400" dirty="0" err="1">
                <a:solidFill>
                  <a:prstClr val="black"/>
                </a:solidFill>
                <a:cs typeface="Times New Roman" panose="02020603050405020304" pitchFamily="18" charset="0"/>
              </a:rPr>
              <a:t>RoI</a:t>
            </a:r>
            <a:r>
              <a:rPr lang="en-US" sz="2400" dirty="0">
                <a:solidFill>
                  <a:prstClr val="black"/>
                </a:solidFill>
                <a:cs typeface="Times New Roman" panose="02020603050405020304" pitchFamily="18" charset="0"/>
              </a:rPr>
              <a:t> Pooling: The region proposals are then passed through a </a:t>
            </a:r>
            <a:r>
              <a:rPr lang="en-US" sz="2400" dirty="0" err="1">
                <a:solidFill>
                  <a:prstClr val="black"/>
                </a:solidFill>
                <a:cs typeface="Times New Roman" panose="02020603050405020304" pitchFamily="18" charset="0"/>
              </a:rPr>
              <a:t>RoI</a:t>
            </a:r>
            <a:r>
              <a:rPr lang="en-US" sz="2400" dirty="0">
                <a:solidFill>
                  <a:prstClr val="black"/>
                </a:solidFill>
                <a:cs typeface="Times New Roman" panose="02020603050405020304" pitchFamily="18" charset="0"/>
              </a:rPr>
              <a:t> (Region of Interest) pooling layer, which extracts fixed-size feature maps from the convolutional feature maps for each region proposal.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GLCM Feature Extraction </a:t>
            </a:r>
            <a:r>
              <a:rPr lang="en-US" sz="2400" dirty="0">
                <a:solidFill>
                  <a:prstClr val="black"/>
                </a:solidFill>
                <a:cs typeface="Times New Roman" panose="02020603050405020304" pitchFamily="18" charset="0"/>
              </a:rPr>
              <a:t>used for abnormal activity detection in surveillance videos. Extract features from the video frames using a pre-trained GLCM model.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TCN</a:t>
            </a:r>
            <a:r>
              <a:rPr lang="en-US" sz="2400" dirty="0">
                <a:cs typeface="Times New Roman" panose="02020603050405020304" pitchFamily="18" charset="0"/>
              </a:rPr>
              <a:t> is a type of CNN </a:t>
            </a:r>
            <a:r>
              <a:rPr lang="en-US" sz="2400" dirty="0">
                <a:solidFill>
                  <a:prstClr val="black"/>
                </a:solidFill>
                <a:cs typeface="Times New Roman" panose="02020603050405020304" pitchFamily="18" charset="0"/>
              </a:rPr>
              <a:t>that is specifically designed for modeling sequential </a:t>
            </a:r>
            <a:r>
              <a:rPr lang="en-US" sz="2400" dirty="0" err="1">
                <a:solidFill>
                  <a:prstClr val="black"/>
                </a:solidFill>
                <a:cs typeface="Times New Roman" panose="02020603050405020304" pitchFamily="18" charset="0"/>
              </a:rPr>
              <a:t>data.Train</a:t>
            </a:r>
            <a:r>
              <a:rPr lang="en-US" sz="2400" dirty="0">
                <a:solidFill>
                  <a:prstClr val="black"/>
                </a:solidFill>
                <a:cs typeface="Times New Roman" panose="02020603050405020304" pitchFamily="18" charset="0"/>
              </a:rPr>
              <a:t> a machine learning model on the extracted features to classify normal and abnormal activities.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20000"/>
              </a:lnSpc>
              <a:buNone/>
            </a:pPr>
            <a:endParaRPr lang="en-US" sz="190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6573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5024-E083-9424-2784-FC6491B85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3918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+mn-lt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65DE-6611-928B-934E-815144F58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6046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3200" dirty="0"/>
              <a:t>1)CONVOLUTIONAL NEURAL NETWORK</a:t>
            </a:r>
            <a:endParaRPr lang="en-IN" sz="2200" dirty="0"/>
          </a:p>
          <a:p>
            <a:pPr>
              <a:lnSpc>
                <a:spcPct val="110000"/>
              </a:lnSpc>
            </a:pPr>
            <a:r>
              <a:rPr lang="en-US" sz="2400" dirty="0"/>
              <a:t>CNNs are a class of deep neural networks specifically designed to process structured grid-like data, such as images. They consist of multiple layers, including convolutional layers, pooling layers, and fully connected layers.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For anomaly and crime detection, CNNs </a:t>
            </a:r>
            <a:r>
              <a:rPr lang="en-US" sz="2400" dirty="0">
                <a:solidFill>
                  <a:srgbClr val="C00000"/>
                </a:solidFill>
              </a:rPr>
              <a:t>features from images </a:t>
            </a:r>
            <a:r>
              <a:rPr lang="en-US" sz="2400" dirty="0"/>
              <a:t>that are crucial for identifying </a:t>
            </a:r>
            <a:r>
              <a:rPr lang="en-US" sz="2400" dirty="0">
                <a:solidFill>
                  <a:srgbClr val="C00000"/>
                </a:solidFill>
              </a:rPr>
              <a:t>abnormal or suspicious activities</a:t>
            </a:r>
            <a:r>
              <a:rPr lang="en-US" sz="2400" dirty="0"/>
              <a:t>. By learning from a large dataset of labeled images, CNNs can automatically </a:t>
            </a:r>
            <a:r>
              <a:rPr lang="en-US" sz="2400" dirty="0">
                <a:solidFill>
                  <a:srgbClr val="C00000"/>
                </a:solidFill>
              </a:rPr>
              <a:t>detect patterns and anomalies </a:t>
            </a:r>
            <a:r>
              <a:rPr lang="en-US" sz="2400" dirty="0"/>
              <a:t>that may not be apparent to the human eye.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Training CNNs for anomaly and crime detection involves feeding them with labeled image data, where </a:t>
            </a:r>
            <a:r>
              <a:rPr lang="en-US" sz="2400" dirty="0">
                <a:solidFill>
                  <a:srgbClr val="C00000"/>
                </a:solidFill>
              </a:rPr>
              <a:t>anomalies and normal activities </a:t>
            </a:r>
            <a:r>
              <a:rPr lang="en-US" sz="2400" dirty="0"/>
              <a:t>are appropriately annotated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CNNs can </a:t>
            </a:r>
            <a:r>
              <a:rPr lang="en-US" sz="2400" dirty="0">
                <a:solidFill>
                  <a:srgbClr val="C00000"/>
                </a:solidFill>
              </a:rPr>
              <a:t>effectively identify anomalies </a:t>
            </a:r>
            <a:r>
              <a:rPr lang="en-US" sz="2400" dirty="0"/>
              <a:t>in images by comparing them to learned representations of normal behavior.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22948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BBE08B-FD35-9FF6-C52D-90B20DF2F0C8}"/>
              </a:ext>
            </a:extLst>
          </p:cNvPr>
          <p:cNvSpPr txBox="1"/>
          <p:nvPr/>
        </p:nvSpPr>
        <p:spPr>
          <a:xfrm>
            <a:off x="640080" y="762000"/>
            <a:ext cx="10932160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/>
              <a:t>2)YOLOv8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YOLOv8 is a popular object detection model known for its </a:t>
            </a:r>
            <a:r>
              <a:rPr lang="en-US" sz="2400" dirty="0">
                <a:solidFill>
                  <a:srgbClr val="C00000"/>
                </a:solidFill>
              </a:rPr>
              <a:t>speed and </a:t>
            </a:r>
            <a:r>
              <a:rPr lang="en-US" sz="2400" dirty="0" err="1">
                <a:solidFill>
                  <a:srgbClr val="C00000"/>
                </a:solidFill>
              </a:rPr>
              <a:t>accuracy</a:t>
            </a:r>
            <a:r>
              <a:rPr lang="en-US" sz="2400" dirty="0" err="1"/>
              <a:t>.It</a:t>
            </a:r>
            <a:r>
              <a:rPr lang="en-US" sz="2400" dirty="0"/>
              <a:t> processes an image in a single pass and predicts multiple bounding boxes and class probabilities simultaneously.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Using YOLOv8 for anomaly and crime detection could be highly effective due to its real-time processing capabilities and </a:t>
            </a:r>
            <a:r>
              <a:rPr lang="en-US" sz="2400" dirty="0">
                <a:solidFill>
                  <a:srgbClr val="C00000"/>
                </a:solidFill>
              </a:rPr>
              <a:t>accurate object detection </a:t>
            </a:r>
            <a:r>
              <a:rPr lang="en-US" sz="2400" dirty="0"/>
              <a:t>datasets containing images or videos of various </a:t>
            </a:r>
            <a:r>
              <a:rPr lang="en-US" sz="2400" dirty="0">
                <a:solidFill>
                  <a:srgbClr val="C00000"/>
                </a:solidFill>
              </a:rPr>
              <a:t>anomalies and criminal activities, such as theft, violence, or vandalism</a:t>
            </a:r>
            <a:r>
              <a:rPr lang="en-US" sz="2400" dirty="0"/>
              <a:t>, YOLOv8 can learn to detect these events in real-time video streams or </a:t>
            </a:r>
            <a:r>
              <a:rPr lang="en-US" sz="2400" dirty="0" err="1"/>
              <a:t>images.Train</a:t>
            </a:r>
            <a:r>
              <a:rPr lang="en-US" sz="2400" dirty="0"/>
              <a:t> the YOLOv8 model using the preprocessed dataset. Fine-tuning the model on your specific task and dataset is crucial for achieving optimal performance</a:t>
            </a:r>
          </a:p>
        </p:txBody>
      </p:sp>
    </p:spTree>
    <p:extLst>
      <p:ext uri="{BB962C8B-B14F-4D97-AF65-F5344CB8AC3E}">
        <p14:creationId xmlns:p14="http://schemas.microsoft.com/office/powerpoint/2010/main" val="428294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9F43D-C3E1-4261-886A-1828437B1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  <a:cs typeface="Times New Roman" panose="02020603050405020304" pitchFamily="18" charset="0"/>
              </a:rPr>
              <a:t>FRAMEWORKS &amp; LIBRARIES</a:t>
            </a:r>
            <a:endParaRPr lang="en-IN" dirty="0">
              <a:latin typeface="+mn-lt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3BD6FA1-CC72-7770-FB42-DFC5F09A5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735491" cy="4351338"/>
          </a:xfrm>
        </p:spPr>
        <p:txBody>
          <a:bodyPr>
            <a:normAutofit/>
          </a:bodyPr>
          <a:lstStyle/>
          <a:p>
            <a:r>
              <a:rPr lang="en-IN" sz="2400" dirty="0"/>
              <a:t>TENSOR FLOW - The deep learning model for detecting crime or  Suspicious activity                               </a:t>
            </a:r>
          </a:p>
          <a:p>
            <a:r>
              <a:rPr lang="en-IN" sz="2400" dirty="0"/>
              <a:t>FLASK                - Backend of the website</a:t>
            </a:r>
          </a:p>
          <a:p>
            <a:r>
              <a:rPr lang="en-IN" sz="2400" dirty="0"/>
              <a:t>REACT JS           - Frontend of the website</a:t>
            </a:r>
          </a:p>
          <a:p>
            <a:r>
              <a:rPr lang="en-IN" sz="2400" dirty="0"/>
              <a:t>YOLOv8             - Detecting weapon using object detection</a:t>
            </a:r>
          </a:p>
          <a:p>
            <a:r>
              <a:rPr lang="en-IN" sz="2400" dirty="0"/>
              <a:t>MySQL              - Database</a:t>
            </a:r>
          </a:p>
          <a:p>
            <a:r>
              <a:rPr lang="en-IN" sz="2400" dirty="0"/>
              <a:t>OS                      - Windows </a:t>
            </a:r>
          </a:p>
          <a:p>
            <a:r>
              <a:rPr lang="en-IN" sz="2400" dirty="0"/>
              <a:t>PROCESSOR     -  intel i5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744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4EBF-1BE0-4C1B-2F3E-720207C3D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7365"/>
            <a:ext cx="10515600" cy="691515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+mn-lt"/>
              </a:rPr>
              <a:t>RESULT AND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B01518-7A08-B741-56F4-0CF749C4F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07" y="2661920"/>
            <a:ext cx="3007360" cy="330426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BBBE46-0D5A-030B-D32F-D9E6478EC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467" y="2661920"/>
            <a:ext cx="2979453" cy="311912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CFDC51F-6EE7-FF44-FB8B-750E9BD20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120" y="2661920"/>
            <a:ext cx="5039360" cy="30624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A6CDDF-D428-AE7C-C517-DD38DA35A248}"/>
              </a:ext>
            </a:extLst>
          </p:cNvPr>
          <p:cNvSpPr txBox="1"/>
          <p:nvPr/>
        </p:nvSpPr>
        <p:spPr>
          <a:xfrm>
            <a:off x="27907" y="1781294"/>
            <a:ext cx="28372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400" dirty="0"/>
              <a:t>Captured Templates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4F10E5-12AF-E280-2726-23D2CBE2EB28}"/>
              </a:ext>
            </a:extLst>
          </p:cNvPr>
          <p:cNvSpPr txBox="1"/>
          <p:nvPr/>
        </p:nvSpPr>
        <p:spPr>
          <a:xfrm>
            <a:off x="3492467" y="1827460"/>
            <a:ext cx="28372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RGB to Gray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E7D82F-C6FD-CE4E-B046-584AC156B75C}"/>
              </a:ext>
            </a:extLst>
          </p:cNvPr>
          <p:cNvSpPr txBox="1"/>
          <p:nvPr/>
        </p:nvSpPr>
        <p:spPr>
          <a:xfrm>
            <a:off x="6858001" y="1873626"/>
            <a:ext cx="23164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Noise Filter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43554E-3EC1-A75D-9CDD-9709D2427A7A}"/>
              </a:ext>
            </a:extLst>
          </p:cNvPr>
          <p:cNvSpPr txBox="1"/>
          <p:nvPr/>
        </p:nvSpPr>
        <p:spPr>
          <a:xfrm>
            <a:off x="9608820" y="1873626"/>
            <a:ext cx="61315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Binarization</a:t>
            </a:r>
          </a:p>
        </p:txBody>
      </p:sp>
    </p:spTree>
    <p:extLst>
      <p:ext uri="{BB962C8B-B14F-4D97-AF65-F5344CB8AC3E}">
        <p14:creationId xmlns:p14="http://schemas.microsoft.com/office/powerpoint/2010/main" val="2393772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0B5BE-59EE-6C43-44D2-7FCBF6555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CD5F67-67BD-D3B6-9B39-94E9102DD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320" y="1903570"/>
            <a:ext cx="4333240" cy="485886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ADCB76-D6AE-596B-44AF-2A451B5BA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903570"/>
            <a:ext cx="5259070" cy="485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40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01615-2C6B-4D2F-A6D0-7446749A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ABSTRACT</a:t>
            </a:r>
            <a:br>
              <a:rPr lang="en-US" sz="3600" dirty="0">
                <a:latin typeface="+mn-lt"/>
                <a:cs typeface="Times New Roman" panose="02020603050405020304" pitchFamily="18" charset="0"/>
              </a:rPr>
            </a:b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F19F9-D2B8-4E21-B61D-44B9B4893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813026" cy="5542495"/>
          </a:xfrm>
        </p:spPr>
        <p:txBody>
          <a:bodyPr>
            <a:normAutofit fontScale="40000" lnSpcReduction="20000"/>
          </a:bodyPr>
          <a:lstStyle/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algn="just">
              <a:lnSpc>
                <a:spcPct val="120000"/>
              </a:lnSpc>
            </a:pPr>
            <a:r>
              <a:rPr lang="en-US" sz="6000" dirty="0">
                <a:cs typeface="Times New Roman" panose="02020603050405020304" pitchFamily="18" charset="0"/>
              </a:rPr>
              <a:t>In response to the imperative need for </a:t>
            </a:r>
            <a:r>
              <a:rPr lang="en-US" sz="6000" dirty="0">
                <a:solidFill>
                  <a:srgbClr val="FF0000"/>
                </a:solidFill>
                <a:cs typeface="Times New Roman" panose="02020603050405020304" pitchFamily="18" charset="0"/>
              </a:rPr>
              <a:t>public safety</a:t>
            </a:r>
            <a:r>
              <a:rPr lang="en-US" sz="6000" dirty="0">
                <a:cs typeface="Times New Roman" panose="02020603050405020304" pitchFamily="18" charset="0"/>
              </a:rPr>
              <a:t>, we have a CCTV footage in real-time, specifically focusing on the identification of </a:t>
            </a:r>
            <a:r>
              <a:rPr lang="en-US" sz="6000" dirty="0">
                <a:solidFill>
                  <a:srgbClr val="FF0000"/>
                </a:solidFill>
                <a:cs typeface="Times New Roman" panose="02020603050405020304" pitchFamily="18" charset="0"/>
              </a:rPr>
              <a:t>abnormal activities</a:t>
            </a:r>
            <a:r>
              <a:rPr lang="en-US" sz="6000" dirty="0"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6000" dirty="0">
              <a:cs typeface="Times New Roman" panose="02020603050405020304" pitchFamily="18" charset="0"/>
            </a:endParaRPr>
          </a:p>
          <a:p>
            <a:pPr marL="180000" algn="just">
              <a:lnSpc>
                <a:spcPct val="120000"/>
              </a:lnSpc>
            </a:pPr>
            <a:r>
              <a:rPr lang="en-US" sz="6000" dirty="0">
                <a:cs typeface="Times New Roman" panose="02020603050405020304" pitchFamily="18" charset="0"/>
              </a:rPr>
              <a:t>Traditional crime detection methods often suffer from </a:t>
            </a:r>
            <a:r>
              <a:rPr lang="en-US" sz="6000" dirty="0">
                <a:solidFill>
                  <a:srgbClr val="FF0000"/>
                </a:solidFill>
                <a:cs typeface="Times New Roman" panose="02020603050405020304" pitchFamily="18" charset="0"/>
              </a:rPr>
              <a:t>delayed responses</a:t>
            </a:r>
            <a:r>
              <a:rPr lang="en-US" sz="6000" dirty="0">
                <a:cs typeface="Times New Roman" panose="02020603050405020304" pitchFamily="18" charset="0"/>
              </a:rPr>
              <a:t>, prompting the need for a more proactive approach. </a:t>
            </a:r>
          </a:p>
          <a:p>
            <a:pPr marL="180000" indent="0" algn="just">
              <a:lnSpc>
                <a:spcPct val="120000"/>
              </a:lnSpc>
              <a:buNone/>
            </a:pPr>
            <a:endParaRPr lang="en-US" sz="6000" dirty="0">
              <a:cs typeface="Times New Roman" panose="02020603050405020304" pitchFamily="18" charset="0"/>
            </a:endParaRPr>
          </a:p>
          <a:p>
            <a:pPr marL="180000" algn="just">
              <a:lnSpc>
                <a:spcPct val="120000"/>
              </a:lnSpc>
            </a:pPr>
            <a:r>
              <a:rPr lang="en-US" sz="6000" dirty="0">
                <a:cs typeface="Times New Roman" panose="02020603050405020304" pitchFamily="18" charset="0"/>
              </a:rPr>
              <a:t>Our innovative solution incorporates real-time face recognition, enabling </a:t>
            </a:r>
            <a:r>
              <a:rPr lang="en-US" sz="6000" dirty="0">
                <a:solidFill>
                  <a:srgbClr val="FF0000"/>
                </a:solidFill>
                <a:cs typeface="Times New Roman" panose="02020603050405020304" pitchFamily="18" charset="0"/>
              </a:rPr>
              <a:t>immediate alert notifications</a:t>
            </a:r>
            <a:r>
              <a:rPr lang="en-US" sz="6000" dirty="0">
                <a:cs typeface="Times New Roman" panose="02020603050405020304" pitchFamily="18" charset="0"/>
              </a:rPr>
              <a:t> to authorities via emails.</a:t>
            </a:r>
          </a:p>
          <a:p>
            <a:pPr marL="180000" indent="0" algn="just">
              <a:lnSpc>
                <a:spcPct val="120000"/>
              </a:lnSpc>
              <a:buNone/>
            </a:pPr>
            <a:endParaRPr lang="en-US" sz="6000" dirty="0">
              <a:cs typeface="Times New Roman" panose="02020603050405020304" pitchFamily="18" charset="0"/>
            </a:endParaRPr>
          </a:p>
          <a:p>
            <a:pPr marL="180000" algn="just">
              <a:lnSpc>
                <a:spcPct val="120000"/>
              </a:lnSpc>
            </a:pPr>
            <a:r>
              <a:rPr lang="en-US" sz="6000" dirty="0">
                <a:cs typeface="Times New Roman" panose="02020603050405020304" pitchFamily="18" charset="0"/>
              </a:rPr>
              <a:t>Outcomes encompass </a:t>
            </a:r>
            <a:r>
              <a:rPr lang="en-US" sz="6000" dirty="0">
                <a:solidFill>
                  <a:srgbClr val="FF0000"/>
                </a:solidFill>
                <a:cs typeface="Times New Roman" panose="02020603050405020304" pitchFamily="18" charset="0"/>
              </a:rPr>
              <a:t>reduced response times</a:t>
            </a:r>
            <a:r>
              <a:rPr lang="en-US" sz="6000" dirty="0">
                <a:cs typeface="Times New Roman" panose="02020603050405020304" pitchFamily="18" charset="0"/>
              </a:rPr>
              <a:t>, preventive measures through real-time identification </a:t>
            </a:r>
            <a:endParaRPr lang="en-IN" sz="6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509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ACF770-A08C-CD43-8FA2-30B04C258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6715" y="528320"/>
            <a:ext cx="4832406" cy="342087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6571CB-EDC6-4DF7-3F74-4AFE47C53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5920" y="619159"/>
            <a:ext cx="4632959" cy="34216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F3E908-E365-DDF2-A19B-2139288709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20" y="3949194"/>
            <a:ext cx="4684134" cy="28173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3CFA8E-B705-E342-F0F0-F5777F2149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6283" y="3779519"/>
            <a:ext cx="4902597" cy="267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692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4">
            <a:extLst>
              <a:ext uri="{FF2B5EF4-FFF2-40B4-BE49-F238E27FC236}">
                <a16:creationId xmlns:a16="http://schemas.microsoft.com/office/drawing/2014/main" id="{487C2C8B-2D3D-D130-6AA7-706B0D1DE3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1189077"/>
              </p:ext>
            </p:extLst>
          </p:nvPr>
        </p:nvGraphicFramePr>
        <p:xfrm>
          <a:off x="838203" y="1317624"/>
          <a:ext cx="10642596" cy="5084234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3547532">
                  <a:extLst>
                    <a:ext uri="{9D8B030D-6E8A-4147-A177-3AD203B41FA5}">
                      <a16:colId xmlns:a16="http://schemas.microsoft.com/office/drawing/2014/main" val="3489324375"/>
                    </a:ext>
                  </a:extLst>
                </a:gridCol>
                <a:gridCol w="3547532">
                  <a:extLst>
                    <a:ext uri="{9D8B030D-6E8A-4147-A177-3AD203B41FA5}">
                      <a16:colId xmlns:a16="http://schemas.microsoft.com/office/drawing/2014/main" val="3968540105"/>
                    </a:ext>
                  </a:extLst>
                </a:gridCol>
                <a:gridCol w="3547532">
                  <a:extLst>
                    <a:ext uri="{9D8B030D-6E8A-4147-A177-3AD203B41FA5}">
                      <a16:colId xmlns:a16="http://schemas.microsoft.com/office/drawing/2014/main" val="2186316605"/>
                    </a:ext>
                  </a:extLst>
                </a:gridCol>
              </a:tblGrid>
              <a:tr h="57213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EXISTING SYSTEM</a:t>
                      </a:r>
                      <a:endParaRPr lang="en-I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PROPOSED SYSTEM</a:t>
                      </a:r>
                      <a:endParaRPr lang="en-I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613662"/>
                  </a:ext>
                </a:extLst>
              </a:tr>
              <a:tr h="884449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and Classification: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Relies on manual review of CCTV footage, potentially leading to human errors.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Trained on a large dataset of crime footage to classify crimes accurately.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29797"/>
                  </a:ext>
                </a:extLst>
              </a:tr>
              <a:tr h="884449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Real-Time Face Recognition: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not have this capability, requiring manual identification.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Utilizes real-time face recognition to identify potential suspects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878398"/>
                  </a:ext>
                </a:extLst>
              </a:tr>
              <a:tr h="884449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 System: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Requires manual monitoring and reporting of incidents.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Generates a message to authorities as soon as a crime is detected.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19432"/>
                  </a:ext>
                </a:extLst>
              </a:tr>
              <a:tr h="884449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 and Storage: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 lack centralized storage, making it challenging to retrieve past incidents.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Stores crime details in a database for future reference.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837201"/>
                  </a:ext>
                </a:extLst>
              </a:tr>
              <a:tr h="884449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Privacy and Security: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Potential privacy issues with manual monitoring, especially if footage is not securely managed.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Needs to address privacy concerns related to storing and processing sensitive information.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562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8C99EE9-530A-D7B1-A0B5-F0DE38612039}"/>
              </a:ext>
            </a:extLst>
          </p:cNvPr>
          <p:cNvSpPr txBox="1"/>
          <p:nvPr/>
        </p:nvSpPr>
        <p:spPr>
          <a:xfrm>
            <a:off x="838203" y="51604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cs typeface="Times New Roman" panose="02020603050405020304" pitchFamily="18" charset="0"/>
              </a:rPr>
              <a:t>COMPARISON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391611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BD582-282E-5F20-3EDD-7696F1FF7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946"/>
            <a:ext cx="10515600" cy="822960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+mn-lt"/>
              </a:rPr>
              <a:t>CONCLUSION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896BE-CCA7-662A-0A6B-801B546CE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5384"/>
            <a:ext cx="10515600" cy="525589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The development of the </a:t>
            </a:r>
            <a:r>
              <a:rPr lang="en-US" sz="2400" dirty="0">
                <a:solidFill>
                  <a:srgbClr val="C00000"/>
                </a:solidFill>
              </a:rPr>
              <a:t>ADVANCED CCTV ANALYTIC SOLUTION </a:t>
            </a:r>
            <a:r>
              <a:rPr lang="en-US" sz="2400" dirty="0"/>
              <a:t>system marks a significant advancement in security technology. Through the integration of cutting-edge AI algorithms, including Convolutional Neural Networks (CNN) and YOLOv8, the system demonstrates a robust capability to detect and respond to abnormal activities in real-time.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The project has successfully achieved its objectives of enhancing security measures through </a:t>
            </a:r>
            <a:r>
              <a:rPr lang="en-US" sz="2400" dirty="0">
                <a:solidFill>
                  <a:srgbClr val="C00000"/>
                </a:solidFill>
              </a:rPr>
              <a:t>proactive abnormal activity detection, providing timely alerts, and ensuring user-friendly interaction </a:t>
            </a:r>
            <a:r>
              <a:rPr lang="en-US" sz="2400" dirty="0"/>
              <a:t>through a unified web-based dashboard.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Through rigorous testing, the system has proven its reliability, accuracy, and scalability, paving the way for its deployment in a variety of critical environments such as public spaces, commercial areas, and government facilities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80439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584F8-ED16-4637-85DE-C777C3710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880" y="599440"/>
            <a:ext cx="10526907" cy="89408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84CEA-6592-4089-A7FA-F7FBDC99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600" y="1676400"/>
            <a:ext cx="10677013" cy="51816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dirty="0"/>
              <a:t>1. M.R., M. </a:t>
            </a:r>
            <a:r>
              <a:rPr lang="en-US" sz="2400" dirty="0" err="1"/>
              <a:t>Makker</a:t>
            </a:r>
            <a:r>
              <a:rPr lang="en-US" sz="2400" dirty="0"/>
              <a:t> and A. Ashok, "Anomaly Detection in Surveillance Videos," 2019    26th International Conference on High Performance Computing, Data and Analytics Workshop (</a:t>
            </a:r>
            <a:r>
              <a:rPr lang="en-US" sz="2400" dirty="0" err="1"/>
              <a:t>HiPCW</a:t>
            </a:r>
            <a:r>
              <a:rPr lang="en-US" sz="2400" dirty="0"/>
              <a:t>), Hyderabad, India, 2019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/>
              <a:t>2. </a:t>
            </a:r>
            <a:r>
              <a:rPr lang="en-US" sz="2400" dirty="0" err="1"/>
              <a:t>Siruruang</a:t>
            </a:r>
            <a:r>
              <a:rPr lang="en-US" sz="2400" dirty="0"/>
              <a:t> </a:t>
            </a:r>
            <a:r>
              <a:rPr lang="en-US" sz="2400" dirty="0" err="1"/>
              <a:t>Phatchuay</a:t>
            </a:r>
            <a:r>
              <a:rPr lang="en-US" sz="2400" dirty="0"/>
              <a:t>, and </a:t>
            </a:r>
            <a:r>
              <a:rPr lang="en-US" sz="2400" dirty="0" err="1"/>
              <a:t>Mahasak</a:t>
            </a:r>
            <a:r>
              <a:rPr lang="en-US" sz="2400" dirty="0"/>
              <a:t> Ketcham, “The Surveillance System for Lab Security based on Image Processing”, Int'l Conference on Advanced Computational Technologies &amp; Creative Media Aug. 14-15, 2014 Pattaya (Thailand)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/>
              <a:t>3. Mandar Shriram </a:t>
            </a:r>
            <a:r>
              <a:rPr lang="en-US" sz="2400" dirty="0" err="1"/>
              <a:t>Munagekar</a:t>
            </a:r>
            <a:r>
              <a:rPr lang="en-US" sz="2400" dirty="0"/>
              <a:t>, “Smart Surveillance system for theft detection using image processing”, International Research Journal of Engineering and Technology| Aug 2018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/>
              <a:t>4. Virender Singh, Swati Singh, Pooja Gupta, Real-Time Anomaly Recognition Through CCTV Using Neural Networks, Procedia Computer Science, Volume 173, 2020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/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2463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65EBBD-8AFF-A234-8A2D-CE1964F77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960"/>
            <a:ext cx="10515600" cy="6543040"/>
          </a:xfrm>
        </p:spPr>
        <p:txBody>
          <a:bodyPr>
            <a:normAutofit/>
          </a:bodyPr>
          <a:lstStyle/>
          <a:p>
            <a:pPr marL="0" marR="236855" indent="0" algn="just">
              <a:lnSpc>
                <a:spcPct val="100000"/>
              </a:lnSpc>
              <a:buSzPts val="1200"/>
              <a:buNone/>
              <a:tabLst>
                <a:tab pos="596265" algn="l"/>
              </a:tabLst>
            </a:pP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5 M.</a:t>
            </a:r>
            <a:r>
              <a:rPr lang="en-US" sz="2400" spc="-6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Mandal,</a:t>
            </a:r>
            <a:r>
              <a:rPr lang="en-US" sz="2400" spc="-5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L.</a:t>
            </a:r>
            <a:r>
              <a:rPr lang="en-US" sz="2400" spc="-5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K.</a:t>
            </a:r>
            <a:r>
              <a:rPr lang="en-US" sz="2400" spc="-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Kumar,</a:t>
            </a:r>
            <a:r>
              <a:rPr lang="en-US" sz="2400" spc="-4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M.</a:t>
            </a:r>
            <a:r>
              <a:rPr lang="en-US" sz="2400" spc="-5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Singh</a:t>
            </a:r>
            <a:r>
              <a:rPr lang="en-US" sz="2400" spc="-7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Saran</a:t>
            </a:r>
            <a:r>
              <a:rPr lang="en-US" sz="2400" spc="-4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spc="-5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S.</a:t>
            </a:r>
            <a:r>
              <a:rPr lang="en-US" sz="2400" spc="-5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K.</a:t>
            </a:r>
            <a:r>
              <a:rPr lang="en-US" sz="2400" spc="-5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Vipparthi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spc="-5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MotionRec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spc="-7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-6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unified</a:t>
            </a:r>
            <a:r>
              <a:rPr lang="en-US" sz="2400" spc="-5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deep</a:t>
            </a:r>
            <a:r>
              <a:rPr lang="en-US" sz="2400" spc="-29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framework for moving object recognition", 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Proc. IEEE Winter Conf. Appl. 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236855" lvl="0" indent="0" algn="just">
              <a:lnSpc>
                <a:spcPct val="100000"/>
              </a:lnSpc>
              <a:buSzPts val="1200"/>
              <a:buNone/>
              <a:tabLst>
                <a:tab pos="596265" algn="l"/>
              </a:tabLst>
            </a:pP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6. P. K. Sahoo, P. Kanungo, S. Mishra and B. P. Mohanty, "Entropy feature and peak-means</a:t>
            </a:r>
            <a:r>
              <a:rPr lang="en-US" sz="2400" spc="-28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spc="-2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en-US" sz="2400" spc="-2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slowly</a:t>
            </a:r>
            <a:r>
              <a:rPr lang="en-US" sz="2400" spc="-1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moving</a:t>
            </a:r>
            <a:r>
              <a:rPr lang="en-US" sz="2400" spc="-2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2400" spc="-1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lang="en-US" sz="2400" spc="-1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spc="-2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2400" spc="-2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spc="-2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shoulder</a:t>
            </a:r>
            <a:r>
              <a:rPr lang="en-US" sz="2400" spc="-4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r>
              <a:rPr lang="en-US" sz="2400" spc="-1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sequences",</a:t>
            </a:r>
            <a:r>
              <a:rPr lang="en-US" sz="2400" spc="1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J.</a:t>
            </a:r>
            <a:r>
              <a:rPr lang="en-US" sz="2400" i="1" spc="-29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King</a:t>
            </a:r>
            <a:r>
              <a:rPr lang="en-US" sz="2400" i="1" spc="-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Saud Univ.—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Inf.</a:t>
            </a:r>
            <a:r>
              <a:rPr lang="en-US" sz="2400" i="1" spc="-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Sci.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vol. 34, no.</a:t>
            </a:r>
            <a:r>
              <a:rPr lang="en-US" sz="2400" spc="-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8, pp. 5296-5304,</a:t>
            </a:r>
            <a:r>
              <a:rPr lang="en-US" sz="2400" spc="-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Sep. 2022.</a:t>
            </a:r>
          </a:p>
          <a:p>
            <a:pPr marL="0" marR="236855" lvl="0" indent="0" algn="just">
              <a:lnSpc>
                <a:spcPct val="100000"/>
              </a:lnSpc>
              <a:buSzPts val="1200"/>
              <a:buNone/>
              <a:tabLst>
                <a:tab pos="596265" algn="l"/>
              </a:tabLst>
            </a:pPr>
            <a:endParaRPr lang="en-IN" sz="2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237490" lvl="0" indent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SzPts val="1200"/>
              <a:buNone/>
              <a:tabLst>
                <a:tab pos="596265" algn="l"/>
              </a:tabLst>
            </a:pP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7. L. Fan, T. Zhang and</a:t>
            </a:r>
            <a:r>
              <a:rPr lang="en-US" sz="2400" spc="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W. Du, "Optical-flow-based framework to boost video object</a:t>
            </a:r>
            <a:r>
              <a:rPr lang="en-US" sz="2400" spc="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lang="en-US" sz="2400" spc="-1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sz="2400" spc="-1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400" spc="-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2400" spc="-1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enhancement",</a:t>
            </a:r>
            <a:r>
              <a:rPr lang="en-US" sz="2400" spc="2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Expert</a:t>
            </a:r>
            <a:r>
              <a:rPr lang="en-US" sz="2400" i="1" spc="-1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Syst.</a:t>
            </a:r>
            <a:r>
              <a:rPr lang="en-US" sz="2400" i="1" spc="-1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Appl.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spc="-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vol.</a:t>
            </a:r>
            <a:r>
              <a:rPr lang="en-US" sz="2400" spc="-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170,</a:t>
            </a:r>
            <a:r>
              <a:rPr lang="en-US" sz="2400" spc="-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lang="en-US" sz="2400" spc="-1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2021.</a:t>
            </a:r>
          </a:p>
          <a:p>
            <a:pPr marL="0" marR="237490" lvl="0" indent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SzPts val="1200"/>
              <a:buNone/>
              <a:tabLst>
                <a:tab pos="596265" algn="l"/>
              </a:tabLst>
            </a:pPr>
            <a:endParaRPr lang="en-US" sz="2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237490" indent="0">
              <a:lnSpc>
                <a:spcPct val="100000"/>
              </a:lnSpc>
              <a:spcBef>
                <a:spcPts val="15"/>
              </a:spcBef>
              <a:buSzPts val="1200"/>
              <a:buNone/>
              <a:tabLst>
                <a:tab pos="596265" algn="l"/>
              </a:tabLst>
            </a:pP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8. Q. Zhang, T. Xiao, N. Huang, D. Zhang and J. Han, "Revisiting feature fusion for RGB-T</a:t>
            </a:r>
            <a:r>
              <a:rPr lang="en-US" sz="2400" spc="-28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salient object detection", 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IEEE Trans. Circuits Syst. Video Technol.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vol. 31, no. 5, pp.</a:t>
            </a:r>
            <a:r>
              <a:rPr lang="en-US" sz="2400" spc="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1804-1818,</a:t>
            </a:r>
            <a:r>
              <a:rPr lang="en-US" sz="2400" spc="-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May 2021.</a:t>
            </a:r>
            <a:endParaRPr lang="en-IN" sz="2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237490" lvl="0" indent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SzPts val="1200"/>
              <a:buNone/>
              <a:tabLst>
                <a:tab pos="596265" algn="l"/>
              </a:tabLst>
            </a:pPr>
            <a:endParaRPr lang="en-IN" sz="2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5"/>
              </a:spcBef>
              <a:buSzPts val="1200"/>
              <a:buFont typeface="Arial" panose="020B0604020202020204" pitchFamily="34" charset="0"/>
              <a:buChar char="•"/>
              <a:tabLst>
                <a:tab pos="596265" algn="l"/>
              </a:tabLst>
            </a:pPr>
            <a:endParaRPr lang="en-US" sz="2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5"/>
              </a:spcBef>
              <a:buSzPts val="1200"/>
              <a:buFont typeface="Arial" panose="020B0604020202020204" pitchFamily="34" charset="0"/>
              <a:buChar char="•"/>
              <a:tabLst>
                <a:tab pos="596265" algn="l"/>
              </a:tabLst>
            </a:pPr>
            <a:endParaRPr lang="en-IN" sz="2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734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7F49C-A547-401E-DCE3-40C1852DD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2640"/>
            <a:ext cx="10515600" cy="5374323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00000"/>
              </a:lnSpc>
              <a:spcBef>
                <a:spcPts val="5"/>
              </a:spcBef>
              <a:buSzPts val="1200"/>
              <a:buNone/>
              <a:tabLst>
                <a:tab pos="596265" algn="l"/>
              </a:tabLst>
            </a:pP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9. B.</a:t>
            </a:r>
            <a:r>
              <a:rPr lang="en-US" sz="2400" spc="9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N.</a:t>
            </a:r>
            <a:r>
              <a:rPr lang="en-US" sz="2400" spc="9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Subudhi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spc="9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M.</a:t>
            </a:r>
            <a:r>
              <a:rPr lang="en-US" sz="2400" spc="9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K.</a:t>
            </a:r>
            <a:r>
              <a:rPr lang="en-US" sz="2400" spc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Panda,</a:t>
            </a:r>
            <a:r>
              <a:rPr lang="en-US" sz="2400" spc="9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T.</a:t>
            </a:r>
            <a:r>
              <a:rPr lang="en-US" sz="2400" spc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Veerakumar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spc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V.</a:t>
            </a:r>
            <a:r>
              <a:rPr lang="en-US" sz="2400" spc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Jakhetiya</a:t>
            </a:r>
            <a:r>
              <a:rPr lang="en-US" sz="2400" spc="10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spc="9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S.</a:t>
            </a:r>
            <a:r>
              <a:rPr lang="en-US" sz="2400" spc="10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Esakkirajan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spc="9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"Kernel-induced</a:t>
            </a:r>
            <a:r>
              <a:rPr lang="en-US" sz="2400" spc="-5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possibilistic</a:t>
            </a:r>
            <a:r>
              <a:rPr lang="en-US" sz="2400" spc="-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fuzzy</a:t>
            </a:r>
            <a:r>
              <a:rPr lang="en-US" sz="2400" spc="-5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associate</a:t>
            </a:r>
            <a:r>
              <a:rPr lang="en-US" sz="2400" spc="-5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lang="en-US" sz="2400" spc="-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subtraction</a:t>
            </a:r>
            <a:r>
              <a:rPr lang="en-US" sz="2400" spc="-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spc="-6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r>
              <a:rPr lang="en-US" sz="2400" spc="-5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scene",</a:t>
            </a:r>
            <a:r>
              <a:rPr lang="en-US" sz="2400" spc="2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en-US" sz="2400" i="1" spc="-5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Trans.</a:t>
            </a:r>
            <a:r>
              <a:rPr lang="en-US" sz="2400" i="1" spc="-28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Computat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i="1" spc="-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Social Syst.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vol. 10, no. 3, pp. 1-12, Jan. 2022.</a:t>
            </a:r>
          </a:p>
          <a:p>
            <a:pPr marL="0" lvl="0" indent="0" algn="just">
              <a:lnSpc>
                <a:spcPct val="100000"/>
              </a:lnSpc>
              <a:spcBef>
                <a:spcPts val="5"/>
              </a:spcBef>
              <a:buSzPts val="1200"/>
              <a:buNone/>
              <a:tabLst>
                <a:tab pos="596265" algn="l"/>
              </a:tabLst>
            </a:pPr>
            <a:endParaRPr lang="en-US" sz="2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5"/>
              </a:spcBef>
              <a:buSzPts val="1200"/>
              <a:buNone/>
              <a:tabLst>
                <a:tab pos="596265" algn="l"/>
              </a:tabLst>
            </a:pP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10. M.</a:t>
            </a:r>
            <a:r>
              <a:rPr lang="en-US" sz="2400" spc="-2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K.</a:t>
            </a:r>
            <a:r>
              <a:rPr lang="en-US" sz="2400" spc="-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Panda,</a:t>
            </a:r>
            <a:r>
              <a:rPr lang="en-US" sz="2400" spc="-2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en-US" sz="2400" spc="-1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N.</a:t>
            </a:r>
            <a:r>
              <a:rPr lang="en-US" sz="2400" spc="-3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Subudhi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spc="-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T.</a:t>
            </a:r>
            <a:r>
              <a:rPr lang="en-US" sz="2400" spc="-1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Bouwmans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spc="-1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V.</a:t>
            </a:r>
            <a:r>
              <a:rPr lang="en-US" sz="2400" spc="-2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Jakheytiya</a:t>
            </a:r>
            <a:r>
              <a:rPr lang="en-US" sz="2400" spc="-2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spc="-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T.</a:t>
            </a:r>
            <a:r>
              <a:rPr lang="en-US" sz="2400" spc="-2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Veerakumar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spc="-1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"An</a:t>
            </a:r>
            <a:r>
              <a:rPr lang="en-US" sz="2400" spc="-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400" spc="-2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spc="-29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end encoder–decoder network with multi-scale feature pulling for detecting local changes</a:t>
            </a:r>
            <a:r>
              <a:rPr lang="en-US" sz="2400" spc="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from video scene", 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Proc. 18th IEEE Int. Conf. Adv. Video Signal Based </a:t>
            </a:r>
            <a:r>
              <a:rPr lang="en-US" sz="2400" i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Surveill</a:t>
            </a:r>
            <a:r>
              <a:rPr lang="en-US" sz="2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(AVSS)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spc="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pp. 1-8,</a:t>
            </a:r>
            <a:r>
              <a:rPr lang="en-US" sz="2400" spc="-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Nov. 2022.</a:t>
            </a:r>
            <a:endParaRPr lang="en-IN" sz="2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6016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5E452-278C-DE3E-0DC3-E26442843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4138"/>
            <a:ext cx="10515600" cy="1325563"/>
          </a:xfrm>
        </p:spPr>
        <p:txBody>
          <a:bodyPr/>
          <a:lstStyle/>
          <a:p>
            <a:r>
              <a:rPr lang="en-IN" dirty="0"/>
              <a:t>                                </a:t>
            </a:r>
            <a:r>
              <a:rPr lang="en-IN" sz="4000" dirty="0">
                <a:latin typeface="+mn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0662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33D60-0B8F-3F6E-96D3-A6973CDA0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93"/>
            <a:ext cx="10515600" cy="1208248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+mn-lt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F113A-306A-B521-027C-1BA7D789E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3811"/>
            <a:ext cx="10368280" cy="532019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effectLst/>
                <a:ea typeface="Times New Roman" panose="02020603050405020304" pitchFamily="18" charset="0"/>
              </a:rPr>
              <a:t>Remote</a:t>
            </a:r>
            <a:r>
              <a:rPr lang="en-US" sz="2400" spc="-6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video</a:t>
            </a:r>
            <a:r>
              <a:rPr lang="en-US" sz="2400" spc="-5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surveillance</a:t>
            </a:r>
            <a:r>
              <a:rPr lang="en-US" sz="2400" spc="-5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system</a:t>
            </a:r>
            <a:r>
              <a:rPr lang="en-US" sz="2400" spc="-29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is simply a way to </a:t>
            </a:r>
            <a:r>
              <a:rPr lang="en-US" sz="2400" dirty="0">
                <a:solidFill>
                  <a:srgbClr val="C00000"/>
                </a:solidFill>
                <a:effectLst/>
                <a:ea typeface="Times New Roman" panose="02020603050405020304" pitchFamily="18" charset="0"/>
              </a:rPr>
              <a:t>observe and monitor 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an area using video camera.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effectLst/>
                <a:ea typeface="Times New Roman" panose="02020603050405020304" pitchFamily="18" charset="0"/>
              </a:rPr>
              <a:t>The camera’s</a:t>
            </a:r>
            <a:r>
              <a:rPr lang="en-US" sz="24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purpose is to deter improper behavior, and the video footage can also serve as evidence for later</a:t>
            </a:r>
            <a:r>
              <a:rPr lang="en-US" sz="2400" spc="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review</a:t>
            </a:r>
            <a:r>
              <a:rPr lang="en-US" sz="2400" spc="-2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by security staff</a:t>
            </a:r>
            <a:r>
              <a:rPr lang="en-US" sz="2400" spc="-1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or law enforcement.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The main objective of this project is to provide crime detection and proactive </a:t>
            </a:r>
            <a:r>
              <a:rPr 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alerts.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Provides an alert by sending the crime data instantly to the police or protective service, and thus, it ensures a </a:t>
            </a:r>
            <a:r>
              <a:rPr 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quick response.</a:t>
            </a:r>
            <a:endParaRPr lang="en-IN" sz="2400" dirty="0"/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Reduce the time taken and give error free messages</a:t>
            </a:r>
          </a:p>
        </p:txBody>
      </p:sp>
    </p:spTree>
    <p:extLst>
      <p:ext uri="{BB962C8B-B14F-4D97-AF65-F5344CB8AC3E}">
        <p14:creationId xmlns:p14="http://schemas.microsoft.com/office/powerpoint/2010/main" val="1207209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A4B456-C189-40D9-9517-EC72B2F980F2}"/>
              </a:ext>
            </a:extLst>
          </p:cNvPr>
          <p:cNvSpPr txBox="1"/>
          <p:nvPr/>
        </p:nvSpPr>
        <p:spPr>
          <a:xfrm>
            <a:off x="841094" y="38345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  <a:cs typeface="Times New Roman" panose="02020603050405020304" pitchFamily="18" charset="0"/>
              </a:rPr>
              <a:t>LITERATURE SURVEY</a:t>
            </a:r>
            <a:endParaRPr lang="en-US" sz="36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1A54BF8-97AE-64C2-AE08-1AB14F1AF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834280"/>
              </p:ext>
            </p:extLst>
          </p:nvPr>
        </p:nvGraphicFramePr>
        <p:xfrm>
          <a:off x="2048476" y="2643271"/>
          <a:ext cx="8093051" cy="70104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8093051">
                  <a:extLst>
                    <a:ext uri="{9D8B030D-6E8A-4147-A177-3AD203B41FA5}">
                      <a16:colId xmlns:a16="http://schemas.microsoft.com/office/drawing/2014/main" val="1539563346"/>
                    </a:ext>
                  </a:extLst>
                </a:gridCol>
              </a:tblGrid>
              <a:tr h="561109">
                <a:tc>
                  <a:txBody>
                    <a:bodyPr/>
                    <a:lstStyle/>
                    <a:p>
                      <a:r>
                        <a:rPr lang="en-US" sz="2000" dirty="0"/>
                        <a:t>The survey is used to monitor and analyze CCTV video feeds for various contexts like security surveillance, crowd monitoring, and event detection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5435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651C89F-DF52-B2B6-3628-023F6AF63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571896"/>
              </p:ext>
            </p:extLst>
          </p:nvPr>
        </p:nvGraphicFramePr>
        <p:xfrm>
          <a:off x="2038241" y="4995801"/>
          <a:ext cx="8103286" cy="100584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8103286">
                  <a:extLst>
                    <a:ext uri="{9D8B030D-6E8A-4147-A177-3AD203B41FA5}">
                      <a16:colId xmlns:a16="http://schemas.microsoft.com/office/drawing/2014/main" val="1933917866"/>
                    </a:ext>
                  </a:extLst>
                </a:gridCol>
              </a:tblGrid>
              <a:tr h="560439">
                <a:tc>
                  <a:txBody>
                    <a:bodyPr/>
                    <a:lstStyle/>
                    <a:p>
                      <a:r>
                        <a:rPr lang="en-US" sz="2000" dirty="0"/>
                        <a:t> The survey is used to Understand methods for efficient and scalable real-time person re-identification can inform your system’s design to deliver timely and actionable insights for security and emergency response.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04103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F0E519-C188-652E-B8CB-FBE7A8A61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446989"/>
              </p:ext>
            </p:extLst>
          </p:nvPr>
        </p:nvGraphicFramePr>
        <p:xfrm>
          <a:off x="2048476" y="1363111"/>
          <a:ext cx="8093051" cy="1295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1578">
                  <a:extLst>
                    <a:ext uri="{9D8B030D-6E8A-4147-A177-3AD203B41FA5}">
                      <a16:colId xmlns:a16="http://schemas.microsoft.com/office/drawing/2014/main" val="2538813675"/>
                    </a:ext>
                  </a:extLst>
                </a:gridCol>
                <a:gridCol w="4251473">
                  <a:extLst>
                    <a:ext uri="{9D8B030D-6E8A-4147-A177-3AD203B41FA5}">
                      <a16:colId xmlns:a16="http://schemas.microsoft.com/office/drawing/2014/main" val="2837549847"/>
                    </a:ext>
                  </a:extLst>
                </a:gridCol>
              </a:tblGrid>
              <a:tr h="380765">
                <a:tc>
                  <a:txBody>
                    <a:bodyPr/>
                    <a:lstStyle/>
                    <a:p>
                      <a:r>
                        <a:rPr lang="en-IN" dirty="0"/>
                        <a:t>AUTHOR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JOURNAL/CONFERENCE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228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Brain lee,</a:t>
                      </a:r>
                    </a:p>
                    <a:p>
                      <a:r>
                        <a:rPr lang="en-IN" dirty="0"/>
                        <a:t>Nadiya </a:t>
                      </a:r>
                      <a:r>
                        <a:rPr lang="en-IN" dirty="0" err="1"/>
                        <a:t>kanwal</a:t>
                      </a:r>
                      <a:r>
                        <a:rPr lang="en-IN" dirty="0"/>
                        <a:t>,</a:t>
                      </a:r>
                      <a:r>
                        <a:rPr lang="en-IN" sz="1800" b="0" i="0" u="none" strike="noStrike" kern="1200" dirty="0">
                          <a:solidFill>
                            <a:srgbClr val="0563C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br>
                        <a:rPr lang="en-IN" sz="1800" b="0" i="0" u="none" strike="noStrike" kern="1200" dirty="0">
                          <a:solidFill>
                            <a:srgbClr val="0563C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Yuansong</a:t>
                      </a:r>
                      <a:r>
                        <a:rPr lang="en-I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Qiao</a:t>
                      </a:r>
                      <a:endParaRPr lang="en-IN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IEEE-Real Time Event Driven Road Traffic Monitoring System Using CCTV Video Analytics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66611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96C1DEC-CA40-7464-A2BB-0203002B5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228194"/>
              </p:ext>
            </p:extLst>
          </p:nvPr>
        </p:nvGraphicFramePr>
        <p:xfrm>
          <a:off x="2040238" y="3687118"/>
          <a:ext cx="8111524" cy="1356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9816">
                  <a:extLst>
                    <a:ext uri="{9D8B030D-6E8A-4147-A177-3AD203B41FA5}">
                      <a16:colId xmlns:a16="http://schemas.microsoft.com/office/drawing/2014/main" val="2664580714"/>
                    </a:ext>
                  </a:extLst>
                </a:gridCol>
                <a:gridCol w="4261708">
                  <a:extLst>
                    <a:ext uri="{9D8B030D-6E8A-4147-A177-3AD203B41FA5}">
                      <a16:colId xmlns:a16="http://schemas.microsoft.com/office/drawing/2014/main" val="1389104167"/>
                    </a:ext>
                  </a:extLst>
                </a:gridCol>
              </a:tblGrid>
              <a:tr h="304745">
                <a:tc>
                  <a:txBody>
                    <a:bodyPr/>
                    <a:lstStyle/>
                    <a:p>
                      <a:r>
                        <a:rPr lang="en-IN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JOURNAL/CONFERENCE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998599"/>
                  </a:ext>
                </a:extLst>
              </a:tr>
              <a:tr h="990420">
                <a:tc>
                  <a:txBody>
                    <a:bodyPr/>
                    <a:lstStyle/>
                    <a:p>
                      <a:r>
                        <a:rPr lang="en-IN" dirty="0"/>
                        <a:t>Khan Muhammed,</a:t>
                      </a:r>
                    </a:p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Pankaj Kumar Sa,</a:t>
                      </a:r>
                    </a:p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Sambit </a:t>
                      </a:r>
                      <a:r>
                        <a:rPr lang="en-IN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Bakshi</a:t>
                      </a:r>
                      <a:endParaRPr lang="en-IN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IEEE-Large Scale Person Re-Identification for Crowd Monitoring in Emergency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001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516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F1F0FD3-708C-A1FA-69A5-DAC9E1495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098427"/>
              </p:ext>
            </p:extLst>
          </p:nvPr>
        </p:nvGraphicFramePr>
        <p:xfrm>
          <a:off x="2208641" y="1632156"/>
          <a:ext cx="8128000" cy="100584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255547935"/>
                    </a:ext>
                  </a:extLst>
                </a:gridCol>
              </a:tblGrid>
              <a:tr h="550606">
                <a:tc>
                  <a:txBody>
                    <a:bodyPr/>
                    <a:lstStyle/>
                    <a:p>
                      <a:r>
                        <a:rPr lang="en-US" sz="2000" dirty="0"/>
                        <a:t>Understanding how to track individuals across different cameras, even in challenging environments such as crowded areas, can help you design more effective and reliable tracking in your CCTV analytics system.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10586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1F71BA-429E-2647-6030-00B952EBE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427483"/>
              </p:ext>
            </p:extLst>
          </p:nvPr>
        </p:nvGraphicFramePr>
        <p:xfrm>
          <a:off x="2208641" y="4561131"/>
          <a:ext cx="8128000" cy="100584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903809178"/>
                    </a:ext>
                  </a:extLst>
                </a:gridCol>
              </a:tblGrid>
              <a:tr h="525673">
                <a:tc>
                  <a:txBody>
                    <a:bodyPr/>
                    <a:lstStyle/>
                    <a:p>
                      <a:r>
                        <a:rPr lang="en-US" sz="2000" dirty="0"/>
                        <a:t>Insights into integrating video analytics solutions with existing infrastructure, such as alarms, access control, or emergency response systems, can enhance the overall functionality of your project.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27336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D574DB2-4E5A-F384-E995-2D76D2BA6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779076"/>
              </p:ext>
            </p:extLst>
          </p:nvPr>
        </p:nvGraphicFramePr>
        <p:xfrm>
          <a:off x="2208641" y="299100"/>
          <a:ext cx="8128000" cy="134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2767">
                  <a:extLst>
                    <a:ext uri="{9D8B030D-6E8A-4147-A177-3AD203B41FA5}">
                      <a16:colId xmlns:a16="http://schemas.microsoft.com/office/drawing/2014/main" val="2485809754"/>
                    </a:ext>
                  </a:extLst>
                </a:gridCol>
                <a:gridCol w="4245233">
                  <a:extLst>
                    <a:ext uri="{9D8B030D-6E8A-4147-A177-3AD203B41FA5}">
                      <a16:colId xmlns:a16="http://schemas.microsoft.com/office/drawing/2014/main" val="475826326"/>
                    </a:ext>
                  </a:extLst>
                </a:gridCol>
              </a:tblGrid>
              <a:tr h="244980">
                <a:tc>
                  <a:txBody>
                    <a:bodyPr/>
                    <a:lstStyle/>
                    <a:p>
                      <a:r>
                        <a:rPr lang="en-IN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JOURNAL/CONFERENCE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589452"/>
                  </a:ext>
                </a:extLst>
              </a:tr>
              <a:tr h="979920">
                <a:tc>
                  <a:txBody>
                    <a:bodyPr/>
                    <a:lstStyle/>
                    <a:p>
                      <a:r>
                        <a:rPr lang="en-IN" dirty="0"/>
                        <a:t>U. Rajendra acharya,</a:t>
                      </a:r>
                    </a:p>
                    <a:p>
                      <a:r>
                        <a:rPr lang="en-I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Kang Hao Cheong,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Sandra </a:t>
                      </a:r>
                      <a:r>
                        <a:rPr lang="en-IN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Poeschmann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IEEE-Practical Automated Video Analytics for Crowd Monitoring and Counting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54140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E5AECD7-0AD2-6F1F-B493-D0F249752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441161"/>
              </p:ext>
            </p:extLst>
          </p:nvPr>
        </p:nvGraphicFramePr>
        <p:xfrm>
          <a:off x="2208640" y="3198092"/>
          <a:ext cx="8128001" cy="1363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182">
                  <a:extLst>
                    <a:ext uri="{9D8B030D-6E8A-4147-A177-3AD203B41FA5}">
                      <a16:colId xmlns:a16="http://schemas.microsoft.com/office/drawing/2014/main" val="315943762"/>
                    </a:ext>
                  </a:extLst>
                </a:gridCol>
                <a:gridCol w="4171819">
                  <a:extLst>
                    <a:ext uri="{9D8B030D-6E8A-4147-A177-3AD203B41FA5}">
                      <a16:colId xmlns:a16="http://schemas.microsoft.com/office/drawing/2014/main" val="3847984569"/>
                    </a:ext>
                  </a:extLst>
                </a:gridCol>
              </a:tblGrid>
              <a:tr h="417986">
                <a:tc>
                  <a:txBody>
                    <a:bodyPr/>
                    <a:lstStyle/>
                    <a:p>
                      <a:r>
                        <a:rPr lang="en-IN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JOURNAL/CONFERENCE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48082"/>
                  </a:ext>
                </a:extLst>
              </a:tr>
              <a:tr h="945053">
                <a:tc>
                  <a:txBody>
                    <a:bodyPr/>
                    <a:lstStyle/>
                    <a:p>
                      <a:r>
                        <a:rPr lang="en-IN" dirty="0"/>
                        <a:t>Viktor Denes </a:t>
                      </a:r>
                      <a:r>
                        <a:rPr lang="en-IN" dirty="0" err="1"/>
                        <a:t>Huszar</a:t>
                      </a:r>
                      <a:r>
                        <a:rPr lang="en-IN" dirty="0"/>
                        <a:t>,</a:t>
                      </a:r>
                    </a:p>
                    <a:p>
                      <a:r>
                        <a:rPr lang="en-IN" dirty="0"/>
                        <a:t>Vamsi Kiran </a:t>
                      </a:r>
                      <a:r>
                        <a:rPr lang="en-IN" dirty="0" err="1"/>
                        <a:t>Adhaikarla</a:t>
                      </a:r>
                      <a:r>
                        <a:rPr lang="en-IN" dirty="0"/>
                        <a:t>,</a:t>
                      </a:r>
                    </a:p>
                    <a:p>
                      <a:r>
                        <a:rPr lang="en-IN" dirty="0"/>
                        <a:t>Csaba </a:t>
                      </a:r>
                      <a:r>
                        <a:rPr lang="en-IN" dirty="0" err="1"/>
                        <a:t>krasznay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IEEE-</a:t>
                      </a:r>
                      <a:r>
                        <a:rPr lang="en-US" dirty="0"/>
                        <a:t>Toward Fast and Accurate Violence Detection for Automated Video Surveillance Applications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781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666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EDB5658-AE26-B939-E2F6-C1B9931CD9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3618019"/>
              </p:ext>
            </p:extLst>
          </p:nvPr>
        </p:nvGraphicFramePr>
        <p:xfrm>
          <a:off x="2285999" y="365125"/>
          <a:ext cx="8128001" cy="1276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5513">
                  <a:extLst>
                    <a:ext uri="{9D8B030D-6E8A-4147-A177-3AD203B41FA5}">
                      <a16:colId xmlns:a16="http://schemas.microsoft.com/office/drawing/2014/main" val="4169388976"/>
                    </a:ext>
                  </a:extLst>
                </a:gridCol>
                <a:gridCol w="4132488">
                  <a:extLst>
                    <a:ext uri="{9D8B030D-6E8A-4147-A177-3AD203B41FA5}">
                      <a16:colId xmlns:a16="http://schemas.microsoft.com/office/drawing/2014/main" val="3629463838"/>
                    </a:ext>
                  </a:extLst>
                </a:gridCol>
              </a:tblGrid>
              <a:tr h="437817">
                <a:tc>
                  <a:txBody>
                    <a:bodyPr/>
                    <a:lstStyle/>
                    <a:p>
                      <a:r>
                        <a:rPr lang="en-IN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JOURNAL/CONFERENCE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965057"/>
                  </a:ext>
                </a:extLst>
              </a:tr>
              <a:tr h="838710">
                <a:tc>
                  <a:txBody>
                    <a:bodyPr/>
                    <a:lstStyle/>
                    <a:p>
                      <a:r>
                        <a:rPr lang="en-IN" dirty="0"/>
                        <a:t>B Antic,</a:t>
                      </a:r>
                    </a:p>
                    <a:p>
                      <a:r>
                        <a:rPr lang="en-IN" dirty="0"/>
                        <a:t>B </a:t>
                      </a:r>
                      <a:r>
                        <a:rPr lang="en-IN" dirty="0" err="1"/>
                        <a:t>Ommer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IEEE-Video Parsing for Abnormality reduction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94775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722843A-149B-2DAB-43B2-C5B5C8E0D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372179"/>
              </p:ext>
            </p:extLst>
          </p:nvPr>
        </p:nvGraphicFramePr>
        <p:xfrm>
          <a:off x="2285999" y="1641652"/>
          <a:ext cx="8128000" cy="100584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451615938"/>
                    </a:ext>
                  </a:extLst>
                </a:gridCol>
              </a:tblGrid>
              <a:tr h="525673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survey findings can help validate the importance and benefits of integrating video analytics with existing infrastructure, which can strengthen the rationale for our project.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592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689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3778B-1054-44EE-BA19-A9223F5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518" y="365125"/>
            <a:ext cx="10515600" cy="1325563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EXISTING SYSTEM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CA537-B63E-4E95-9680-F91E0F6C7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882" y="1280119"/>
            <a:ext cx="10354236" cy="388077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cs typeface="Times New Roman" panose="02020603050405020304" pitchFamily="18" charset="0"/>
              </a:rPr>
              <a:t>CCTV or Closed-Circuit Television, refers to a system where video cameras are used to transmit a signal to specific monitors or recorders.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dirty="0">
                <a:cs typeface="Times New Roman" panose="02020603050405020304" pitchFamily="18" charset="0"/>
              </a:rPr>
              <a:t>This technology is commonly employed for surveillance and security purposes in various settings, including homes, businesses, and public areas.</a:t>
            </a:r>
          </a:p>
          <a:p>
            <a:pPr algn="just">
              <a:lnSpc>
                <a:spcPct val="100000"/>
              </a:lnSpc>
            </a:pPr>
            <a:endParaRPr lang="en-US" sz="2400" dirty="0"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dirty="0">
                <a:cs typeface="Times New Roman" panose="02020603050405020304" pitchFamily="18" charset="0"/>
              </a:rPr>
              <a:t>CCTV systems allow users to </a:t>
            </a:r>
            <a:r>
              <a:rPr 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monitor and record activities </a:t>
            </a:r>
            <a:r>
              <a:rPr lang="en-US" sz="2400" dirty="0">
                <a:cs typeface="Times New Roman" panose="02020603050405020304" pitchFamily="18" charset="0"/>
              </a:rPr>
              <a:t>in the monitored area, enabling the identification of visitors, tracking of movements, and the detection of any suspicious or unlawful behavior.</a:t>
            </a:r>
          </a:p>
          <a:p>
            <a:pPr algn="just">
              <a:lnSpc>
                <a:spcPct val="100000"/>
              </a:lnSpc>
            </a:pPr>
            <a:endParaRPr lang="en-US" sz="2400" dirty="0"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dirty="0">
                <a:cs typeface="Times New Roman" panose="02020603050405020304" pitchFamily="18" charset="0"/>
              </a:rPr>
              <a:t>They play a crucial role in enhancing security measures and providing a sense of safety for both residential and commercial spaces.</a:t>
            </a:r>
          </a:p>
        </p:txBody>
      </p:sp>
    </p:spTree>
    <p:extLst>
      <p:ext uri="{BB962C8B-B14F-4D97-AF65-F5344CB8AC3E}">
        <p14:creationId xmlns:p14="http://schemas.microsoft.com/office/powerpoint/2010/main" val="2813182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C0BC-E45C-76A9-AF6C-3794AC15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Calibri "/>
              </a:rPr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8CF55-B7C4-866E-DB33-2989AA586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93663"/>
          </a:xfrm>
        </p:spPr>
        <p:txBody>
          <a:bodyPr/>
          <a:lstStyle/>
          <a:p>
            <a:r>
              <a:rPr lang="en-IN" sz="2400" dirty="0">
                <a:cs typeface="Times New Roman" panose="02020603050405020304" pitchFamily="18" charset="0"/>
              </a:rPr>
              <a:t>The existing algorithms </a:t>
            </a:r>
            <a:r>
              <a:rPr lang="en-I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does not predict </a:t>
            </a:r>
            <a:r>
              <a:rPr lang="en-IN" sz="2400" dirty="0">
                <a:cs typeface="Times New Roman" panose="02020603050405020304" pitchFamily="18" charset="0"/>
              </a:rPr>
              <a:t>the crime </a:t>
            </a:r>
            <a:r>
              <a:rPr lang="en-I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accurately</a:t>
            </a:r>
            <a:r>
              <a:rPr lang="en-IN" sz="2400" dirty="0"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cs typeface="Times New Roman" panose="02020603050405020304" pitchFamily="18" charset="0"/>
            </a:endParaRPr>
          </a:p>
          <a:p>
            <a:r>
              <a:rPr lang="en-IN" sz="2400" dirty="0">
                <a:cs typeface="Times New Roman" panose="02020603050405020304" pitchFamily="18" charset="0"/>
              </a:rPr>
              <a:t>It requires computational complex.</a:t>
            </a:r>
          </a:p>
          <a:p>
            <a:endParaRPr lang="en-IN" sz="2400" dirty="0">
              <a:cs typeface="Times New Roman" panose="02020603050405020304" pitchFamily="18" charset="0"/>
            </a:endParaRPr>
          </a:p>
          <a:p>
            <a:r>
              <a:rPr lang="en-IN" sz="2400" dirty="0">
                <a:cs typeface="Times New Roman" panose="02020603050405020304" pitchFamily="18" charset="0"/>
              </a:rPr>
              <a:t>There may be </a:t>
            </a:r>
            <a:r>
              <a:rPr lang="en-I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false prediction</a:t>
            </a:r>
            <a:r>
              <a:rPr lang="en-IN" sz="2400" dirty="0"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cs typeface="Times New Roman" panose="02020603050405020304" pitchFamily="18" charset="0"/>
            </a:endParaRPr>
          </a:p>
          <a:p>
            <a:r>
              <a:rPr lang="en-IN" sz="2400" dirty="0">
                <a:cs typeface="Times New Roman" panose="02020603050405020304" pitchFamily="18" charset="0"/>
              </a:rPr>
              <a:t>The manual monitor </a:t>
            </a:r>
            <a:r>
              <a:rPr lang="en-I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consumes more time </a:t>
            </a:r>
            <a:r>
              <a:rPr lang="en-IN" sz="2400" dirty="0">
                <a:cs typeface="Times New Roman" panose="02020603050405020304" pitchFamily="18" charset="0"/>
              </a:rPr>
              <a:t>and sometime </a:t>
            </a:r>
            <a:r>
              <a:rPr lang="en-I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prone to error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4870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21511-0C0F-47B5-80D4-656C7BA3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PROPOS</a:t>
            </a:r>
            <a:r>
              <a:rPr lang="en-US" sz="3600" dirty="0">
                <a:latin typeface="+mn-lt"/>
                <a:cs typeface="Times New Roman" panose="02020603050405020304" pitchFamily="18" charset="0"/>
              </a:rPr>
              <a:t>ED</a:t>
            </a:r>
            <a:r>
              <a:rPr lang="en-US" sz="3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SYSTEM</a:t>
            </a:r>
            <a:b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30BCE-4913-4A58-8FD7-E82251B6A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317812"/>
            <a:ext cx="10439400" cy="485915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will be  trained on a large dataset of crime footage and classify different types of  crimes accurately.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will equipped with real-time face recognition technology to identify potential suspects and also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a message to the authorities as soon as a crime is detected.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 the details of the crime will be  stored in a database and will be displayed on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website.This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contain the  location where the crime happened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306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2129</Words>
  <Application>Microsoft Office PowerPoint</Application>
  <PresentationFormat>Widescreen</PresentationFormat>
  <Paragraphs>205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</vt:lpstr>
      <vt:lpstr>Calibri Light</vt:lpstr>
      <vt:lpstr>Times New Roman</vt:lpstr>
      <vt:lpstr>Office Theme</vt:lpstr>
      <vt:lpstr> </vt:lpstr>
      <vt:lpstr>ABSTRACT </vt:lpstr>
      <vt:lpstr>INTRODUCTION</vt:lpstr>
      <vt:lpstr>PowerPoint Presentation</vt:lpstr>
      <vt:lpstr>PowerPoint Presentation</vt:lpstr>
      <vt:lpstr>PowerPoint Presentation</vt:lpstr>
      <vt:lpstr>EXISTING SYSTEM </vt:lpstr>
      <vt:lpstr>DISADVANTAGES</vt:lpstr>
      <vt:lpstr>PROPOSED SYSTEM </vt:lpstr>
      <vt:lpstr>ADVANTAGES</vt:lpstr>
      <vt:lpstr>PowerPoint Presentation</vt:lpstr>
      <vt:lpstr>SYSTEM ARCHITECTURE</vt:lpstr>
      <vt:lpstr>METHODOLOGY   NoxEye Control Panel</vt:lpstr>
      <vt:lpstr>PowerPoint Presentation</vt:lpstr>
      <vt:lpstr>ALGORITHM</vt:lpstr>
      <vt:lpstr>PowerPoint Presentation</vt:lpstr>
      <vt:lpstr>FRAMEWORKS &amp; LIBRARIES</vt:lpstr>
      <vt:lpstr>RESULT AND OUTPUT</vt:lpstr>
      <vt:lpstr>PowerPoint Presentation</vt:lpstr>
      <vt:lpstr>PowerPoint Presentation</vt:lpstr>
      <vt:lpstr>PowerPoint Presentation</vt:lpstr>
      <vt:lpstr>CONCLUSION</vt:lpstr>
      <vt:lpstr>REFERENCES</vt:lpstr>
      <vt:lpstr>PowerPoint Presentation</vt:lpstr>
      <vt:lpstr>PowerPoint Presentation</vt:lpstr>
      <vt:lpstr>         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AHAMED RASHIDH</dc:creator>
  <cp:lastModifiedBy>AHAMED RASHIDH</cp:lastModifiedBy>
  <cp:revision>27</cp:revision>
  <dcterms:modified xsi:type="dcterms:W3CDTF">2024-05-09T17:40:03Z</dcterms:modified>
</cp:coreProperties>
</file>