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22"/>
  </p:notesMasterIdLst>
  <p:sldIdLst>
    <p:sldId id="256" r:id="rId2"/>
    <p:sldId id="257" r:id="rId3"/>
    <p:sldId id="258" r:id="rId4"/>
    <p:sldId id="260" r:id="rId5"/>
    <p:sldId id="261" r:id="rId6"/>
    <p:sldId id="262" r:id="rId7"/>
    <p:sldId id="279" r:id="rId8"/>
    <p:sldId id="264" r:id="rId9"/>
    <p:sldId id="265" r:id="rId10"/>
    <p:sldId id="266" r:id="rId11"/>
    <p:sldId id="267" r:id="rId12"/>
    <p:sldId id="270" r:id="rId13"/>
    <p:sldId id="271" r:id="rId14"/>
    <p:sldId id="272" r:id="rId15"/>
    <p:sldId id="273" r:id="rId16"/>
    <p:sldId id="274" r:id="rId17"/>
    <p:sldId id="276" r:id="rId18"/>
    <p:sldId id="275"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137" autoAdjust="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A7292-5D93-4EC4-B6E2-A7F85B012C49}"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88AC3-A2CB-414C-8A5F-FBD3E3C2A610}" type="slidenum">
              <a:rPr lang="en-US" smtClean="0"/>
              <a:t>‹#›</a:t>
            </a:fld>
            <a:endParaRPr lang="en-US"/>
          </a:p>
        </p:txBody>
      </p:sp>
    </p:spTree>
    <p:extLst>
      <p:ext uri="{BB962C8B-B14F-4D97-AF65-F5344CB8AC3E}">
        <p14:creationId xmlns:p14="http://schemas.microsoft.com/office/powerpoint/2010/main" val="3371526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40-bit_encryp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en.wikipedia.org/wiki/Export_of_cryptography_in_the_United_States#PC_er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 At the time, cryptosystems using keys larger than </a:t>
            </a:r>
            <a:r>
              <a:rPr lang="en-US" b="0" i="0" u="none" strike="noStrike" dirty="0">
                <a:solidFill>
                  <a:srgbClr val="0645AD"/>
                </a:solidFill>
                <a:effectLst/>
                <a:latin typeface="Arial" panose="020B0604020202020204" pitchFamily="34" charset="0"/>
                <a:hlinkClick r:id="rId3" tooltip="40-bit encryption"/>
              </a:rPr>
              <a:t>40 bits</a:t>
            </a:r>
            <a:r>
              <a:rPr lang="en-US" b="0" i="0" dirty="0">
                <a:solidFill>
                  <a:srgbClr val="202122"/>
                </a:solidFill>
                <a:effectLst/>
                <a:latin typeface="Arial" panose="020B0604020202020204" pitchFamily="34" charset="0"/>
              </a:rPr>
              <a:t> were considered munitions within the definition of the </a:t>
            </a:r>
            <a:r>
              <a:rPr lang="en-US" b="0" i="0" u="none" strike="noStrike" dirty="0">
                <a:solidFill>
                  <a:srgbClr val="0645AD"/>
                </a:solidFill>
                <a:effectLst/>
                <a:latin typeface="Arial" panose="020B0604020202020204" pitchFamily="34" charset="0"/>
                <a:hlinkClick r:id="rId4" tooltip="Export of cryptography in the United States"/>
              </a:rPr>
              <a:t>US export regulations</a:t>
            </a:r>
            <a:r>
              <a:rPr lang="en-US" b="0" i="0" dirty="0">
                <a:solidFill>
                  <a:srgbClr val="202122"/>
                </a:solidFill>
                <a:effectLst/>
                <a:latin typeface="Arial" panose="020B0604020202020204" pitchFamily="34" charset="0"/>
              </a:rPr>
              <a:t>; PGP has never used keys smaller than 128 bits, so it qualified at that time.</a:t>
            </a:r>
            <a:endParaRPr lang="en-US" dirty="0"/>
          </a:p>
        </p:txBody>
      </p:sp>
      <p:sp>
        <p:nvSpPr>
          <p:cNvPr id="4" name="Slide Number Placeholder 3"/>
          <p:cNvSpPr>
            <a:spLocks noGrp="1"/>
          </p:cNvSpPr>
          <p:nvPr>
            <p:ph type="sldNum" sz="quarter" idx="5"/>
          </p:nvPr>
        </p:nvSpPr>
        <p:spPr/>
        <p:txBody>
          <a:bodyPr/>
          <a:lstStyle/>
          <a:p>
            <a:fld id="{52588AC3-A2CB-414C-8A5F-FBD3E3C2A610}" type="slidenum">
              <a:rPr lang="en-US" smtClean="0"/>
              <a:t>3</a:t>
            </a:fld>
            <a:endParaRPr lang="en-US"/>
          </a:p>
        </p:txBody>
      </p:sp>
    </p:spTree>
    <p:extLst>
      <p:ext uri="{BB962C8B-B14F-4D97-AF65-F5344CB8AC3E}">
        <p14:creationId xmlns:p14="http://schemas.microsoft.com/office/powerpoint/2010/main" val="3055286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346585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F0517-88B1-4C47-BC06-25DDE3A6627B}"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2626784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1432538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1091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1755859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69408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2811007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1154334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216890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215075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402143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5F0517-88B1-4C47-BC06-25DDE3A6627B}"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121350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5F0517-88B1-4C47-BC06-25DDE3A6627B}" type="datetimeFigureOut">
              <a:rPr lang="en-US" smtClean="0"/>
              <a:t>5/11/2024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2593202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1120506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292996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95F0517-88B1-4C47-BC06-25DDE3A6627B}" type="datetimeFigureOut">
              <a:rPr lang="en-US" smtClean="0"/>
              <a:t>5/11/2024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171844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5F0517-88B1-4C47-BC06-25DDE3A6627B}" type="datetimeFigureOut">
              <a:rPr lang="en-US" smtClean="0"/>
              <a:t>5/11/2024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720CA-898C-47ED-94DC-019F61F93ECD}" type="slidenum">
              <a:rPr lang="en-US" smtClean="0"/>
              <a:t>‹#›</a:t>
            </a:fld>
            <a:endParaRPr lang="en-US"/>
          </a:p>
        </p:txBody>
      </p:sp>
    </p:spTree>
    <p:extLst>
      <p:ext uri="{BB962C8B-B14F-4D97-AF65-F5344CB8AC3E}">
        <p14:creationId xmlns:p14="http://schemas.microsoft.com/office/powerpoint/2010/main" val="261449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95F0517-88B1-4C47-BC06-25DDE3A6627B}" type="datetimeFigureOut">
              <a:rPr lang="en-US" smtClean="0"/>
              <a:t>5/11/2024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4720CA-898C-47ED-94DC-019F61F93ECD}" type="slidenum">
              <a:rPr lang="en-US" smtClean="0"/>
              <a:t>‹#›</a:t>
            </a:fld>
            <a:endParaRPr lang="en-US"/>
          </a:p>
        </p:txBody>
      </p:sp>
    </p:spTree>
    <p:extLst>
      <p:ext uri="{BB962C8B-B14F-4D97-AF65-F5344CB8AC3E}">
        <p14:creationId xmlns:p14="http://schemas.microsoft.com/office/powerpoint/2010/main" val="539506864"/>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United_States_Munitions_Lis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Algorith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16502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
            <a:extLst>
              <a:ext uri="{FF2B5EF4-FFF2-40B4-BE49-F238E27FC236}">
                <a16:creationId xmlns:a16="http://schemas.microsoft.com/office/drawing/2014/main" xmlns="" id="{7845809C-F258-491C-9B0F-446513F929FD}"/>
              </a:ext>
            </a:extLst>
          </p:cNvPr>
          <p:cNvPicPr/>
          <p:nvPr/>
        </p:nvPicPr>
        <p:blipFill>
          <a:blip r:embed="rId2">
            <a:lum/>
            <a:alphaModFix/>
          </a:blip>
          <a:srcRect/>
          <a:stretch>
            <a:fillRect/>
          </a:stretch>
        </p:blipFill>
        <p:spPr>
          <a:xfrm>
            <a:off x="1530221" y="774442"/>
            <a:ext cx="9125338" cy="5038530"/>
          </a:xfrm>
          <a:prstGeom prst="rect">
            <a:avLst/>
          </a:prstGeom>
          <a:ln>
            <a:noFill/>
            <a:prstDash/>
          </a:ln>
        </p:spPr>
      </p:pic>
    </p:spTree>
    <p:extLst>
      <p:ext uri="{BB962C8B-B14F-4D97-AF65-F5344CB8AC3E}">
        <p14:creationId xmlns:p14="http://schemas.microsoft.com/office/powerpoint/2010/main" val="7907865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5CFA20-83C9-49DC-87A8-4784B3F936B2}"/>
              </a:ext>
            </a:extLst>
          </p:cNvPr>
          <p:cNvSpPr>
            <a:spLocks noGrp="1"/>
          </p:cNvSpPr>
          <p:nvPr>
            <p:ph type="title"/>
          </p:nvPr>
        </p:nvSpPr>
        <p:spPr/>
        <p:txBody>
          <a:bodyPr/>
          <a:lstStyle/>
          <a:p>
            <a:r>
              <a:rPr lang="en-US" sz="4000" dirty="0">
                <a:solidFill>
                  <a:schemeClr val="bg2">
                    <a:lumMod val="40000"/>
                    <a:lumOff val="60000"/>
                  </a:schemeClr>
                </a:solidFill>
              </a:rPr>
              <a:t>Why use two methods of encryption? </a:t>
            </a:r>
          </a:p>
        </p:txBody>
      </p:sp>
      <p:sp>
        <p:nvSpPr>
          <p:cNvPr id="3" name="Content Placeholder 2">
            <a:extLst>
              <a:ext uri="{FF2B5EF4-FFF2-40B4-BE49-F238E27FC236}">
                <a16:creationId xmlns:a16="http://schemas.microsoft.com/office/drawing/2014/main" xmlns="" id="{9A52BBF7-D130-452E-B4F0-2E92546D5FA2}"/>
              </a:ext>
            </a:extLst>
          </p:cNvPr>
          <p:cNvSpPr>
            <a:spLocks noGrp="1"/>
          </p:cNvSpPr>
          <p:nvPr>
            <p:ph idx="1"/>
          </p:nvPr>
        </p:nvSpPr>
        <p:spPr>
          <a:xfrm>
            <a:off x="838200" y="1825625"/>
            <a:ext cx="10377196" cy="3222236"/>
          </a:xfrm>
        </p:spPr>
        <p:txBody>
          <a:bodyPr/>
          <a:lstStyle/>
          <a:p>
            <a:r>
              <a:rPr lang="en-US" b="1" i="1" kern="150" dirty="0">
                <a:effectLst/>
                <a:latin typeface="apple-system, BlinkMacSystemFon"/>
                <a:ea typeface="OpenSymbol"/>
                <a:cs typeface="OpenSymbol"/>
              </a:rPr>
              <a:t>because public-key cryptography is much slower than symmetric cryptography, especially for large messages. </a:t>
            </a:r>
            <a:r>
              <a:rPr lang="en-US" kern="150" dirty="0">
                <a:effectLst/>
                <a:latin typeface="apple-system, BlinkMacSystemFon"/>
                <a:ea typeface="OpenSymbol"/>
                <a:cs typeface="OpenSymbol"/>
              </a:rPr>
              <a:t>So we use symmetric cryptography to encrypt and decrypt messages and we use public-key cryptography to encrypt and decrypt the session key that is used for more security</a:t>
            </a:r>
            <a:endParaRPr lang="en-US" kern="150" dirty="0">
              <a:effectLst/>
              <a:latin typeface="OpenSymbol"/>
              <a:ea typeface="OpenSymbol"/>
              <a:cs typeface="OpenSymbol"/>
            </a:endParaRPr>
          </a:p>
          <a:p>
            <a:endParaRPr lang="en-US" dirty="0"/>
          </a:p>
        </p:txBody>
      </p:sp>
    </p:spTree>
    <p:extLst>
      <p:ext uri="{BB962C8B-B14F-4D97-AF65-F5344CB8AC3E}">
        <p14:creationId xmlns:p14="http://schemas.microsoft.com/office/powerpoint/2010/main" val="2030879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3CD454-ED1A-4497-A554-2D17E59D661D}"/>
              </a:ext>
            </a:extLst>
          </p:cNvPr>
          <p:cNvSpPr>
            <a:spLocks noGrp="1"/>
          </p:cNvSpPr>
          <p:nvPr>
            <p:ph type="title"/>
          </p:nvPr>
        </p:nvSpPr>
        <p:spPr/>
        <p:txBody>
          <a:bodyPr/>
          <a:lstStyle/>
          <a:p>
            <a:r>
              <a:rPr lang="en-US" sz="4000" dirty="0">
                <a:solidFill>
                  <a:schemeClr val="bg2">
                    <a:lumMod val="40000"/>
                    <a:lumOff val="60000"/>
                  </a:schemeClr>
                </a:solidFill>
              </a:rPr>
              <a:t>Advantages:</a:t>
            </a:r>
          </a:p>
        </p:txBody>
      </p:sp>
      <p:sp>
        <p:nvSpPr>
          <p:cNvPr id="3" name="Content Placeholder 2">
            <a:extLst>
              <a:ext uri="{FF2B5EF4-FFF2-40B4-BE49-F238E27FC236}">
                <a16:creationId xmlns:a16="http://schemas.microsoft.com/office/drawing/2014/main" xmlns="" id="{89B980BC-0F9B-4C1B-ABFB-F5F35B405294}"/>
              </a:ext>
            </a:extLst>
          </p:cNvPr>
          <p:cNvSpPr>
            <a:spLocks noGrp="1"/>
          </p:cNvSpPr>
          <p:nvPr>
            <p:ph idx="1"/>
          </p:nvPr>
        </p:nvSpPr>
        <p:spPr/>
        <p:txBody>
          <a:bodyPr>
            <a:normAutofit fontScale="85000" lnSpcReduction="20000"/>
          </a:bodyPr>
          <a:lstStyle/>
          <a:p>
            <a:r>
              <a:rPr lang="en-US" sz="3300" b="1" i="1" dirty="0">
                <a:solidFill>
                  <a:srgbClr val="FF0000"/>
                </a:solidFill>
                <a:effectLst/>
                <a:latin typeface="Calibri" panose="020F0502020204030204" pitchFamily="34" charset="0"/>
                <a:ea typeface="Calibri" panose="020F0502020204030204" pitchFamily="34" charset="0"/>
                <a:cs typeface="Arial" panose="020B0604020202020204" pitchFamily="34" charset="0"/>
              </a:rPr>
              <a:t>Very secure	</a:t>
            </a:r>
          </a:p>
          <a:p>
            <a:pPr marL="457200" lvl="1" indent="0">
              <a:buNone/>
            </a:pPr>
            <a:r>
              <a:rPr lang="en-US" sz="2600" dirty="0">
                <a:effectLst/>
                <a:latin typeface="Arial" panose="020B0604020202020204" pitchFamily="34" charset="0"/>
                <a:ea typeface="Calibri" panose="020F0502020204030204" pitchFamily="34" charset="0"/>
              </a:rPr>
              <a:t>PGP benefits from the security of asymmetric cryptography and the speed of symmetric encryption. </a:t>
            </a:r>
            <a:endParaRPr lang="en-US" sz="2600" dirty="0">
              <a:latin typeface="Calibri" panose="020F0502020204030204" pitchFamily="34" charset="0"/>
              <a:ea typeface="Calibri" panose="020F0502020204030204" pitchFamily="34" charset="0"/>
              <a:cs typeface="Arial" panose="020B0604020202020204" pitchFamily="34" charset="0"/>
            </a:endParaRPr>
          </a:p>
          <a:p>
            <a:pPr marL="457200" lvl="1" indent="0">
              <a:buNone/>
            </a:pPr>
            <a:r>
              <a:rPr lang="en-US" sz="2600" dirty="0">
                <a:effectLst/>
                <a:latin typeface="Arial" panose="020B0604020202020204" pitchFamily="34" charset="0"/>
                <a:ea typeface="Calibri" panose="020F0502020204030204" pitchFamily="34" charset="0"/>
                <a:cs typeface="Arial" panose="020B0604020202020204" pitchFamily="34" charset="0"/>
              </a:rPr>
              <a:t>It is essentially unbreakable.</a:t>
            </a:r>
          </a:p>
          <a:p>
            <a:pPr marL="457200" lvl="1" indent="0">
              <a:buNone/>
            </a:pPr>
            <a:endParaRPr lang="en-US" sz="1800" dirty="0">
              <a:solidFill>
                <a:srgbClr val="212234"/>
              </a:solidFill>
              <a:effectLst/>
              <a:latin typeface="Arial" panose="020B0604020202020204" pitchFamily="34" charset="0"/>
              <a:ea typeface="Calibri" panose="020F0502020204030204" pitchFamily="34" charset="0"/>
              <a:cs typeface="Arial" panose="020B0604020202020204" pitchFamily="34" charset="0"/>
            </a:endParaRPr>
          </a:p>
          <a:p>
            <a:r>
              <a:rPr lang="en-US" sz="3300" b="1" i="1" dirty="0">
                <a:solidFill>
                  <a:srgbClr val="FF0000"/>
                </a:solidFill>
                <a:latin typeface="Calibri" panose="020F0502020204030204" pitchFamily="34" charset="0"/>
                <a:cs typeface="Arial" panose="020B0604020202020204" pitchFamily="34" charset="0"/>
              </a:rPr>
              <a:t>Available as free ware</a:t>
            </a:r>
          </a:p>
          <a:p>
            <a:pPr marL="457200" lvl="1" indent="0">
              <a:buNone/>
            </a:pPr>
            <a:r>
              <a:rPr lang="en-US" sz="2600" dirty="0">
                <a:effectLst/>
                <a:latin typeface="Arial" panose="020B0604020202020204" pitchFamily="34" charset="0"/>
                <a:ea typeface="Calibri" panose="020F0502020204030204" pitchFamily="34" charset="0"/>
                <a:cs typeface="Arial" panose="020B0604020202020204" pitchFamily="34" charset="0"/>
              </a:rPr>
              <a:t> Spread rapidly among users who wanted an extra level of security for their email messages</a:t>
            </a:r>
            <a:endParaRPr lang="en-US" sz="2600" dirty="0">
              <a:latin typeface="Calibri" panose="020F0502020204030204" pitchFamily="34" charset="0"/>
              <a:ea typeface="Calibri" panose="020F0502020204030204" pitchFamily="34" charset="0"/>
              <a:cs typeface="Arial" panose="020B0604020202020204" pitchFamily="34" charset="0"/>
            </a:endParaRPr>
          </a:p>
          <a:p>
            <a:r>
              <a:rPr lang="en-US" sz="3300" b="1" i="1" dirty="0">
                <a:solidFill>
                  <a:srgbClr val="FF0000"/>
                </a:solidFill>
                <a:latin typeface="Calibri" panose="020F0502020204030204" pitchFamily="34" charset="0"/>
                <a:cs typeface="Arial" panose="020B0604020202020204" pitchFamily="34" charset="0"/>
              </a:rPr>
              <a:t>No compatibility problem</a:t>
            </a:r>
          </a:p>
          <a:p>
            <a:pPr marL="457200" lvl="1" indent="0">
              <a:buNone/>
            </a:pPr>
            <a:r>
              <a:rPr lang="en-US" sz="2600" dirty="0">
                <a:effectLst/>
                <a:latin typeface="Arial" panose="020B0604020202020204" pitchFamily="34" charset="0"/>
                <a:ea typeface="Calibri" panose="020F0502020204030204" pitchFamily="34" charset="0"/>
                <a:cs typeface="Arial" panose="020B0604020202020204" pitchFamily="34" charset="0"/>
              </a:rPr>
              <a:t>Works with any email application that you or you recipient is using. Can be applied in digital image, audio and video file</a:t>
            </a:r>
            <a:endParaRPr lang="en-US" sz="2600" dirty="0">
              <a:effectLst/>
              <a:latin typeface="Calibri" panose="020F0502020204030204" pitchFamily="34" charset="0"/>
              <a:ea typeface="Calibri" panose="020F0502020204030204" pitchFamily="34" charset="0"/>
              <a:cs typeface="Arial" panose="020B0604020202020204" pitchFamily="34" charset="0"/>
            </a:endParaRPr>
          </a:p>
          <a:p>
            <a:pPr lvl="1"/>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a:endParaRPr lang="en-US" dirty="0"/>
          </a:p>
        </p:txBody>
      </p:sp>
    </p:spTree>
    <p:extLst>
      <p:ext uri="{BB962C8B-B14F-4D97-AF65-F5344CB8AC3E}">
        <p14:creationId xmlns:p14="http://schemas.microsoft.com/office/powerpoint/2010/main" val="1674630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4A13EF-16C5-4F36-902F-988813EC1329}"/>
              </a:ext>
            </a:extLst>
          </p:cNvPr>
          <p:cNvSpPr>
            <a:spLocks noGrp="1"/>
          </p:cNvSpPr>
          <p:nvPr>
            <p:ph type="title"/>
          </p:nvPr>
        </p:nvSpPr>
        <p:spPr/>
        <p:txBody>
          <a:bodyPr/>
          <a:lstStyle/>
          <a:p>
            <a:r>
              <a:rPr lang="en-US" sz="4000" dirty="0">
                <a:solidFill>
                  <a:schemeClr val="bg2">
                    <a:lumMod val="40000"/>
                    <a:lumOff val="60000"/>
                  </a:schemeClr>
                </a:solidFill>
              </a:rPr>
              <a:t>Advantages:</a:t>
            </a:r>
          </a:p>
        </p:txBody>
      </p:sp>
      <p:sp>
        <p:nvSpPr>
          <p:cNvPr id="3" name="Content Placeholder 2">
            <a:extLst>
              <a:ext uri="{FF2B5EF4-FFF2-40B4-BE49-F238E27FC236}">
                <a16:creationId xmlns:a16="http://schemas.microsoft.com/office/drawing/2014/main" xmlns="" id="{FC38EE7A-8C88-448E-A45A-681AC23FC92F}"/>
              </a:ext>
            </a:extLst>
          </p:cNvPr>
          <p:cNvSpPr>
            <a:spLocks noGrp="1"/>
          </p:cNvSpPr>
          <p:nvPr>
            <p:ph idx="1"/>
          </p:nvPr>
        </p:nvSpPr>
        <p:spPr/>
        <p:txBody>
          <a:bodyPr/>
          <a:lstStyle/>
          <a:p>
            <a:pPr>
              <a:lnSpc>
                <a:spcPct val="80000"/>
              </a:lnSpc>
            </a:pPr>
            <a:r>
              <a:rPr lang="en-US" sz="2800" b="1" i="1" dirty="0">
                <a:solidFill>
                  <a:srgbClr val="FF0000"/>
                </a:solidFill>
                <a:latin typeface="Calibri" panose="020F0502020204030204" pitchFamily="34" charset="0"/>
                <a:cs typeface="Arial" panose="020B0604020202020204" pitchFamily="34" charset="0"/>
              </a:rPr>
              <a:t>Provides authentication</a:t>
            </a:r>
          </a:p>
          <a:p>
            <a:pPr marL="457200" lvl="1" indent="0">
              <a:buNone/>
            </a:pPr>
            <a:r>
              <a:rPr lang="en-US" sz="2400" dirty="0">
                <a:solidFill>
                  <a:schemeClr val="tx1">
                    <a:lumMod val="95000"/>
                  </a:schemeClr>
                </a:solidFill>
                <a:effectLst/>
                <a:latin typeface="Arial" panose="020B0604020202020204" pitchFamily="34" charset="0"/>
                <a:ea typeface="Calibri" panose="020F0502020204030204" pitchFamily="34" charset="0"/>
                <a:cs typeface="Arial" panose="020B0604020202020204" pitchFamily="34" charset="0"/>
              </a:rPr>
              <a:t>Verify the sender information to ensure that you are not being fooled by a third party</a:t>
            </a:r>
            <a:endParaRPr lang="en-US" sz="2400" dirty="0">
              <a:solidFill>
                <a:schemeClr val="tx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endParaRPr lang="en-US" sz="2800" dirty="0">
              <a:solidFill>
                <a:srgbClr val="212234"/>
              </a:solidFill>
              <a:latin typeface="Arial" panose="020B0604020202020204" pitchFamily="34" charset="0"/>
            </a:endParaRPr>
          </a:p>
          <a:p>
            <a:pPr>
              <a:lnSpc>
                <a:spcPct val="80000"/>
              </a:lnSpc>
            </a:pPr>
            <a:r>
              <a:rPr lang="en-US" sz="2800" b="1" i="1" dirty="0">
                <a:solidFill>
                  <a:srgbClr val="FF0000"/>
                </a:solidFill>
                <a:latin typeface="Calibri" panose="020F0502020204030204" pitchFamily="34" charset="0"/>
                <a:cs typeface="Arial" panose="020B0604020202020204" pitchFamily="34" charset="0"/>
              </a:rPr>
              <a:t>Non recoverable messages</a:t>
            </a:r>
          </a:p>
          <a:p>
            <a:pPr marL="457200" lvl="1" indent="0">
              <a:buNone/>
            </a:pPr>
            <a:r>
              <a:rPr lang="en-US" sz="2400" b="1" dirty="0">
                <a:solidFill>
                  <a:schemeClr val="tx1">
                    <a:lumMod val="95000"/>
                  </a:schemeClr>
                </a:solidFill>
                <a:effectLst/>
                <a:latin typeface="inherit"/>
                <a:ea typeface="Calibri" panose="020F0502020204030204" pitchFamily="34" charset="0"/>
                <a:cs typeface="Arial" panose="020B0604020202020204" pitchFamily="34" charset="0"/>
              </a:rPr>
              <a:t>Cannot recover sensitive messages or files once you have deleted them.</a:t>
            </a:r>
            <a:endParaRPr lang="en-US" sz="2400" dirty="0">
              <a:solidFill>
                <a:schemeClr val="tx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marL="457200" lvl="1" indent="0">
              <a:buNone/>
            </a:pPr>
            <a:endParaRPr lang="en-US" dirty="0"/>
          </a:p>
        </p:txBody>
      </p:sp>
    </p:spTree>
    <p:extLst>
      <p:ext uri="{BB962C8B-B14F-4D97-AF65-F5344CB8AC3E}">
        <p14:creationId xmlns:p14="http://schemas.microsoft.com/office/powerpoint/2010/main" val="3320527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C570-8CD3-40B0-8409-93512844B18D}"/>
              </a:ext>
            </a:extLst>
          </p:cNvPr>
          <p:cNvSpPr>
            <a:spLocks noGrp="1"/>
          </p:cNvSpPr>
          <p:nvPr>
            <p:ph type="title"/>
          </p:nvPr>
        </p:nvSpPr>
        <p:spPr/>
        <p:txBody>
          <a:bodyPr/>
          <a:lstStyle/>
          <a:p>
            <a:r>
              <a:rPr lang="en-US" sz="4000" dirty="0">
                <a:solidFill>
                  <a:schemeClr val="bg2">
                    <a:lumMod val="40000"/>
                    <a:lumOff val="60000"/>
                  </a:schemeClr>
                </a:solidFill>
              </a:rPr>
              <a:t>Disadvantage</a:t>
            </a:r>
          </a:p>
        </p:txBody>
      </p:sp>
      <p:sp>
        <p:nvSpPr>
          <p:cNvPr id="3" name="Content Placeholder 2">
            <a:extLst>
              <a:ext uri="{FF2B5EF4-FFF2-40B4-BE49-F238E27FC236}">
                <a16:creationId xmlns:a16="http://schemas.microsoft.com/office/drawing/2014/main" xmlns="" id="{61E06335-A104-40D0-BA36-62D21FCDB65F}"/>
              </a:ext>
            </a:extLst>
          </p:cNvPr>
          <p:cNvSpPr>
            <a:spLocks noGrp="1"/>
          </p:cNvSpPr>
          <p:nvPr>
            <p:ph idx="1"/>
          </p:nvPr>
        </p:nvSpPr>
        <p:spPr/>
        <p:txBody>
          <a:bodyPr/>
          <a:lstStyle/>
          <a:p>
            <a:pPr>
              <a:lnSpc>
                <a:spcPct val="80000"/>
              </a:lnSpc>
            </a:pPr>
            <a:r>
              <a:rPr lang="en-US" sz="2800" b="1" i="1" dirty="0">
                <a:solidFill>
                  <a:srgbClr val="FF0000"/>
                </a:solidFill>
                <a:latin typeface="Calibri" panose="020F0502020204030204" pitchFamily="34" charset="0"/>
                <a:cs typeface="Arial" panose="020B0604020202020204" pitchFamily="34" charset="0"/>
              </a:rPr>
              <a:t>It is not user friendly</a:t>
            </a:r>
          </a:p>
          <a:p>
            <a:pPr marL="171450" lvl="1" indent="0">
              <a:lnSpc>
                <a:spcPct val="107000"/>
              </a:lnSpc>
              <a:spcBef>
                <a:spcPts val="0"/>
              </a:spcBef>
              <a:spcAft>
                <a:spcPts val="800"/>
              </a:spcAft>
              <a:buNone/>
            </a:pPr>
            <a:r>
              <a:rPr lang="en-US" sz="2400" dirty="0">
                <a:solidFill>
                  <a:schemeClr val="tx1">
                    <a:lumMod val="95000"/>
                  </a:schemeClr>
                </a:solidFill>
                <a:effectLst/>
                <a:latin typeface="Arial" panose="020B0604020202020204" pitchFamily="34" charset="0"/>
                <a:ea typeface="Calibri" panose="020F0502020204030204" pitchFamily="34" charset="0"/>
                <a:cs typeface="Arial" panose="020B0604020202020204" pitchFamily="34" charset="0"/>
              </a:rPr>
              <a:t>Can add significant extra work and time to your daily schedule.</a:t>
            </a:r>
          </a:p>
          <a:p>
            <a:pPr marL="171450" lvl="1" indent="0">
              <a:lnSpc>
                <a:spcPct val="107000"/>
              </a:lnSpc>
              <a:spcBef>
                <a:spcPts val="0"/>
              </a:spcBef>
              <a:spcAft>
                <a:spcPts val="800"/>
              </a:spcAft>
              <a:buNone/>
            </a:pPr>
            <a:endParaRPr lang="en-US" sz="3200" dirty="0">
              <a:solidFill>
                <a:schemeClr val="tx1">
                  <a:lumMod val="95000"/>
                </a:schemeClr>
              </a:solidFill>
              <a:latin typeface="Calibri" panose="020F0502020204030204" pitchFamily="34" charset="0"/>
              <a:ea typeface="Calibri" panose="020F0502020204030204" pitchFamily="34" charset="0"/>
              <a:cs typeface="Arial" panose="020B0604020202020204" pitchFamily="34" charset="0"/>
            </a:endParaRPr>
          </a:p>
          <a:p>
            <a:pPr>
              <a:lnSpc>
                <a:spcPct val="80000"/>
              </a:lnSpc>
            </a:pPr>
            <a:r>
              <a:rPr lang="en-US" sz="2800" b="1" i="1" dirty="0">
                <a:solidFill>
                  <a:srgbClr val="FF0000"/>
                </a:solidFill>
                <a:latin typeface="Calibri" panose="020F0502020204030204" pitchFamily="34" charset="0"/>
                <a:cs typeface="Arial" panose="020B0604020202020204" pitchFamily="34" charset="0"/>
              </a:rPr>
              <a:t>No unknown users</a:t>
            </a:r>
          </a:p>
          <a:p>
            <a:pPr marL="171450" lvl="1" indent="0">
              <a:lnSpc>
                <a:spcPct val="107000"/>
              </a:lnSpc>
              <a:spcBef>
                <a:spcPts val="0"/>
              </a:spcBef>
              <a:spcAft>
                <a:spcPts val="800"/>
              </a:spcAft>
              <a:buNone/>
            </a:pPr>
            <a:r>
              <a:rPr lang="en-US" sz="2400" dirty="0">
                <a:solidFill>
                  <a:schemeClr val="tx1">
                    <a:lumMod val="95000"/>
                  </a:schemeClr>
                </a:solidFill>
                <a:effectLst/>
                <a:latin typeface="Arial" panose="020B0604020202020204" pitchFamily="34" charset="0"/>
                <a:ea typeface="Calibri" panose="020F0502020204030204" pitchFamily="34" charset="0"/>
                <a:cs typeface="Arial" panose="020B0604020202020204" pitchFamily="34" charset="0"/>
              </a:rPr>
              <a:t>You should be aware that PGP encrypts your messages, but it doesn’t make you anonymous</a:t>
            </a:r>
            <a:endParaRPr lang="en-US" sz="2400" dirty="0">
              <a:solidFill>
                <a:schemeClr val="tx1">
                  <a:lumMod val="95000"/>
                </a:schemeClr>
              </a:solidFill>
              <a:effectLst/>
              <a:latin typeface="Calibri" panose="020F0502020204030204" pitchFamily="34" charset="0"/>
              <a:ea typeface="Calibri" panose="020F0502020204030204" pitchFamily="34" charset="0"/>
              <a:cs typeface="Arial" panose="020B0604020202020204" pitchFamily="34" charset="0"/>
            </a:endParaRPr>
          </a:p>
          <a:p>
            <a:pPr marL="457200" lvl="1">
              <a:lnSpc>
                <a:spcPct val="107000"/>
              </a:lnSpc>
              <a:spcBef>
                <a:spcPts val="0"/>
              </a:spcBef>
              <a:spcAft>
                <a:spcPts val="800"/>
              </a:spcAft>
            </a:pP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0180447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F4EF3-3F0F-40A9-8C87-6EAB19638589}"/>
              </a:ext>
            </a:extLst>
          </p:cNvPr>
          <p:cNvSpPr>
            <a:spLocks noGrp="1"/>
          </p:cNvSpPr>
          <p:nvPr>
            <p:ph type="title"/>
          </p:nvPr>
        </p:nvSpPr>
        <p:spPr/>
        <p:txBody>
          <a:bodyPr/>
          <a:lstStyle/>
          <a:p>
            <a:r>
              <a:rPr lang="en-US" sz="4000" dirty="0">
                <a:solidFill>
                  <a:schemeClr val="bg2">
                    <a:lumMod val="40000"/>
                    <a:lumOff val="60000"/>
                  </a:schemeClr>
                </a:solidFill>
              </a:rPr>
              <a:t>Disadvantage:</a:t>
            </a:r>
          </a:p>
        </p:txBody>
      </p:sp>
      <p:sp>
        <p:nvSpPr>
          <p:cNvPr id="3" name="Content Placeholder 2">
            <a:extLst>
              <a:ext uri="{FF2B5EF4-FFF2-40B4-BE49-F238E27FC236}">
                <a16:creationId xmlns:a16="http://schemas.microsoft.com/office/drawing/2014/main" xmlns="" id="{CCCAB74A-82E5-4C1A-9EEF-06941A5D3E73}"/>
              </a:ext>
            </a:extLst>
          </p:cNvPr>
          <p:cNvSpPr>
            <a:spLocks noGrp="1"/>
          </p:cNvSpPr>
          <p:nvPr>
            <p:ph idx="1"/>
          </p:nvPr>
        </p:nvSpPr>
        <p:spPr/>
        <p:txBody>
          <a:bodyPr/>
          <a:lstStyle/>
          <a:p>
            <a:pPr>
              <a:lnSpc>
                <a:spcPct val="80000"/>
              </a:lnSpc>
            </a:pPr>
            <a:r>
              <a:rPr lang="en-US" sz="2800" b="1" i="1" dirty="0">
                <a:solidFill>
                  <a:srgbClr val="FF0000"/>
                </a:solidFill>
                <a:latin typeface="Calibri" panose="020F0502020204030204" pitchFamily="34" charset="0"/>
                <a:cs typeface="Arial" panose="020B0604020202020204" pitchFamily="34" charset="0"/>
              </a:rPr>
              <a:t>Complexity: </a:t>
            </a:r>
          </a:p>
          <a:p>
            <a:pPr marL="457200" lvl="1" indent="0">
              <a:buNone/>
            </a:pPr>
            <a:r>
              <a:rPr lang="en-US" sz="2400" dirty="0">
                <a:effectLst/>
                <a:latin typeface="Segoe UI" panose="020B0502040204020203" pitchFamily="34" charset="0"/>
                <a:ea typeface="Times New Roman" panose="02020603050405020304" pitchFamily="18" charset="0"/>
                <a:cs typeface="Arial" panose="020B0604020202020204" pitchFamily="34" charset="0"/>
              </a:rPr>
              <a:t>PGP is more complex, and it is less familiar than the traditional symmetric or asymmetric methods.</a:t>
            </a:r>
            <a:endParaRPr lang="en-US" sz="2400" b="1" dirty="0">
              <a:effectLst/>
              <a:latin typeface="Segoe UI" panose="020B0502040204020203" pitchFamily="34" charset="0"/>
              <a:ea typeface="Times New Roman" panose="02020603050405020304" pitchFamily="18" charset="0"/>
              <a:cs typeface="Arial" panose="020B0604020202020204" pitchFamily="34" charset="0"/>
            </a:endParaRPr>
          </a:p>
          <a:p>
            <a:pPr>
              <a:lnSpc>
                <a:spcPct val="80000"/>
              </a:lnSpc>
            </a:pPr>
            <a:r>
              <a:rPr lang="en-US" sz="2800" b="1" i="1" dirty="0">
                <a:solidFill>
                  <a:srgbClr val="FF0000"/>
                </a:solidFill>
                <a:latin typeface="Calibri" panose="020F0502020204030204" pitchFamily="34" charset="0"/>
                <a:cs typeface="Arial" panose="020B0604020202020204" pitchFamily="34" charset="0"/>
              </a:rPr>
              <a:t>No Recovery: </a:t>
            </a:r>
          </a:p>
          <a:p>
            <a:pPr marL="457200" lvl="1" indent="0">
              <a:buNone/>
            </a:pPr>
            <a:r>
              <a:rPr lang="en-US" sz="2400" dirty="0">
                <a:effectLst/>
                <a:latin typeface="Segoe UI" panose="020B0502040204020203" pitchFamily="34" charset="0"/>
                <a:ea typeface="Calibri" panose="020F0502020204030204" pitchFamily="34" charset="0"/>
                <a:cs typeface="Arial" panose="020B0604020202020204" pitchFamily="34" charset="0"/>
              </a:rPr>
              <a:t>PGP does not offer such a special program for recovery; encryption methods are very strong so, it does not retrieve the forgotten passwords results in lost messages or lost files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447516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D7A9CC-DC28-40B3-81D7-7B1AFED2A397}"/>
              </a:ext>
            </a:extLst>
          </p:cNvPr>
          <p:cNvSpPr>
            <a:spLocks noGrp="1"/>
          </p:cNvSpPr>
          <p:nvPr>
            <p:ph type="title"/>
          </p:nvPr>
        </p:nvSpPr>
        <p:spPr/>
        <p:txBody>
          <a:bodyPr>
            <a:normAutofit/>
          </a:bodyPr>
          <a:lstStyle/>
          <a:p>
            <a:r>
              <a:rPr lang="en-US" sz="4000" dirty="0">
                <a:solidFill>
                  <a:schemeClr val="bg2">
                    <a:lumMod val="40000"/>
                    <a:lumOff val="60000"/>
                  </a:schemeClr>
                </a:solidFill>
              </a:rPr>
              <a:t>Is PGP encryption secure?</a:t>
            </a:r>
          </a:p>
        </p:txBody>
      </p:sp>
      <p:sp>
        <p:nvSpPr>
          <p:cNvPr id="3" name="Content Placeholder 2">
            <a:extLst>
              <a:ext uri="{FF2B5EF4-FFF2-40B4-BE49-F238E27FC236}">
                <a16:creationId xmlns:a16="http://schemas.microsoft.com/office/drawing/2014/main" xmlns="" id="{FF3A65CB-FE2A-4791-A1E1-9CDD03B20BA7}"/>
              </a:ext>
            </a:extLst>
          </p:cNvPr>
          <p:cNvSpPr>
            <a:spLocks noGrp="1"/>
          </p:cNvSpPr>
          <p:nvPr>
            <p:ph idx="1"/>
          </p:nvPr>
        </p:nvSpPr>
        <p:spPr/>
        <p:txBody>
          <a:bodyPr>
            <a:normAutofit/>
          </a:bodyPr>
          <a:lstStyle/>
          <a:p>
            <a:r>
              <a:rPr lang="en-US" dirty="0">
                <a:effectLst/>
                <a:latin typeface="Calibri" panose="020F0502020204030204" pitchFamily="34" charset="0"/>
                <a:ea typeface="Calibri" panose="020F0502020204030204" pitchFamily="34" charset="0"/>
                <a:cs typeface="Arial" panose="020B0604020202020204" pitchFamily="34" charset="0"/>
              </a:rPr>
              <a:t>Yes. Though PGP is now more than 20 years old, there have been no weaknesses found in the basic implementation of the system so we can say that it is extremely safe, if used correctly and securely by individuals and organizations’ employees. </a:t>
            </a:r>
          </a:p>
          <a:p>
            <a:r>
              <a:rPr lang="en-US" dirty="0">
                <a:effectLst/>
                <a:latin typeface="Calibri" panose="020F0502020204030204" pitchFamily="34" charset="0"/>
                <a:ea typeface="Calibri" panose="020F0502020204030204" pitchFamily="34" charset="0"/>
                <a:cs typeface="Arial" panose="020B0604020202020204" pitchFamily="34" charset="0"/>
              </a:rPr>
              <a:t>The encryption method uses algorithms that are considered unbreakable and is one of the most secure ways to protect data and cloud systems. Protecting data with PGP makes it effectively impossible to be intercepted by hackers.</a:t>
            </a:r>
          </a:p>
          <a:p>
            <a:pPr marL="0" indent="0">
              <a:buNone/>
            </a:pPr>
            <a:endParaRPr lang="en-US" dirty="0"/>
          </a:p>
        </p:txBody>
      </p:sp>
    </p:spTree>
    <p:extLst>
      <p:ext uri="{BB962C8B-B14F-4D97-AF65-F5344CB8AC3E}">
        <p14:creationId xmlns:p14="http://schemas.microsoft.com/office/powerpoint/2010/main" val="6220508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2B59B9-7776-405B-B391-03E755CBBE02}"/>
              </a:ext>
            </a:extLst>
          </p:cNvPr>
          <p:cNvSpPr>
            <a:spLocks noGrp="1"/>
          </p:cNvSpPr>
          <p:nvPr>
            <p:ph type="title"/>
          </p:nvPr>
        </p:nvSpPr>
        <p:spPr/>
        <p:txBody>
          <a:bodyPr>
            <a:normAutofit/>
          </a:bodyPr>
          <a:lstStyle/>
          <a:p>
            <a:r>
              <a:rPr lang="en-US" sz="4000" dirty="0">
                <a:solidFill>
                  <a:schemeClr val="bg2">
                    <a:lumMod val="40000"/>
                    <a:lumOff val="60000"/>
                  </a:schemeClr>
                </a:solidFill>
              </a:rPr>
              <a:t>When Do I need to use it?</a:t>
            </a:r>
          </a:p>
        </p:txBody>
      </p:sp>
      <p:sp>
        <p:nvSpPr>
          <p:cNvPr id="3" name="Content Placeholder 2">
            <a:extLst>
              <a:ext uri="{FF2B5EF4-FFF2-40B4-BE49-F238E27FC236}">
                <a16:creationId xmlns:a16="http://schemas.microsoft.com/office/drawing/2014/main" xmlns="" id="{7B83F922-9CDC-47A6-83A7-95DB9E5083BB}"/>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It depends. If you are storing customer information, the answer is yes. Encrypting your personal files is not a necessity, but can dramatically improve your defenses against a cyberattack</a:t>
            </a:r>
          </a:p>
          <a:p>
            <a:endParaRPr lang="en-US" sz="1800" dirty="0"/>
          </a:p>
          <a:p>
            <a:r>
              <a:rPr lang="en-US" sz="1800" dirty="0">
                <a:effectLst/>
                <a:latin typeface="Calibri" panose="020F0502020204030204" pitchFamily="34" charset="0"/>
                <a:ea typeface="Calibri" panose="020F0502020204030204" pitchFamily="34" charset="0"/>
                <a:cs typeface="Arial" panose="020B0604020202020204" pitchFamily="34" charset="0"/>
              </a:rPr>
              <a:t>PGP encryption can be a powerful tool in protecting your data, your privacy, and your security. It provides you with a relatively easy, completely secure method of sending emails, and also allows you to verify the identity of the people you are communicating with. </a:t>
            </a:r>
            <a:endParaRPr lang="en-US" sz="1800" dirty="0"/>
          </a:p>
        </p:txBody>
      </p:sp>
    </p:spTree>
    <p:extLst>
      <p:ext uri="{BB962C8B-B14F-4D97-AF65-F5344CB8AC3E}">
        <p14:creationId xmlns:p14="http://schemas.microsoft.com/office/powerpoint/2010/main" val="42112083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8F8702-C7AA-4808-B948-59A0C49F3DDE}"/>
              </a:ext>
            </a:extLst>
          </p:cNvPr>
          <p:cNvSpPr>
            <a:spLocks noGrp="1"/>
          </p:cNvSpPr>
          <p:nvPr>
            <p:ph type="title"/>
          </p:nvPr>
        </p:nvSpPr>
        <p:spPr>
          <a:xfrm>
            <a:off x="518291" y="285569"/>
            <a:ext cx="9404723" cy="1400530"/>
          </a:xfrm>
        </p:spPr>
        <p:txBody>
          <a:bodyPr>
            <a:normAutofit/>
          </a:bodyPr>
          <a:lstStyle/>
          <a:p>
            <a:r>
              <a:rPr lang="en-US" sz="4000" dirty="0">
                <a:solidFill>
                  <a:schemeClr val="bg2">
                    <a:lumMod val="40000"/>
                    <a:lumOff val="60000"/>
                  </a:schemeClr>
                </a:solidFill>
              </a:rPr>
              <a:t>What is the best PGP software?</a:t>
            </a:r>
          </a:p>
        </p:txBody>
      </p:sp>
      <p:sp>
        <p:nvSpPr>
          <p:cNvPr id="3" name="Content Placeholder 2">
            <a:extLst>
              <a:ext uri="{FF2B5EF4-FFF2-40B4-BE49-F238E27FC236}">
                <a16:creationId xmlns:a16="http://schemas.microsoft.com/office/drawing/2014/main" xmlns="" id="{A0182EEB-1091-49CD-9832-C7BDA56C777A}"/>
              </a:ext>
            </a:extLst>
          </p:cNvPr>
          <p:cNvSpPr>
            <a:spLocks noGrp="1"/>
          </p:cNvSpPr>
          <p:nvPr>
            <p:ph idx="1"/>
          </p:nvPr>
        </p:nvSpPr>
        <p:spPr/>
        <p:txBody>
          <a:bodyPr/>
          <a:lstStyle/>
          <a:p>
            <a:r>
              <a:rPr lang="en-US" dirty="0">
                <a:effectLst/>
                <a:latin typeface="Calibri" panose="020F0502020204030204" pitchFamily="34" charset="0"/>
                <a:ea typeface="Calibri" panose="020F0502020204030204" pitchFamily="34" charset="0"/>
                <a:cs typeface="Arial" panose="020B0604020202020204" pitchFamily="34" charset="0"/>
              </a:rPr>
              <a:t>The “best” PGP software will depend on your needs. Most people don’t need to encrypt all of their emails, and so for most people a web-based PGP email provider will be the best solution. That said, if you are frequently sending emails that need to be encrypted, you can consider downloading a PGP add-on for your standard email client.</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lvl="1"/>
            <a:r>
              <a:rPr lang="en-US" sz="1800" b="1" dirty="0" err="1">
                <a:effectLst/>
                <a:latin typeface="Arial" panose="020B0604020202020204" pitchFamily="34" charset="0"/>
                <a:ea typeface="Calibri" panose="020F0502020204030204" pitchFamily="34" charset="0"/>
              </a:rPr>
              <a:t>pfPgpEncryptor</a:t>
            </a:r>
            <a:r>
              <a:rPr lang="en-US" sz="1800" b="1" dirty="0">
                <a:effectLst/>
                <a:latin typeface="Arial" panose="020B0604020202020204" pitchFamily="34" charset="0"/>
                <a:ea typeface="Calibri" panose="020F0502020204030204" pitchFamily="34" charset="0"/>
              </a:rPr>
              <a:t>:</a:t>
            </a:r>
            <a:r>
              <a:rPr lang="en-US" sz="1800" dirty="0">
                <a:effectLst/>
                <a:latin typeface="Calibri" panose="020F0502020204030204" pitchFamily="34" charset="0"/>
                <a:ea typeface="Calibri" panose="020F0502020204030204" pitchFamily="34" charset="0"/>
                <a:cs typeface="Arial" panose="020B0604020202020204" pitchFamily="34" charset="0"/>
              </a:rPr>
              <a:t> it not only encrypts files, but it also compresses them at the same time. Plus, it also gives you complete freedom to select </a:t>
            </a:r>
            <a:r>
              <a:rPr lang="en-US" sz="1800" i="1" dirty="0">
                <a:effectLst/>
                <a:latin typeface="Arial" panose="020B0604020202020204" pitchFamily="34" charset="0"/>
                <a:ea typeface="Calibri" panose="020F0502020204030204" pitchFamily="34" charset="0"/>
              </a:rPr>
              <a:t>Hash</a:t>
            </a:r>
            <a:r>
              <a:rPr lang="en-US" sz="1800" dirty="0">
                <a:effectLst/>
                <a:latin typeface="Calibri" panose="020F0502020204030204" pitchFamily="34" charset="0"/>
                <a:ea typeface="Calibri" panose="020F0502020204030204" pitchFamily="34" charset="0"/>
                <a:cs typeface="Arial" panose="020B0604020202020204" pitchFamily="34" charset="0"/>
              </a:rPr>
              <a:t> and </a:t>
            </a:r>
            <a:r>
              <a:rPr lang="en-US" sz="1800" i="1" dirty="0">
                <a:effectLst/>
                <a:latin typeface="Arial" panose="020B0604020202020204" pitchFamily="34" charset="0"/>
                <a:ea typeface="Calibri" panose="020F0502020204030204" pitchFamily="34" charset="0"/>
              </a:rPr>
              <a:t>Encryption algorithms</a:t>
            </a:r>
            <a:r>
              <a:rPr lang="en-US" sz="1800" dirty="0">
                <a:effectLst/>
                <a:latin typeface="Calibri" panose="020F0502020204030204" pitchFamily="34" charset="0"/>
                <a:ea typeface="Calibri" panose="020F0502020204030204" pitchFamily="34" charset="0"/>
                <a:cs typeface="Arial" panose="020B0604020202020204" pitchFamily="34" charset="0"/>
              </a:rPr>
              <a:t> of your choice.</a:t>
            </a:r>
          </a:p>
          <a:p>
            <a:pPr lvl="1"/>
            <a:r>
              <a:rPr lang="en-US" sz="1800" b="1" dirty="0" err="1">
                <a:effectLst/>
                <a:latin typeface="Arial" panose="020B0604020202020204" pitchFamily="34" charset="0"/>
                <a:ea typeface="Calibri" panose="020F0502020204030204" pitchFamily="34" charset="0"/>
                <a:cs typeface="Arial" panose="020B0604020202020204" pitchFamily="34" charset="0"/>
              </a:rPr>
              <a:t>Kleopatra</a:t>
            </a:r>
            <a:r>
              <a:rPr lang="en-US" sz="1800" dirty="0">
                <a:effectLst/>
                <a:latin typeface="Calibri" panose="020F0502020204030204" pitchFamily="34" charset="0"/>
                <a:ea typeface="Calibri" panose="020F0502020204030204" pitchFamily="34" charset="0"/>
                <a:cs typeface="Arial" panose="020B0604020202020204" pitchFamily="34" charset="0"/>
              </a:rPr>
              <a:t>: it is a</a:t>
            </a:r>
            <a:r>
              <a:rPr lang="en-US" sz="1800" b="1" dirty="0">
                <a:effectLst/>
                <a:latin typeface="Arial" panose="020B0604020202020204" pitchFamily="34" charset="0"/>
                <a:ea typeface="Calibri" panose="020F0502020204030204" pitchFamily="34" charset="0"/>
                <a:cs typeface="Arial" panose="020B0604020202020204" pitchFamily="34" charset="0"/>
              </a:rPr>
              <a:t> free open source PGP encryption software</a:t>
            </a:r>
            <a:r>
              <a:rPr lang="en-US" sz="1800" dirty="0">
                <a:effectLst/>
                <a:latin typeface="Calibri" panose="020F0502020204030204" pitchFamily="34" charset="0"/>
                <a:ea typeface="Calibri" panose="020F0502020204030204" pitchFamily="34" charset="0"/>
                <a:cs typeface="Arial" panose="020B0604020202020204" pitchFamily="34" charset="0"/>
              </a:rPr>
              <a:t> for Windows. Through this software, you can encrypt all of your important </a:t>
            </a:r>
            <a:r>
              <a:rPr lang="en-US" sz="1800" i="1" dirty="0">
                <a:effectLst/>
                <a:latin typeface="Arial" panose="020B0604020202020204" pitchFamily="34" charset="0"/>
                <a:ea typeface="Calibri" panose="020F0502020204030204" pitchFamily="34" charset="0"/>
                <a:cs typeface="Arial" panose="020B0604020202020204" pitchFamily="34" charset="0"/>
              </a:rPr>
              <a:t>data</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i="1" dirty="0">
                <a:effectLst/>
                <a:latin typeface="Arial" panose="020B0604020202020204" pitchFamily="34" charset="0"/>
                <a:ea typeface="Calibri" panose="020F0502020204030204" pitchFamily="34" charset="0"/>
                <a:cs typeface="Arial" panose="020B0604020202020204" pitchFamily="34" charset="0"/>
              </a:rPr>
              <a:t>files</a:t>
            </a:r>
            <a:r>
              <a:rPr lang="en-US" sz="1800" dirty="0">
                <a:effectLst/>
                <a:latin typeface="Calibri" panose="020F0502020204030204" pitchFamily="34" charset="0"/>
                <a:ea typeface="Calibri" panose="020F0502020204030204" pitchFamily="34" charset="0"/>
                <a:cs typeface="Arial" panose="020B0604020202020204" pitchFamily="34" charset="0"/>
              </a:rPr>
              <a:t>, </a:t>
            </a:r>
            <a:r>
              <a:rPr lang="en-US" sz="1800" i="1" dirty="0">
                <a:effectLst/>
                <a:latin typeface="Arial" panose="020B0604020202020204" pitchFamily="34" charset="0"/>
                <a:ea typeface="Calibri" panose="020F0502020204030204" pitchFamily="34" charset="0"/>
                <a:cs typeface="Arial" panose="020B0604020202020204" pitchFamily="34" charset="0"/>
              </a:rPr>
              <a:t>folders</a:t>
            </a:r>
            <a:r>
              <a:rPr lang="en-US" sz="1800" dirty="0">
                <a:effectLst/>
                <a:latin typeface="Calibri" panose="020F0502020204030204" pitchFamily="34" charset="0"/>
                <a:ea typeface="Calibri" panose="020F0502020204030204" pitchFamily="34" charset="0"/>
                <a:cs typeface="Arial" panose="020B0604020202020204" pitchFamily="34" charset="0"/>
              </a:rPr>
              <a:t>, etc. </a:t>
            </a:r>
          </a:p>
          <a:p>
            <a:pPr marL="457200" lvl="1" indent="0">
              <a:buNone/>
            </a:pPr>
            <a:endParaRPr lang="en-US" dirty="0"/>
          </a:p>
        </p:txBody>
      </p:sp>
    </p:spTree>
    <p:extLst>
      <p:ext uri="{BB962C8B-B14F-4D97-AF65-F5344CB8AC3E}">
        <p14:creationId xmlns:p14="http://schemas.microsoft.com/office/powerpoint/2010/main" val="6638747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ABB8F0-86B2-4499-B7B9-8A04D7E388EA}"/>
              </a:ext>
            </a:extLst>
          </p:cNvPr>
          <p:cNvSpPr>
            <a:spLocks noGrp="1"/>
          </p:cNvSpPr>
          <p:nvPr>
            <p:ph type="title"/>
          </p:nvPr>
        </p:nvSpPr>
        <p:spPr>
          <a:xfrm>
            <a:off x="1071465" y="2346340"/>
            <a:ext cx="10515600" cy="1325563"/>
          </a:xfrm>
        </p:spPr>
        <p:txBody>
          <a:bodyPr/>
          <a:lstStyle/>
          <a:p>
            <a:r>
              <a:rPr lang="en-US" dirty="0"/>
              <a:t>Any  Questions?</a:t>
            </a:r>
          </a:p>
        </p:txBody>
      </p:sp>
      <p:sp>
        <p:nvSpPr>
          <p:cNvPr id="3" name="Title 1">
            <a:extLst>
              <a:ext uri="{FF2B5EF4-FFF2-40B4-BE49-F238E27FC236}">
                <a16:creationId xmlns:a16="http://schemas.microsoft.com/office/drawing/2014/main" xmlns="" id="{DF686E77-56A3-44C1-8289-28EBA31AAFF4}"/>
              </a:ext>
            </a:extLst>
          </p:cNvPr>
          <p:cNvSpPr txBox="1">
            <a:spLocks/>
          </p:cNvSpPr>
          <p:nvPr/>
        </p:nvSpPr>
        <p:spPr>
          <a:xfrm>
            <a:off x="7122367" y="2757820"/>
            <a:ext cx="4779722" cy="1342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33579790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9BA114-50D1-45D9-8590-B455D0AB657F}"/>
              </a:ext>
            </a:extLst>
          </p:cNvPr>
          <p:cNvSpPr>
            <a:spLocks noGrp="1"/>
          </p:cNvSpPr>
          <p:nvPr>
            <p:ph type="title"/>
          </p:nvPr>
        </p:nvSpPr>
        <p:spPr/>
        <p:txBody>
          <a:bodyPr/>
          <a:lstStyle/>
          <a:p>
            <a:r>
              <a:rPr lang="en-US" dirty="0"/>
              <a:t>What is PGP</a:t>
            </a:r>
          </a:p>
        </p:txBody>
      </p:sp>
      <p:sp>
        <p:nvSpPr>
          <p:cNvPr id="3" name="Content Placeholder 2">
            <a:extLst>
              <a:ext uri="{FF2B5EF4-FFF2-40B4-BE49-F238E27FC236}">
                <a16:creationId xmlns:a16="http://schemas.microsoft.com/office/drawing/2014/main" xmlns="" id="{7C12F9BA-7396-4D71-81B3-D4F131F91EAD}"/>
              </a:ext>
            </a:extLst>
          </p:cNvPr>
          <p:cNvSpPr>
            <a:spLocks noGrp="1"/>
          </p:cNvSpPr>
          <p:nvPr>
            <p:ph idx="1"/>
          </p:nvPr>
        </p:nvSpPr>
        <p:spPr/>
        <p:txBody>
          <a:bodyPr/>
          <a:lstStyle/>
          <a:p>
            <a:r>
              <a:rPr lang="en-US" b="1" i="0" dirty="0">
                <a:effectLst/>
                <a:latin typeface="Arial" panose="020B0604020202020204" pitchFamily="34" charset="0"/>
              </a:rPr>
              <a:t> An </a:t>
            </a:r>
            <a:r>
              <a:rPr lang="en-US" b="1" dirty="0">
                <a:latin typeface="Arial" panose="020B0604020202020204" pitchFamily="34" charset="0"/>
              </a:rPr>
              <a:t>encryption program </a:t>
            </a:r>
            <a:r>
              <a:rPr lang="en-US" b="1" i="0" dirty="0">
                <a:effectLst/>
                <a:latin typeface="Arial" panose="020B0604020202020204" pitchFamily="34" charset="0"/>
              </a:rPr>
              <a:t>that provides cryptographic privacy and authentication for </a:t>
            </a:r>
            <a:r>
              <a:rPr lang="en-US" b="1" i="0" strike="noStrike" dirty="0">
                <a:effectLst/>
                <a:latin typeface="Arial" panose="020B0604020202020204" pitchFamily="34" charset="0"/>
              </a:rPr>
              <a:t>data communication</a:t>
            </a:r>
            <a:r>
              <a:rPr lang="en-US" b="1" i="0" dirty="0">
                <a:effectLst/>
                <a:latin typeface="Arial" panose="020B0604020202020204" pitchFamily="34" charset="0"/>
              </a:rPr>
              <a:t>. </a:t>
            </a:r>
          </a:p>
          <a:p>
            <a:r>
              <a:rPr lang="en-US" b="1" i="0" dirty="0">
                <a:effectLst/>
                <a:latin typeface="Arial" panose="020B0604020202020204" pitchFamily="34" charset="0"/>
              </a:rPr>
              <a:t>Used for </a:t>
            </a:r>
            <a:r>
              <a:rPr lang="en-US" b="1" i="0" u="none" strike="noStrike" dirty="0">
                <a:effectLst/>
                <a:latin typeface="Arial" panose="020B0604020202020204" pitchFamily="34" charset="0"/>
              </a:rPr>
              <a:t>signing</a:t>
            </a:r>
            <a:r>
              <a:rPr lang="en-US" b="1" i="0" dirty="0">
                <a:effectLst/>
                <a:latin typeface="Arial" panose="020B0604020202020204" pitchFamily="34" charset="0"/>
              </a:rPr>
              <a:t>, encrypting and decrypting texts, </a:t>
            </a:r>
            <a:r>
              <a:rPr lang="en-US" b="1" i="0" u="none" strike="noStrike" dirty="0">
                <a:effectLst/>
                <a:latin typeface="Arial" panose="020B0604020202020204" pitchFamily="34" charset="0"/>
              </a:rPr>
              <a:t>e-mails</a:t>
            </a:r>
            <a:r>
              <a:rPr lang="en-US" b="1" i="0" dirty="0">
                <a:effectLst/>
                <a:latin typeface="Arial" panose="020B0604020202020204" pitchFamily="34" charset="0"/>
              </a:rPr>
              <a:t>, files, directories, and whole disk partitions and to increase the </a:t>
            </a:r>
            <a:r>
              <a:rPr lang="en-US" b="1" i="0" u="none" strike="noStrike" dirty="0">
                <a:effectLst/>
                <a:latin typeface="Arial" panose="020B0604020202020204" pitchFamily="34" charset="0"/>
              </a:rPr>
              <a:t>security</a:t>
            </a:r>
            <a:r>
              <a:rPr lang="en-US" b="1" i="0" dirty="0">
                <a:effectLst/>
                <a:latin typeface="Arial" panose="020B0604020202020204" pitchFamily="34" charset="0"/>
              </a:rPr>
              <a:t> of e-mail communications.</a:t>
            </a:r>
            <a:endParaRPr lang="en-US" b="1" dirty="0"/>
          </a:p>
        </p:txBody>
      </p:sp>
    </p:spTree>
    <p:extLst>
      <p:ext uri="{BB962C8B-B14F-4D97-AF65-F5344CB8AC3E}">
        <p14:creationId xmlns:p14="http://schemas.microsoft.com/office/powerpoint/2010/main" val="29545272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D13B1C-3BA7-45AC-B4E1-2B51E31228C2}"/>
              </a:ext>
            </a:extLst>
          </p:cNvPr>
          <p:cNvSpPr>
            <a:spLocks noGrp="1"/>
          </p:cNvSpPr>
          <p:nvPr>
            <p:ph type="title"/>
          </p:nvPr>
        </p:nvSpPr>
        <p:spPr>
          <a:xfrm>
            <a:off x="838200" y="533076"/>
            <a:ext cx="10515600" cy="5065291"/>
          </a:xfrm>
        </p:spPr>
        <p:txBody>
          <a:bodyPr/>
          <a:lstStyle/>
          <a:p>
            <a:r>
              <a:rPr lang="en-US" dirty="0" smtClean="0"/>
              <a:t>Mohamed </a:t>
            </a:r>
            <a:r>
              <a:rPr lang="en-US" dirty="0" err="1" smtClean="0"/>
              <a:t>Moghazy</a:t>
            </a:r>
            <a:r>
              <a:rPr lang="en-US" dirty="0" smtClean="0"/>
              <a:t>     19100650</a:t>
            </a:r>
            <a:r>
              <a:rPr lang="en-US" dirty="0"/>
              <a:t/>
            </a:r>
            <a:br>
              <a:rPr lang="en-US" dirty="0"/>
            </a:br>
            <a:r>
              <a:rPr lang="en-US" dirty="0" smtClean="0"/>
              <a:t>Mina </a:t>
            </a:r>
            <a:r>
              <a:rPr lang="en-US" dirty="0" err="1" smtClean="0"/>
              <a:t>Bassem</a:t>
            </a:r>
            <a:r>
              <a:rPr lang="en-US" dirty="0" smtClean="0"/>
              <a:t>      19100337</a:t>
            </a:r>
            <a:r>
              <a:rPr lang="en-US" dirty="0"/>
              <a:t/>
            </a:r>
            <a:br>
              <a:rPr lang="en-US" dirty="0"/>
            </a:br>
            <a:r>
              <a:rPr lang="en-US" dirty="0"/>
              <a:t>Ahmed </a:t>
            </a:r>
            <a:r>
              <a:rPr lang="en-US" dirty="0" err="1" smtClean="0"/>
              <a:t>ezz</a:t>
            </a:r>
            <a:r>
              <a:rPr lang="en-US" smtClean="0"/>
              <a:t>   </a:t>
            </a:r>
            <a:r>
              <a:rPr lang="en-US" dirty="0"/>
              <a:t>19101505</a:t>
            </a:r>
          </a:p>
        </p:txBody>
      </p:sp>
    </p:spTree>
    <p:extLst>
      <p:ext uri="{BB962C8B-B14F-4D97-AF65-F5344CB8AC3E}">
        <p14:creationId xmlns:p14="http://schemas.microsoft.com/office/powerpoint/2010/main" val="4933169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DCBB71-A679-47B6-B9E0-4A00BB7C784A}"/>
              </a:ext>
            </a:extLst>
          </p:cNvPr>
          <p:cNvSpPr>
            <a:spLocks noGrp="1"/>
          </p:cNvSpPr>
          <p:nvPr>
            <p:ph type="title"/>
          </p:nvPr>
        </p:nvSpPr>
        <p:spPr>
          <a:xfrm>
            <a:off x="606782" y="324447"/>
            <a:ext cx="9404723" cy="1400530"/>
          </a:xfrm>
        </p:spPr>
        <p:txBody>
          <a:bodyPr/>
          <a:lstStyle/>
          <a:p>
            <a:r>
              <a:rPr lang="en-US" sz="4000" dirty="0">
                <a:solidFill>
                  <a:schemeClr val="bg2">
                    <a:lumMod val="40000"/>
                    <a:lumOff val="60000"/>
                  </a:schemeClr>
                </a:solidFill>
              </a:rPr>
              <a:t>History</a:t>
            </a:r>
          </a:p>
        </p:txBody>
      </p:sp>
      <p:sp>
        <p:nvSpPr>
          <p:cNvPr id="3" name="Content Placeholder 2">
            <a:extLst>
              <a:ext uri="{FF2B5EF4-FFF2-40B4-BE49-F238E27FC236}">
                <a16:creationId xmlns:a16="http://schemas.microsoft.com/office/drawing/2014/main" xmlns="" id="{EC0D0AC1-3F14-4183-B5BB-1F185D8D6B8B}"/>
              </a:ext>
            </a:extLst>
          </p:cNvPr>
          <p:cNvSpPr>
            <a:spLocks noGrp="1"/>
          </p:cNvSpPr>
          <p:nvPr>
            <p:ph idx="1"/>
          </p:nvPr>
        </p:nvSpPr>
        <p:spPr>
          <a:xfrm>
            <a:off x="838200" y="1825625"/>
            <a:ext cx="8669694" cy="3156922"/>
          </a:xfrm>
        </p:spPr>
        <p:txBody>
          <a:bodyPr>
            <a:normAutofit/>
          </a:bodyPr>
          <a:lstStyle/>
          <a:p>
            <a:r>
              <a:rPr lang="en-US" dirty="0"/>
              <a:t>PGP was created by Phil Zimmermann in 1991 and that was the first version of PGP.</a:t>
            </a:r>
          </a:p>
          <a:p>
            <a:r>
              <a:rPr lang="en-US" dirty="0"/>
              <a:t>PGP found its way onto the internet and rapidly acquired a considerable following around the world.</a:t>
            </a:r>
          </a:p>
          <a:p>
            <a:r>
              <a:rPr lang="en-US" dirty="0"/>
              <a:t> In February 1993 Zimmermann became the formal target of a criminal investigation by the US Government for "</a:t>
            </a:r>
            <a:r>
              <a:rPr lang="en-US" dirty="0">
                <a:hlinkClick r:id="rId3" tooltip="United States Munitions List">
                  <a:extLst>
                    <a:ext uri="{A12FA001-AC4F-418D-AE19-62706E023703}">
                      <ahyp:hlinkClr xmlns:ahyp="http://schemas.microsoft.com/office/drawing/2018/hyperlinkcolor" xmlns="" val="tx"/>
                    </a:ext>
                  </a:extLst>
                </a:hlinkClick>
              </a:rPr>
              <a:t>munitions</a:t>
            </a:r>
            <a:r>
              <a:rPr lang="en-US" dirty="0"/>
              <a:t> export without a license".</a:t>
            </a:r>
          </a:p>
          <a:p>
            <a:pPr marL="0" indent="0">
              <a:buNone/>
            </a:pPr>
            <a:r>
              <a:rPr lang="en-US" dirty="0"/>
              <a:t> </a:t>
            </a:r>
          </a:p>
        </p:txBody>
      </p:sp>
      <p:pic>
        <p:nvPicPr>
          <p:cNvPr id="5" name="Picture 4">
            <a:extLst>
              <a:ext uri="{FF2B5EF4-FFF2-40B4-BE49-F238E27FC236}">
                <a16:creationId xmlns:a16="http://schemas.microsoft.com/office/drawing/2014/main" xmlns="" id="{FD37FF04-0F42-4651-A14E-BCDCA348A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1283" y="3427451"/>
            <a:ext cx="2303106" cy="3301118"/>
          </a:xfrm>
          <a:prstGeom prst="rect">
            <a:avLst/>
          </a:prstGeom>
        </p:spPr>
      </p:pic>
    </p:spTree>
    <p:extLst>
      <p:ext uri="{BB962C8B-B14F-4D97-AF65-F5344CB8AC3E}">
        <p14:creationId xmlns:p14="http://schemas.microsoft.com/office/powerpoint/2010/main" val="32962740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236B3F-75C5-417E-B386-17649C8A9E60}"/>
              </a:ext>
            </a:extLst>
          </p:cNvPr>
          <p:cNvSpPr>
            <a:spLocks noGrp="1"/>
          </p:cNvSpPr>
          <p:nvPr>
            <p:ph type="title"/>
          </p:nvPr>
        </p:nvSpPr>
        <p:spPr/>
        <p:txBody>
          <a:bodyPr>
            <a:normAutofit/>
          </a:bodyPr>
          <a:lstStyle/>
          <a:p>
            <a:r>
              <a:rPr lang="en-US" sz="4400" dirty="0">
                <a:solidFill>
                  <a:schemeClr val="bg2">
                    <a:lumMod val="40000"/>
                    <a:lumOff val="60000"/>
                  </a:schemeClr>
                </a:solidFill>
              </a:rPr>
              <a:t>PGP 3 and founding of PGP Inc.</a:t>
            </a:r>
          </a:p>
        </p:txBody>
      </p:sp>
      <p:sp>
        <p:nvSpPr>
          <p:cNvPr id="3" name="Text Placeholder 2">
            <a:extLst>
              <a:ext uri="{FF2B5EF4-FFF2-40B4-BE49-F238E27FC236}">
                <a16:creationId xmlns:a16="http://schemas.microsoft.com/office/drawing/2014/main" xmlns="" id="{B1381B7F-4591-4B5A-B0DE-14F495D6C315}"/>
              </a:ext>
            </a:extLst>
          </p:cNvPr>
          <p:cNvSpPr>
            <a:spLocks noGrp="1"/>
          </p:cNvSpPr>
          <p:nvPr>
            <p:ph type="body" idx="1"/>
          </p:nvPr>
        </p:nvSpPr>
        <p:spPr/>
        <p:txBody>
          <a:bodyPr/>
          <a:lstStyle/>
          <a:p>
            <a:r>
              <a:rPr lang="en-US" b="1" dirty="0">
                <a:solidFill>
                  <a:srgbClr val="FF0000"/>
                </a:solidFill>
              </a:rPr>
              <a:t>PGP 3</a:t>
            </a:r>
          </a:p>
        </p:txBody>
      </p:sp>
      <p:sp>
        <p:nvSpPr>
          <p:cNvPr id="4" name="Content Placeholder 3">
            <a:extLst>
              <a:ext uri="{FF2B5EF4-FFF2-40B4-BE49-F238E27FC236}">
                <a16:creationId xmlns:a16="http://schemas.microsoft.com/office/drawing/2014/main" xmlns="" id="{974DA3B6-4690-43E0-B1AD-383F8132D9C7}"/>
              </a:ext>
            </a:extLst>
          </p:cNvPr>
          <p:cNvSpPr>
            <a:spLocks noGrp="1"/>
          </p:cNvSpPr>
          <p:nvPr>
            <p:ph sz="half" idx="2"/>
          </p:nvPr>
        </p:nvSpPr>
        <p:spPr/>
        <p:txBody>
          <a:bodyPr>
            <a:normAutofit fontScale="92500" lnSpcReduction="10000"/>
          </a:bodyPr>
          <a:lstStyle/>
          <a:p>
            <a:r>
              <a:rPr lang="en-US" sz="2000" dirty="0">
                <a:latin typeface="Arial" panose="020B0604020202020204" pitchFamily="34" charset="0"/>
              </a:rPr>
              <a:t>H</a:t>
            </a:r>
            <a:r>
              <a:rPr lang="en-US" sz="2000" i="0" dirty="0">
                <a:effectLst/>
                <a:latin typeface="Arial" panose="020B0604020202020204" pitchFamily="34" charset="0"/>
              </a:rPr>
              <a:t>ave considerable security improvements, including a new certificate structure that fixed small security flaws in the PGP 2.X. </a:t>
            </a:r>
            <a:r>
              <a:rPr lang="en-US" sz="2000" dirty="0">
                <a:latin typeface="Arial" panose="020B0604020202020204" pitchFamily="34" charset="0"/>
              </a:rPr>
              <a:t>P</a:t>
            </a:r>
            <a:r>
              <a:rPr lang="en-US" sz="2000" i="0" dirty="0">
                <a:effectLst/>
                <a:latin typeface="Arial" panose="020B0604020202020204" pitchFamily="34" charset="0"/>
              </a:rPr>
              <a:t>ermitting a certificate to include separate keys for signing and encryption.</a:t>
            </a:r>
          </a:p>
          <a:p>
            <a:r>
              <a:rPr lang="en-US" sz="2000" dirty="0"/>
              <a:t>PGP 3 introduced the use of the CAST-128 symmetric key algorithm, and the DSA and El-Gamal asymmetric key algorithms, all of which were unencumbered by patents.</a:t>
            </a:r>
          </a:p>
          <a:p>
            <a:endParaRPr lang="en-US" dirty="0"/>
          </a:p>
        </p:txBody>
      </p:sp>
      <p:sp>
        <p:nvSpPr>
          <p:cNvPr id="5" name="Text Placeholder 4">
            <a:extLst>
              <a:ext uri="{FF2B5EF4-FFF2-40B4-BE49-F238E27FC236}">
                <a16:creationId xmlns:a16="http://schemas.microsoft.com/office/drawing/2014/main" xmlns="" id="{53E362AC-EAE6-4455-9D0E-F07BF9A38799}"/>
              </a:ext>
            </a:extLst>
          </p:cNvPr>
          <p:cNvSpPr>
            <a:spLocks noGrp="1"/>
          </p:cNvSpPr>
          <p:nvPr>
            <p:ph type="body" sz="quarter" idx="3"/>
          </p:nvPr>
        </p:nvSpPr>
        <p:spPr/>
        <p:txBody>
          <a:bodyPr/>
          <a:lstStyle/>
          <a:p>
            <a:r>
              <a:rPr lang="en-US" b="1" dirty="0">
                <a:solidFill>
                  <a:srgbClr val="FF0000"/>
                </a:solidFill>
              </a:rPr>
              <a:t>PGP INC</a:t>
            </a:r>
          </a:p>
        </p:txBody>
      </p:sp>
      <p:sp>
        <p:nvSpPr>
          <p:cNvPr id="6" name="Content Placeholder 5">
            <a:extLst>
              <a:ext uri="{FF2B5EF4-FFF2-40B4-BE49-F238E27FC236}">
                <a16:creationId xmlns:a16="http://schemas.microsoft.com/office/drawing/2014/main" xmlns="" id="{486D44B1-ADA5-41AC-90D8-21FE3F4649F0}"/>
              </a:ext>
            </a:extLst>
          </p:cNvPr>
          <p:cNvSpPr>
            <a:spLocks noGrp="1"/>
          </p:cNvSpPr>
          <p:nvPr>
            <p:ph sz="quarter" idx="4"/>
          </p:nvPr>
        </p:nvSpPr>
        <p:spPr/>
        <p:txBody>
          <a:bodyPr>
            <a:normAutofit fontScale="92500" lnSpcReduction="20000"/>
          </a:bodyPr>
          <a:lstStyle/>
          <a:p>
            <a:r>
              <a:rPr lang="en-US" sz="2000" dirty="0">
                <a:latin typeface="Arial" panose="020B0604020202020204" pitchFamily="34" charset="0"/>
              </a:rPr>
              <a:t>M</a:t>
            </a:r>
            <a:r>
              <a:rPr lang="en-US" sz="2000" b="0" i="0" dirty="0">
                <a:effectLst/>
                <a:latin typeface="Arial" panose="020B0604020202020204" pitchFamily="34" charset="0"/>
              </a:rPr>
              <a:t>erged with </a:t>
            </a:r>
            <a:r>
              <a:rPr lang="en-US" sz="2000" b="0" i="0" dirty="0" err="1">
                <a:effectLst/>
                <a:latin typeface="Arial" panose="020B0604020202020204" pitchFamily="34" charset="0"/>
              </a:rPr>
              <a:t>Viacrypt</a:t>
            </a:r>
            <a:r>
              <a:rPr lang="en-US" sz="2000" b="0" i="0" dirty="0">
                <a:effectLst/>
                <a:latin typeface="Arial" panose="020B0604020202020204" pitchFamily="34" charset="0"/>
              </a:rPr>
              <a:t> as Zimmermann had sold commercial rights, which then changed its name to PGP Incorporated. </a:t>
            </a:r>
          </a:p>
          <a:p>
            <a:r>
              <a:rPr lang="en-US" sz="2000" b="0" i="0" dirty="0">
                <a:effectLst/>
                <a:latin typeface="Arial" panose="020B0604020202020204" pitchFamily="34" charset="0"/>
              </a:rPr>
              <a:t>The newly combined </a:t>
            </a:r>
            <a:r>
              <a:rPr lang="en-US" sz="2000" b="0" i="0" dirty="0" err="1">
                <a:effectLst/>
                <a:latin typeface="Arial" panose="020B0604020202020204" pitchFamily="34" charset="0"/>
              </a:rPr>
              <a:t>Viacrypt</a:t>
            </a:r>
            <a:r>
              <a:rPr lang="en-US" sz="2000" b="0" i="0" dirty="0">
                <a:effectLst/>
                <a:latin typeface="Arial" panose="020B0604020202020204" pitchFamily="34" charset="0"/>
              </a:rPr>
              <a:t>/PGP team started work on new versions of PGP encryption based on the PGP 3 system.</a:t>
            </a:r>
          </a:p>
          <a:p>
            <a:r>
              <a:rPr lang="en-US" sz="2000" b="0" i="0" dirty="0">
                <a:effectLst/>
                <a:latin typeface="Arial" panose="020B0604020202020204" pitchFamily="34" charset="0"/>
              </a:rPr>
              <a:t>Unlike PGP 2, which was an exclusively </a:t>
            </a:r>
            <a:r>
              <a:rPr lang="en-US" sz="2000" b="0" i="0" u="none" strike="noStrike" dirty="0">
                <a:effectLst/>
                <a:latin typeface="Arial" panose="020B0604020202020204" pitchFamily="34" charset="0"/>
              </a:rPr>
              <a:t>command line </a:t>
            </a:r>
            <a:r>
              <a:rPr lang="en-US" sz="2000" b="0" i="0" dirty="0">
                <a:effectLst/>
                <a:latin typeface="Arial" panose="020B0604020202020204" pitchFamily="34" charset="0"/>
              </a:rPr>
              <a:t>program, PGP 3 was designed from the start as a software library allowing users to work from a command line or inside a GUI environment.</a:t>
            </a:r>
            <a:endParaRPr lang="en-US" sz="2000" dirty="0"/>
          </a:p>
        </p:txBody>
      </p:sp>
    </p:spTree>
    <p:extLst>
      <p:ext uri="{BB962C8B-B14F-4D97-AF65-F5344CB8AC3E}">
        <p14:creationId xmlns:p14="http://schemas.microsoft.com/office/powerpoint/2010/main" val="36938979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4274E-D0A1-445B-8B56-038DE6BE3F00}"/>
              </a:ext>
            </a:extLst>
          </p:cNvPr>
          <p:cNvSpPr>
            <a:spLocks noGrp="1"/>
          </p:cNvSpPr>
          <p:nvPr>
            <p:ph type="title"/>
          </p:nvPr>
        </p:nvSpPr>
        <p:spPr/>
        <p:txBody>
          <a:bodyPr/>
          <a:lstStyle/>
          <a:p>
            <a:r>
              <a:rPr lang="en-US" sz="4000" dirty="0">
                <a:solidFill>
                  <a:schemeClr val="bg2">
                    <a:lumMod val="40000"/>
                    <a:lumOff val="60000"/>
                  </a:schemeClr>
                </a:solidFill>
              </a:rPr>
              <a:t>PGP fingerprint</a:t>
            </a:r>
          </a:p>
        </p:txBody>
      </p:sp>
      <p:sp>
        <p:nvSpPr>
          <p:cNvPr id="3" name="Content Placeholder 2">
            <a:extLst>
              <a:ext uri="{FF2B5EF4-FFF2-40B4-BE49-F238E27FC236}">
                <a16:creationId xmlns:a16="http://schemas.microsoft.com/office/drawing/2014/main" xmlns="" id="{4F4C0DB3-F169-4D7C-B8F3-8D7E11468B8D}"/>
              </a:ext>
            </a:extLst>
          </p:cNvPr>
          <p:cNvSpPr>
            <a:spLocks noGrp="1"/>
          </p:cNvSpPr>
          <p:nvPr>
            <p:ph idx="1"/>
          </p:nvPr>
        </p:nvSpPr>
        <p:spPr/>
        <p:txBody>
          <a:bodyPr/>
          <a:lstStyle/>
          <a:p>
            <a:r>
              <a:rPr lang="en-US" b="0" i="0" dirty="0">
                <a:effectLst/>
                <a:latin typeface="Arial" panose="020B0604020202020204" pitchFamily="34" charset="0"/>
              </a:rPr>
              <a:t>A </a:t>
            </a:r>
            <a:r>
              <a:rPr lang="en-US" b="0" i="0" u="none" strike="noStrike" dirty="0">
                <a:effectLst/>
                <a:latin typeface="Arial" panose="020B0604020202020204" pitchFamily="34" charset="0"/>
              </a:rPr>
              <a:t>public key fingerprint</a:t>
            </a:r>
            <a:r>
              <a:rPr lang="en-US" b="0" i="0" dirty="0">
                <a:effectLst/>
                <a:latin typeface="Arial" panose="020B0604020202020204" pitchFamily="34" charset="0"/>
              </a:rPr>
              <a:t> is a shorter version of a public key. From a fingerprint, someone can validate the correct corresponding public key. </a:t>
            </a:r>
          </a:p>
          <a:p>
            <a:r>
              <a:rPr lang="en-US" dirty="0">
                <a:latin typeface="Arial" panose="020B0604020202020204" pitchFamily="34" charset="0"/>
              </a:rPr>
              <a:t>C</a:t>
            </a:r>
            <a:r>
              <a:rPr lang="en-US" b="0" i="0" dirty="0">
                <a:effectLst/>
                <a:latin typeface="Arial" panose="020B0604020202020204" pitchFamily="34" charset="0"/>
              </a:rPr>
              <a:t>an be printed on a business card</a:t>
            </a:r>
            <a:endParaRPr lang="en-US" dirty="0"/>
          </a:p>
        </p:txBody>
      </p:sp>
    </p:spTree>
    <p:extLst>
      <p:ext uri="{BB962C8B-B14F-4D97-AF65-F5344CB8AC3E}">
        <p14:creationId xmlns:p14="http://schemas.microsoft.com/office/powerpoint/2010/main" val="25457309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8E87C5-F81C-41D1-A6C7-97A1649A4FF8}"/>
              </a:ext>
            </a:extLst>
          </p:cNvPr>
          <p:cNvSpPr>
            <a:spLocks noGrp="1"/>
          </p:cNvSpPr>
          <p:nvPr>
            <p:ph type="title"/>
          </p:nvPr>
        </p:nvSpPr>
        <p:spPr/>
        <p:txBody>
          <a:bodyPr/>
          <a:lstStyle/>
          <a:p>
            <a:r>
              <a:rPr lang="en-US" sz="4000" dirty="0">
                <a:solidFill>
                  <a:schemeClr val="bg2">
                    <a:lumMod val="40000"/>
                    <a:lumOff val="60000"/>
                  </a:schemeClr>
                </a:solidFill>
              </a:rPr>
              <a:t>Compatibility</a:t>
            </a:r>
          </a:p>
        </p:txBody>
      </p:sp>
      <p:sp>
        <p:nvSpPr>
          <p:cNvPr id="3" name="Content Placeholder 2">
            <a:extLst>
              <a:ext uri="{FF2B5EF4-FFF2-40B4-BE49-F238E27FC236}">
                <a16:creationId xmlns:a16="http://schemas.microsoft.com/office/drawing/2014/main" xmlns="" id="{6D6C537D-D4AC-4C66-ABDB-ADAC330B3A43}"/>
              </a:ext>
            </a:extLst>
          </p:cNvPr>
          <p:cNvSpPr>
            <a:spLocks noGrp="1"/>
          </p:cNvSpPr>
          <p:nvPr>
            <p:ph idx="1"/>
          </p:nvPr>
        </p:nvSpPr>
        <p:spPr/>
        <p:txBody>
          <a:bodyPr/>
          <a:lstStyle/>
          <a:p>
            <a:r>
              <a:rPr lang="en-US" b="0" i="0" dirty="0">
                <a:effectLst/>
                <a:latin typeface="Arial" panose="020B0604020202020204" pitchFamily="34" charset="0"/>
              </a:rPr>
              <a:t>As PGP evolves, versions that support newer features and </a:t>
            </a:r>
            <a:r>
              <a:rPr lang="en-US" b="0" i="0" u="none" strike="noStrike" dirty="0">
                <a:effectLst/>
                <a:latin typeface="Arial" panose="020B0604020202020204" pitchFamily="34" charset="0"/>
                <a:hlinkClick r:id="rId2" tooltip="Algorithm">
                  <a:extLst>
                    <a:ext uri="{A12FA001-AC4F-418D-AE19-62706E023703}">
                      <ahyp:hlinkClr xmlns:ahyp="http://schemas.microsoft.com/office/drawing/2018/hyperlinkcolor" xmlns="" val="tx"/>
                    </a:ext>
                  </a:extLst>
                </a:hlinkClick>
              </a:rPr>
              <a:t>algorithms</a:t>
            </a:r>
            <a:r>
              <a:rPr lang="en-US" b="0" i="0" dirty="0">
                <a:effectLst/>
                <a:latin typeface="Arial" panose="020B0604020202020204" pitchFamily="34" charset="0"/>
              </a:rPr>
              <a:t> can create encrypted messages that older PGP systems cannot decrypt, even with a valid private key.</a:t>
            </a:r>
          </a:p>
          <a:p>
            <a:endParaRPr lang="en-US" dirty="0">
              <a:latin typeface="Arial" panose="020B0604020202020204" pitchFamily="34" charset="0"/>
            </a:endParaRPr>
          </a:p>
          <a:p>
            <a:r>
              <a:rPr lang="en-US" dirty="0">
                <a:latin typeface="Arial" panose="020B0604020202020204" pitchFamily="34" charset="0"/>
              </a:rPr>
              <a:t>I</a:t>
            </a:r>
            <a:r>
              <a:rPr lang="en-US" b="0" i="0" dirty="0">
                <a:effectLst/>
                <a:latin typeface="Arial" panose="020B0604020202020204" pitchFamily="34" charset="0"/>
              </a:rPr>
              <a:t>t is essential that partners in PGP communication understand each other's capabilities or at least agree on PGP settings.</a:t>
            </a:r>
            <a:endParaRPr lang="en-US" dirty="0"/>
          </a:p>
        </p:txBody>
      </p:sp>
    </p:spTree>
    <p:extLst>
      <p:ext uri="{BB962C8B-B14F-4D97-AF65-F5344CB8AC3E}">
        <p14:creationId xmlns:p14="http://schemas.microsoft.com/office/powerpoint/2010/main" val="1372610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2EA8CA-5AFC-4B1D-B887-6A1E99BF706A}"/>
              </a:ext>
            </a:extLst>
          </p:cNvPr>
          <p:cNvSpPr>
            <a:spLocks noGrp="1"/>
          </p:cNvSpPr>
          <p:nvPr>
            <p:ph type="title"/>
          </p:nvPr>
        </p:nvSpPr>
        <p:spPr/>
        <p:txBody>
          <a:bodyPr/>
          <a:lstStyle/>
          <a:p>
            <a:r>
              <a:rPr lang="en-US" sz="4000" dirty="0">
                <a:solidFill>
                  <a:schemeClr val="bg2">
                    <a:lumMod val="40000"/>
                    <a:lumOff val="60000"/>
                  </a:schemeClr>
                </a:solidFill>
              </a:rPr>
              <a:t>Software</a:t>
            </a:r>
          </a:p>
        </p:txBody>
      </p:sp>
      <p:pic>
        <p:nvPicPr>
          <p:cNvPr id="5" name="Content Placeholder 4">
            <a:extLst>
              <a:ext uri="{FF2B5EF4-FFF2-40B4-BE49-F238E27FC236}">
                <a16:creationId xmlns:a16="http://schemas.microsoft.com/office/drawing/2014/main" xmlns="" id="{4591311E-CC4A-406C-B759-CD12E157E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837" y="2052638"/>
            <a:ext cx="7162101" cy="4195762"/>
          </a:xfrm>
        </p:spPr>
      </p:pic>
    </p:spTree>
    <p:extLst>
      <p:ext uri="{BB962C8B-B14F-4D97-AF65-F5344CB8AC3E}">
        <p14:creationId xmlns:p14="http://schemas.microsoft.com/office/powerpoint/2010/main" val="32320365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008D9-1A02-4A84-A1E8-BAE3D2131A14}"/>
              </a:ext>
            </a:extLst>
          </p:cNvPr>
          <p:cNvSpPr>
            <a:spLocks noGrp="1"/>
          </p:cNvSpPr>
          <p:nvPr>
            <p:ph type="title"/>
          </p:nvPr>
        </p:nvSpPr>
        <p:spPr/>
        <p:txBody>
          <a:bodyPr>
            <a:normAutofit/>
          </a:bodyPr>
          <a:lstStyle/>
          <a:p>
            <a:r>
              <a:rPr lang="en-US" sz="4000" dirty="0">
                <a:solidFill>
                  <a:schemeClr val="bg2">
                    <a:lumMod val="40000"/>
                    <a:lumOff val="60000"/>
                  </a:schemeClr>
                </a:solidFill>
              </a:rPr>
              <a:t>Encryption</a:t>
            </a:r>
            <a:r>
              <a:rPr lang="en-US" sz="4000" kern="150" dirty="0">
                <a:effectLst/>
                <a:latin typeface="Times New Roman" panose="02020603050405020304" pitchFamily="18" charset="0"/>
                <a:ea typeface="NSimSun" panose="02010609030101010101" pitchFamily="49" charset="-122"/>
                <a:cs typeface="Arial" panose="020B0604020202020204" pitchFamily="34" charset="0"/>
              </a:rPr>
              <a:t/>
            </a:r>
            <a:br>
              <a:rPr lang="en-US" sz="4000" kern="150" dirty="0">
                <a:effectLst/>
                <a:latin typeface="Times New Roman" panose="02020603050405020304" pitchFamily="18" charset="0"/>
                <a:ea typeface="NSimSun" panose="02010609030101010101" pitchFamily="49" charset="-122"/>
                <a:cs typeface="Arial" panose="020B0604020202020204" pitchFamily="34" charset="0"/>
              </a:rPr>
            </a:br>
            <a:endParaRPr lang="en-US" sz="4000" dirty="0"/>
          </a:p>
        </p:txBody>
      </p:sp>
      <p:sp>
        <p:nvSpPr>
          <p:cNvPr id="3" name="Content Placeholder 2">
            <a:extLst>
              <a:ext uri="{FF2B5EF4-FFF2-40B4-BE49-F238E27FC236}">
                <a16:creationId xmlns:a16="http://schemas.microsoft.com/office/drawing/2014/main" xmlns="" id="{701712CA-D9D1-44E7-A80B-019894463C66}"/>
              </a:ext>
            </a:extLst>
          </p:cNvPr>
          <p:cNvSpPr>
            <a:spLocks noGrp="1"/>
          </p:cNvSpPr>
          <p:nvPr>
            <p:ph idx="1"/>
          </p:nvPr>
        </p:nvSpPr>
        <p:spPr/>
        <p:txBody>
          <a:bodyPr>
            <a:normAutofit lnSpcReduction="10000"/>
          </a:bodyPr>
          <a:lstStyle/>
          <a:p>
            <a:pPr>
              <a:spcBef>
                <a:spcPts val="0"/>
              </a:spcBef>
            </a:pPr>
            <a:r>
              <a:rPr lang="en-US" sz="2000" kern="150" dirty="0">
                <a:effectLst/>
                <a:latin typeface="apple-system, BlinkMacSystemFon"/>
                <a:ea typeface="OpenSymbol"/>
                <a:cs typeface="OpenSymbol"/>
              </a:rPr>
              <a:t>PGP uses a combination of symmetric key encryption (i.e., a single-use session key which encrypts and decrypts the message) and public key encryption (i.e., the keys unique to the recipient encrypt and decrypt the session key).</a:t>
            </a:r>
          </a:p>
          <a:p>
            <a:pPr marL="0" marR="0" lvl="0" indent="0" rtl="0">
              <a:spcBef>
                <a:spcPts val="0"/>
              </a:spcBef>
              <a:spcAft>
                <a:spcPts val="0"/>
              </a:spcAft>
              <a:buNone/>
            </a:pPr>
            <a:endParaRPr lang="en-US" sz="2000" kern="150" dirty="0">
              <a:latin typeface="apple-system, BlinkMacSystemFon"/>
              <a:ea typeface="OpenSymbol"/>
              <a:cs typeface="OpenSymbol"/>
            </a:endParaRPr>
          </a:p>
          <a:p>
            <a:pPr marL="0" marR="0" lvl="0" indent="0" rtl="0">
              <a:spcBef>
                <a:spcPts val="0"/>
              </a:spcBef>
              <a:spcAft>
                <a:spcPts val="0"/>
              </a:spcAft>
              <a:buNone/>
            </a:pPr>
            <a:endParaRPr lang="en-US" sz="2000" kern="150" dirty="0">
              <a:effectLst/>
              <a:latin typeface="OpenSymbol"/>
              <a:ea typeface="OpenSymbol"/>
              <a:cs typeface="OpenSymbol"/>
            </a:endParaRPr>
          </a:p>
          <a:p>
            <a:pPr marL="0">
              <a:spcBef>
                <a:spcPts val="0"/>
              </a:spcBef>
            </a:pPr>
            <a:r>
              <a:rPr lang="en-US" sz="1800" kern="150" dirty="0">
                <a:latin typeface="Binance Plex"/>
                <a:ea typeface="OpenSymbol"/>
                <a:cs typeface="OpenSymbol"/>
              </a:rPr>
              <a:t>B</a:t>
            </a:r>
            <a:r>
              <a:rPr lang="en-US" sz="1800" kern="150" dirty="0">
                <a:effectLst/>
                <a:latin typeface="Binance Plex"/>
                <a:ea typeface="OpenSymbol"/>
                <a:cs typeface="OpenSymbol"/>
              </a:rPr>
              <a:t>efore the process of encryption takes place, most PGP systems perform data compression. By compressing plaintext files prior to transmitting them, PGP saves both disk space and transmission time</a:t>
            </a:r>
            <a:r>
              <a:rPr lang="en-US" sz="1800" kern="150" dirty="0">
                <a:effectLst/>
                <a:latin typeface="OpenSymbol"/>
                <a:ea typeface="OpenSymbol"/>
                <a:cs typeface="OpenSymbol"/>
              </a:rPr>
              <a:t>  </a:t>
            </a:r>
          </a:p>
          <a:p>
            <a:pPr marL="0">
              <a:spcBef>
                <a:spcPts val="0"/>
              </a:spcBef>
            </a:pPr>
            <a:endParaRPr lang="en-US" sz="1800" kern="150" dirty="0">
              <a:latin typeface="OpenSymbol"/>
              <a:ea typeface="OpenSymbol"/>
              <a:cs typeface="OpenSymbol"/>
            </a:endParaRPr>
          </a:p>
          <a:p>
            <a:pPr marL="0">
              <a:spcBef>
                <a:spcPts val="0"/>
              </a:spcBef>
            </a:pPr>
            <a:endParaRPr lang="en-US" sz="1800" kern="150" dirty="0">
              <a:effectLst/>
              <a:latin typeface="OpenSymbol"/>
              <a:ea typeface="OpenSymbol"/>
              <a:cs typeface="OpenSymbol"/>
            </a:endParaRPr>
          </a:p>
          <a:p>
            <a:pPr marL="0">
              <a:spcBef>
                <a:spcPts val="0"/>
              </a:spcBef>
            </a:pPr>
            <a:r>
              <a:rPr lang="en-US" sz="1800" kern="150" dirty="0">
                <a:effectLst/>
                <a:latin typeface="apple-system, BlinkMacSystemFon"/>
                <a:ea typeface="OpenSymbol"/>
                <a:cs typeface="OpenSymbol"/>
              </a:rPr>
              <a:t>The first thing PGP does is generate a random session key. This key is an enormous number that is used to encrypt and decrypt the contents of the message.</a:t>
            </a:r>
            <a:r>
              <a:rPr lang="en-US" sz="1800" kern="150" dirty="0">
                <a:effectLst/>
                <a:latin typeface="OpenSymbol"/>
                <a:ea typeface="OpenSymbol"/>
                <a:cs typeface="OpenSymbol"/>
              </a:rPr>
              <a:t> </a:t>
            </a:r>
            <a:r>
              <a:rPr lang="en-US" sz="1800" kern="150" dirty="0">
                <a:effectLst/>
                <a:latin typeface="apple-system, BlinkMacSystemFon"/>
                <a:ea typeface="OpenSymbol"/>
                <a:cs typeface="OpenSymbol"/>
              </a:rPr>
              <a:t>This session key is also never used again for other messages it’s only for the single session.</a:t>
            </a:r>
            <a:endParaRPr lang="en-US" sz="1800" kern="150" dirty="0">
              <a:effectLst/>
              <a:latin typeface="OpenSymbol"/>
              <a:ea typeface="OpenSymbol"/>
              <a:cs typeface="OpenSymbol"/>
            </a:endParaRPr>
          </a:p>
          <a:p>
            <a:pPr marL="0">
              <a:spcBef>
                <a:spcPts val="0"/>
              </a:spcBef>
            </a:pPr>
            <a:endParaRPr lang="en-US" sz="1800" kern="150" dirty="0">
              <a:effectLst/>
              <a:latin typeface="OpenSymbol"/>
              <a:ea typeface="OpenSymbol"/>
              <a:cs typeface="OpenSymbol"/>
            </a:endParaRPr>
          </a:p>
          <a:p>
            <a:pPr marL="0" marR="0">
              <a:spcBef>
                <a:spcPts val="0"/>
              </a:spcBef>
              <a:spcAft>
                <a:spcPts val="0"/>
              </a:spcAft>
            </a:pPr>
            <a:endParaRPr lang="en-US" sz="2000" kern="150" dirty="0">
              <a:effectLst/>
              <a:latin typeface="Times New Roman" panose="02020603050405020304" pitchFamily="18" charset="0"/>
              <a:ea typeface="NSimSun" panose="02010609030101010101" pitchFamily="49" charset="-122"/>
              <a:cs typeface="Arial" panose="020B0604020202020204" pitchFamily="34" charset="0"/>
            </a:endParaRPr>
          </a:p>
        </p:txBody>
      </p:sp>
    </p:spTree>
    <p:extLst>
      <p:ext uri="{BB962C8B-B14F-4D97-AF65-F5344CB8AC3E}">
        <p14:creationId xmlns:p14="http://schemas.microsoft.com/office/powerpoint/2010/main" val="451677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96C04B-CBB9-41BE-9B08-93B12F05C57B}"/>
              </a:ext>
            </a:extLst>
          </p:cNvPr>
          <p:cNvSpPr>
            <a:spLocks noGrp="1"/>
          </p:cNvSpPr>
          <p:nvPr>
            <p:ph type="title"/>
          </p:nvPr>
        </p:nvSpPr>
        <p:spPr/>
        <p:txBody>
          <a:bodyPr/>
          <a:lstStyle/>
          <a:p>
            <a:r>
              <a:rPr lang="en-US" sz="4000" dirty="0">
                <a:solidFill>
                  <a:schemeClr val="bg2">
                    <a:lumMod val="40000"/>
                    <a:lumOff val="60000"/>
                  </a:schemeClr>
                </a:solidFill>
              </a:rPr>
              <a:t>Encryption</a:t>
            </a:r>
          </a:p>
        </p:txBody>
      </p:sp>
      <p:sp>
        <p:nvSpPr>
          <p:cNvPr id="3" name="Content Placeholder 2">
            <a:extLst>
              <a:ext uri="{FF2B5EF4-FFF2-40B4-BE49-F238E27FC236}">
                <a16:creationId xmlns:a16="http://schemas.microsoft.com/office/drawing/2014/main" xmlns="" id="{E0DAF13F-45F9-482F-AF34-E72E1C08A816}"/>
              </a:ext>
            </a:extLst>
          </p:cNvPr>
          <p:cNvSpPr>
            <a:spLocks noGrp="1"/>
          </p:cNvSpPr>
          <p:nvPr>
            <p:ph idx="1"/>
          </p:nvPr>
        </p:nvSpPr>
        <p:spPr/>
        <p:txBody>
          <a:bodyPr/>
          <a:lstStyle/>
          <a:p>
            <a:r>
              <a:rPr lang="en-US" sz="2400" kern="150" dirty="0">
                <a:effectLst/>
                <a:latin typeface="Binance Plex"/>
                <a:ea typeface="OpenSymbol"/>
                <a:cs typeface="OpenSymbol"/>
              </a:rPr>
              <a:t>Next, the session key itself is encrypted using asymmetric encryption algorithm as RSA (1): the intended receiver (Bob) provides his public key to the sender of the message (Alice) so that she can encrypt the session key (2). This step allows Alice to safely share the session key with Bob through the Internet, regardless of security conditions.</a:t>
            </a:r>
            <a:endParaRPr lang="en-US" sz="2400" kern="150" dirty="0">
              <a:effectLst/>
              <a:latin typeface="OpenSymbol"/>
              <a:ea typeface="OpenSymbol"/>
              <a:cs typeface="OpenSymbol"/>
            </a:endParaRPr>
          </a:p>
          <a:p>
            <a:r>
              <a:rPr lang="en-US" sz="2400" kern="150" dirty="0">
                <a:effectLst/>
                <a:latin typeface="Binance Plex"/>
                <a:ea typeface="OpenSymbol"/>
                <a:cs typeface="OpenSymbol"/>
              </a:rPr>
              <a:t>Once the message's ciphertext and the encrypted session key are transmitted, Bob can use his private key to decrypt the session key, which is then used to decrypt the ciphertext back into the original plaintext.</a:t>
            </a:r>
            <a:endParaRPr lang="en-US" sz="2400" kern="150" dirty="0">
              <a:effectLst/>
              <a:latin typeface="OpenSymbol"/>
              <a:ea typeface="OpenSymbol"/>
              <a:cs typeface="OpenSymbol"/>
            </a:endParaRPr>
          </a:p>
          <a:p>
            <a:pPr marL="0" indent="0">
              <a:buNone/>
            </a:pPr>
            <a:endParaRPr lang="en-US" dirty="0"/>
          </a:p>
        </p:txBody>
      </p:sp>
    </p:spTree>
    <p:extLst>
      <p:ext uri="{BB962C8B-B14F-4D97-AF65-F5344CB8AC3E}">
        <p14:creationId xmlns:p14="http://schemas.microsoft.com/office/powerpoint/2010/main" val="41316168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10193</TotalTime>
  <Words>811</Words>
  <Application>Microsoft Office PowerPoint</Application>
  <PresentationFormat>Custom</PresentationFormat>
  <Paragraphs>79</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Ion</vt:lpstr>
      <vt:lpstr>PowerPoint Presentation</vt:lpstr>
      <vt:lpstr>What is PGP</vt:lpstr>
      <vt:lpstr>History</vt:lpstr>
      <vt:lpstr>PGP 3 and founding of PGP Inc.</vt:lpstr>
      <vt:lpstr>PGP fingerprint</vt:lpstr>
      <vt:lpstr>Compatibility</vt:lpstr>
      <vt:lpstr>Software</vt:lpstr>
      <vt:lpstr>Encryption </vt:lpstr>
      <vt:lpstr>Encryption</vt:lpstr>
      <vt:lpstr>PowerPoint Presentation</vt:lpstr>
      <vt:lpstr>Why use two methods of encryption? </vt:lpstr>
      <vt:lpstr>Advantages:</vt:lpstr>
      <vt:lpstr>Advantages:</vt:lpstr>
      <vt:lpstr>Disadvantage</vt:lpstr>
      <vt:lpstr>Disadvantage:</vt:lpstr>
      <vt:lpstr>Is PGP encryption secure?</vt:lpstr>
      <vt:lpstr>When Do I need to use it?</vt:lpstr>
      <vt:lpstr>What is the best PGP software?</vt:lpstr>
      <vt:lpstr>Any  Questions?</vt:lpstr>
      <vt:lpstr>Mohamed Moghazy     19100650 Mina Bassem      19100337 Ahmed ezz   19101505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Nabil</dc:creator>
  <cp:lastModifiedBy>Mohamed Ahmed Moghazy</cp:lastModifiedBy>
  <cp:revision>9</cp:revision>
  <dcterms:created xsi:type="dcterms:W3CDTF">2021-12-30T10:34:13Z</dcterms:created>
  <dcterms:modified xsi:type="dcterms:W3CDTF">2024-05-11T19:42:45Z</dcterms:modified>
</cp:coreProperties>
</file>