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96" r:id="rId2"/>
    <p:sldId id="297" r:id="rId3"/>
    <p:sldId id="298" r:id="rId4"/>
    <p:sldId id="299" r:id="rId5"/>
    <p:sldId id="300" r:id="rId6"/>
    <p:sldId id="301" r:id="rId7"/>
    <p:sldId id="302" r:id="rId8"/>
    <p:sldId id="303" r:id="rId9"/>
    <p:sldId id="304" r:id="rId10"/>
    <p:sldId id="306" r:id="rId11"/>
  </p:sldIdLst>
  <p:sldSz cx="9144000" cy="5143500" type="screen16x9"/>
  <p:notesSz cx="6858000" cy="9144000"/>
  <p:embeddedFontLst>
    <p:embeddedFont>
      <p:font typeface="Cambria" pitchFamily="18" charset="0"/>
      <p:regular r:id="rId13"/>
      <p:bold r:id="rId14"/>
      <p:italic r:id="rId15"/>
      <p:boldItalic r:id="rId16"/>
    </p:embeddedFont>
    <p:embeddedFont>
      <p:font typeface="Poppins" charset="0"/>
      <p:regular r:id="rId17"/>
      <p:bold r:id="rId18"/>
      <p:italic r:id="rId19"/>
      <p:boldItalic r:id="rId20"/>
    </p:embeddedFont>
    <p:embeddedFont>
      <p:font typeface="Gadugi" pitchFamily="34" charset="0"/>
      <p:regular r:id="rId21"/>
      <p:bold r:id="rId22"/>
    </p:embeddedFont>
    <p:embeddedFont>
      <p:font typeface="Lucida Bright" pitchFamily="18" charset="0"/>
      <p:regular r:id="rId23"/>
      <p:bold r:id="rId24"/>
      <p:italic r:id="rId25"/>
      <p:boldItalic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8CE7AD8-479B-49A2-B91E-FD72300EB591}">
  <a:tblStyle styleId="{F8CE7AD8-479B-49A2-B91E-FD72300EB5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DFA0774-887D-4AE2-B4C2-166F21A870F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0675" y="1687650"/>
            <a:ext cx="6350100" cy="1431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80675" y="3183000"/>
            <a:ext cx="635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0"/>
            <a:ext cx="1721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8680750" y="-35700"/>
            <a:ext cx="0" cy="52149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017725"/>
            <a:ext cx="7704000" cy="3586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1" name="Google Shape;21;p4"/>
          <p:cNvSpPr/>
          <p:nvPr/>
        </p:nvSpPr>
        <p:spPr>
          <a:xfrm>
            <a:off x="8844200" y="0"/>
            <a:ext cx="300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2;p4"/>
          <p:cNvCxnSpPr/>
          <p:nvPr/>
        </p:nvCxnSpPr>
        <p:spPr>
          <a:xfrm>
            <a:off x="208794"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23" name="Google Shape;23;p4"/>
          <p:cNvGrpSpPr/>
          <p:nvPr/>
        </p:nvGrpSpPr>
        <p:grpSpPr>
          <a:xfrm flipH="1">
            <a:off x="-56275" y="4604000"/>
            <a:ext cx="8175300" cy="0"/>
            <a:chOff x="2220050" y="1547100"/>
            <a:chExt cx="8175300" cy="0"/>
          </a:xfrm>
        </p:grpSpPr>
        <p:cxnSp>
          <p:nvCxnSpPr>
            <p:cNvPr id="24" name="Google Shape;24;p4"/>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25" name="Google Shape;25;p4"/>
            <p:cNvCxnSpPr/>
            <p:nvPr/>
          </p:nvCxnSpPr>
          <p:spPr>
            <a:xfrm>
              <a:off x="2684450" y="1547100"/>
              <a:ext cx="7710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3454075" y="13071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4" name="Google Shape;54;p8"/>
          <p:cNvSpPr/>
          <p:nvPr/>
        </p:nvSpPr>
        <p:spPr>
          <a:xfrm>
            <a:off x="0" y="0"/>
            <a:ext cx="2660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8"/>
          <p:cNvCxnSpPr/>
          <p:nvPr/>
        </p:nvCxnSpPr>
        <p:spPr>
          <a:xfrm>
            <a:off x="843077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56" name="Google Shape;56;p8"/>
          <p:cNvGrpSpPr/>
          <p:nvPr/>
        </p:nvGrpSpPr>
        <p:grpSpPr>
          <a:xfrm>
            <a:off x="3230850" y="4760600"/>
            <a:ext cx="6025500" cy="0"/>
            <a:chOff x="2220050" y="1547100"/>
            <a:chExt cx="6025500" cy="0"/>
          </a:xfrm>
        </p:grpSpPr>
        <p:cxnSp>
          <p:nvCxnSpPr>
            <p:cNvPr id="57" name="Google Shape;57;p8"/>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58" name="Google Shape;58;p8"/>
            <p:cNvCxnSpPr/>
            <p:nvPr/>
          </p:nvCxnSpPr>
          <p:spPr>
            <a:xfrm>
              <a:off x="2684450" y="1547100"/>
              <a:ext cx="5561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sp>
        <p:nvSpPr>
          <p:cNvPr id="184" name="Google Shape;184;p23"/>
          <p:cNvSpPr/>
          <p:nvPr/>
        </p:nvSpPr>
        <p:spPr>
          <a:xfrm>
            <a:off x="6501975" y="0"/>
            <a:ext cx="2642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23"/>
          <p:cNvCxnSpPr/>
          <p:nvPr/>
        </p:nvCxnSpPr>
        <p:spPr>
          <a:xfrm>
            <a:off x="47922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86" name="Google Shape;186;p23"/>
          <p:cNvGrpSpPr/>
          <p:nvPr/>
        </p:nvGrpSpPr>
        <p:grpSpPr>
          <a:xfrm flipH="1">
            <a:off x="-131100" y="313050"/>
            <a:ext cx="6464400" cy="0"/>
            <a:chOff x="2220050" y="1547100"/>
            <a:chExt cx="6464400" cy="0"/>
          </a:xfrm>
        </p:grpSpPr>
        <p:cxnSp>
          <p:nvCxnSpPr>
            <p:cNvPr id="187" name="Google Shape;187;p23"/>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88" name="Google Shape;188;p23"/>
            <p:cNvCxnSpPr/>
            <p:nvPr/>
          </p:nvCxnSpPr>
          <p:spPr>
            <a:xfrm>
              <a:off x="2684450" y="1547100"/>
              <a:ext cx="6000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9"/>
        <p:cNvGrpSpPr/>
        <p:nvPr/>
      </p:nvGrpSpPr>
      <p:grpSpPr>
        <a:xfrm>
          <a:off x="0" y="0"/>
          <a:ext cx="0" cy="0"/>
          <a:chOff x="0" y="0"/>
          <a:chExt cx="0" cy="0"/>
        </a:xfrm>
      </p:grpSpPr>
      <p:sp>
        <p:nvSpPr>
          <p:cNvPr id="190" name="Google Shape;190;p24"/>
          <p:cNvSpPr/>
          <p:nvPr/>
        </p:nvSpPr>
        <p:spPr>
          <a:xfrm flipH="1">
            <a:off x="-18775" y="-35700"/>
            <a:ext cx="1368000" cy="517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 name="Google Shape;191;p24"/>
          <p:cNvCxnSpPr/>
          <p:nvPr/>
        </p:nvCxnSpPr>
        <p:spPr>
          <a:xfrm>
            <a:off x="8430781"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92" name="Google Shape;192;p24"/>
          <p:cNvGrpSpPr/>
          <p:nvPr/>
        </p:nvGrpSpPr>
        <p:grpSpPr>
          <a:xfrm>
            <a:off x="1798975" y="266225"/>
            <a:ext cx="7429500" cy="0"/>
            <a:chOff x="2220050" y="1547100"/>
            <a:chExt cx="7429500" cy="0"/>
          </a:xfrm>
        </p:grpSpPr>
        <p:cxnSp>
          <p:nvCxnSpPr>
            <p:cNvPr id="193" name="Google Shape;193;p24"/>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94" name="Google Shape;194;p24"/>
            <p:cNvCxnSpPr/>
            <p:nvPr/>
          </p:nvCxnSpPr>
          <p:spPr>
            <a:xfrm>
              <a:off x="2684450" y="1547100"/>
              <a:ext cx="6965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1600"/>
              </a:spcBef>
              <a:spcAft>
                <a:spcPts val="160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69" r:id="rId5"/>
    <p:sldLayoutId id="214748367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0675" y="1129554"/>
            <a:ext cx="6350100" cy="1204856"/>
          </a:xfrm>
        </p:spPr>
        <p:txBody>
          <a:bodyPr/>
          <a:lstStyle/>
          <a:p>
            <a:r>
              <a:rPr lang="en-IN" sz="3200" dirty="0" smtClean="0">
                <a:latin typeface="Cambria" pitchFamily="18" charset="0"/>
                <a:ea typeface="Cambria" pitchFamily="18" charset="0"/>
              </a:rPr>
              <a:t>         Failed Banking Transaction</a:t>
            </a:r>
            <a:br>
              <a:rPr lang="en-IN" sz="3200" dirty="0" smtClean="0">
                <a:latin typeface="Cambria" pitchFamily="18" charset="0"/>
                <a:ea typeface="Cambria" pitchFamily="18" charset="0"/>
              </a:rPr>
            </a:br>
            <a:r>
              <a:rPr lang="en-IN" sz="3200" dirty="0" smtClean="0">
                <a:latin typeface="Cambria" pitchFamily="18" charset="0"/>
                <a:ea typeface="Cambria" pitchFamily="18" charset="0"/>
              </a:rPr>
              <a:t>                          Analysis</a:t>
            </a:r>
            <a:endParaRPr lang="en-IN" sz="3200" dirty="0">
              <a:latin typeface="Cambria" pitchFamily="18" charset="0"/>
              <a:ea typeface="Cambria" pitchFamily="18" charset="0"/>
            </a:endParaRPr>
          </a:p>
        </p:txBody>
      </p:sp>
      <p:sp>
        <p:nvSpPr>
          <p:cNvPr id="3" name="Subtitle 2"/>
          <p:cNvSpPr>
            <a:spLocks noGrp="1"/>
          </p:cNvSpPr>
          <p:nvPr>
            <p:ph type="subTitle" idx="1"/>
          </p:nvPr>
        </p:nvSpPr>
        <p:spPr>
          <a:xfrm>
            <a:off x="5443369" y="4356847"/>
            <a:ext cx="2987405" cy="516367"/>
          </a:xfrm>
        </p:spPr>
        <p:txBody>
          <a:bodyPr/>
          <a:lstStyle/>
          <a:p>
            <a:r>
              <a:rPr lang="en-IN" sz="2000" dirty="0" smtClean="0">
                <a:latin typeface="Gadugi" pitchFamily="34" charset="0"/>
                <a:ea typeface="Gadugi" pitchFamily="34" charset="0"/>
              </a:rPr>
              <a:t>      ~ Moghith M</a:t>
            </a:r>
            <a:endParaRPr lang="en-IN" sz="2000" dirty="0">
              <a:latin typeface="Gadugi" pitchFamily="34" charset="0"/>
              <a:ea typeface="Gadug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742739"/>
            <a:ext cx="7704000" cy="1678192"/>
          </a:xfrm>
        </p:spPr>
        <p:txBody>
          <a:bodyPr/>
          <a:lstStyle/>
          <a:p>
            <a:r>
              <a:rPr lang="en-IN" sz="4000" dirty="0" smtClean="0">
                <a:latin typeface="Calibri" pitchFamily="34" charset="0"/>
                <a:ea typeface="Calibri" pitchFamily="34" charset="0"/>
                <a:cs typeface="Calibri" pitchFamily="34" charset="0"/>
              </a:rPr>
              <a:t>                     </a:t>
            </a:r>
            <a:r>
              <a:rPr lang="en-IN" sz="4400" dirty="0" smtClean="0">
                <a:latin typeface="Calibri" pitchFamily="34" charset="0"/>
                <a:ea typeface="Calibri" pitchFamily="34" charset="0"/>
                <a:cs typeface="Calibri" pitchFamily="34" charset="0"/>
              </a:rPr>
              <a:t>Thank You</a:t>
            </a:r>
            <a:endParaRPr lang="en-IN" sz="4400" dirty="0">
              <a:latin typeface="Calibri" pitchFamily="34" charset="0"/>
              <a:ea typeface="Calibri" pitchFamily="34"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Lucida Bright" pitchFamily="18" charset="0"/>
              </a:rPr>
              <a:t>                            ABSTRACT</a:t>
            </a:r>
            <a:endParaRPr lang="en-IN" sz="2400" dirty="0">
              <a:latin typeface="Lucida Bright" pitchFamily="18" charset="0"/>
            </a:endParaRPr>
          </a:p>
        </p:txBody>
      </p:sp>
      <p:sp>
        <p:nvSpPr>
          <p:cNvPr id="3" name="Text Placeholder 2"/>
          <p:cNvSpPr>
            <a:spLocks noGrp="1"/>
          </p:cNvSpPr>
          <p:nvPr>
            <p:ph type="body" idx="1"/>
          </p:nvPr>
        </p:nvSpPr>
        <p:spPr>
          <a:xfrm>
            <a:off x="494852" y="903642"/>
            <a:ext cx="7810052" cy="3517751"/>
          </a:xfrm>
        </p:spPr>
        <p:txBody>
          <a:bodyPr/>
          <a:lstStyle/>
          <a:p>
            <a:pPr algn="just"/>
            <a:endParaRPr lang="en-US" sz="1800" dirty="0" smtClean="0">
              <a:latin typeface="Calibri" pitchFamily="34" charset="0"/>
              <a:ea typeface="Calibri" pitchFamily="34" charset="0"/>
              <a:cs typeface="Calibri" pitchFamily="34" charset="0"/>
            </a:endParaRPr>
          </a:p>
          <a:p>
            <a:pPr algn="just"/>
            <a:r>
              <a:rPr lang="en-US" sz="1800" dirty="0" smtClean="0">
                <a:latin typeface="Calibri" pitchFamily="34" charset="0"/>
                <a:ea typeface="Calibri" pitchFamily="34" charset="0"/>
                <a:cs typeface="Calibri" pitchFamily="34" charset="0"/>
              </a:rPr>
              <a:t>The Failed Banking Transaction Analysis project aims to identify and analyze failed transactions from large volumes of banking data using big data tools. Leveraging PySpark on Google Cloud Dataproc, raw transactional data from Google Cloud Storage is cleaned, validated, and merged into a unified dataset. Failed transactions are filtered and stored in a Cloud SQL database to enable efficient querying. The processed data is further analyzed and visualized using BigQuery, providing insights into failure patterns based on payment mode, city, and branch. This system enables banks to enhance operational reliability and improve customer satisfaction through data-driven insights.</a:t>
            </a:r>
          </a:p>
          <a:p>
            <a:pPr algn="just"/>
            <a:endParaRPr lang="en-IN" sz="1800" dirty="0">
              <a:latin typeface="Calibri" pitchFamily="34" charset="0"/>
              <a:ea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51821"/>
            <a:ext cx="7704000" cy="559398"/>
          </a:xfrm>
        </p:spPr>
        <p:txBody>
          <a:bodyPr/>
          <a:lstStyle/>
          <a:p>
            <a:r>
              <a:rPr lang="en-IN" sz="2400" dirty="0" smtClean="0">
                <a:latin typeface="Lucida Bright" pitchFamily="18" charset="0"/>
              </a:rPr>
              <a:t>                            OBJECTIVE</a:t>
            </a:r>
            <a:endParaRPr lang="en-IN" sz="2400" dirty="0">
              <a:latin typeface="Lucida Bright" pitchFamily="18" charset="0"/>
            </a:endParaRPr>
          </a:p>
        </p:txBody>
      </p:sp>
      <p:sp>
        <p:nvSpPr>
          <p:cNvPr id="3" name="Text Placeholder 2"/>
          <p:cNvSpPr>
            <a:spLocks noGrp="1"/>
          </p:cNvSpPr>
          <p:nvPr>
            <p:ph type="body" idx="1"/>
          </p:nvPr>
        </p:nvSpPr>
        <p:spPr>
          <a:xfrm>
            <a:off x="720000" y="1065007"/>
            <a:ext cx="7704000" cy="3388659"/>
          </a:xfrm>
        </p:spPr>
        <p:txBody>
          <a:bodyPr/>
          <a:lstStyle/>
          <a:p>
            <a:r>
              <a:rPr lang="en-IN" sz="1800" dirty="0" smtClean="0">
                <a:latin typeface="Calibri" pitchFamily="34" charset="0"/>
                <a:ea typeface="Calibri" pitchFamily="34" charset="0"/>
                <a:cs typeface="Calibri" pitchFamily="34" charset="0"/>
              </a:rPr>
              <a:t>Ingest transactional data from various CSV files stored in Google Cloud Storage.</a:t>
            </a:r>
          </a:p>
          <a:p>
            <a:r>
              <a:rPr lang="en-IN" sz="1800" dirty="0" smtClean="0">
                <a:latin typeface="Calibri" pitchFamily="34" charset="0"/>
                <a:ea typeface="Calibri" pitchFamily="34" charset="0"/>
                <a:cs typeface="Calibri" pitchFamily="34" charset="0"/>
              </a:rPr>
              <a:t>Clean and standardize data by handling nulls, blanks, invalid values, and duplicates using PySpark.</a:t>
            </a:r>
          </a:p>
          <a:p>
            <a:r>
              <a:rPr lang="en-IN" sz="1800" dirty="0" smtClean="0">
                <a:latin typeface="Calibri" pitchFamily="34" charset="0"/>
                <a:ea typeface="Calibri" pitchFamily="34" charset="0"/>
                <a:cs typeface="Calibri" pitchFamily="34" charset="0"/>
              </a:rPr>
              <a:t>Format and validate key fields such as dates, payment modes, and transaction statuses.</a:t>
            </a:r>
          </a:p>
          <a:p>
            <a:r>
              <a:rPr lang="en-IN" sz="1800" dirty="0" smtClean="0">
                <a:latin typeface="Calibri" pitchFamily="34" charset="0"/>
                <a:ea typeface="Calibri" pitchFamily="34" charset="0"/>
                <a:cs typeface="Calibri" pitchFamily="34" charset="0"/>
              </a:rPr>
              <a:t>Filter and isolate failed transactions for targeted analysis.</a:t>
            </a:r>
          </a:p>
          <a:p>
            <a:r>
              <a:rPr lang="en-IN" sz="1800" dirty="0" smtClean="0">
                <a:latin typeface="Calibri" pitchFamily="34" charset="0"/>
                <a:ea typeface="Calibri" pitchFamily="34" charset="0"/>
                <a:cs typeface="Calibri" pitchFamily="34" charset="0"/>
              </a:rPr>
              <a:t>Store the processed data securely in a Cloud SQL instance.</a:t>
            </a:r>
          </a:p>
          <a:p>
            <a:r>
              <a:rPr lang="en-IN" sz="1800" dirty="0" smtClean="0">
                <a:latin typeface="Calibri" pitchFamily="34" charset="0"/>
                <a:ea typeface="Calibri" pitchFamily="34" charset="0"/>
                <a:cs typeface="Calibri" pitchFamily="34" charset="0"/>
              </a:rPr>
              <a:t>Enable future querying, visualization, and reporting via BigQuery integration.</a:t>
            </a:r>
          </a:p>
          <a:p>
            <a:r>
              <a:rPr lang="en-IN" sz="1800" dirty="0" smtClean="0">
                <a:latin typeface="Calibri" pitchFamily="34" charset="0"/>
                <a:ea typeface="Calibri" pitchFamily="34" charset="0"/>
                <a:cs typeface="Calibri" pitchFamily="34" charset="0"/>
              </a:rPr>
              <a:t>Support business insights and decision-making with accurate failure trend analysis.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latin typeface="Lucida Bright" pitchFamily="18" charset="0"/>
              </a:rPr>
              <a:t>                       </a:t>
            </a:r>
            <a:r>
              <a:rPr lang="en-IN" sz="2400" dirty="0" smtClean="0">
                <a:latin typeface="Lucida Bright" pitchFamily="18" charset="0"/>
              </a:rPr>
              <a:t>TECHNOLOGIES</a:t>
            </a:r>
            <a:r>
              <a:rPr lang="en-IN" sz="2000" dirty="0" smtClean="0">
                <a:latin typeface="Lucida Bright" pitchFamily="18" charset="0"/>
              </a:rPr>
              <a:t> </a:t>
            </a:r>
            <a:r>
              <a:rPr lang="en-IN" sz="2400" dirty="0" smtClean="0">
                <a:latin typeface="Lucida Bright" pitchFamily="18" charset="0"/>
              </a:rPr>
              <a:t>USED</a:t>
            </a:r>
            <a:endParaRPr lang="en-IN" sz="2400" dirty="0">
              <a:latin typeface="Lucida Bright" pitchFamily="18" charset="0"/>
            </a:endParaRPr>
          </a:p>
        </p:txBody>
      </p:sp>
      <p:sp>
        <p:nvSpPr>
          <p:cNvPr id="3" name="Text Placeholder 2"/>
          <p:cNvSpPr>
            <a:spLocks noGrp="1"/>
          </p:cNvSpPr>
          <p:nvPr>
            <p:ph type="body" idx="1"/>
          </p:nvPr>
        </p:nvSpPr>
        <p:spPr>
          <a:xfrm>
            <a:off x="720000" y="1172583"/>
            <a:ext cx="7704000" cy="3431341"/>
          </a:xfrm>
        </p:spPr>
        <p:txBody>
          <a:bodyPr/>
          <a:lstStyle/>
          <a:p>
            <a:pPr marL="495300" indent="-342900" algn="just">
              <a:lnSpc>
                <a:spcPct val="150000"/>
              </a:lnSpc>
              <a:buNone/>
            </a:pPr>
            <a:r>
              <a:rPr lang="en-IN" sz="1600" b="1" dirty="0" smtClean="0">
                <a:latin typeface="Calibri" pitchFamily="34" charset="0"/>
                <a:ea typeface="Calibri" pitchFamily="34" charset="0"/>
                <a:cs typeface="Calibri" pitchFamily="34" charset="0"/>
              </a:rPr>
              <a:t>Python</a:t>
            </a:r>
            <a:r>
              <a:rPr lang="en-IN" sz="1600" dirty="0" smtClean="0">
                <a:latin typeface="Calibri" pitchFamily="34" charset="0"/>
                <a:ea typeface="Calibri" pitchFamily="34" charset="0"/>
                <a:cs typeface="Calibri" pitchFamily="34" charset="0"/>
              </a:rPr>
              <a:t> – Used for scripting, cleaning data, and creating the initial CSV files.</a:t>
            </a:r>
          </a:p>
          <a:p>
            <a:pPr marL="495300" indent="-342900" algn="just">
              <a:lnSpc>
                <a:spcPct val="150000"/>
              </a:lnSpc>
              <a:buNone/>
            </a:pPr>
            <a:r>
              <a:rPr lang="en-IN" sz="1600" b="1" dirty="0" smtClean="0">
                <a:latin typeface="Calibri" pitchFamily="34" charset="0"/>
                <a:ea typeface="Calibri" pitchFamily="34" charset="0"/>
                <a:cs typeface="Calibri" pitchFamily="34" charset="0"/>
              </a:rPr>
              <a:t>Pandas</a:t>
            </a:r>
            <a:r>
              <a:rPr lang="en-IN" sz="1600" dirty="0" smtClean="0">
                <a:latin typeface="Calibri" pitchFamily="34" charset="0"/>
                <a:ea typeface="Calibri" pitchFamily="34" charset="0"/>
                <a:cs typeface="Calibri" pitchFamily="34" charset="0"/>
              </a:rPr>
              <a:t> – Utilized within Python for data exploration and preliminary cleaning.</a:t>
            </a:r>
          </a:p>
          <a:p>
            <a:pPr marL="495300" indent="-342900" algn="just">
              <a:lnSpc>
                <a:spcPct val="150000"/>
              </a:lnSpc>
              <a:buNone/>
            </a:pPr>
            <a:r>
              <a:rPr lang="en-IN" sz="1600" b="1" dirty="0" smtClean="0">
                <a:latin typeface="Calibri" pitchFamily="34" charset="0"/>
                <a:ea typeface="Calibri" pitchFamily="34" charset="0"/>
                <a:cs typeface="Calibri" pitchFamily="34" charset="0"/>
              </a:rPr>
              <a:t>PySpark</a:t>
            </a:r>
            <a:r>
              <a:rPr lang="en-IN" sz="1600" dirty="0" smtClean="0">
                <a:latin typeface="Calibri" pitchFamily="34" charset="0"/>
                <a:ea typeface="Calibri" pitchFamily="34" charset="0"/>
                <a:cs typeface="Calibri" pitchFamily="34" charset="0"/>
              </a:rPr>
              <a:t>– For scalable data processing and deep cleaning on large datasets.</a:t>
            </a:r>
          </a:p>
          <a:p>
            <a:pPr marL="495300" indent="-342900" algn="just">
              <a:lnSpc>
                <a:spcPct val="150000"/>
              </a:lnSpc>
              <a:buNone/>
            </a:pPr>
            <a:r>
              <a:rPr lang="en-IN" sz="1600" b="1" dirty="0" smtClean="0">
                <a:latin typeface="Calibri" pitchFamily="34" charset="0"/>
                <a:ea typeface="Calibri" pitchFamily="34" charset="0"/>
                <a:cs typeface="Calibri" pitchFamily="34" charset="0"/>
              </a:rPr>
              <a:t>Google Cloud Storage (GCS)</a:t>
            </a:r>
            <a:r>
              <a:rPr lang="en-IN" sz="1600" dirty="0" smtClean="0">
                <a:latin typeface="Calibri" pitchFamily="34" charset="0"/>
                <a:ea typeface="Calibri" pitchFamily="34" charset="0"/>
                <a:cs typeface="Calibri" pitchFamily="34" charset="0"/>
              </a:rPr>
              <a:t> – Storage location for raw and cleaned data files.</a:t>
            </a:r>
          </a:p>
          <a:p>
            <a:pPr marL="495300" indent="-342900" algn="just">
              <a:lnSpc>
                <a:spcPct val="150000"/>
              </a:lnSpc>
              <a:buNone/>
            </a:pPr>
            <a:r>
              <a:rPr lang="en-IN" sz="1600" b="1" dirty="0" smtClean="0">
                <a:latin typeface="Calibri" pitchFamily="34" charset="0"/>
                <a:ea typeface="Calibri" pitchFamily="34" charset="0"/>
                <a:cs typeface="Calibri" pitchFamily="34" charset="0"/>
              </a:rPr>
              <a:t>Google Cloud Dataproc</a:t>
            </a:r>
            <a:r>
              <a:rPr lang="en-IN" sz="1600" dirty="0" smtClean="0">
                <a:latin typeface="Calibri" pitchFamily="34" charset="0"/>
                <a:ea typeface="Calibri" pitchFamily="34" charset="0"/>
                <a:cs typeface="Calibri" pitchFamily="34" charset="0"/>
              </a:rPr>
              <a:t> – To run PySpark jobs on a managed single-node cluster.</a:t>
            </a:r>
          </a:p>
          <a:p>
            <a:pPr marL="495300" indent="-342900" algn="just">
              <a:lnSpc>
                <a:spcPct val="150000"/>
              </a:lnSpc>
              <a:buNone/>
            </a:pPr>
            <a:r>
              <a:rPr lang="en-IN" sz="1600" b="1" dirty="0" smtClean="0">
                <a:latin typeface="Calibri" pitchFamily="34" charset="0"/>
                <a:ea typeface="Calibri" pitchFamily="34" charset="0"/>
                <a:cs typeface="Calibri" pitchFamily="34" charset="0"/>
              </a:rPr>
              <a:t>Google Cloud SQL (MySQL)</a:t>
            </a:r>
            <a:r>
              <a:rPr lang="en-IN" sz="1600" dirty="0" smtClean="0">
                <a:latin typeface="Calibri" pitchFamily="34" charset="0"/>
                <a:ea typeface="Calibri" pitchFamily="34" charset="0"/>
                <a:cs typeface="Calibri" pitchFamily="34" charset="0"/>
              </a:rPr>
              <a:t> – Stores filtered failed transaction records for querying.</a:t>
            </a:r>
          </a:p>
          <a:p>
            <a:pPr marL="495300" indent="-342900" algn="just">
              <a:lnSpc>
                <a:spcPct val="150000"/>
              </a:lnSpc>
              <a:buNone/>
            </a:pPr>
            <a:r>
              <a:rPr lang="en-IN" sz="1600" b="1" dirty="0" smtClean="0">
                <a:latin typeface="Calibri" pitchFamily="34" charset="0"/>
                <a:ea typeface="Calibri" pitchFamily="34" charset="0"/>
                <a:cs typeface="Calibri" pitchFamily="34" charset="0"/>
              </a:rPr>
              <a:t>BigQuery</a:t>
            </a:r>
            <a:r>
              <a:rPr lang="en-IN" sz="1600" dirty="0" smtClean="0">
                <a:latin typeface="Calibri" pitchFamily="34" charset="0"/>
                <a:ea typeface="Calibri" pitchFamily="34" charset="0"/>
                <a:cs typeface="Calibri" pitchFamily="34" charset="0"/>
              </a:rPr>
              <a:t> – Handles SQL-based analysis and serves as a backend for visual reporting.</a:t>
            </a:r>
          </a:p>
          <a:p>
            <a:pPr marL="495300" indent="-342900" algn="just">
              <a:lnSpc>
                <a:spcPct val="150000"/>
              </a:lnSpc>
              <a:buNone/>
            </a:pPr>
            <a:r>
              <a:rPr lang="en-IN" sz="1600" b="1" dirty="0" smtClean="0">
                <a:latin typeface="Calibri" pitchFamily="34" charset="0"/>
                <a:ea typeface="Calibri" pitchFamily="34" charset="0"/>
                <a:cs typeface="Calibri" pitchFamily="34" charset="0"/>
              </a:rPr>
              <a:t>Looker</a:t>
            </a:r>
            <a:r>
              <a:rPr lang="en-IN" sz="1600" dirty="0" smtClean="0">
                <a:latin typeface="Calibri" pitchFamily="34" charset="0"/>
                <a:ea typeface="Calibri" pitchFamily="34" charset="0"/>
                <a:cs typeface="Calibri" pitchFamily="34" charset="0"/>
              </a:rPr>
              <a:t> – A BI tool integrated with BigQuery to create insightful dashboards.</a:t>
            </a:r>
          </a:p>
          <a:p>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322729"/>
            <a:ext cx="7704000" cy="473337"/>
          </a:xfrm>
        </p:spPr>
        <p:txBody>
          <a:bodyPr/>
          <a:lstStyle/>
          <a:p>
            <a:r>
              <a:rPr lang="en-IN" sz="2400" dirty="0" smtClean="0">
                <a:latin typeface="Lucida Bright" pitchFamily="18" charset="0"/>
              </a:rPr>
              <a:t>                        FUNCTIONALITIES</a:t>
            </a:r>
            <a:endParaRPr lang="en-IN" sz="2400" dirty="0">
              <a:latin typeface="Lucida Bright" pitchFamily="18" charset="0"/>
            </a:endParaRPr>
          </a:p>
        </p:txBody>
      </p:sp>
      <p:sp>
        <p:nvSpPr>
          <p:cNvPr id="3" name="Text Placeholder 2"/>
          <p:cNvSpPr>
            <a:spLocks noGrp="1"/>
          </p:cNvSpPr>
          <p:nvPr>
            <p:ph type="body" idx="1"/>
          </p:nvPr>
        </p:nvSpPr>
        <p:spPr>
          <a:xfrm>
            <a:off x="720000" y="785308"/>
            <a:ext cx="7704000" cy="3915785"/>
          </a:xfrm>
        </p:spPr>
        <p:txBody>
          <a:bodyPr/>
          <a:lstStyle/>
          <a:p>
            <a:pPr>
              <a:lnSpc>
                <a:spcPct val="150000"/>
              </a:lnSpc>
            </a:pPr>
            <a:r>
              <a:rPr lang="en-IN" sz="1600" dirty="0" smtClean="0">
                <a:latin typeface="Calibri" pitchFamily="34" charset="0"/>
                <a:ea typeface="Calibri" pitchFamily="34" charset="0"/>
                <a:cs typeface="Calibri" pitchFamily="34" charset="0"/>
              </a:rPr>
              <a:t>Uploaded CSVs to GCS</a:t>
            </a:r>
          </a:p>
          <a:p>
            <a:pPr>
              <a:lnSpc>
                <a:spcPct val="150000"/>
              </a:lnSpc>
            </a:pPr>
            <a:r>
              <a:rPr lang="en-IN" sz="1600" dirty="0" smtClean="0">
                <a:latin typeface="Calibri" pitchFamily="34" charset="0"/>
                <a:ea typeface="Calibri" pitchFamily="34" charset="0"/>
                <a:cs typeface="Calibri" pitchFamily="34" charset="0"/>
              </a:rPr>
              <a:t>Created CSV files using Python</a:t>
            </a:r>
          </a:p>
          <a:p>
            <a:pPr>
              <a:lnSpc>
                <a:spcPct val="150000"/>
              </a:lnSpc>
            </a:pPr>
            <a:r>
              <a:rPr lang="en-IN" sz="1600" dirty="0" smtClean="0">
                <a:latin typeface="Calibri" pitchFamily="34" charset="0"/>
                <a:ea typeface="Calibri" pitchFamily="34" charset="0"/>
                <a:cs typeface="Calibri" pitchFamily="34" charset="0"/>
              </a:rPr>
              <a:t>Cleaned data using PySpark and Pandas</a:t>
            </a:r>
          </a:p>
          <a:p>
            <a:pPr>
              <a:lnSpc>
                <a:spcPct val="150000"/>
              </a:lnSpc>
            </a:pPr>
            <a:r>
              <a:rPr lang="en-IN" sz="1600" dirty="0" smtClean="0">
                <a:latin typeface="Calibri" pitchFamily="34" charset="0"/>
                <a:ea typeface="Calibri" pitchFamily="34" charset="0"/>
                <a:cs typeface="Calibri" pitchFamily="34" charset="0"/>
              </a:rPr>
              <a:t>Merged all CSVs into one file</a:t>
            </a:r>
          </a:p>
          <a:p>
            <a:pPr>
              <a:lnSpc>
                <a:spcPct val="150000"/>
              </a:lnSpc>
            </a:pPr>
            <a:r>
              <a:rPr lang="en-IN" sz="1600" dirty="0" smtClean="0">
                <a:latin typeface="Calibri" pitchFamily="34" charset="0"/>
                <a:ea typeface="Calibri" pitchFamily="34" charset="0"/>
                <a:cs typeface="Calibri" pitchFamily="34" charset="0"/>
              </a:rPr>
              <a:t>Removed null, blank, and duplicate records</a:t>
            </a:r>
          </a:p>
          <a:p>
            <a:pPr>
              <a:lnSpc>
                <a:spcPct val="150000"/>
              </a:lnSpc>
            </a:pPr>
            <a:r>
              <a:rPr lang="en-IN" sz="1600" dirty="0" smtClean="0">
                <a:latin typeface="Calibri" pitchFamily="34" charset="0"/>
                <a:ea typeface="Calibri" pitchFamily="34" charset="0"/>
                <a:cs typeface="Calibri" pitchFamily="34" charset="0"/>
              </a:rPr>
              <a:t>Formatted and validated data fields</a:t>
            </a:r>
          </a:p>
          <a:p>
            <a:pPr>
              <a:lnSpc>
                <a:spcPct val="150000"/>
              </a:lnSpc>
            </a:pPr>
            <a:r>
              <a:rPr lang="en-IN" sz="1600" dirty="0" smtClean="0">
                <a:latin typeface="Calibri" pitchFamily="34" charset="0"/>
                <a:ea typeface="Calibri" pitchFamily="34" charset="0"/>
                <a:cs typeface="Calibri" pitchFamily="34" charset="0"/>
              </a:rPr>
              <a:t>Filtered failed transactions</a:t>
            </a:r>
          </a:p>
          <a:p>
            <a:pPr>
              <a:lnSpc>
                <a:spcPct val="150000"/>
              </a:lnSpc>
            </a:pPr>
            <a:r>
              <a:rPr lang="en-IN" sz="1600" dirty="0" smtClean="0">
                <a:latin typeface="Calibri" pitchFamily="34" charset="0"/>
                <a:ea typeface="Calibri" pitchFamily="34" charset="0"/>
                <a:cs typeface="Calibri" pitchFamily="34" charset="0"/>
              </a:rPr>
              <a:t>Stored results in Cloud SQL (MySQL)</a:t>
            </a:r>
          </a:p>
          <a:p>
            <a:pPr>
              <a:lnSpc>
                <a:spcPct val="150000"/>
              </a:lnSpc>
            </a:pPr>
            <a:r>
              <a:rPr lang="en-IN" sz="1600" dirty="0" smtClean="0">
                <a:latin typeface="Calibri" pitchFamily="34" charset="0"/>
                <a:ea typeface="Calibri" pitchFamily="34" charset="0"/>
                <a:cs typeface="Calibri" pitchFamily="34" charset="0"/>
              </a:rPr>
              <a:t>Analyzed data using BigQuery</a:t>
            </a:r>
          </a:p>
          <a:p>
            <a:pPr>
              <a:lnSpc>
                <a:spcPct val="150000"/>
              </a:lnSpc>
            </a:pPr>
            <a:r>
              <a:rPr lang="en-IN" sz="1600" dirty="0" smtClean="0">
                <a:latin typeface="Calibri" pitchFamily="34" charset="0"/>
                <a:ea typeface="Calibri" pitchFamily="34" charset="0"/>
                <a:cs typeface="Calibri" pitchFamily="34" charset="0"/>
              </a:rPr>
              <a:t>Visualized insights with Looker</a:t>
            </a:r>
          </a:p>
          <a:p>
            <a:pPr>
              <a:lnSpc>
                <a:spcPct val="150000"/>
              </a:lnSpc>
            </a:pPr>
            <a:endParaRPr lang="en-IN" sz="1600" dirty="0">
              <a:latin typeface="Calibri" pitchFamily="34" charset="0"/>
              <a:ea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58184"/>
            <a:ext cx="7704000" cy="613185"/>
          </a:xfrm>
        </p:spPr>
        <p:txBody>
          <a:bodyPr/>
          <a:lstStyle/>
          <a:p>
            <a:r>
              <a:rPr lang="en-IN" sz="2000" dirty="0" smtClean="0">
                <a:latin typeface="Lucida Bright" pitchFamily="18" charset="0"/>
              </a:rPr>
              <a:t>                     </a:t>
            </a:r>
            <a:r>
              <a:rPr lang="en-IN" sz="2400" dirty="0" smtClean="0">
                <a:latin typeface="Lucida Bright" pitchFamily="18" charset="0"/>
              </a:rPr>
              <a:t>   RESULT SNAPSHOTS</a:t>
            </a:r>
            <a:endParaRPr lang="en-IN" sz="2400" dirty="0">
              <a:latin typeface="Lucida Bright" pitchFamily="18" charset="0"/>
            </a:endParaRPr>
          </a:p>
        </p:txBody>
      </p:sp>
      <p:pic>
        <p:nvPicPr>
          <p:cNvPr id="5" name="Picture 4" descr="WhatsApp Image 2025-05-08 at 22.11.47_33a08a1f.jpg"/>
          <p:cNvPicPr>
            <a:picLocks noChangeAspect="1"/>
          </p:cNvPicPr>
          <p:nvPr/>
        </p:nvPicPr>
        <p:blipFill>
          <a:blip r:embed="rId2"/>
          <a:stretch>
            <a:fillRect/>
          </a:stretch>
        </p:blipFill>
        <p:spPr>
          <a:xfrm>
            <a:off x="355000" y="1000461"/>
            <a:ext cx="8175813" cy="34532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301215"/>
            <a:ext cx="7704000" cy="548640"/>
          </a:xfrm>
        </p:spPr>
        <p:txBody>
          <a:bodyPr/>
          <a:lstStyle/>
          <a:p>
            <a:r>
              <a:rPr lang="en-IN" sz="2400" dirty="0" smtClean="0">
                <a:latin typeface="Lucida Bright" pitchFamily="18" charset="0"/>
              </a:rPr>
              <a:t>                     RESULT SNAPSHOTS</a:t>
            </a:r>
            <a:endParaRPr lang="en-IN" sz="2400" dirty="0">
              <a:latin typeface="Lucida Bright" pitchFamily="18" charset="0"/>
            </a:endParaRPr>
          </a:p>
        </p:txBody>
      </p:sp>
      <p:pic>
        <p:nvPicPr>
          <p:cNvPr id="5" name="Picture 4" descr="WhatsApp Image 2025-05-08 at 22.11.46_409c25b7.jpg"/>
          <p:cNvPicPr>
            <a:picLocks noChangeAspect="1"/>
          </p:cNvPicPr>
          <p:nvPr/>
        </p:nvPicPr>
        <p:blipFill>
          <a:blip r:embed="rId2"/>
          <a:stretch>
            <a:fillRect/>
          </a:stretch>
        </p:blipFill>
        <p:spPr>
          <a:xfrm>
            <a:off x="301215" y="1021977"/>
            <a:ext cx="8380206" cy="34209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47426"/>
            <a:ext cx="7704000" cy="770299"/>
          </a:xfrm>
        </p:spPr>
        <p:txBody>
          <a:bodyPr/>
          <a:lstStyle/>
          <a:p>
            <a:r>
              <a:rPr lang="en-IN" sz="2400" dirty="0" smtClean="0">
                <a:latin typeface="Lucida Bright" pitchFamily="18" charset="0"/>
              </a:rPr>
              <a:t>            FAILED TRANSACTION INSIGHTS</a:t>
            </a:r>
            <a:endParaRPr lang="en-IN" sz="2400" dirty="0">
              <a:latin typeface="Lucida Bright" pitchFamily="18" charset="0"/>
            </a:endParaRPr>
          </a:p>
        </p:txBody>
      </p:sp>
      <p:pic>
        <p:nvPicPr>
          <p:cNvPr id="4" name="Picture 3" descr="WhatsApp Image 2025-05-08 at 22.11.47_b1b38649.jpg"/>
          <p:cNvPicPr>
            <a:picLocks noChangeAspect="1"/>
          </p:cNvPicPr>
          <p:nvPr/>
        </p:nvPicPr>
        <p:blipFill>
          <a:blip r:embed="rId2"/>
          <a:stretch>
            <a:fillRect/>
          </a:stretch>
        </p:blipFill>
        <p:spPr>
          <a:xfrm>
            <a:off x="451821" y="1021976"/>
            <a:ext cx="7670202" cy="37759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68941"/>
            <a:ext cx="7704000" cy="748784"/>
          </a:xfrm>
        </p:spPr>
        <p:txBody>
          <a:bodyPr/>
          <a:lstStyle/>
          <a:p>
            <a:r>
              <a:rPr lang="en-IN" sz="2400" dirty="0" smtClean="0">
                <a:latin typeface="Lucida Bright" pitchFamily="18" charset="0"/>
              </a:rPr>
              <a:t>           FAILED TRANSACTION INSIGHTS</a:t>
            </a:r>
            <a:endParaRPr lang="en-IN" sz="2400" dirty="0"/>
          </a:p>
        </p:txBody>
      </p:sp>
      <p:pic>
        <p:nvPicPr>
          <p:cNvPr id="6" name="Picture 5" descr="WhatsApp Image 2025-05-08 at 22.11.47_351cd55d.jpg"/>
          <p:cNvPicPr>
            <a:picLocks noChangeAspect="1"/>
          </p:cNvPicPr>
          <p:nvPr/>
        </p:nvPicPr>
        <p:blipFill>
          <a:blip r:embed="rId2"/>
          <a:stretch>
            <a:fillRect/>
          </a:stretch>
        </p:blipFill>
        <p:spPr>
          <a:xfrm>
            <a:off x="516366" y="849854"/>
            <a:ext cx="7906871" cy="3818965"/>
          </a:xfrm>
          <a:prstGeom prst="rect">
            <a:avLst/>
          </a:prstGeom>
        </p:spPr>
      </p:pic>
    </p:spTree>
  </p:cSld>
  <p:clrMapOvr>
    <a:masterClrMapping/>
  </p:clrMapOvr>
</p:sld>
</file>

<file path=ppt/theme/theme1.xml><?xml version="1.0" encoding="utf-8"?>
<a:theme xmlns:a="http://schemas.openxmlformats.org/drawingml/2006/main" name="Clean and Neat Style Portfolio by Slidesgo">
  <a:themeElements>
    <a:clrScheme name="Simple Light">
      <a:dk1>
        <a:srgbClr val="191919"/>
      </a:dk1>
      <a:lt1>
        <a:srgbClr val="FFFFFF"/>
      </a:lt1>
      <a:dk2>
        <a:srgbClr val="45818E"/>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398</Words>
  <Application>Microsoft Office PowerPoint</Application>
  <PresentationFormat>On-screen Show (16:9)</PresentationFormat>
  <Paragraphs>38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Cambria</vt:lpstr>
      <vt:lpstr>Poppins</vt:lpstr>
      <vt:lpstr>Gadugi</vt:lpstr>
      <vt:lpstr>Lucida Bright</vt:lpstr>
      <vt:lpstr>Calibri</vt:lpstr>
      <vt:lpstr>Nunito Light</vt:lpstr>
      <vt:lpstr>Clean and Neat Style Portfolio by Slidesgo</vt:lpstr>
      <vt:lpstr>         Failed Banking Transaction                           Analysis</vt:lpstr>
      <vt:lpstr>                            ABSTRACT</vt:lpstr>
      <vt:lpstr>                            OBJECTIVE</vt:lpstr>
      <vt:lpstr>                       TECHNOLOGIES USED</vt:lpstr>
      <vt:lpstr>                        FUNCTIONALITIES</vt:lpstr>
      <vt:lpstr>                        RESULT SNAPSHOTS</vt:lpstr>
      <vt:lpstr>                     RESULT SNAPSHOTS</vt:lpstr>
      <vt:lpstr>            FAILED TRANSACTION INSIGHTS</vt:lpstr>
      <vt:lpstr>           FAILED TRANSACTION INSIGHTS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Failed Banking Transaction                           Analysis</dc:title>
  <dc:creator>Moghith</dc:creator>
  <cp:lastModifiedBy>moghith</cp:lastModifiedBy>
  <cp:revision>12</cp:revision>
  <dcterms:modified xsi:type="dcterms:W3CDTF">2025-05-08T17:03:44Z</dcterms:modified>
</cp:coreProperties>
</file>