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6" r:id="rId12"/>
    <p:sldId id="2146847067"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2" d="100"/>
          <a:sy n="82" d="100"/>
        </p:scale>
        <p:origin x="691"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Mogili-Poojitha21/edunet-aicte.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Times New Roman" panose="02020603050405020304" pitchFamily="18" charset="0"/>
                <a:cs typeface="Times New Roman" panose="02020603050405020304" pitchFamily="18"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Times New Roman" panose="02020603050405020304" pitchFamily="18" charset="0"/>
                <a:cs typeface="Times New Roman" panose="02020603050405020304" pitchFamily="18" charset="0"/>
              </a:rPr>
              <a:t>CAPSTONE PROJECT</a:t>
            </a:r>
          </a:p>
        </p:txBody>
      </p:sp>
      <p:sp>
        <p:nvSpPr>
          <p:cNvPr id="4" name="TextBox 3"/>
          <p:cNvSpPr txBox="1"/>
          <p:nvPr/>
        </p:nvSpPr>
        <p:spPr>
          <a:xfrm>
            <a:off x="1234440" y="4058588"/>
            <a:ext cx="9473184" cy="1877437"/>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Times New Roman" panose="02020603050405020304" pitchFamily="18" charset="0"/>
                <a:cs typeface="Times New Roman" panose="02020603050405020304" pitchFamily="18" charset="0"/>
              </a:rPr>
              <a:t>Presented By: </a:t>
            </a:r>
            <a:r>
              <a:rPr lang="en-US" sz="2400" b="1" dirty="0">
                <a:solidFill>
                  <a:schemeClr val="accent1">
                    <a:lumMod val="75000"/>
                  </a:schemeClr>
                </a:solidFill>
                <a:latin typeface="Times New Roman" panose="02020603050405020304" pitchFamily="18" charset="0"/>
                <a:cs typeface="Times New Roman" panose="02020603050405020304" pitchFamily="18" charset="0"/>
              </a:rPr>
              <a:t>MOGILI VENKATA NAGA </a:t>
            </a: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POOJITHA</a:t>
            </a:r>
            <a:endParaRPr lang="en-US" sz="2400" b="1" dirty="0">
              <a:solidFill>
                <a:schemeClr val="accent1">
                  <a:lumMod val="75000"/>
                </a:schemeClr>
              </a:solidFill>
              <a:latin typeface="Times New Roman" panose="02020603050405020304" pitchFamily="18" charset="0"/>
              <a:cs typeface="Times New Roman" panose="02020603050405020304" pitchFamily="18" charset="0"/>
            </a:endParaRP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Student Name : MOGILI VENKATA NAGA POOJITHA</a:t>
            </a:r>
          </a:p>
          <a:p>
            <a:r>
              <a:rPr lang="en-US" sz="2400" b="1" dirty="0">
                <a:solidFill>
                  <a:schemeClr val="accent1">
                    <a:lumMod val="75000"/>
                  </a:schemeClr>
                </a:solidFill>
                <a:latin typeface="Times New Roman" panose="02020603050405020304" pitchFamily="18" charset="0"/>
                <a:cs typeface="Times New Roman" panose="02020603050405020304" pitchFamily="18" charset="0"/>
              </a:rPr>
              <a:t>College Name &amp; Department : PBR VISVODAYA INSTITUTE  OF           TECHNOLOGY AND SCIENCE , CSE DEPT.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293324" y="827190"/>
            <a:ext cx="11029616" cy="530296"/>
          </a:xfrm>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293325" y="1092338"/>
            <a:ext cx="11029615" cy="467332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development of a robust steganography technique for secure data hiding in images effectively addresses the challenges of data integrity, image quality preservation, and resistance to unauthorized detection. </a:t>
            </a:r>
            <a:r>
              <a:rPr lang="en-US" sz="2400" u="sng" dirty="0">
                <a:latin typeface="Times New Roman" panose="02020603050405020304" pitchFamily="18" charset="0"/>
                <a:cs typeface="Times New Roman" panose="02020603050405020304" pitchFamily="18" charset="0"/>
              </a:rPr>
              <a:t>By ensuring the seamless embedding and accurate extraction of confidential information, this approach significantly enhances the security of digital communication and data protection. </a:t>
            </a:r>
            <a:r>
              <a:rPr lang="en-US" sz="2400" dirty="0">
                <a:latin typeface="Times New Roman" panose="02020603050405020304" pitchFamily="18" charset="0"/>
                <a:cs typeface="Times New Roman" panose="02020603050405020304" pitchFamily="18" charset="0"/>
              </a:rPr>
              <a:t>The successful implementation of this solution will contribute to the advancement of secure information exchange, safeguarding sensitive data from potential cyber threats and unauthorized access, thereby fostering trust and confidence in digital mediums.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sz="1800" b="1" dirty="0"/>
              <a:t>GitHub Repository: </a:t>
            </a:r>
            <a:r>
              <a:rPr lang="en-IN" sz="1800" dirty="0">
                <a:hlinkClick r:id="rId2"/>
              </a:rPr>
              <a:t>https://github.com/Mogili-Poojitha21/edunet-aicte.git</a:t>
            </a:r>
            <a:endParaRPr lang="en-US" sz="1800" dirty="0">
              <a:solidFill>
                <a:schemeClr val="accent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471125" y="1005692"/>
            <a:ext cx="11029615" cy="467332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field of secure data hiding in images using steganography has vast potential for advancements. Future research can focus on developing more robust and efficient steganographic algorithms, enhancing resistance to steganalysis attacks, and increasing real-time applications in various sectors like healthcare and military. Integration with emerging technologies such as blockchain and AI can further bolster security. Additionally, creating user-friendly tools and ensuring cross-platform compatibility will broaden the accessibility and utility of steganography.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60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normAutofit/>
          </a:bodyPr>
          <a:lstStyle/>
          <a:p>
            <a:r>
              <a:rPr lang="en-US" sz="4000"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p>
          <a:p>
            <a:pPr marL="305435" indent="-305435"/>
            <a:r>
              <a:rPr lang="en-US" sz="2000" b="1" dirty="0">
                <a:latin typeface="Times New Roman" panose="02020603050405020304" pitchFamily="18" charset="0"/>
                <a:ea typeface="+mn-lt"/>
                <a:cs typeface="Times New Roman" panose="02020603050405020304" pitchFamily="18" charset="0"/>
              </a:rPr>
              <a:t>Technology used</a:t>
            </a:r>
            <a:endParaRPr lang="en-US" sz="2000"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Wow factor </a:t>
            </a:r>
            <a:endParaRPr lang="en-US" sz="2000"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End users</a:t>
            </a:r>
          </a:p>
          <a:p>
            <a:pPr marL="305435" indent="-305435"/>
            <a:r>
              <a:rPr lang="en-US" sz="2000" b="1" dirty="0">
                <a:latin typeface="Times New Roman" panose="02020603050405020304" pitchFamily="18" charset="0"/>
                <a:ea typeface="+mn-lt"/>
                <a:cs typeface="Times New Roman" panose="02020603050405020304" pitchFamily="18" charset="0"/>
              </a:rPr>
              <a:t>Result</a:t>
            </a:r>
          </a:p>
          <a:p>
            <a:pPr marL="305435" indent="-305435"/>
            <a:r>
              <a:rPr lang="en-US" sz="2000" b="1" dirty="0">
                <a:latin typeface="Times New Roman" panose="02020603050405020304" pitchFamily="18" charset="0"/>
                <a:ea typeface="+mn-lt"/>
                <a:cs typeface="Times New Roman" panose="02020603050405020304" pitchFamily="18" charset="0"/>
              </a:rPr>
              <a:t>Conclusion</a:t>
            </a:r>
          </a:p>
          <a:p>
            <a:pPr marL="305435" indent="-305435"/>
            <a:r>
              <a:rPr lang="en-US" sz="2000" b="1" dirty="0">
                <a:latin typeface="Times New Roman" panose="02020603050405020304" pitchFamily="18" charset="0"/>
                <a:ea typeface="+mn-lt"/>
                <a:cs typeface="Times New Roman" panose="02020603050405020304" pitchFamily="18" charset="0"/>
              </a:rPr>
              <a:t>Git-hub Link</a:t>
            </a:r>
          </a:p>
          <a:p>
            <a:pPr marL="305435" indent="-305435"/>
            <a:r>
              <a:rPr lang="en-US" sz="2000" b="1" dirty="0">
                <a:latin typeface="Times New Roman" panose="02020603050405020304" pitchFamily="18" charset="0"/>
                <a:ea typeface="+mn-lt"/>
                <a:cs typeface="Times New Roman" panose="02020603050405020304" pitchFamily="18" charset="0"/>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37325" y="1232452"/>
            <a:ext cx="11029615" cy="4673324"/>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challenge of secure data hiding in images using steganography lies in developing an effective method to </a:t>
            </a:r>
            <a:r>
              <a:rPr lang="en-US" sz="2400" u="sng" dirty="0">
                <a:latin typeface="Times New Roman" panose="02020603050405020304" pitchFamily="18" charset="0"/>
                <a:cs typeface="Times New Roman" panose="02020603050405020304" pitchFamily="18" charset="0"/>
              </a:rPr>
              <a:t>embed confidential information within digital images while maintaining the image quality and ensuring the hidden data remains undetectable to unauthorized parties. </a:t>
            </a:r>
            <a:r>
              <a:rPr lang="en-US" sz="2400" dirty="0">
                <a:latin typeface="Times New Roman" panose="02020603050405020304" pitchFamily="18" charset="0"/>
                <a:cs typeface="Times New Roman" panose="02020603050405020304" pitchFamily="18" charset="0"/>
              </a:rPr>
              <a:t>The solution must address the issues of data integrity, robustness against various attacks, and compatibility with different image formats. Furthermore, the system should ensure the embedded data can be accurately extracted by authorized users without compromising the security of the hidden information. </a:t>
            </a:r>
            <a:r>
              <a:rPr lang="en-US" sz="2400" u="sng" dirty="0">
                <a:latin typeface="Times New Roman" panose="02020603050405020304" pitchFamily="18" charset="0"/>
                <a:cs typeface="Times New Roman" panose="02020603050405020304" pitchFamily="18" charset="0"/>
              </a:rPr>
              <a:t>This approach aims to enhance secure communication and data protection in digital mediums.</a:t>
            </a:r>
            <a:endParaRPr lang="en-IN" sz="24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38657" y="702156"/>
            <a:ext cx="11029616" cy="530296"/>
          </a:xfrm>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Technology  used</a:t>
            </a:r>
            <a:endParaRPr lang="en-US" sz="44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688559" y="3867154"/>
            <a:ext cx="11613485" cy="5563973"/>
          </a:xfrm>
        </p:spPr>
        <p:txBody>
          <a:bodyPr vert="horz" lIns="91440" tIns="45720" rIns="91440" bIns="45720" rtlCol="0" anchor="ctr">
            <a:noAutofit/>
          </a:bodyPr>
          <a:lstStyle/>
          <a:p>
            <a:pPr marL="0" indent="0">
              <a:buNone/>
            </a:pPr>
            <a:r>
              <a:rPr lang="en-IN" dirty="0"/>
              <a:t> </a:t>
            </a:r>
          </a:p>
        </p:txBody>
      </p:sp>
      <p:sp>
        <p:nvSpPr>
          <p:cNvPr id="3" name="Rectangle 1">
            <a:extLst>
              <a:ext uri="{FF2B5EF4-FFF2-40B4-BE49-F238E27FC236}">
                <a16:creationId xmlns:a16="http://schemas.microsoft.com/office/drawing/2014/main" id="{B43A5AF2-E7BE-8DE5-C7EA-C731D56D9DAB}"/>
              </a:ext>
            </a:extLst>
          </p:cNvPr>
          <p:cNvSpPr>
            <a:spLocks noChangeArrowheads="1"/>
          </p:cNvSpPr>
          <p:nvPr/>
        </p:nvSpPr>
        <p:spPr bwMode="auto">
          <a:xfrm>
            <a:off x="181034" y="1232452"/>
            <a:ext cx="12121010" cy="420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rPr>
              <a:t>Libraries: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sng"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OpenCV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cv2</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image processing tasks, such as reading and writing images.</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interacting with the operating system, such as opening the image file.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constants and classes for string operations (though not directly used in the provided code).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rPr>
              <a:t>Platforms: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sng"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programming language used for implementing the steganography technique.</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IDLE or any Integrated Development Environment (IDE):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writing and executing the Python code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4000" b="1" dirty="0">
                <a:solidFill>
                  <a:schemeClr val="accent1"/>
                </a:solidFill>
                <a:latin typeface="Times New Roman" panose="02020603050405020304" pitchFamily="18" charset="0"/>
                <a:ea typeface="+mj-lt"/>
                <a:cs typeface="Times New Roman" panose="02020603050405020304" pitchFamily="18" charset="0"/>
              </a:rPr>
              <a:t>Wow factors</a:t>
            </a:r>
            <a:endParaRPr lang="en-US" sz="4000" dirty="0">
              <a:solidFill>
                <a:schemeClr val="accent1"/>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6E538FE7-4ADC-2CB5-0528-44F8FBA695DA}"/>
              </a:ext>
            </a:extLst>
          </p:cNvPr>
          <p:cNvSpPr>
            <a:spLocks noGrp="1" noChangeArrowheads="1"/>
          </p:cNvSpPr>
          <p:nvPr>
            <p:ph idx="1"/>
          </p:nvPr>
        </p:nvSpPr>
        <p:spPr bwMode="auto">
          <a:xfrm>
            <a:off x="581191" y="1404223"/>
            <a:ext cx="10516212"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Stealthy Data Embedding: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ability to hide confidential data within seemingly ordinary images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without altering their visual quality.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Security: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Utilizes advanced algorithms to ensure data remains undetectable and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protected from unauthorized access and attacks.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Versatility: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Compatible with various image formats and adaptable to different use cases,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making it a flexible solution for secure communication.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Robustness: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Resistant to common attacks and image manipulations, ensuring data integrity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even when images are compressed or edited.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Easy-to-use tools for embedding and extracting hidden data,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accessible to users with varying levels of technical expertise.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End users</a:t>
            </a:r>
          </a:p>
        </p:txBody>
      </p:sp>
      <p:sp>
        <p:nvSpPr>
          <p:cNvPr id="4" name="Rectangle 1">
            <a:extLst>
              <a:ext uri="{FF2B5EF4-FFF2-40B4-BE49-F238E27FC236}">
                <a16:creationId xmlns:a16="http://schemas.microsoft.com/office/drawing/2014/main" id="{6035573C-422A-3428-CE90-BC7702FA622D}"/>
              </a:ext>
            </a:extLst>
          </p:cNvPr>
          <p:cNvSpPr>
            <a:spLocks noGrp="1" noChangeArrowheads="1"/>
          </p:cNvSpPr>
          <p:nvPr>
            <p:ph idx="1"/>
          </p:nvPr>
        </p:nvSpPr>
        <p:spPr bwMode="auto">
          <a:xfrm>
            <a:off x="581192" y="1541835"/>
            <a:ext cx="1067170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Government Agencies: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securely transmit sensitive information and confidential communications.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Military and Defense: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secure communication and data protection in strategic operations.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Healthcare Institutions: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protect patient records and sensitive medical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Financial Services: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secure handling of financial transactions and confidential client information.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Law Enforcement: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securely share investigative data and intelligence.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Individuals: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personal privacy and secure sharing of confidential information.</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08040" y="629637"/>
            <a:ext cx="11029616" cy="530296"/>
          </a:xfrm>
        </p:spPr>
        <p:txBody>
          <a:bodyPr>
            <a:noAutofit/>
          </a:bodyPr>
          <a:lstStyle/>
          <a:p>
            <a:r>
              <a:rPr lang="en-IN" sz="4000" dirty="0">
                <a:solidFill>
                  <a:schemeClr val="accent1"/>
                </a:solidFill>
                <a:latin typeface="Times New Roman" panose="02020603050405020304" pitchFamily="18" charset="0"/>
                <a:cs typeface="Times New Roman" panose="02020603050405020304" pitchFamily="18" charset="0"/>
              </a:rPr>
              <a:t>Results</a:t>
            </a:r>
          </a:p>
        </p:txBody>
      </p:sp>
      <p:pic>
        <p:nvPicPr>
          <p:cNvPr id="11" name="Content Placeholder 10">
            <a:extLst>
              <a:ext uri="{FF2B5EF4-FFF2-40B4-BE49-F238E27FC236}">
                <a16:creationId xmlns:a16="http://schemas.microsoft.com/office/drawing/2014/main" id="{65291944-BDE6-4D34-86BA-7DF65DD626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3432" y="1233346"/>
            <a:ext cx="9576093" cy="4896865"/>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5330CCF-5B3C-02C6-76E0-557F293071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7118" y="774441"/>
            <a:ext cx="10440955" cy="5200909"/>
          </a:xfrm>
        </p:spPr>
      </p:pic>
    </p:spTree>
    <p:extLst>
      <p:ext uri="{BB962C8B-B14F-4D97-AF65-F5344CB8AC3E}">
        <p14:creationId xmlns:p14="http://schemas.microsoft.com/office/powerpoint/2010/main" val="2785913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4C73C30-3AC8-15B6-A3D0-1BDA704A99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354" y="770538"/>
            <a:ext cx="11133288" cy="5120152"/>
          </a:xfrm>
        </p:spPr>
      </p:pic>
    </p:spTree>
    <p:extLst>
      <p:ext uri="{BB962C8B-B14F-4D97-AF65-F5344CB8AC3E}">
        <p14:creationId xmlns:p14="http://schemas.microsoft.com/office/powerpoint/2010/main" val="151186144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http://schemas.microsoft.com/office/2006/documentManagement/types"/>
    <ds:schemaRef ds:uri="http://schemas.openxmlformats.org/package/2006/metadata/core-propertie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169</TotalTime>
  <Words>618</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Franklin Gothic Book</vt:lpstr>
      <vt:lpstr>Franklin Gothic Demi</vt:lpstr>
      <vt:lpstr>Times New Roman</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PowerPoint Presentation</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BHAVANA</cp:lastModifiedBy>
  <cp:revision>42</cp:revision>
  <dcterms:created xsi:type="dcterms:W3CDTF">2021-05-26T16:50:10Z</dcterms:created>
  <dcterms:modified xsi:type="dcterms:W3CDTF">2025-02-20T08:02:17Z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