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3.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sorterViewPr>
    <p:cViewPr>
      <p:scale>
        <a:sx n="100" d="100"/>
        <a:sy n="100" d="100"/>
      </p:scale>
      <p:origin x="0" y="-15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5" Type="http://schemas.openxmlformats.org/officeDocument/2006/relationships/package" Target="../embeddings/Microsoft_Excel_Worksheet2.xlsx"/><Relationship Id="rId4" Type="http://schemas.openxmlformats.org/officeDocument/2006/relationships/image" Target="../media/image3.jpeg"/></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[Moses Ogilo Project.xlsx]Total Expenses by Year!PivotTable1</c:name>
    <c:fmtId val="33"/>
  </c:pivotSource>
  <c:chart>
    <c:title>
      <c:tx>
        <c:rich>
          <a:bodyPr rot="0" spcFirstLastPara="1" vertOverflow="ellipsis" vert="horz" wrap="square" anchor="ctr" anchorCtr="1"/>
          <a:lstStyle/>
          <a:p>
            <a:pPr lvl="2" algn="ctr" rtl="0">
              <a:defRPr sz="1600" b="1" i="0" u="none" strike="noStrike" kern="1200" spc="100" baseline="0">
                <a:solidFill>
                  <a:srgbClr val="FFFFFF">
                    <a:lumMod val="95000"/>
                  </a:srgbClr>
                </a:solidFill>
                <a:effectLst>
                  <a:outerShdw blurRad="50800" dist="38100" dir="5400000" algn="t" rotWithShape="0">
                    <a:prstClr val="black">
                      <a:alpha val="40000"/>
                    </a:prstClr>
                  </a:outerShdw>
                </a:effectLst>
                <a:latin typeface="+mn-lt"/>
                <a:ea typeface="+mn-ea"/>
                <a:cs typeface="+mn-cs"/>
              </a:defRPr>
            </a:pPr>
            <a:r>
              <a:rPr lang="en-US" sz="1600"/>
              <a:t>Product Total Expenses by Year</a:t>
            </a:r>
          </a:p>
        </c:rich>
      </c:tx>
      <c:layout>
        <c:manualLayout>
          <c:xMode val="edge"/>
          <c:yMode val="edge"/>
          <c:x val="0.27822800239857659"/>
          <c:y val="3.3775633293124246E-2"/>
        </c:manualLayout>
      </c:layout>
      <c:overlay val="0"/>
      <c:spPr>
        <a:noFill/>
        <a:ln>
          <a:noFill/>
        </a:ln>
        <a:effectLst/>
      </c:spPr>
      <c:txPr>
        <a:bodyPr rot="0" spcFirstLastPara="1" vertOverflow="ellipsis" vert="horz" wrap="square" anchor="ctr" anchorCtr="1"/>
        <a:lstStyle/>
        <a:p>
          <a:pPr lvl="2" algn="ctr" rtl="0">
            <a:defRPr sz="1600" b="1" i="0" u="none" strike="noStrike" kern="1200" spc="100" baseline="0">
              <a:solidFill>
                <a:srgbClr val="FFFFFF">
                  <a:lumMod val="95000"/>
                </a:srgb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'Total Expenses by Year'!$B$3:$B$4</c:f>
              <c:strCache>
                <c:ptCount val="1"/>
                <c:pt idx="0">
                  <c:v>2014</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'Total Expenses by Year'!$A$5:$A$11</c:f>
              <c:strCache>
                <c:ptCount val="6"/>
                <c:pt idx="0">
                  <c:v>Amarilla</c:v>
                </c:pt>
                <c:pt idx="1">
                  <c:v>Carretera</c:v>
                </c:pt>
                <c:pt idx="2">
                  <c:v>Montana</c:v>
                </c:pt>
                <c:pt idx="3">
                  <c:v>Paseo</c:v>
                </c:pt>
                <c:pt idx="4">
                  <c:v>Velo</c:v>
                </c:pt>
                <c:pt idx="5">
                  <c:v>VTT</c:v>
                </c:pt>
              </c:strCache>
            </c:strRef>
          </c:cat>
          <c:val>
            <c:numRef>
              <c:f>'Total Expenses by Year'!$B$5:$B$11</c:f>
              <c:numCache>
                <c:formatCode>"$"#,##0</c:formatCode>
                <c:ptCount val="6"/>
                <c:pt idx="0">
                  <c:v>12195829</c:v>
                </c:pt>
                <c:pt idx="1">
                  <c:v>10620406</c:v>
                </c:pt>
                <c:pt idx="2">
                  <c:v>9760941</c:v>
                </c:pt>
                <c:pt idx="3">
                  <c:v>23398812</c:v>
                </c:pt>
                <c:pt idx="4">
                  <c:v>10368717</c:v>
                </c:pt>
                <c:pt idx="5">
                  <c:v>12954071</c:v>
                </c:pt>
              </c:numCache>
            </c:numRef>
          </c:val>
          <c:extLst>
            <c:ext xmlns:c16="http://schemas.microsoft.com/office/drawing/2014/chart" uri="{C3380CC4-5D6E-409C-BE32-E72D297353CC}">
              <c16:uniqueId val="{00000000-90E4-444D-A188-39E6F4D1A5C5}"/>
            </c:ext>
          </c:extLst>
        </c:ser>
        <c:ser>
          <c:idx val="1"/>
          <c:order val="1"/>
          <c:tx>
            <c:strRef>
              <c:f>'Total Expenses by Year'!$C$3:$C$4</c:f>
              <c:strCache>
                <c:ptCount val="1"/>
                <c:pt idx="0">
                  <c:v>2013</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'Total Expenses by Year'!$A$5:$A$11</c:f>
              <c:strCache>
                <c:ptCount val="6"/>
                <c:pt idx="0">
                  <c:v>Amarilla</c:v>
                </c:pt>
                <c:pt idx="1">
                  <c:v>Carretera</c:v>
                </c:pt>
                <c:pt idx="2">
                  <c:v>Montana</c:v>
                </c:pt>
                <c:pt idx="3">
                  <c:v>Paseo</c:v>
                </c:pt>
                <c:pt idx="4">
                  <c:v>Velo</c:v>
                </c:pt>
                <c:pt idx="5">
                  <c:v>VTT</c:v>
                </c:pt>
              </c:strCache>
            </c:strRef>
          </c:cat>
          <c:val>
            <c:numRef>
              <c:f>'Total Expenses by Year'!$C$5:$C$11</c:f>
              <c:numCache>
                <c:formatCode>"$"#,##0</c:formatCode>
                <c:ptCount val="6"/>
                <c:pt idx="0">
                  <c:v>2737183</c:v>
                </c:pt>
                <c:pt idx="1">
                  <c:v>1368097</c:v>
                </c:pt>
                <c:pt idx="2">
                  <c:v>3518025</c:v>
                </c:pt>
                <c:pt idx="3">
                  <c:v>4814894</c:v>
                </c:pt>
                <c:pt idx="4">
                  <c:v>5575350</c:v>
                </c:pt>
                <c:pt idx="5">
                  <c:v>4523242</c:v>
                </c:pt>
              </c:numCache>
            </c:numRef>
          </c:val>
          <c:extLst>
            <c:ext xmlns:c16="http://schemas.microsoft.com/office/drawing/2014/chart" uri="{C3380CC4-5D6E-409C-BE32-E72D297353CC}">
              <c16:uniqueId val="{00000001-90E4-444D-A188-39E6F4D1A5C5}"/>
            </c:ext>
          </c:extLst>
        </c:ser>
        <c:dLbls>
          <c:showLegendKey val="0"/>
          <c:showVal val="0"/>
          <c:showCatName val="0"/>
          <c:showSerName val="0"/>
          <c:showPercent val="0"/>
          <c:showBubbleSize val="0"/>
        </c:dLbls>
        <c:gapWidth val="44"/>
        <c:overlap val="-24"/>
        <c:axId val="1472124911"/>
        <c:axId val="1472124431"/>
      </c:barChart>
      <c:catAx>
        <c:axId val="147212491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200" b="1" i="0" u="none" strike="noStrike" kern="1200" baseline="0">
                <a:solidFill>
                  <a:schemeClr val="lt1">
                    <a:lumMod val="85000"/>
                  </a:schemeClr>
                </a:solidFill>
                <a:latin typeface="+mn-lt"/>
                <a:ea typeface="+mn-ea"/>
                <a:cs typeface="+mn-cs"/>
              </a:defRPr>
            </a:pPr>
            <a:endParaRPr lang="en-US"/>
          </a:p>
        </c:txPr>
        <c:crossAx val="1472124431"/>
        <c:crosses val="autoZero"/>
        <c:auto val="1"/>
        <c:lblAlgn val="ctr"/>
        <c:lblOffset val="100"/>
        <c:noMultiLvlLbl val="0"/>
      </c:catAx>
      <c:valAx>
        <c:axId val="1472124431"/>
        <c:scaling>
          <c:orientation val="minMax"/>
        </c:scaling>
        <c:delete val="0"/>
        <c:axPos val="l"/>
        <c:majorGridlines>
          <c:spPr>
            <a:ln w="9525" cap="flat" cmpd="sng" algn="ctr">
              <a:solidFill>
                <a:schemeClr val="lt1">
                  <a:lumMod val="95000"/>
                  <a:alpha val="10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lt1">
                    <a:lumMod val="85000"/>
                  </a:schemeClr>
                </a:solidFill>
                <a:latin typeface="+mn-lt"/>
                <a:ea typeface="+mn-ea"/>
                <a:cs typeface="+mn-cs"/>
              </a:defRPr>
            </a:pPr>
            <a:endParaRPr lang="en-US"/>
          </a:p>
        </c:txPr>
        <c:crossAx val="14721249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[Moses Ogilo Project.xlsx]Total Revenue by Year !PivotTable1</c:name>
    <c:fmtId val="17"/>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Product Total Revenue by Year</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lumMod val="20000"/>
              <a:lumOff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lumMod val="20000"/>
              <a:lumOff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lumMod val="20000"/>
              <a:lumOff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7936099891658399E-2"/>
          <c:y val="0.12910472520272617"/>
          <c:w val="0.80526119899705484"/>
          <c:h val="0.82589985152522594"/>
        </c:manualLayout>
      </c:layout>
      <c:barChart>
        <c:barDir val="bar"/>
        <c:grouping val="clustered"/>
        <c:varyColors val="0"/>
        <c:ser>
          <c:idx val="0"/>
          <c:order val="0"/>
          <c:tx>
            <c:strRef>
              <c:f>'Total Revenue by Year '!$B$3:$B$4</c:f>
              <c:strCache>
                <c:ptCount val="1"/>
                <c:pt idx="0">
                  <c:v>2014</c:v>
                </c:pt>
              </c:strCache>
            </c:strRef>
          </c:tx>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'Total Revenue by Year '!$A$5:$A$11</c:f>
              <c:strCache>
                <c:ptCount val="6"/>
                <c:pt idx="0">
                  <c:v>Amarilla</c:v>
                </c:pt>
                <c:pt idx="1">
                  <c:v>Carretera</c:v>
                </c:pt>
                <c:pt idx="2">
                  <c:v>Montana</c:v>
                </c:pt>
                <c:pt idx="3">
                  <c:v>Paseo</c:v>
                </c:pt>
                <c:pt idx="4">
                  <c:v>Velo</c:v>
                </c:pt>
                <c:pt idx="5">
                  <c:v>VTT</c:v>
                </c:pt>
              </c:strCache>
            </c:strRef>
          </c:cat>
          <c:val>
            <c:numRef>
              <c:f>'Total Revenue by Year '!$B$5:$B$11</c:f>
              <c:numCache>
                <c:formatCode>"$"#,##0</c:formatCode>
                <c:ptCount val="6"/>
                <c:pt idx="0">
                  <c:v>14227983.529999997</c:v>
                </c:pt>
                <c:pt idx="1">
                  <c:v>12408442.025000002</c:v>
                </c:pt>
                <c:pt idx="2">
                  <c:v>11415018.839999996</c:v>
                </c:pt>
                <c:pt idx="3">
                  <c:v>27096396.860000007</c:v>
                </c:pt>
                <c:pt idx="4">
                  <c:v>12052759.705</c:v>
                </c:pt>
                <c:pt idx="5">
                  <c:v>15110493.789999997</c:v>
                </c:pt>
              </c:numCache>
            </c:numRef>
          </c:val>
          <c:extLst>
            <c:ext xmlns:c16="http://schemas.microsoft.com/office/drawing/2014/chart" uri="{C3380CC4-5D6E-409C-BE32-E72D297353CC}">
              <c16:uniqueId val="{00000000-9947-4610-936B-2ABF6B7A35F7}"/>
            </c:ext>
          </c:extLst>
        </c:ser>
        <c:ser>
          <c:idx val="1"/>
          <c:order val="1"/>
          <c:tx>
            <c:strRef>
              <c:f>'Total Revenue by Year '!$C$3:$C$4</c:f>
              <c:strCache>
                <c:ptCount val="1"/>
                <c:pt idx="0">
                  <c:v>2013</c:v>
                </c:pt>
              </c:strCache>
            </c:strRef>
          </c:tx>
          <c:spPr>
            <a:gradFill rotWithShape="1">
              <a:gsLst>
                <a:gs pos="0">
                  <a:schemeClr val="accent2">
                    <a:tint val="94000"/>
                    <a:satMod val="105000"/>
                    <a:lumMod val="102000"/>
                  </a:schemeClr>
                </a:gs>
                <a:gs pos="100000">
                  <a:schemeClr val="accent2">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'Total Revenue by Year '!$A$5:$A$11</c:f>
              <c:strCache>
                <c:ptCount val="6"/>
                <c:pt idx="0">
                  <c:v>Amarilla</c:v>
                </c:pt>
                <c:pt idx="1">
                  <c:v>Carretera</c:v>
                </c:pt>
                <c:pt idx="2">
                  <c:v>Montana</c:v>
                </c:pt>
                <c:pt idx="3">
                  <c:v>Paseo</c:v>
                </c:pt>
                <c:pt idx="4">
                  <c:v>Velo</c:v>
                </c:pt>
                <c:pt idx="5">
                  <c:v>VTT</c:v>
                </c:pt>
              </c:strCache>
            </c:strRef>
          </c:cat>
          <c:val>
            <c:numRef>
              <c:f>'Total Revenue by Year '!$C$5:$C$11</c:f>
              <c:numCache>
                <c:formatCode>"$"#,##0</c:formatCode>
                <c:ptCount val="6"/>
                <c:pt idx="0">
                  <c:v>3519132.5300000003</c:v>
                </c:pt>
                <c:pt idx="1">
                  <c:v>1406865.86</c:v>
                </c:pt>
                <c:pt idx="2">
                  <c:v>3975783.0400000005</c:v>
                </c:pt>
                <c:pt idx="3">
                  <c:v>5914747.0900000008</c:v>
                </c:pt>
                <c:pt idx="4">
                  <c:v>6197299.7599999998</c:v>
                </c:pt>
                <c:pt idx="5">
                  <c:v>5401427.2300000004</c:v>
                </c:pt>
              </c:numCache>
            </c:numRef>
          </c:val>
          <c:extLst>
            <c:ext xmlns:c16="http://schemas.microsoft.com/office/drawing/2014/chart" uri="{C3380CC4-5D6E-409C-BE32-E72D297353CC}">
              <c16:uniqueId val="{00000001-9947-4610-936B-2ABF6B7A35F7}"/>
            </c:ext>
          </c:extLst>
        </c:ser>
        <c:dLbls>
          <c:dLblPos val="outEnd"/>
          <c:showLegendKey val="0"/>
          <c:showVal val="1"/>
          <c:showCatName val="0"/>
          <c:showSerName val="0"/>
          <c:showPercent val="0"/>
          <c:showBubbleSize val="0"/>
        </c:dLbls>
        <c:gapWidth val="115"/>
        <c:overlap val="-20"/>
        <c:axId val="1520803231"/>
        <c:axId val="1520805631"/>
      </c:barChart>
      <c:catAx>
        <c:axId val="1520803231"/>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1" i="0" u="none" strike="noStrike" kern="1200" baseline="0">
                <a:solidFill>
                  <a:schemeClr val="lt1">
                    <a:lumMod val="85000"/>
                  </a:schemeClr>
                </a:solidFill>
                <a:latin typeface="+mn-lt"/>
                <a:ea typeface="+mn-ea"/>
                <a:cs typeface="+mn-cs"/>
              </a:defRPr>
            </a:pPr>
            <a:endParaRPr lang="en-US"/>
          </a:p>
        </c:txPr>
        <c:crossAx val="1520805631"/>
        <c:crosses val="autoZero"/>
        <c:auto val="1"/>
        <c:lblAlgn val="ctr"/>
        <c:lblOffset val="100"/>
        <c:noMultiLvlLbl val="0"/>
      </c:catAx>
      <c:valAx>
        <c:axId val="1520805631"/>
        <c:scaling>
          <c:orientation val="minMax"/>
        </c:scaling>
        <c:delete val="1"/>
        <c:axPos val="b"/>
        <c:numFmt formatCode="&quot;$&quot;#,##0" sourceLinked="1"/>
        <c:majorTickMark val="none"/>
        <c:minorTickMark val="none"/>
        <c:tickLblPos val="nextTo"/>
        <c:crossAx val="1520803231"/>
        <c:crosses val="autoZero"/>
        <c:crossBetween val="between"/>
      </c:valAx>
      <c:spPr>
        <a:noFill/>
        <a:ln>
          <a:noFill/>
        </a:ln>
        <a:effectLst/>
      </c:spPr>
    </c:plotArea>
    <c:legend>
      <c:legendPos val="r"/>
      <c:layout>
        <c:manualLayout>
          <c:xMode val="edge"/>
          <c:yMode val="edge"/>
          <c:x val="0.866485564304462"/>
          <c:y val="0.81967811315252259"/>
          <c:w val="0.10451623502352815"/>
          <c:h val="0.1476808107319918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[Moses Ogilo Projedct2.xlsx]Product Total Profit by Region!PivotTable1</c:name>
    <c:fmtId val="20"/>
  </c:pivotSource>
  <c:chart>
    <c:title>
      <c:tx>
        <c:rich>
          <a:bodyPr rot="0" spcFirstLastPara="1" vertOverflow="ellipsis" vert="horz" wrap="square" anchor="ctr" anchorCtr="1"/>
          <a:lstStyle/>
          <a:p>
            <a:pPr algn="ctr">
              <a:defRPr sz="2400" b="0" i="0" u="none" strike="noStrike" kern="1200" spc="0" baseline="0">
                <a:solidFill>
                  <a:schemeClr val="tx1">
                    <a:lumMod val="65000"/>
                    <a:lumOff val="35000"/>
                  </a:schemeClr>
                </a:solidFill>
                <a:latin typeface="+mn-lt"/>
                <a:ea typeface="+mn-ea"/>
                <a:cs typeface="+mn-cs"/>
              </a:defRPr>
            </a:pPr>
            <a:r>
              <a:rPr lang="en-US" sz="2400" b="1"/>
              <a:t>Product</a:t>
            </a:r>
            <a:r>
              <a:rPr lang="en-US" sz="2400" b="1" baseline="0"/>
              <a:t> Total Profit By Region</a:t>
            </a:r>
            <a:endParaRPr lang="en-US" sz="2400" b="1"/>
          </a:p>
        </c:rich>
      </c:tx>
      <c:overlay val="0"/>
      <c:spPr>
        <a:noFill/>
        <a:ln>
          <a:noFill/>
        </a:ln>
        <a:effectLst/>
      </c:spPr>
      <c:txPr>
        <a:bodyPr rot="0" spcFirstLastPara="1" vertOverflow="ellipsis" vert="horz" wrap="square" anchor="ctr" anchorCtr="1"/>
        <a:lstStyle/>
        <a:p>
          <a:pPr algn="ct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'Product Total Profit by Region'!$B$3:$B$4</c:f>
              <c:strCache>
                <c:ptCount val="1"/>
                <c:pt idx="0">
                  <c:v>Amarilla</c:v>
                </c:pt>
              </c:strCache>
            </c:strRef>
          </c:tx>
          <c:spPr>
            <a:solidFill>
              <a:schemeClr val="accent1"/>
            </a:solidFill>
            <a:ln>
              <a:noFill/>
            </a:ln>
            <a:effectLst/>
          </c:spPr>
          <c:invertIfNegative val="0"/>
          <c:cat>
            <c:strRef>
              <c:f>'Product Total Profit by Region'!$A$5:$A$10</c:f>
              <c:strCache>
                <c:ptCount val="5"/>
                <c:pt idx="0">
                  <c:v>Canada</c:v>
                </c:pt>
                <c:pt idx="1">
                  <c:v>France</c:v>
                </c:pt>
                <c:pt idx="2">
                  <c:v>Germany</c:v>
                </c:pt>
                <c:pt idx="3">
                  <c:v>Mexico</c:v>
                </c:pt>
                <c:pt idx="4">
                  <c:v>United States of America</c:v>
                </c:pt>
              </c:strCache>
            </c:strRef>
          </c:cat>
          <c:val>
            <c:numRef>
              <c:f>'Product Total Profit by Region'!$B$5:$B$10</c:f>
              <c:numCache>
                <c:formatCode>[$$]#,##0</c:formatCode>
                <c:ptCount val="5"/>
                <c:pt idx="0">
                  <c:v>646861.375</c:v>
                </c:pt>
                <c:pt idx="1">
                  <c:v>667867.62999999989</c:v>
                </c:pt>
                <c:pt idx="2">
                  <c:v>612137.26</c:v>
                </c:pt>
                <c:pt idx="3">
                  <c:v>498611.39</c:v>
                </c:pt>
                <c:pt idx="4">
                  <c:v>388626.40499999997</c:v>
                </c:pt>
              </c:numCache>
            </c:numRef>
          </c:val>
          <c:extLst>
            <c:ext xmlns:c16="http://schemas.microsoft.com/office/drawing/2014/chart" uri="{C3380CC4-5D6E-409C-BE32-E72D297353CC}">
              <c16:uniqueId val="{00000000-1792-4F3C-941F-94A76D661639}"/>
            </c:ext>
          </c:extLst>
        </c:ser>
        <c:ser>
          <c:idx val="1"/>
          <c:order val="1"/>
          <c:tx>
            <c:strRef>
              <c:f>'Product Total Profit by Region'!$C$3:$C$4</c:f>
              <c:strCache>
                <c:ptCount val="1"/>
                <c:pt idx="0">
                  <c:v>Carretera</c:v>
                </c:pt>
              </c:strCache>
            </c:strRef>
          </c:tx>
          <c:spPr>
            <a:solidFill>
              <a:schemeClr val="accent2"/>
            </a:solidFill>
            <a:ln>
              <a:noFill/>
            </a:ln>
            <a:effectLst/>
          </c:spPr>
          <c:invertIfNegative val="0"/>
          <c:cat>
            <c:strRef>
              <c:f>'Product Total Profit by Region'!$A$5:$A$10</c:f>
              <c:strCache>
                <c:ptCount val="5"/>
                <c:pt idx="0">
                  <c:v>Canada</c:v>
                </c:pt>
                <c:pt idx="1">
                  <c:v>France</c:v>
                </c:pt>
                <c:pt idx="2">
                  <c:v>Germany</c:v>
                </c:pt>
                <c:pt idx="3">
                  <c:v>Mexico</c:v>
                </c:pt>
                <c:pt idx="4">
                  <c:v>United States of America</c:v>
                </c:pt>
              </c:strCache>
            </c:strRef>
          </c:cat>
          <c:val>
            <c:numRef>
              <c:f>'Product Total Profit by Region'!$C$5:$C$10</c:f>
              <c:numCache>
                <c:formatCode>[$$]#,##0</c:formatCode>
                <c:ptCount val="5"/>
                <c:pt idx="0">
                  <c:v>436105.34</c:v>
                </c:pt>
                <c:pt idx="1">
                  <c:v>388864.89500000002</c:v>
                </c:pt>
                <c:pt idx="2">
                  <c:v>369674.67999999993</c:v>
                </c:pt>
                <c:pt idx="3">
                  <c:v>393668.42000000004</c:v>
                </c:pt>
                <c:pt idx="4">
                  <c:v>238491.55</c:v>
                </c:pt>
              </c:numCache>
            </c:numRef>
          </c:val>
          <c:extLst>
            <c:ext xmlns:c16="http://schemas.microsoft.com/office/drawing/2014/chart" uri="{C3380CC4-5D6E-409C-BE32-E72D297353CC}">
              <c16:uniqueId val="{00000001-1792-4F3C-941F-94A76D661639}"/>
            </c:ext>
          </c:extLst>
        </c:ser>
        <c:ser>
          <c:idx val="2"/>
          <c:order val="2"/>
          <c:tx>
            <c:strRef>
              <c:f>'Product Total Profit by Region'!$D$3:$D$4</c:f>
              <c:strCache>
                <c:ptCount val="1"/>
                <c:pt idx="0">
                  <c:v>Montana</c:v>
                </c:pt>
              </c:strCache>
            </c:strRef>
          </c:tx>
          <c:spPr>
            <a:solidFill>
              <a:schemeClr val="accent3"/>
            </a:solidFill>
            <a:ln>
              <a:noFill/>
            </a:ln>
            <a:effectLst/>
          </c:spPr>
          <c:invertIfNegative val="0"/>
          <c:cat>
            <c:strRef>
              <c:f>'Product Total Profit by Region'!$A$5:$A$10</c:f>
              <c:strCache>
                <c:ptCount val="5"/>
                <c:pt idx="0">
                  <c:v>Canada</c:v>
                </c:pt>
                <c:pt idx="1">
                  <c:v>France</c:v>
                </c:pt>
                <c:pt idx="2">
                  <c:v>Germany</c:v>
                </c:pt>
                <c:pt idx="3">
                  <c:v>Mexico</c:v>
                </c:pt>
                <c:pt idx="4">
                  <c:v>United States of America</c:v>
                </c:pt>
              </c:strCache>
            </c:strRef>
          </c:cat>
          <c:val>
            <c:numRef>
              <c:f>'Product Total Profit by Region'!$D$5:$D$10</c:f>
              <c:numCache>
                <c:formatCode>[$$]#,##0</c:formatCode>
                <c:ptCount val="5"/>
                <c:pt idx="0">
                  <c:v>332853.03000000003</c:v>
                </c:pt>
                <c:pt idx="1">
                  <c:v>461238.36999999994</c:v>
                </c:pt>
                <c:pt idx="2">
                  <c:v>545533.36999999988</c:v>
                </c:pt>
                <c:pt idx="3">
                  <c:v>337689.30999999994</c:v>
                </c:pt>
                <c:pt idx="4">
                  <c:v>434521.80000000005</c:v>
                </c:pt>
              </c:numCache>
            </c:numRef>
          </c:val>
          <c:extLst>
            <c:ext xmlns:c16="http://schemas.microsoft.com/office/drawing/2014/chart" uri="{C3380CC4-5D6E-409C-BE32-E72D297353CC}">
              <c16:uniqueId val="{00000002-1792-4F3C-941F-94A76D661639}"/>
            </c:ext>
          </c:extLst>
        </c:ser>
        <c:ser>
          <c:idx val="3"/>
          <c:order val="3"/>
          <c:tx>
            <c:strRef>
              <c:f>'Product Total Profit by Region'!$E$3:$E$4</c:f>
              <c:strCache>
                <c:ptCount val="1"/>
                <c:pt idx="0">
                  <c:v>Paseo</c:v>
                </c:pt>
              </c:strCache>
            </c:strRef>
          </c:tx>
          <c:spPr>
            <a:solidFill>
              <a:schemeClr val="accent4"/>
            </a:solidFill>
            <a:ln>
              <a:noFill/>
            </a:ln>
            <a:effectLst/>
          </c:spPr>
          <c:invertIfNegative val="0"/>
          <c:cat>
            <c:strRef>
              <c:f>'Product Total Profit by Region'!$A$5:$A$10</c:f>
              <c:strCache>
                <c:ptCount val="5"/>
                <c:pt idx="0">
                  <c:v>Canada</c:v>
                </c:pt>
                <c:pt idx="1">
                  <c:v>France</c:v>
                </c:pt>
                <c:pt idx="2">
                  <c:v>Germany</c:v>
                </c:pt>
                <c:pt idx="3">
                  <c:v>Mexico</c:v>
                </c:pt>
                <c:pt idx="4">
                  <c:v>United States of America</c:v>
                </c:pt>
              </c:strCache>
            </c:strRef>
          </c:cat>
          <c:val>
            <c:numRef>
              <c:f>'Product Total Profit by Region'!$E$5:$E$10</c:f>
              <c:numCache>
                <c:formatCode>[$$]#,##0</c:formatCode>
                <c:ptCount val="5"/>
                <c:pt idx="0">
                  <c:v>1265017.9900000002</c:v>
                </c:pt>
                <c:pt idx="1">
                  <c:v>838748.56</c:v>
                </c:pt>
                <c:pt idx="2">
                  <c:v>744416.73999999976</c:v>
                </c:pt>
                <c:pt idx="3">
                  <c:v>928651.39</c:v>
                </c:pt>
                <c:pt idx="4">
                  <c:v>1020603.2700000001</c:v>
                </c:pt>
              </c:numCache>
            </c:numRef>
          </c:val>
          <c:extLst>
            <c:ext xmlns:c16="http://schemas.microsoft.com/office/drawing/2014/chart" uri="{C3380CC4-5D6E-409C-BE32-E72D297353CC}">
              <c16:uniqueId val="{00000003-1792-4F3C-941F-94A76D661639}"/>
            </c:ext>
          </c:extLst>
        </c:ser>
        <c:ser>
          <c:idx val="4"/>
          <c:order val="4"/>
          <c:tx>
            <c:strRef>
              <c:f>'Product Total Profit by Region'!$F$3:$F$4</c:f>
              <c:strCache>
                <c:ptCount val="1"/>
                <c:pt idx="0">
                  <c:v>Velo</c:v>
                </c:pt>
              </c:strCache>
            </c:strRef>
          </c:tx>
          <c:spPr>
            <a:solidFill>
              <a:schemeClr val="accent5"/>
            </a:solidFill>
            <a:ln>
              <a:noFill/>
            </a:ln>
            <a:effectLst/>
          </c:spPr>
          <c:invertIfNegative val="0"/>
          <c:cat>
            <c:strRef>
              <c:f>'Product Total Profit by Region'!$A$5:$A$10</c:f>
              <c:strCache>
                <c:ptCount val="5"/>
                <c:pt idx="0">
                  <c:v>Canada</c:v>
                </c:pt>
                <c:pt idx="1">
                  <c:v>France</c:v>
                </c:pt>
                <c:pt idx="2">
                  <c:v>Germany</c:v>
                </c:pt>
                <c:pt idx="3">
                  <c:v>Mexico</c:v>
                </c:pt>
                <c:pt idx="4">
                  <c:v>United States of America</c:v>
                </c:pt>
              </c:strCache>
            </c:strRef>
          </c:cat>
          <c:val>
            <c:numRef>
              <c:f>'Product Total Profit by Region'!$F$5:$F$10</c:f>
              <c:numCache>
                <c:formatCode>[$$]#,##0</c:formatCode>
                <c:ptCount val="5"/>
                <c:pt idx="0">
                  <c:v>370568.33999999997</c:v>
                </c:pt>
                <c:pt idx="1">
                  <c:v>707930.23499999999</c:v>
                </c:pt>
                <c:pt idx="2">
                  <c:v>788789</c:v>
                </c:pt>
                <c:pt idx="3">
                  <c:v>173303.89</c:v>
                </c:pt>
                <c:pt idx="4">
                  <c:v>265401</c:v>
                </c:pt>
              </c:numCache>
            </c:numRef>
          </c:val>
          <c:extLst>
            <c:ext xmlns:c16="http://schemas.microsoft.com/office/drawing/2014/chart" uri="{C3380CC4-5D6E-409C-BE32-E72D297353CC}">
              <c16:uniqueId val="{00000004-1792-4F3C-941F-94A76D661639}"/>
            </c:ext>
          </c:extLst>
        </c:ser>
        <c:ser>
          <c:idx val="5"/>
          <c:order val="5"/>
          <c:tx>
            <c:strRef>
              <c:f>'Product Total Profit by Region'!$G$3:$G$4</c:f>
              <c:strCache>
                <c:ptCount val="1"/>
                <c:pt idx="0">
                  <c:v>VTT</c:v>
                </c:pt>
              </c:strCache>
            </c:strRef>
          </c:tx>
          <c:spPr>
            <a:solidFill>
              <a:schemeClr val="accent6"/>
            </a:solidFill>
            <a:ln>
              <a:noFill/>
            </a:ln>
            <a:effectLst/>
          </c:spPr>
          <c:invertIfNegative val="0"/>
          <c:cat>
            <c:strRef>
              <c:f>'Product Total Profit by Region'!$A$5:$A$10</c:f>
              <c:strCache>
                <c:ptCount val="5"/>
                <c:pt idx="0">
                  <c:v>Canada</c:v>
                </c:pt>
                <c:pt idx="1">
                  <c:v>France</c:v>
                </c:pt>
                <c:pt idx="2">
                  <c:v>Germany</c:v>
                </c:pt>
                <c:pt idx="3">
                  <c:v>Mexico</c:v>
                </c:pt>
                <c:pt idx="4">
                  <c:v>United States of America</c:v>
                </c:pt>
              </c:strCache>
            </c:strRef>
          </c:cat>
          <c:val>
            <c:numRef>
              <c:f>'Product Total Profit by Region'!$G$5:$G$10</c:f>
              <c:numCache>
                <c:formatCode>[$$]#,##0</c:formatCode>
                <c:ptCount val="5"/>
                <c:pt idx="0">
                  <c:v>488808.81000000006</c:v>
                </c:pt>
                <c:pt idx="1">
                  <c:v>716371.0900000002</c:v>
                </c:pt>
                <c:pt idx="2">
                  <c:v>605932.7699999999</c:v>
                </c:pt>
                <c:pt idx="3">
                  <c:v>575598.71000000008</c:v>
                </c:pt>
                <c:pt idx="4">
                  <c:v>647896.6399999999</c:v>
                </c:pt>
              </c:numCache>
            </c:numRef>
          </c:val>
          <c:extLst>
            <c:ext xmlns:c16="http://schemas.microsoft.com/office/drawing/2014/chart" uri="{C3380CC4-5D6E-409C-BE32-E72D297353CC}">
              <c16:uniqueId val="{00000005-1792-4F3C-941F-94A76D661639}"/>
            </c:ext>
          </c:extLst>
        </c:ser>
        <c:dLbls>
          <c:showLegendKey val="0"/>
          <c:showVal val="0"/>
          <c:showCatName val="0"/>
          <c:showSerName val="0"/>
          <c:showPercent val="0"/>
          <c:showBubbleSize val="0"/>
        </c:dLbls>
        <c:gapWidth val="182"/>
        <c:axId val="754641311"/>
        <c:axId val="754632671"/>
      </c:barChart>
      <c:catAx>
        <c:axId val="7546413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754632671"/>
        <c:crosses val="autoZero"/>
        <c:auto val="1"/>
        <c:lblAlgn val="ctr"/>
        <c:lblOffset val="100"/>
        <c:noMultiLvlLbl val="0"/>
      </c:catAx>
      <c:valAx>
        <c:axId val="75463267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754641311"/>
        <c:crosses val="autoZero"/>
        <c:crossBetween val="between"/>
      </c:valAx>
      <c:spPr>
        <a:blipFill>
          <a:blip xmlns:r="http://schemas.openxmlformats.org/officeDocument/2006/relationships" r:embed="rId4"/>
          <a:tile tx="0" ty="0" sx="100000" sy="100000" flip="none" algn="tl"/>
        </a:blipFill>
        <a:ln>
          <a:noFill/>
        </a:ln>
        <a:effectLst/>
      </c:spPr>
    </c:plotArea>
    <c:legend>
      <c:legendPos val="r"/>
      <c:layout>
        <c:manualLayout>
          <c:xMode val="edge"/>
          <c:yMode val="edge"/>
          <c:x val="0.89146042213231835"/>
          <c:y val="0.52225105614398137"/>
          <c:w val="0.10853957786768165"/>
          <c:h val="0.40235998580282817"/>
        </c:manualLayout>
      </c:layout>
      <c:overlay val="0"/>
      <c:spPr>
        <a:blipFill>
          <a:blip xmlns:r="http://schemas.openxmlformats.org/officeDocument/2006/relationships" r:embed="rId4"/>
          <a:tile tx="0" ty="0" sx="100000" sy="100000" flip="none" algn="tl"/>
        </a:blip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5">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[Moses Ogilo Projedct2.xlsx]Product Total Profit &amp; Loss!PivotTable1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t>Product</a:t>
            </a:r>
            <a:r>
              <a:rPr lang="en-US" sz="1800" b="1" baseline="0" dirty="0"/>
              <a:t> Total Profit and Loss By Segment in 2013</a:t>
            </a:r>
            <a:endParaRPr lang="en-US" sz="18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1.4102629590244413E-2"/>
          <c:y val="6.547957724988393E-2"/>
          <c:w val="0.98589737040975556"/>
          <c:h val="0.89795822225525701"/>
        </c:manualLayout>
      </c:layout>
      <c:barChart>
        <c:barDir val="bar"/>
        <c:grouping val="clustered"/>
        <c:varyColors val="0"/>
        <c:ser>
          <c:idx val="0"/>
          <c:order val="0"/>
          <c:tx>
            <c:strRef>
              <c:f>'Product Total Profit &amp; Loss'!$B$3:$B$4</c:f>
              <c:strCache>
                <c:ptCount val="1"/>
                <c:pt idx="0">
                  <c:v>2013</c:v>
                </c:pt>
              </c:strCache>
            </c:strRef>
          </c:tx>
          <c:spPr>
            <a:solidFill>
              <a:schemeClr val="accent1">
                <a:lumMod val="75000"/>
              </a:schemeClr>
            </a:solidFill>
            <a:ln>
              <a:noFill/>
            </a:ln>
            <a:effectLst/>
          </c:spPr>
          <c:invertIfNegative val="0"/>
          <c:dLbls>
            <c:dLbl>
              <c:idx val="1"/>
              <c:layout>
                <c:manualLayout>
                  <c:x val="0"/>
                  <c:y val="9.9715092258706485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9CB-4E63-85E2-F133EEA572BB}"/>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 Total Profit &amp; Loss'!$A$5:$A$11</c:f>
              <c:strCache>
                <c:ptCount val="6"/>
                <c:pt idx="0">
                  <c:v>Amarilla</c:v>
                </c:pt>
                <c:pt idx="1">
                  <c:v>Carretera</c:v>
                </c:pt>
                <c:pt idx="2">
                  <c:v>Montana</c:v>
                </c:pt>
                <c:pt idx="3">
                  <c:v>Paseo</c:v>
                </c:pt>
                <c:pt idx="4">
                  <c:v>Velo</c:v>
                </c:pt>
                <c:pt idx="5">
                  <c:v>VTT</c:v>
                </c:pt>
              </c:strCache>
            </c:strRef>
          </c:cat>
          <c:val>
            <c:numRef>
              <c:f>'Product Total Profit &amp; Loss'!$B$5:$B$11</c:f>
              <c:numCache>
                <c:formatCode>[$$]#,##0</c:formatCode>
                <c:ptCount val="6"/>
                <c:pt idx="0">
                  <c:v>-12013.75</c:v>
                </c:pt>
                <c:pt idx="1">
                  <c:v>-84305</c:v>
                </c:pt>
                <c:pt idx="2">
                  <c:v>-26150</c:v>
                </c:pt>
                <c:pt idx="3">
                  <c:v>6505</c:v>
                </c:pt>
                <c:pt idx="4">
                  <c:v>-37176.25</c:v>
                </c:pt>
                <c:pt idx="5">
                  <c:v>-40617.5</c:v>
                </c:pt>
              </c:numCache>
            </c:numRef>
          </c:val>
          <c:extLst>
            <c:ext xmlns:c16="http://schemas.microsoft.com/office/drawing/2014/chart" uri="{C3380CC4-5D6E-409C-BE32-E72D297353CC}">
              <c16:uniqueId val="{00000000-A9CB-4E63-85E2-F133EEA572BB}"/>
            </c:ext>
          </c:extLst>
        </c:ser>
        <c:dLbls>
          <c:dLblPos val="outEnd"/>
          <c:showLegendKey val="0"/>
          <c:showVal val="1"/>
          <c:showCatName val="0"/>
          <c:showSerName val="0"/>
          <c:showPercent val="0"/>
          <c:showBubbleSize val="0"/>
        </c:dLbls>
        <c:gapWidth val="37"/>
        <c:axId val="758188655"/>
        <c:axId val="758179535"/>
      </c:barChart>
      <c:catAx>
        <c:axId val="75818865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t" anchorCtr="1"/>
          <a:lstStyle/>
          <a:p>
            <a:pPr>
              <a:defRPr sz="1200" b="1" i="0" u="none" strike="noStrike" kern="1200" baseline="0">
                <a:solidFill>
                  <a:schemeClr val="tx1"/>
                </a:solidFill>
                <a:latin typeface="+mn-lt"/>
                <a:ea typeface="+mn-ea"/>
                <a:cs typeface="+mn-cs"/>
              </a:defRPr>
            </a:pPr>
            <a:endParaRPr lang="en-US"/>
          </a:p>
        </c:txPr>
        <c:crossAx val="758179535"/>
        <c:crosses val="autoZero"/>
        <c:auto val="1"/>
        <c:lblAlgn val="ctr"/>
        <c:lblOffset val="100"/>
        <c:noMultiLvlLbl val="0"/>
      </c:catAx>
      <c:valAx>
        <c:axId val="758179535"/>
        <c:scaling>
          <c:orientation val="minMax"/>
        </c:scaling>
        <c:delete val="1"/>
        <c:axPos val="b"/>
        <c:numFmt formatCode="[$$]#,##0" sourceLinked="1"/>
        <c:majorTickMark val="none"/>
        <c:minorTickMark val="none"/>
        <c:tickLblPos val="nextTo"/>
        <c:crossAx val="758188655"/>
        <c:crosses val="autoZero"/>
        <c:crossBetween val="between"/>
      </c:valAx>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[Moses Ogilo Projedct2.xlsx]Product Total Profit &amp; Loss!PivotTable1</c:name>
    <c:fmtId val="2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solidFill>
                  <a:schemeClr val="tx1"/>
                </a:solidFill>
              </a:rPr>
              <a:t>Product</a:t>
            </a:r>
            <a:r>
              <a:rPr lang="en-US" sz="1800" b="1" baseline="0" dirty="0">
                <a:solidFill>
                  <a:schemeClr val="tx1"/>
                </a:solidFill>
              </a:rPr>
              <a:t> Total Profit and Loss By Segment</a:t>
            </a:r>
            <a:endParaRPr lang="en-US" sz="1800" b="1"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'Product Total Profit &amp; Loss'!$B$3:$B$4</c:f>
              <c:strCache>
                <c:ptCount val="1"/>
                <c:pt idx="0">
                  <c:v>2013</c:v>
                </c:pt>
              </c:strCache>
            </c:strRef>
          </c:tx>
          <c:spPr>
            <a:solidFill>
              <a:schemeClr val="accent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 Total Profit &amp; Loss'!$A$5:$A$11</c:f>
              <c:strCache>
                <c:ptCount val="6"/>
                <c:pt idx="0">
                  <c:v>Amarilla</c:v>
                </c:pt>
                <c:pt idx="1">
                  <c:v>Carretera</c:v>
                </c:pt>
                <c:pt idx="2">
                  <c:v>Montana</c:v>
                </c:pt>
                <c:pt idx="3">
                  <c:v>Paseo</c:v>
                </c:pt>
                <c:pt idx="4">
                  <c:v>Velo</c:v>
                </c:pt>
                <c:pt idx="5">
                  <c:v>VTT</c:v>
                </c:pt>
              </c:strCache>
            </c:strRef>
          </c:cat>
          <c:val>
            <c:numRef>
              <c:f>'Product Total Profit &amp; Loss'!$B$5:$B$11</c:f>
              <c:numCache>
                <c:formatCode>[$$]#,##0</c:formatCode>
                <c:ptCount val="6"/>
                <c:pt idx="0">
                  <c:v>781949.53</c:v>
                </c:pt>
                <c:pt idx="1">
                  <c:v>38768.86</c:v>
                </c:pt>
                <c:pt idx="2">
                  <c:v>457758.03999999986</c:v>
                </c:pt>
                <c:pt idx="3">
                  <c:v>1099853.0899999999</c:v>
                </c:pt>
                <c:pt idx="4">
                  <c:v>621949.76</c:v>
                </c:pt>
                <c:pt idx="5">
                  <c:v>878185.2300000001</c:v>
                </c:pt>
              </c:numCache>
            </c:numRef>
          </c:val>
          <c:extLst>
            <c:ext xmlns:c16="http://schemas.microsoft.com/office/drawing/2014/chart" uri="{C3380CC4-5D6E-409C-BE32-E72D297353CC}">
              <c16:uniqueId val="{00000000-F2E7-4A81-95DE-AA4E664B15A2}"/>
            </c:ext>
          </c:extLst>
        </c:ser>
        <c:ser>
          <c:idx val="1"/>
          <c:order val="1"/>
          <c:tx>
            <c:strRef>
              <c:f>'Product Total Profit &amp; Loss'!$C$3:$C$4</c:f>
              <c:strCache>
                <c:ptCount val="1"/>
                <c:pt idx="0">
                  <c:v>2014</c:v>
                </c:pt>
              </c:strCache>
            </c:strRef>
          </c:tx>
          <c:spPr>
            <a:solidFill>
              <a:schemeClr val="accent1">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 Total Profit &amp; Loss'!$A$5:$A$11</c:f>
              <c:strCache>
                <c:ptCount val="6"/>
                <c:pt idx="0">
                  <c:v>Amarilla</c:v>
                </c:pt>
                <c:pt idx="1">
                  <c:v>Carretera</c:v>
                </c:pt>
                <c:pt idx="2">
                  <c:v>Montana</c:v>
                </c:pt>
                <c:pt idx="3">
                  <c:v>Paseo</c:v>
                </c:pt>
                <c:pt idx="4">
                  <c:v>Velo</c:v>
                </c:pt>
                <c:pt idx="5">
                  <c:v>VTT</c:v>
                </c:pt>
              </c:strCache>
            </c:strRef>
          </c:cat>
          <c:val>
            <c:numRef>
              <c:f>'Product Total Profit &amp; Loss'!$C$5:$C$11</c:f>
              <c:numCache>
                <c:formatCode>[$$]#,##0</c:formatCode>
                <c:ptCount val="6"/>
                <c:pt idx="0">
                  <c:v>2032154.5299999998</c:v>
                </c:pt>
                <c:pt idx="1">
                  <c:v>1788036.0250000004</c:v>
                </c:pt>
                <c:pt idx="2">
                  <c:v>1654077.84</c:v>
                </c:pt>
                <c:pt idx="3">
                  <c:v>3697584.8600000003</c:v>
                </c:pt>
                <c:pt idx="4">
                  <c:v>1684042.7049999996</c:v>
                </c:pt>
                <c:pt idx="5">
                  <c:v>2156422.790000001</c:v>
                </c:pt>
              </c:numCache>
            </c:numRef>
          </c:val>
          <c:extLst>
            <c:ext xmlns:c16="http://schemas.microsoft.com/office/drawing/2014/chart" uri="{C3380CC4-5D6E-409C-BE32-E72D297353CC}">
              <c16:uniqueId val="{00000001-F2E7-4A81-95DE-AA4E664B15A2}"/>
            </c:ext>
          </c:extLst>
        </c:ser>
        <c:dLbls>
          <c:dLblPos val="outEnd"/>
          <c:showLegendKey val="0"/>
          <c:showVal val="1"/>
          <c:showCatName val="0"/>
          <c:showSerName val="0"/>
          <c:showPercent val="0"/>
          <c:showBubbleSize val="0"/>
        </c:dLbls>
        <c:gapWidth val="37"/>
        <c:axId val="758188655"/>
        <c:axId val="758179535"/>
      </c:barChart>
      <c:catAx>
        <c:axId val="75818865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crossAx val="758179535"/>
        <c:crosses val="autoZero"/>
        <c:auto val="1"/>
        <c:lblAlgn val="ctr"/>
        <c:lblOffset val="100"/>
        <c:noMultiLvlLbl val="0"/>
      </c:catAx>
      <c:valAx>
        <c:axId val="758179535"/>
        <c:scaling>
          <c:orientation val="minMax"/>
        </c:scaling>
        <c:delete val="1"/>
        <c:axPos val="b"/>
        <c:numFmt formatCode="[$$]#,##0" sourceLinked="1"/>
        <c:majorTickMark val="none"/>
        <c:minorTickMark val="none"/>
        <c:tickLblPos val="nextTo"/>
        <c:crossAx val="758188655"/>
        <c:crosses val="autoZero"/>
        <c:crossBetween val="between"/>
      </c:valAx>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c:spPr>
    </c:plotArea>
    <c:legend>
      <c:legendPos val="r"/>
      <c:layout>
        <c:manualLayout>
          <c:xMode val="edge"/>
          <c:yMode val="edge"/>
          <c:x val="0.866485564304462"/>
          <c:y val="0.80497885680956549"/>
          <c:w val="9.7403324584426937E-2"/>
          <c:h val="0.1476808107319918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0CEF0-C90A-43FE-AAB0-3E08B74ACDE5}" type="datetimeFigureOut">
              <a:rPr lang="en-US" smtClean="0"/>
              <a:t>1/26/2025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DC6138-2B30-4BC1-A639-A2DFD2FBB47D}" type="slidenum">
              <a:rPr lang="en-US" smtClean="0"/>
              <a:t>‹#›</a:t>
            </a:fld>
            <a:endParaRPr lang="en-US"/>
          </a:p>
        </p:txBody>
      </p:sp>
    </p:spTree>
    <p:extLst>
      <p:ext uri="{BB962C8B-B14F-4D97-AF65-F5344CB8AC3E}">
        <p14:creationId xmlns:p14="http://schemas.microsoft.com/office/powerpoint/2010/main" val="1884941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9CDC6138-2B30-4BC1-A639-A2DFD2FBB47D}" type="slidenum">
              <a:rPr lang="en-US" smtClean="0"/>
              <a:t>1</a:t>
            </a:fld>
            <a:endParaRPr lang="en-US"/>
          </a:p>
        </p:txBody>
      </p:sp>
    </p:spTree>
    <p:extLst>
      <p:ext uri="{BB962C8B-B14F-4D97-AF65-F5344CB8AC3E}">
        <p14:creationId xmlns:p14="http://schemas.microsoft.com/office/powerpoint/2010/main" val="22583397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FB1CDEB-941C-485B-836B-8519F50764DF}" type="datetimeFigureOut">
              <a:rPr lang="en-US" smtClean="0"/>
              <a:t>1/26/2025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8D17BF1-CDC5-4617-97C1-FB79B9307287}" type="slidenum">
              <a:rPr lang="en-US" smtClean="0"/>
              <a:t>‹#›</a:t>
            </a:fld>
            <a:endParaRPr lang="en-US"/>
          </a:p>
        </p:txBody>
      </p:sp>
    </p:spTree>
    <p:extLst>
      <p:ext uri="{BB962C8B-B14F-4D97-AF65-F5344CB8AC3E}">
        <p14:creationId xmlns:p14="http://schemas.microsoft.com/office/powerpoint/2010/main" val="3902511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B1CDEB-941C-485B-836B-8519F50764DF}" type="datetimeFigureOut">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17BF1-CDC5-4617-97C1-FB79B9307287}" type="slidenum">
              <a:rPr lang="en-US" smtClean="0"/>
              <a:t>‹#›</a:t>
            </a:fld>
            <a:endParaRPr lang="en-US"/>
          </a:p>
        </p:txBody>
      </p:sp>
    </p:spTree>
    <p:extLst>
      <p:ext uri="{BB962C8B-B14F-4D97-AF65-F5344CB8AC3E}">
        <p14:creationId xmlns:p14="http://schemas.microsoft.com/office/powerpoint/2010/main" val="2723163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B1CDEB-941C-485B-836B-8519F50764DF}" type="datetimeFigureOut">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17BF1-CDC5-4617-97C1-FB79B9307287}" type="slidenum">
              <a:rPr lang="en-US" smtClean="0"/>
              <a:t>‹#›</a:t>
            </a:fld>
            <a:endParaRPr lang="en-US"/>
          </a:p>
        </p:txBody>
      </p:sp>
    </p:spTree>
    <p:extLst>
      <p:ext uri="{BB962C8B-B14F-4D97-AF65-F5344CB8AC3E}">
        <p14:creationId xmlns:p14="http://schemas.microsoft.com/office/powerpoint/2010/main" val="267392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B1CDEB-941C-485B-836B-8519F50764DF}" type="datetimeFigureOut">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17BF1-CDC5-4617-97C1-FB79B9307287}"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82247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B1CDEB-941C-485B-836B-8519F50764DF}" type="datetimeFigureOut">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17BF1-CDC5-4617-97C1-FB79B9307287}" type="slidenum">
              <a:rPr lang="en-US" smtClean="0"/>
              <a:t>‹#›</a:t>
            </a:fld>
            <a:endParaRPr lang="en-US"/>
          </a:p>
        </p:txBody>
      </p:sp>
    </p:spTree>
    <p:extLst>
      <p:ext uri="{BB962C8B-B14F-4D97-AF65-F5344CB8AC3E}">
        <p14:creationId xmlns:p14="http://schemas.microsoft.com/office/powerpoint/2010/main" val="1273901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B1CDEB-941C-485B-836B-8519F50764DF}" type="datetimeFigureOut">
              <a:rPr lang="en-US" smtClean="0"/>
              <a:t>1/26/2025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D17BF1-CDC5-4617-97C1-FB79B9307287}" type="slidenum">
              <a:rPr lang="en-US" smtClean="0"/>
              <a:t>‹#›</a:t>
            </a:fld>
            <a:endParaRPr lang="en-US"/>
          </a:p>
        </p:txBody>
      </p:sp>
    </p:spTree>
    <p:extLst>
      <p:ext uri="{BB962C8B-B14F-4D97-AF65-F5344CB8AC3E}">
        <p14:creationId xmlns:p14="http://schemas.microsoft.com/office/powerpoint/2010/main" val="2183622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B1CDEB-941C-485B-836B-8519F50764DF}" type="datetimeFigureOut">
              <a:rPr lang="en-US" smtClean="0"/>
              <a:t>1/26/2025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D17BF1-CDC5-4617-97C1-FB79B9307287}" type="slidenum">
              <a:rPr lang="en-US" smtClean="0"/>
              <a:t>‹#›</a:t>
            </a:fld>
            <a:endParaRPr lang="en-US"/>
          </a:p>
        </p:txBody>
      </p:sp>
    </p:spTree>
    <p:extLst>
      <p:ext uri="{BB962C8B-B14F-4D97-AF65-F5344CB8AC3E}">
        <p14:creationId xmlns:p14="http://schemas.microsoft.com/office/powerpoint/2010/main" val="112110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1CDEB-941C-485B-836B-8519F50764DF}"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17BF1-CDC5-4617-97C1-FB79B9307287}" type="slidenum">
              <a:rPr lang="en-US" smtClean="0"/>
              <a:t>‹#›</a:t>
            </a:fld>
            <a:endParaRPr lang="en-US"/>
          </a:p>
        </p:txBody>
      </p:sp>
    </p:spTree>
    <p:extLst>
      <p:ext uri="{BB962C8B-B14F-4D97-AF65-F5344CB8AC3E}">
        <p14:creationId xmlns:p14="http://schemas.microsoft.com/office/powerpoint/2010/main" val="3931527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1CDEB-941C-485B-836B-8519F50764DF}"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17BF1-CDC5-4617-97C1-FB79B9307287}" type="slidenum">
              <a:rPr lang="en-US" smtClean="0"/>
              <a:t>‹#›</a:t>
            </a:fld>
            <a:endParaRPr lang="en-US"/>
          </a:p>
        </p:txBody>
      </p:sp>
    </p:spTree>
    <p:extLst>
      <p:ext uri="{BB962C8B-B14F-4D97-AF65-F5344CB8AC3E}">
        <p14:creationId xmlns:p14="http://schemas.microsoft.com/office/powerpoint/2010/main" val="199823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1CDEB-941C-485B-836B-8519F50764DF}"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17BF1-CDC5-4617-97C1-FB79B9307287}" type="slidenum">
              <a:rPr lang="en-US" smtClean="0"/>
              <a:t>‹#›</a:t>
            </a:fld>
            <a:endParaRPr lang="en-US"/>
          </a:p>
        </p:txBody>
      </p:sp>
    </p:spTree>
    <p:extLst>
      <p:ext uri="{BB962C8B-B14F-4D97-AF65-F5344CB8AC3E}">
        <p14:creationId xmlns:p14="http://schemas.microsoft.com/office/powerpoint/2010/main" val="1573938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B1CDEB-941C-485B-836B-8519F50764DF}"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17BF1-CDC5-4617-97C1-FB79B9307287}" type="slidenum">
              <a:rPr lang="en-US" smtClean="0"/>
              <a:t>‹#›</a:t>
            </a:fld>
            <a:endParaRPr lang="en-US"/>
          </a:p>
        </p:txBody>
      </p:sp>
    </p:spTree>
    <p:extLst>
      <p:ext uri="{BB962C8B-B14F-4D97-AF65-F5344CB8AC3E}">
        <p14:creationId xmlns:p14="http://schemas.microsoft.com/office/powerpoint/2010/main" val="3488790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B1CDEB-941C-485B-836B-8519F50764DF}" type="datetimeFigureOut">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17BF1-CDC5-4617-97C1-FB79B9307287}" type="slidenum">
              <a:rPr lang="en-US" smtClean="0"/>
              <a:t>‹#›</a:t>
            </a:fld>
            <a:endParaRPr lang="en-US"/>
          </a:p>
        </p:txBody>
      </p:sp>
    </p:spTree>
    <p:extLst>
      <p:ext uri="{BB962C8B-B14F-4D97-AF65-F5344CB8AC3E}">
        <p14:creationId xmlns:p14="http://schemas.microsoft.com/office/powerpoint/2010/main" val="2587174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B1CDEB-941C-485B-836B-8519F50764DF}" type="datetimeFigureOut">
              <a:rPr lang="en-US" smtClean="0"/>
              <a:t>1/26/2025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D17BF1-CDC5-4617-97C1-FB79B9307287}" type="slidenum">
              <a:rPr lang="en-US" smtClean="0"/>
              <a:t>‹#›</a:t>
            </a:fld>
            <a:endParaRPr lang="en-US"/>
          </a:p>
        </p:txBody>
      </p:sp>
    </p:spTree>
    <p:extLst>
      <p:ext uri="{BB962C8B-B14F-4D97-AF65-F5344CB8AC3E}">
        <p14:creationId xmlns:p14="http://schemas.microsoft.com/office/powerpoint/2010/main" val="1546319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B1CDEB-941C-485B-836B-8519F50764DF}" type="datetimeFigureOut">
              <a:rPr lang="en-US" smtClean="0"/>
              <a:t>1/26/2025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D17BF1-CDC5-4617-97C1-FB79B9307287}" type="slidenum">
              <a:rPr lang="en-US" smtClean="0"/>
              <a:t>‹#›</a:t>
            </a:fld>
            <a:endParaRPr lang="en-US"/>
          </a:p>
        </p:txBody>
      </p:sp>
    </p:spTree>
    <p:extLst>
      <p:ext uri="{BB962C8B-B14F-4D97-AF65-F5344CB8AC3E}">
        <p14:creationId xmlns:p14="http://schemas.microsoft.com/office/powerpoint/2010/main" val="628393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1CDEB-941C-485B-836B-8519F50764DF}" type="datetimeFigureOut">
              <a:rPr lang="en-US" smtClean="0"/>
              <a:t>1/26/2025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D17BF1-CDC5-4617-97C1-FB79B9307287}" type="slidenum">
              <a:rPr lang="en-US" smtClean="0"/>
              <a:t>‹#›</a:t>
            </a:fld>
            <a:endParaRPr lang="en-US"/>
          </a:p>
        </p:txBody>
      </p:sp>
    </p:spTree>
    <p:extLst>
      <p:ext uri="{BB962C8B-B14F-4D97-AF65-F5344CB8AC3E}">
        <p14:creationId xmlns:p14="http://schemas.microsoft.com/office/powerpoint/2010/main" val="841974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B1CDEB-941C-485B-836B-8519F50764DF}" type="datetimeFigureOut">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17BF1-CDC5-4617-97C1-FB79B9307287}" type="slidenum">
              <a:rPr lang="en-US" smtClean="0"/>
              <a:t>‹#›</a:t>
            </a:fld>
            <a:endParaRPr lang="en-US"/>
          </a:p>
        </p:txBody>
      </p:sp>
    </p:spTree>
    <p:extLst>
      <p:ext uri="{BB962C8B-B14F-4D97-AF65-F5344CB8AC3E}">
        <p14:creationId xmlns:p14="http://schemas.microsoft.com/office/powerpoint/2010/main" val="2382574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B1CDEB-941C-485B-836B-8519F50764DF}" type="datetimeFigureOut">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17BF1-CDC5-4617-97C1-FB79B9307287}" type="slidenum">
              <a:rPr lang="en-US" smtClean="0"/>
              <a:t>‹#›</a:t>
            </a:fld>
            <a:endParaRPr lang="en-US"/>
          </a:p>
        </p:txBody>
      </p:sp>
    </p:spTree>
    <p:extLst>
      <p:ext uri="{BB962C8B-B14F-4D97-AF65-F5344CB8AC3E}">
        <p14:creationId xmlns:p14="http://schemas.microsoft.com/office/powerpoint/2010/main" val="3795517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FB1CDEB-941C-485B-836B-8519F50764DF}" type="datetimeFigureOut">
              <a:rPr lang="en-US" smtClean="0"/>
              <a:t>1/26/2025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8D17BF1-CDC5-4617-97C1-FB79B9307287}" type="slidenum">
              <a:rPr lang="en-US" smtClean="0"/>
              <a:t>‹#›</a:t>
            </a:fld>
            <a:endParaRPr lang="en-US"/>
          </a:p>
        </p:txBody>
      </p:sp>
    </p:spTree>
    <p:extLst>
      <p:ext uri="{BB962C8B-B14F-4D97-AF65-F5344CB8AC3E}">
        <p14:creationId xmlns:p14="http://schemas.microsoft.com/office/powerpoint/2010/main" val="249302495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7A1DD-1FB0-ACD6-9EBA-A782E5347ADD}"/>
              </a:ext>
            </a:extLst>
          </p:cNvPr>
          <p:cNvSpPr>
            <a:spLocks noGrp="1"/>
          </p:cNvSpPr>
          <p:nvPr>
            <p:ph type="ctrTitle"/>
          </p:nvPr>
        </p:nvSpPr>
        <p:spPr>
          <a:xfrm>
            <a:off x="1524000" y="1122363"/>
            <a:ext cx="9144000" cy="630237"/>
          </a:xfrm>
        </p:spPr>
        <p:txBody>
          <a:bodyPr>
            <a:noAutofit/>
          </a:bodyPr>
          <a:lstStyle/>
          <a:p>
            <a:pPr algn="ctr"/>
            <a:r>
              <a:rPr lang="en-US" sz="4000" b="1" dirty="0"/>
              <a:t>Revenue, Expenses and Profit Analysis</a:t>
            </a:r>
          </a:p>
        </p:txBody>
      </p:sp>
      <p:sp>
        <p:nvSpPr>
          <p:cNvPr id="3" name="Subtitle 2">
            <a:extLst>
              <a:ext uri="{FF2B5EF4-FFF2-40B4-BE49-F238E27FC236}">
                <a16:creationId xmlns:a16="http://schemas.microsoft.com/office/drawing/2014/main" id="{FD54861B-6D1F-16B8-B6CD-808C8262D6C5}"/>
              </a:ext>
            </a:extLst>
          </p:cNvPr>
          <p:cNvSpPr>
            <a:spLocks noGrp="1"/>
          </p:cNvSpPr>
          <p:nvPr>
            <p:ph type="subTitle" idx="1"/>
          </p:nvPr>
        </p:nvSpPr>
        <p:spPr>
          <a:xfrm>
            <a:off x="1524000" y="2024743"/>
            <a:ext cx="9144000" cy="4539343"/>
          </a:xfrm>
        </p:spPr>
        <p:txBody>
          <a:bodyPr>
            <a:normAutofit/>
          </a:bodyPr>
          <a:lstStyle/>
          <a:p>
            <a:pPr algn="ctr"/>
            <a:r>
              <a:rPr lang="en-US" sz="4400" dirty="0"/>
              <a:t>Financial Report 2013/2014</a:t>
            </a:r>
          </a:p>
          <a:p>
            <a:endParaRPr lang="en-US" sz="3200" dirty="0"/>
          </a:p>
          <a:p>
            <a:endParaRPr lang="en-US" sz="3200" dirty="0"/>
          </a:p>
          <a:p>
            <a:endParaRPr lang="en-US" sz="3200" dirty="0"/>
          </a:p>
          <a:p>
            <a:r>
              <a:rPr lang="en-US" sz="3200" dirty="0"/>
              <a:t>By Moses Ogilo</a:t>
            </a:r>
          </a:p>
        </p:txBody>
      </p:sp>
    </p:spTree>
    <p:extLst>
      <p:ext uri="{BB962C8B-B14F-4D97-AF65-F5344CB8AC3E}">
        <p14:creationId xmlns:p14="http://schemas.microsoft.com/office/powerpoint/2010/main" val="3606089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E1C23-3698-6EDC-AA8A-58A309693637}"/>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6313C967-80B3-2CF7-AF08-580D71E61372}"/>
              </a:ext>
            </a:extLst>
          </p:cNvPr>
          <p:cNvSpPr>
            <a:spLocks noGrp="1"/>
          </p:cNvSpPr>
          <p:nvPr>
            <p:ph idx="1"/>
          </p:nvPr>
        </p:nvSpPr>
        <p:spPr/>
        <p:txBody>
          <a:bodyPr>
            <a:normAutofit lnSpcReduction="10000"/>
          </a:bodyPr>
          <a:lstStyle/>
          <a:p>
            <a:r>
              <a:rPr lang="en-US" dirty="0"/>
              <a:t>All products relatively does good in terms of expenses and profit gained across all the regions.</a:t>
            </a:r>
          </a:p>
          <a:p>
            <a:r>
              <a:rPr lang="en-US" dirty="0"/>
              <a:t>Germany and France is a good destination for sale as they attract relatively higher profit across all the products.</a:t>
            </a:r>
          </a:p>
          <a:p>
            <a:r>
              <a:rPr lang="en-US" dirty="0"/>
              <a:t>Paseo perform well across all regions and segments.</a:t>
            </a:r>
          </a:p>
          <a:p>
            <a:r>
              <a:rPr lang="en-US" dirty="0"/>
              <a:t>Enterprise segment is not a desirable segment  to make sales from as it constantly attracts losses</a:t>
            </a:r>
          </a:p>
          <a:p>
            <a:pPr marL="0" indent="0">
              <a:buNone/>
            </a:pPr>
            <a:endParaRPr lang="en-US" dirty="0"/>
          </a:p>
          <a:p>
            <a:endParaRPr lang="en-US" dirty="0"/>
          </a:p>
        </p:txBody>
      </p:sp>
    </p:spTree>
    <p:extLst>
      <p:ext uri="{BB962C8B-B14F-4D97-AF65-F5344CB8AC3E}">
        <p14:creationId xmlns:p14="http://schemas.microsoft.com/office/powerpoint/2010/main" val="3401599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A228-3DA2-D460-41C3-7D1337D65DB1}"/>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4AA452E3-5882-3679-14AC-A9E95DD6736F}"/>
              </a:ext>
            </a:extLst>
          </p:cNvPr>
          <p:cNvSpPr>
            <a:spLocks noGrp="1"/>
          </p:cNvSpPr>
          <p:nvPr>
            <p:ph idx="1"/>
          </p:nvPr>
        </p:nvSpPr>
        <p:spPr/>
        <p:txBody>
          <a:bodyPr/>
          <a:lstStyle/>
          <a:p>
            <a:r>
              <a:rPr lang="en-US" b="1" dirty="0"/>
              <a:t>For Maximum Revenue gain.</a:t>
            </a:r>
          </a:p>
          <a:p>
            <a:pPr marL="0" indent="0">
              <a:buNone/>
            </a:pPr>
            <a:r>
              <a:rPr lang="en-US" dirty="0"/>
              <a:t>The company should maximize on the production and sale of Paseo and Velo across all regions but giving more attention to Germany, France and Canada.</a:t>
            </a:r>
          </a:p>
          <a:p>
            <a:r>
              <a:rPr lang="en-US" b="1" dirty="0"/>
              <a:t>To avoid/reduce on losses</a:t>
            </a:r>
          </a:p>
          <a:p>
            <a:pPr marL="0" indent="0">
              <a:buNone/>
            </a:pPr>
            <a:r>
              <a:rPr lang="en-US" dirty="0"/>
              <a:t>The company should stop making it’s sales within the Enterprise segment across all the regions or alternatively they should give zero discount on sales made within this segment.</a:t>
            </a:r>
          </a:p>
        </p:txBody>
      </p:sp>
    </p:spTree>
    <p:extLst>
      <p:ext uri="{BB962C8B-B14F-4D97-AF65-F5344CB8AC3E}">
        <p14:creationId xmlns:p14="http://schemas.microsoft.com/office/powerpoint/2010/main" val="4086568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4F1C6-909B-C4C0-6F18-54E3D318B9FC}"/>
              </a:ext>
            </a:extLst>
          </p:cNvPr>
          <p:cNvSpPr>
            <a:spLocks noGrp="1"/>
          </p:cNvSpPr>
          <p:nvPr>
            <p:ph type="title"/>
          </p:nvPr>
        </p:nvSpPr>
        <p:spPr/>
        <p:txBody>
          <a:bodyPr/>
          <a:lstStyle/>
          <a:p>
            <a:endParaRPr lang="en-US" dirty="0"/>
          </a:p>
        </p:txBody>
      </p:sp>
      <p:pic>
        <p:nvPicPr>
          <p:cNvPr id="6" name="Picture Placeholder 5" descr="Bar chart with solid fill">
            <a:extLst>
              <a:ext uri="{FF2B5EF4-FFF2-40B4-BE49-F238E27FC236}">
                <a16:creationId xmlns:a16="http://schemas.microsoft.com/office/drawing/2014/main" id="{EF1886EE-E800-503F-B38E-C5B8487D55DD}"/>
              </a:ext>
            </a:extLst>
          </p:cNvPr>
          <p:cNvPicPr>
            <a:picLocks noGrp="1" noChangeAspect="1"/>
          </p:cNvPicPr>
          <p:nvPr>
            <p:ph type="pic" idx="1"/>
          </p:nvPr>
        </p:nvPicPr>
        <p:blipFill>
          <a:blip r:embed="rId2">
            <a:extLst>
              <a:ext uri="{96DAC541-7B7A-43D3-8B79-37D633B846F1}">
                <asvg:svgBlip xmlns:asvg="http://schemas.microsoft.com/office/drawing/2016/SVG/main" r:embed="rId3"/>
              </a:ext>
            </a:extLst>
          </a:blip>
          <a:srcRect l="14614" r="14614"/>
          <a:stretch>
            <a:fillRect/>
          </a:stretch>
        </p:blipFill>
        <p:spPr>
          <a:xfrm>
            <a:off x="4911602" y="462987"/>
            <a:ext cx="5775767" cy="5305063"/>
          </a:xfrm>
        </p:spPr>
      </p:pic>
      <p:sp>
        <p:nvSpPr>
          <p:cNvPr id="4" name="Text Placeholder 3">
            <a:extLst>
              <a:ext uri="{FF2B5EF4-FFF2-40B4-BE49-F238E27FC236}">
                <a16:creationId xmlns:a16="http://schemas.microsoft.com/office/drawing/2014/main" id="{DE9ADD4E-1EFF-3C63-BF78-1176F137A426}"/>
              </a:ext>
            </a:extLst>
          </p:cNvPr>
          <p:cNvSpPr>
            <a:spLocks noGrp="1"/>
          </p:cNvSpPr>
          <p:nvPr>
            <p:ph type="body" sz="half" idx="2"/>
          </p:nvPr>
        </p:nvSpPr>
        <p:spPr>
          <a:xfrm rot="19549739">
            <a:off x="1141410" y="2249486"/>
            <a:ext cx="5934511" cy="3541714"/>
          </a:xfrm>
        </p:spPr>
        <p:txBody>
          <a:bodyPr>
            <a:normAutofit/>
          </a:bodyPr>
          <a:lstStyle/>
          <a:p>
            <a:r>
              <a:rPr lang="en-US" sz="4400" b="1" dirty="0"/>
              <a:t>Thank You!!</a:t>
            </a:r>
          </a:p>
        </p:txBody>
      </p:sp>
    </p:spTree>
    <p:extLst>
      <p:ext uri="{BB962C8B-B14F-4D97-AF65-F5344CB8AC3E}">
        <p14:creationId xmlns:p14="http://schemas.microsoft.com/office/powerpoint/2010/main" val="2237475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76D45-3789-B336-2E0A-2917EFC397F2}"/>
              </a:ext>
            </a:extLst>
          </p:cNvPr>
          <p:cNvSpPr>
            <a:spLocks noGrp="1"/>
          </p:cNvSpPr>
          <p:nvPr>
            <p:ph type="title"/>
          </p:nvPr>
        </p:nvSpPr>
        <p:spPr/>
        <p:txBody>
          <a:bodyPr>
            <a:normAutofit fontScale="90000"/>
          </a:bodyPr>
          <a:lstStyle/>
          <a:p>
            <a:pPr algn="ctr"/>
            <a:r>
              <a:rPr lang="en-US" dirty="0"/>
              <a:t>BUSINESS UNDERSTANDING</a:t>
            </a:r>
            <a:br>
              <a:rPr lang="en-US" dirty="0"/>
            </a:br>
            <a:br>
              <a:rPr lang="en-US" dirty="0"/>
            </a:br>
            <a:r>
              <a:rPr lang="en-US" cap="none" dirty="0"/>
              <a:t>Problem Statement</a:t>
            </a:r>
            <a:endParaRPr lang="en-US" dirty="0"/>
          </a:p>
        </p:txBody>
      </p:sp>
      <p:sp>
        <p:nvSpPr>
          <p:cNvPr id="3" name="Content Placeholder 2">
            <a:extLst>
              <a:ext uri="{FF2B5EF4-FFF2-40B4-BE49-F238E27FC236}">
                <a16:creationId xmlns:a16="http://schemas.microsoft.com/office/drawing/2014/main" id="{97B494AF-0AB8-12C7-BE7F-935CF3F0824F}"/>
              </a:ext>
            </a:extLst>
          </p:cNvPr>
          <p:cNvSpPr>
            <a:spLocks noGrp="1"/>
          </p:cNvSpPr>
          <p:nvPr>
            <p:ph idx="1"/>
          </p:nvPr>
        </p:nvSpPr>
        <p:spPr>
          <a:xfrm>
            <a:off x="1141412" y="2249486"/>
            <a:ext cx="9905999" cy="3989995"/>
          </a:xfrm>
        </p:spPr>
        <p:txBody>
          <a:bodyPr>
            <a:noAutofit/>
          </a:bodyPr>
          <a:lstStyle/>
          <a:p>
            <a:r>
              <a:rPr lang="en-US" sz="2800" dirty="0"/>
              <a:t>  This Is a business company that deal in the sale of six different products across various region. The company seeks to improve its budget performance and identify cost saving opportunities by tracking revenue, expenses, profits and units sold in 2013 and 2014 across different regions and segments. This analysis will provide insights and recommendations to help better budget performance by identifying opportunities to maximize on profit gained and minimize on the cost of goods sold to better the general budget performance .</a:t>
            </a:r>
          </a:p>
        </p:txBody>
      </p:sp>
    </p:spTree>
    <p:extLst>
      <p:ext uri="{BB962C8B-B14F-4D97-AF65-F5344CB8AC3E}">
        <p14:creationId xmlns:p14="http://schemas.microsoft.com/office/powerpoint/2010/main" val="3230091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EB1C1-B2F7-9D61-3606-C8CCFBC787D4}"/>
              </a:ext>
            </a:extLst>
          </p:cNvPr>
          <p:cNvSpPr>
            <a:spLocks noGrp="1"/>
          </p:cNvSpPr>
          <p:nvPr>
            <p:ph type="title"/>
          </p:nvPr>
        </p:nvSpPr>
        <p:spPr>
          <a:xfrm>
            <a:off x="1141413" y="618518"/>
            <a:ext cx="9905998" cy="1330025"/>
          </a:xfrm>
        </p:spPr>
        <p:txBody>
          <a:bodyPr/>
          <a:lstStyle/>
          <a:p>
            <a:pPr algn="ctr"/>
            <a:r>
              <a:rPr lang="en-US" b="1" dirty="0"/>
              <a:t>BUSINNESS UNDERSTANDING</a:t>
            </a:r>
            <a:br>
              <a:rPr lang="en-US" b="1" dirty="0"/>
            </a:br>
            <a:endParaRPr lang="en-US" b="1" dirty="0"/>
          </a:p>
        </p:txBody>
      </p:sp>
      <p:sp>
        <p:nvSpPr>
          <p:cNvPr id="3" name="Content Placeholder 2">
            <a:extLst>
              <a:ext uri="{FF2B5EF4-FFF2-40B4-BE49-F238E27FC236}">
                <a16:creationId xmlns:a16="http://schemas.microsoft.com/office/drawing/2014/main" id="{8D53E2DF-F817-3DF5-E7D2-3C3BE19EA9C0}"/>
              </a:ext>
            </a:extLst>
          </p:cNvPr>
          <p:cNvSpPr>
            <a:spLocks noGrp="1"/>
          </p:cNvSpPr>
          <p:nvPr>
            <p:ph idx="1"/>
          </p:nvPr>
        </p:nvSpPr>
        <p:spPr>
          <a:xfrm>
            <a:off x="636104" y="2249487"/>
            <a:ext cx="10601739" cy="4217574"/>
          </a:xfrm>
        </p:spPr>
        <p:txBody>
          <a:bodyPr>
            <a:normAutofit fontScale="85000" lnSpcReduction="10000"/>
          </a:bodyPr>
          <a:lstStyle/>
          <a:p>
            <a:pPr marL="0" indent="0">
              <a:buNone/>
            </a:pPr>
            <a:r>
              <a:rPr lang="en-US" sz="3300" b="1" dirty="0"/>
              <a:t>Goals</a:t>
            </a:r>
          </a:p>
          <a:p>
            <a:pPr>
              <a:buFont typeface="Wingdings" panose="05000000000000000000" pitchFamily="2" charset="2"/>
              <a:buChar char="Ø"/>
            </a:pPr>
            <a:r>
              <a:rPr lang="en-US" sz="2800" dirty="0"/>
              <a:t>Identify product expenses by region and year.</a:t>
            </a:r>
          </a:p>
          <a:p>
            <a:pPr>
              <a:buFont typeface="Wingdings" panose="05000000000000000000" pitchFamily="2" charset="2"/>
              <a:buChar char="Ø"/>
            </a:pPr>
            <a:r>
              <a:rPr lang="en-US" sz="2800" dirty="0"/>
              <a:t>Identify product that attracts high revenue across the region and year,</a:t>
            </a:r>
          </a:p>
          <a:p>
            <a:pPr>
              <a:buFont typeface="Wingdings" panose="05000000000000000000" pitchFamily="2" charset="2"/>
              <a:buChar char="Ø"/>
            </a:pPr>
            <a:r>
              <a:rPr lang="en-US" sz="2800" dirty="0"/>
              <a:t>Identify product that attracts the highest profit across the region and segment.</a:t>
            </a:r>
          </a:p>
          <a:p>
            <a:pPr>
              <a:buFont typeface="Wingdings" panose="05000000000000000000" pitchFamily="2" charset="2"/>
              <a:buChar char="Ø"/>
            </a:pPr>
            <a:r>
              <a:rPr lang="en-US" sz="2800" dirty="0"/>
              <a:t>Identify product that attracts the highest losses across the region and segments.</a:t>
            </a:r>
          </a:p>
          <a:p>
            <a:pPr>
              <a:buFont typeface="Wingdings" panose="05000000000000000000" pitchFamily="2" charset="2"/>
              <a:buChar char="Ø"/>
            </a:pPr>
            <a:r>
              <a:rPr lang="en-US" sz="2800" dirty="0"/>
              <a:t>Assess profit gained against region and segment and their impact.</a:t>
            </a:r>
          </a:p>
          <a:p>
            <a:pPr>
              <a:buFont typeface="Wingdings" panose="05000000000000000000" pitchFamily="2" charset="2"/>
              <a:buChar char="Ø"/>
            </a:pPr>
            <a:r>
              <a:rPr lang="en-US" sz="2800" dirty="0"/>
              <a:t>Provide actionable recommendations based on the findings.</a:t>
            </a:r>
          </a:p>
          <a:p>
            <a:pPr marL="0" indent="0">
              <a:buNone/>
            </a:pPr>
            <a:endParaRPr lang="en-US" dirty="0"/>
          </a:p>
        </p:txBody>
      </p:sp>
    </p:spTree>
    <p:extLst>
      <p:ext uri="{BB962C8B-B14F-4D97-AF65-F5344CB8AC3E}">
        <p14:creationId xmlns:p14="http://schemas.microsoft.com/office/powerpoint/2010/main" val="4266099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59477-4D52-2228-7132-2B73CD2426D6}"/>
              </a:ext>
            </a:extLst>
          </p:cNvPr>
          <p:cNvSpPr>
            <a:spLocks noGrp="1"/>
          </p:cNvSpPr>
          <p:nvPr>
            <p:ph type="title"/>
          </p:nvPr>
        </p:nvSpPr>
        <p:spPr/>
        <p:txBody>
          <a:bodyPr/>
          <a:lstStyle/>
          <a:p>
            <a:r>
              <a:rPr lang="en-US" dirty="0"/>
              <a:t>DATA UNDERSTANDING</a:t>
            </a:r>
          </a:p>
        </p:txBody>
      </p:sp>
      <p:sp>
        <p:nvSpPr>
          <p:cNvPr id="3" name="Content Placeholder 2">
            <a:extLst>
              <a:ext uri="{FF2B5EF4-FFF2-40B4-BE49-F238E27FC236}">
                <a16:creationId xmlns:a16="http://schemas.microsoft.com/office/drawing/2014/main" id="{6235B840-3A94-E189-5DE1-5AFE71B7EB2A}"/>
              </a:ext>
            </a:extLst>
          </p:cNvPr>
          <p:cNvSpPr>
            <a:spLocks noGrp="1"/>
          </p:cNvSpPr>
          <p:nvPr>
            <p:ph idx="1"/>
          </p:nvPr>
        </p:nvSpPr>
        <p:spPr/>
        <p:txBody>
          <a:bodyPr>
            <a:normAutofit/>
          </a:bodyPr>
          <a:lstStyle/>
          <a:p>
            <a:r>
              <a:rPr lang="en-US" sz="2800" dirty="0"/>
              <a:t>This dataset was obtained from Microsoft. This dataset contains information on sales, expenses and profits across different categories and Regions</a:t>
            </a:r>
          </a:p>
        </p:txBody>
      </p:sp>
    </p:spTree>
    <p:extLst>
      <p:ext uri="{BB962C8B-B14F-4D97-AF65-F5344CB8AC3E}">
        <p14:creationId xmlns:p14="http://schemas.microsoft.com/office/powerpoint/2010/main" val="3508901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7F21F-5A5F-C12E-3EF8-036893EB0BA6}"/>
              </a:ext>
            </a:extLst>
          </p:cNvPr>
          <p:cNvSpPr>
            <a:spLocks noGrp="1"/>
          </p:cNvSpPr>
          <p:nvPr>
            <p:ph type="title"/>
          </p:nvPr>
        </p:nvSpPr>
        <p:spPr>
          <a:xfrm rot="4717698">
            <a:off x="810589" y="2348686"/>
            <a:ext cx="2998336" cy="535531"/>
          </a:xfrm>
        </p:spPr>
        <p:txBody>
          <a:bodyPr wrap="square">
            <a:spAutoFit/>
          </a:bodyPr>
          <a:lstStyle/>
          <a:p>
            <a:endParaRPr lang="en-US" dirty="0"/>
          </a:p>
        </p:txBody>
      </p:sp>
      <p:sp>
        <p:nvSpPr>
          <p:cNvPr id="4" name="Text Placeholder 3">
            <a:extLst>
              <a:ext uri="{FF2B5EF4-FFF2-40B4-BE49-F238E27FC236}">
                <a16:creationId xmlns:a16="http://schemas.microsoft.com/office/drawing/2014/main" id="{53E5F29E-1BD5-54C5-0681-E21F4948E1B9}"/>
              </a:ext>
            </a:extLst>
          </p:cNvPr>
          <p:cNvSpPr>
            <a:spLocks noGrp="1"/>
          </p:cNvSpPr>
          <p:nvPr>
            <p:ph type="body" sz="half" idx="2"/>
          </p:nvPr>
        </p:nvSpPr>
        <p:spPr>
          <a:xfrm>
            <a:off x="1141364" y="5124019"/>
            <a:ext cx="9910859" cy="1483610"/>
          </a:xfrm>
        </p:spPr>
        <p:txBody>
          <a:bodyPr>
            <a:noAutofit/>
          </a:bodyPr>
          <a:lstStyle/>
          <a:p>
            <a:pPr marL="285750" indent="-285750">
              <a:buFont typeface="Arial" panose="020B0604020202020204" pitchFamily="34" charset="0"/>
              <a:buChar char="•"/>
            </a:pPr>
            <a:r>
              <a:rPr lang="en-US" sz="2400" dirty="0"/>
              <a:t>Velo had the highest expenses rate in 2013 while Paseo had the highest expense in 2014.</a:t>
            </a:r>
          </a:p>
          <a:p>
            <a:pPr marL="285750" indent="-285750">
              <a:buFont typeface="Arial" panose="020B0604020202020204" pitchFamily="34" charset="0"/>
              <a:buChar char="•"/>
            </a:pPr>
            <a:r>
              <a:rPr lang="en-US" sz="2400" dirty="0"/>
              <a:t>Cumulatively Paseo had the highest expense across all the regions.</a:t>
            </a:r>
          </a:p>
        </p:txBody>
      </p:sp>
      <p:graphicFrame>
        <p:nvGraphicFramePr>
          <p:cNvPr id="8" name="Picture Placeholder 7">
            <a:extLst>
              <a:ext uri="{FF2B5EF4-FFF2-40B4-BE49-F238E27FC236}">
                <a16:creationId xmlns:a16="http://schemas.microsoft.com/office/drawing/2014/main" id="{530C3721-564B-81DB-9A73-8E2E03143F3C}"/>
              </a:ext>
            </a:extLst>
          </p:cNvPr>
          <p:cNvGraphicFramePr>
            <a:graphicFrameLocks noGrp="1"/>
          </p:cNvGraphicFramePr>
          <p:nvPr>
            <p:ph type="pic" idx="1"/>
            <p:extLst>
              <p:ext uri="{D42A27DB-BD31-4B8C-83A1-F6EECF244321}">
                <p14:modId xmlns:p14="http://schemas.microsoft.com/office/powerpoint/2010/main" val="1749311795"/>
              </p:ext>
            </p:extLst>
          </p:nvPr>
        </p:nvGraphicFramePr>
        <p:xfrm>
          <a:off x="1141413" y="250371"/>
          <a:ext cx="9912350" cy="40542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73087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8545EA-8661-E1BE-B225-A1A8AD923EF5}"/>
              </a:ext>
            </a:extLst>
          </p:cNvPr>
          <p:cNvSpPr>
            <a:spLocks noGrp="1"/>
          </p:cNvSpPr>
          <p:nvPr>
            <p:ph type="title"/>
          </p:nvPr>
        </p:nvSpPr>
        <p:spPr/>
        <p:txBody>
          <a:bodyPr/>
          <a:lstStyle/>
          <a:p>
            <a:endParaRPr lang="en-US" dirty="0"/>
          </a:p>
        </p:txBody>
      </p:sp>
      <p:sp>
        <p:nvSpPr>
          <p:cNvPr id="6" name="Text Placeholder 5">
            <a:extLst>
              <a:ext uri="{FF2B5EF4-FFF2-40B4-BE49-F238E27FC236}">
                <a16:creationId xmlns:a16="http://schemas.microsoft.com/office/drawing/2014/main" id="{DE6E804A-2638-B3AD-229A-80F2CBD52D67}"/>
              </a:ext>
            </a:extLst>
          </p:cNvPr>
          <p:cNvSpPr>
            <a:spLocks noGrp="1"/>
          </p:cNvSpPr>
          <p:nvPr>
            <p:ph type="body" sz="half" idx="2"/>
          </p:nvPr>
        </p:nvSpPr>
        <p:spPr>
          <a:xfrm>
            <a:off x="990600" y="4038600"/>
            <a:ext cx="10055269" cy="2558143"/>
          </a:xfrm>
        </p:spPr>
        <p:txBody>
          <a:bodyPr>
            <a:normAutofit/>
          </a:bodyPr>
          <a:lstStyle/>
          <a:p>
            <a:pPr marL="285750" indent="-285750">
              <a:buFont typeface="Arial" panose="020B0604020202020204" pitchFamily="34" charset="0"/>
              <a:buChar char="•"/>
            </a:pPr>
            <a:r>
              <a:rPr lang="en-US" sz="2400" dirty="0"/>
              <a:t>Velo attracted the highest revenue in 2013 while Paseo attracted the highest revenue in 2014 across all the regions.</a:t>
            </a:r>
          </a:p>
          <a:p>
            <a:pPr marL="285750" indent="-285750">
              <a:buFont typeface="Arial" panose="020B0604020202020204" pitchFamily="34" charset="0"/>
              <a:buChar char="•"/>
            </a:pPr>
            <a:r>
              <a:rPr lang="en-US" sz="2400" dirty="0"/>
              <a:t>Cumulatively Paseo still attracted the highest revenue gained.</a:t>
            </a:r>
          </a:p>
        </p:txBody>
      </p:sp>
      <p:graphicFrame>
        <p:nvGraphicFramePr>
          <p:cNvPr id="7" name="Chart 6">
            <a:extLst>
              <a:ext uri="{FF2B5EF4-FFF2-40B4-BE49-F238E27FC236}">
                <a16:creationId xmlns:a16="http://schemas.microsoft.com/office/drawing/2014/main" id="{58419CE6-F84A-747B-FFB7-722E59A389E6}"/>
              </a:ext>
            </a:extLst>
          </p:cNvPr>
          <p:cNvGraphicFramePr>
            <a:graphicFrameLocks/>
          </p:cNvGraphicFramePr>
          <p:nvPr>
            <p:extLst>
              <p:ext uri="{D42A27DB-BD31-4B8C-83A1-F6EECF244321}">
                <p14:modId xmlns:p14="http://schemas.microsoft.com/office/powerpoint/2010/main" val="2073354983"/>
              </p:ext>
            </p:extLst>
          </p:nvPr>
        </p:nvGraphicFramePr>
        <p:xfrm>
          <a:off x="2209800" y="468085"/>
          <a:ext cx="8022772" cy="39515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83565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8C40-CE25-5E6A-97A1-C6A581E882AB}"/>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AE6D53F3-BAD8-6850-3D7D-194C6B0844B9}"/>
              </a:ext>
            </a:extLst>
          </p:cNvPr>
          <p:cNvSpPr>
            <a:spLocks noGrp="1"/>
          </p:cNvSpPr>
          <p:nvPr>
            <p:ph type="body" sz="half" idx="2"/>
          </p:nvPr>
        </p:nvSpPr>
        <p:spPr>
          <a:xfrm>
            <a:off x="1141410" y="4038600"/>
            <a:ext cx="9904459" cy="2601686"/>
          </a:xfrm>
        </p:spPr>
        <p:txBody>
          <a:bodyPr>
            <a:normAutofit/>
          </a:bodyPr>
          <a:lstStyle/>
          <a:p>
            <a:pPr marL="285750" indent="-285750">
              <a:buFont typeface="Arial" panose="020B0604020202020204" pitchFamily="34" charset="0"/>
              <a:buChar char="•"/>
            </a:pPr>
            <a:r>
              <a:rPr lang="en-US" sz="2400" dirty="0"/>
              <a:t>Germany attracted the highest profit gained across different products sold.</a:t>
            </a:r>
          </a:p>
          <a:p>
            <a:pPr marL="285750" indent="-285750">
              <a:buFont typeface="Arial" panose="020B0604020202020204" pitchFamily="34" charset="0"/>
              <a:buChar char="•"/>
            </a:pPr>
            <a:r>
              <a:rPr lang="en-US" sz="2400" dirty="0"/>
              <a:t>Paseo gained the highest profits in Canada and relatively good profits gained across all the regions both in 3014 and 2014.</a:t>
            </a:r>
          </a:p>
        </p:txBody>
      </p:sp>
      <p:graphicFrame>
        <p:nvGraphicFramePr>
          <p:cNvPr id="6" name="Chart 5">
            <a:extLst>
              <a:ext uri="{FF2B5EF4-FFF2-40B4-BE49-F238E27FC236}">
                <a16:creationId xmlns:a16="http://schemas.microsoft.com/office/drawing/2014/main" id="{850A56C9-48F3-5BD3-67E8-05D815E51A56}"/>
              </a:ext>
            </a:extLst>
          </p:cNvPr>
          <p:cNvGraphicFramePr>
            <a:graphicFrameLocks/>
          </p:cNvGraphicFramePr>
          <p:nvPr>
            <p:extLst>
              <p:ext uri="{D42A27DB-BD31-4B8C-83A1-F6EECF244321}">
                <p14:modId xmlns:p14="http://schemas.microsoft.com/office/powerpoint/2010/main" val="4018980114"/>
              </p:ext>
            </p:extLst>
          </p:nvPr>
        </p:nvGraphicFramePr>
        <p:xfrm>
          <a:off x="1139868" y="359230"/>
          <a:ext cx="10954161" cy="42842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2529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0FC40-3C73-7FEA-8677-45D46269362A}"/>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A2F1647B-9A44-D726-B744-345DCB01995D}"/>
              </a:ext>
            </a:extLst>
          </p:cNvPr>
          <p:cNvSpPr>
            <a:spLocks noGrp="1"/>
          </p:cNvSpPr>
          <p:nvPr>
            <p:ph type="body" sz="half" idx="2"/>
          </p:nvPr>
        </p:nvSpPr>
        <p:spPr>
          <a:xfrm>
            <a:off x="1141410" y="4419599"/>
            <a:ext cx="10310315" cy="2209801"/>
          </a:xfrm>
        </p:spPr>
        <p:txBody>
          <a:bodyPr>
            <a:normAutofit/>
          </a:bodyPr>
          <a:lstStyle/>
          <a:p>
            <a:pPr marL="285750" indent="-285750">
              <a:buFont typeface="Arial" panose="020B0604020202020204" pitchFamily="34" charset="0"/>
              <a:buChar char="•"/>
            </a:pPr>
            <a:r>
              <a:rPr lang="en-US" sz="2400" dirty="0"/>
              <a:t>Carretera attracted the highest losses across all the regions within the Enterprise segment.</a:t>
            </a:r>
          </a:p>
          <a:p>
            <a:pPr marL="285750" indent="-285750">
              <a:buFont typeface="Arial" panose="020B0604020202020204" pitchFamily="34" charset="0"/>
              <a:buChar char="•"/>
            </a:pPr>
            <a:r>
              <a:rPr lang="en-US" sz="2400" dirty="0"/>
              <a:t>The only profit gained was in 2013 by Paseo.</a:t>
            </a:r>
          </a:p>
        </p:txBody>
      </p:sp>
      <p:graphicFrame>
        <p:nvGraphicFramePr>
          <p:cNvPr id="4" name="Chart 3">
            <a:extLst>
              <a:ext uri="{FF2B5EF4-FFF2-40B4-BE49-F238E27FC236}">
                <a16:creationId xmlns:a16="http://schemas.microsoft.com/office/drawing/2014/main" id="{DD4AAF6C-353D-FD02-4722-14438077ECAB}"/>
              </a:ext>
            </a:extLst>
          </p:cNvPr>
          <p:cNvGraphicFramePr>
            <a:graphicFrameLocks/>
          </p:cNvGraphicFramePr>
          <p:nvPr>
            <p:extLst>
              <p:ext uri="{D42A27DB-BD31-4B8C-83A1-F6EECF244321}">
                <p14:modId xmlns:p14="http://schemas.microsoft.com/office/powerpoint/2010/main" val="3563956542"/>
              </p:ext>
            </p:extLst>
          </p:nvPr>
        </p:nvGraphicFramePr>
        <p:xfrm>
          <a:off x="740275" y="228600"/>
          <a:ext cx="9905954"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83714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630C4-51C6-ADC2-355A-DD6875789030}"/>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1CD48667-2B53-A0E9-7F97-BDE16EA504F8}"/>
              </a:ext>
            </a:extLst>
          </p:cNvPr>
          <p:cNvSpPr>
            <a:spLocks noGrp="1"/>
          </p:cNvSpPr>
          <p:nvPr>
            <p:ph type="body" sz="half" idx="2"/>
          </p:nvPr>
        </p:nvSpPr>
        <p:spPr>
          <a:xfrm>
            <a:off x="509286" y="4247909"/>
            <a:ext cx="11273742" cy="2372809"/>
          </a:xfrm>
        </p:spPr>
        <p:txBody>
          <a:bodyPr>
            <a:normAutofit/>
          </a:bodyPr>
          <a:lstStyle/>
          <a:p>
            <a:pPr marL="285750" indent="-285750">
              <a:buFont typeface="Arial" panose="020B0604020202020204" pitchFamily="34" charset="0"/>
              <a:buChar char="•"/>
            </a:pPr>
            <a:r>
              <a:rPr lang="en-US" sz="2800" dirty="0"/>
              <a:t>Highest profit gained is from paseo across different region, segment and years.</a:t>
            </a:r>
          </a:p>
          <a:p>
            <a:pPr marL="285750" indent="-285750">
              <a:buFont typeface="Arial" panose="020B0604020202020204" pitchFamily="34" charset="0"/>
              <a:buChar char="•"/>
            </a:pPr>
            <a:r>
              <a:rPr lang="en-US" sz="2800" dirty="0"/>
              <a:t>Amarilla had the lowest profit gained across different segments and year.</a:t>
            </a:r>
          </a:p>
        </p:txBody>
      </p:sp>
      <p:graphicFrame>
        <p:nvGraphicFramePr>
          <p:cNvPr id="5" name="Chart 4">
            <a:extLst>
              <a:ext uri="{FF2B5EF4-FFF2-40B4-BE49-F238E27FC236}">
                <a16:creationId xmlns:a16="http://schemas.microsoft.com/office/drawing/2014/main" id="{DD4AAF6C-353D-FD02-4722-14438077ECAB}"/>
              </a:ext>
            </a:extLst>
          </p:cNvPr>
          <p:cNvGraphicFramePr>
            <a:graphicFrameLocks/>
          </p:cNvGraphicFramePr>
          <p:nvPr>
            <p:extLst>
              <p:ext uri="{D42A27DB-BD31-4B8C-83A1-F6EECF244321}">
                <p14:modId xmlns:p14="http://schemas.microsoft.com/office/powerpoint/2010/main" val="4162304930"/>
              </p:ext>
            </p:extLst>
          </p:nvPr>
        </p:nvGraphicFramePr>
        <p:xfrm>
          <a:off x="1030147" y="609600"/>
          <a:ext cx="9904459" cy="36383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195069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TM04033919[[fn=Circuit]]</Template>
  <TotalTime>2018</TotalTime>
  <Words>505</Words>
  <Application>Microsoft Office PowerPoint</Application>
  <PresentationFormat>Widescreen</PresentationFormat>
  <Paragraphs>46</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Tw Cen MT</vt:lpstr>
      <vt:lpstr>Wingdings</vt:lpstr>
      <vt:lpstr>Circuit</vt:lpstr>
      <vt:lpstr>Revenue, Expenses and Profit Analysis</vt:lpstr>
      <vt:lpstr>BUSINESS UNDERSTANDING  Problem Statement</vt:lpstr>
      <vt:lpstr>BUSINNESS UNDERSTANDING </vt:lpstr>
      <vt:lpstr>DATA UNDERSTANDING</vt:lpstr>
      <vt:lpstr>PowerPoint Presentation</vt:lpstr>
      <vt:lpstr>PowerPoint Presentation</vt:lpstr>
      <vt:lpstr>PowerPoint Presentation</vt:lpstr>
      <vt:lpstr>PowerPoint Presentation</vt:lpstr>
      <vt:lpstr>PowerPoint Presentation</vt:lpstr>
      <vt:lpstr>conclusions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moses ogilo</dc:creator>
  <cp:lastModifiedBy>moses ogilo</cp:lastModifiedBy>
  <cp:revision>5</cp:revision>
  <dcterms:created xsi:type="dcterms:W3CDTF">2025-01-23T13:33:02Z</dcterms:created>
  <dcterms:modified xsi:type="dcterms:W3CDTF">2025-01-26T13:08:25Z</dcterms:modified>
</cp:coreProperties>
</file>