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386416-BBE0-4E0E-A207-D038B8A2914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F9128-FFBF-4EFC-9809-7B9FF780AC8A}" type="slidenum">
              <a:rPr lang="en-US" smtClean="0"/>
              <a:t>‹#›</a:t>
            </a:fld>
            <a:endParaRPr lang="en-US"/>
          </a:p>
        </p:txBody>
      </p:sp>
    </p:spTree>
    <p:extLst>
      <p:ext uri="{BB962C8B-B14F-4D97-AF65-F5344CB8AC3E}">
        <p14:creationId xmlns:p14="http://schemas.microsoft.com/office/powerpoint/2010/main" val="2464319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386416-BBE0-4E0E-A207-D038B8A29144}"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F9128-FFBF-4EFC-9809-7B9FF780AC8A}" type="slidenum">
              <a:rPr lang="en-US" smtClean="0"/>
              <a:t>‹#›</a:t>
            </a:fld>
            <a:endParaRPr lang="en-US"/>
          </a:p>
        </p:txBody>
      </p:sp>
    </p:spTree>
    <p:extLst>
      <p:ext uri="{BB962C8B-B14F-4D97-AF65-F5344CB8AC3E}">
        <p14:creationId xmlns:p14="http://schemas.microsoft.com/office/powerpoint/2010/main" val="1696882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386416-BBE0-4E0E-A207-D038B8A29144}"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F9128-FFBF-4EFC-9809-7B9FF780AC8A}" type="slidenum">
              <a:rPr lang="en-US" smtClean="0"/>
              <a:t>‹#›</a:t>
            </a:fld>
            <a:endParaRPr lang="en-US"/>
          </a:p>
        </p:txBody>
      </p:sp>
    </p:spTree>
    <p:extLst>
      <p:ext uri="{BB962C8B-B14F-4D97-AF65-F5344CB8AC3E}">
        <p14:creationId xmlns:p14="http://schemas.microsoft.com/office/powerpoint/2010/main" val="1636143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386416-BBE0-4E0E-A207-D038B8A29144}"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F9128-FFBF-4EFC-9809-7B9FF780AC8A}"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638010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386416-BBE0-4E0E-A207-D038B8A29144}"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F9128-FFBF-4EFC-9809-7B9FF780AC8A}" type="slidenum">
              <a:rPr lang="en-US" smtClean="0"/>
              <a:t>‹#›</a:t>
            </a:fld>
            <a:endParaRPr lang="en-US"/>
          </a:p>
        </p:txBody>
      </p:sp>
    </p:spTree>
    <p:extLst>
      <p:ext uri="{BB962C8B-B14F-4D97-AF65-F5344CB8AC3E}">
        <p14:creationId xmlns:p14="http://schemas.microsoft.com/office/powerpoint/2010/main" val="16838148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A386416-BBE0-4E0E-A207-D038B8A29144}" type="datetimeFigureOut">
              <a:rPr lang="en-US" smtClean="0"/>
              <a:t>3/26/2025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EF9128-FFBF-4EFC-9809-7B9FF780AC8A}" type="slidenum">
              <a:rPr lang="en-US" smtClean="0"/>
              <a:t>‹#›</a:t>
            </a:fld>
            <a:endParaRPr lang="en-US"/>
          </a:p>
        </p:txBody>
      </p:sp>
    </p:spTree>
    <p:extLst>
      <p:ext uri="{BB962C8B-B14F-4D97-AF65-F5344CB8AC3E}">
        <p14:creationId xmlns:p14="http://schemas.microsoft.com/office/powerpoint/2010/main" val="1124017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A386416-BBE0-4E0E-A207-D038B8A29144}" type="datetimeFigureOut">
              <a:rPr lang="en-US" smtClean="0"/>
              <a:t>3/26/2025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EF9128-FFBF-4EFC-9809-7B9FF780AC8A}" type="slidenum">
              <a:rPr lang="en-US" smtClean="0"/>
              <a:t>‹#›</a:t>
            </a:fld>
            <a:endParaRPr lang="en-US"/>
          </a:p>
        </p:txBody>
      </p:sp>
    </p:spTree>
    <p:extLst>
      <p:ext uri="{BB962C8B-B14F-4D97-AF65-F5344CB8AC3E}">
        <p14:creationId xmlns:p14="http://schemas.microsoft.com/office/powerpoint/2010/main" val="18986442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86416-BBE0-4E0E-A207-D038B8A2914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F9128-FFBF-4EFC-9809-7B9FF780AC8A}" type="slidenum">
              <a:rPr lang="en-US" smtClean="0"/>
              <a:t>‹#›</a:t>
            </a:fld>
            <a:endParaRPr lang="en-US"/>
          </a:p>
        </p:txBody>
      </p:sp>
    </p:spTree>
    <p:extLst>
      <p:ext uri="{BB962C8B-B14F-4D97-AF65-F5344CB8AC3E}">
        <p14:creationId xmlns:p14="http://schemas.microsoft.com/office/powerpoint/2010/main" val="7722217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86416-BBE0-4E0E-A207-D038B8A2914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F9128-FFBF-4EFC-9809-7B9FF780AC8A}" type="slidenum">
              <a:rPr lang="en-US" smtClean="0"/>
              <a:t>‹#›</a:t>
            </a:fld>
            <a:endParaRPr lang="en-US"/>
          </a:p>
        </p:txBody>
      </p:sp>
    </p:spTree>
    <p:extLst>
      <p:ext uri="{BB962C8B-B14F-4D97-AF65-F5344CB8AC3E}">
        <p14:creationId xmlns:p14="http://schemas.microsoft.com/office/powerpoint/2010/main" val="908782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386416-BBE0-4E0E-A207-D038B8A2914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F9128-FFBF-4EFC-9809-7B9FF780AC8A}" type="slidenum">
              <a:rPr lang="en-US" smtClean="0"/>
              <a:t>‹#›</a:t>
            </a:fld>
            <a:endParaRPr lang="en-US"/>
          </a:p>
        </p:txBody>
      </p:sp>
    </p:spTree>
    <p:extLst>
      <p:ext uri="{BB962C8B-B14F-4D97-AF65-F5344CB8AC3E}">
        <p14:creationId xmlns:p14="http://schemas.microsoft.com/office/powerpoint/2010/main" val="40842313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386416-BBE0-4E0E-A207-D038B8A2914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F9128-FFBF-4EFC-9809-7B9FF780AC8A}" type="slidenum">
              <a:rPr lang="en-US" smtClean="0"/>
              <a:t>‹#›</a:t>
            </a:fld>
            <a:endParaRPr lang="en-US"/>
          </a:p>
        </p:txBody>
      </p:sp>
    </p:spTree>
    <p:extLst>
      <p:ext uri="{BB962C8B-B14F-4D97-AF65-F5344CB8AC3E}">
        <p14:creationId xmlns:p14="http://schemas.microsoft.com/office/powerpoint/2010/main" val="1098167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386416-BBE0-4E0E-A207-D038B8A29144}"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F9128-FFBF-4EFC-9809-7B9FF780AC8A}" type="slidenum">
              <a:rPr lang="en-US" smtClean="0"/>
              <a:t>‹#›</a:t>
            </a:fld>
            <a:endParaRPr lang="en-US"/>
          </a:p>
        </p:txBody>
      </p:sp>
    </p:spTree>
    <p:extLst>
      <p:ext uri="{BB962C8B-B14F-4D97-AF65-F5344CB8AC3E}">
        <p14:creationId xmlns:p14="http://schemas.microsoft.com/office/powerpoint/2010/main" val="1667416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386416-BBE0-4E0E-A207-D038B8A29144}" type="datetimeFigureOut">
              <a:rPr lang="en-US" smtClean="0"/>
              <a:t>3/26/2025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EF9128-FFBF-4EFC-9809-7B9FF780AC8A}" type="slidenum">
              <a:rPr lang="en-US" smtClean="0"/>
              <a:t>‹#›</a:t>
            </a:fld>
            <a:endParaRPr lang="en-US"/>
          </a:p>
        </p:txBody>
      </p:sp>
    </p:spTree>
    <p:extLst>
      <p:ext uri="{BB962C8B-B14F-4D97-AF65-F5344CB8AC3E}">
        <p14:creationId xmlns:p14="http://schemas.microsoft.com/office/powerpoint/2010/main" val="3837849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386416-BBE0-4E0E-A207-D038B8A29144}" type="datetimeFigureOut">
              <a:rPr lang="en-US" smtClean="0"/>
              <a:t>3/26/2025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EF9128-FFBF-4EFC-9809-7B9FF780AC8A}" type="slidenum">
              <a:rPr lang="en-US" smtClean="0"/>
              <a:t>‹#›</a:t>
            </a:fld>
            <a:endParaRPr lang="en-US"/>
          </a:p>
        </p:txBody>
      </p:sp>
    </p:spTree>
    <p:extLst>
      <p:ext uri="{BB962C8B-B14F-4D97-AF65-F5344CB8AC3E}">
        <p14:creationId xmlns:p14="http://schemas.microsoft.com/office/powerpoint/2010/main" val="286952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386416-BBE0-4E0E-A207-D038B8A29144}" type="datetimeFigureOut">
              <a:rPr lang="en-US" smtClean="0"/>
              <a:t>3/26/2025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EF9128-FFBF-4EFC-9809-7B9FF780AC8A}" type="slidenum">
              <a:rPr lang="en-US" smtClean="0"/>
              <a:t>‹#›</a:t>
            </a:fld>
            <a:endParaRPr lang="en-US"/>
          </a:p>
        </p:txBody>
      </p:sp>
    </p:spTree>
    <p:extLst>
      <p:ext uri="{BB962C8B-B14F-4D97-AF65-F5344CB8AC3E}">
        <p14:creationId xmlns:p14="http://schemas.microsoft.com/office/powerpoint/2010/main" val="307176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386416-BBE0-4E0E-A207-D038B8A29144}"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F9128-FFBF-4EFC-9809-7B9FF780AC8A}" type="slidenum">
              <a:rPr lang="en-US" smtClean="0"/>
              <a:t>‹#›</a:t>
            </a:fld>
            <a:endParaRPr lang="en-US"/>
          </a:p>
        </p:txBody>
      </p:sp>
    </p:spTree>
    <p:extLst>
      <p:ext uri="{BB962C8B-B14F-4D97-AF65-F5344CB8AC3E}">
        <p14:creationId xmlns:p14="http://schemas.microsoft.com/office/powerpoint/2010/main" val="1901860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386416-BBE0-4E0E-A207-D038B8A29144}"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F9128-FFBF-4EFC-9809-7B9FF780AC8A}" type="slidenum">
              <a:rPr lang="en-US" smtClean="0"/>
              <a:t>‹#›</a:t>
            </a:fld>
            <a:endParaRPr lang="en-US"/>
          </a:p>
        </p:txBody>
      </p:sp>
    </p:spTree>
    <p:extLst>
      <p:ext uri="{BB962C8B-B14F-4D97-AF65-F5344CB8AC3E}">
        <p14:creationId xmlns:p14="http://schemas.microsoft.com/office/powerpoint/2010/main" val="525103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A386416-BBE0-4E0E-A207-D038B8A29144}" type="datetimeFigureOut">
              <a:rPr lang="en-US" smtClean="0"/>
              <a:t>3/26/2025</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3EF9128-FFBF-4EFC-9809-7B9FF780AC8A}" type="slidenum">
              <a:rPr lang="en-US" smtClean="0"/>
              <a:t>‹#›</a:t>
            </a:fld>
            <a:endParaRPr lang="en-US"/>
          </a:p>
        </p:txBody>
      </p:sp>
    </p:spTree>
    <p:extLst>
      <p:ext uri="{BB962C8B-B14F-4D97-AF65-F5344CB8AC3E}">
        <p14:creationId xmlns:p14="http://schemas.microsoft.com/office/powerpoint/2010/main" val="17758526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pp.powerbi.com/groups/me/reports/49372d78-590d-491d-a308-3b87bd5fef3e/?pbi_source=PowerPoin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pp.powerbi.com/groups/me/reports/49372d78-590d-491d-a308-3b87bd5fef3e/?pbi_source=PowerPoin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app.powerbi.com/groups/me/reports/49372d78-590d-491d-a308-3b87bd5fef3e/?pbi_source=PowerPoin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pp.powerbi.com/groups/me/reports/49372d78-590d-491d-a308-3b87bd5fef3e/?pbi_source=PowerPoin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71B34-7042-73DC-89A5-07A6EDDEF344}"/>
              </a:ext>
            </a:extLst>
          </p:cNvPr>
          <p:cNvSpPr>
            <a:spLocks noGrp="1"/>
          </p:cNvSpPr>
          <p:nvPr>
            <p:ph type="ctrTitle"/>
          </p:nvPr>
        </p:nvSpPr>
        <p:spPr>
          <a:xfrm>
            <a:off x="1312240" y="0"/>
            <a:ext cx="9001462" cy="2387600"/>
          </a:xfrm>
        </p:spPr>
        <p:txBody>
          <a:bodyPr/>
          <a:lstStyle/>
          <a:p>
            <a:r>
              <a:rPr lang="en-US" dirty="0"/>
              <a:t>Global Mart sales performance analysis</a:t>
            </a:r>
          </a:p>
        </p:txBody>
      </p:sp>
      <p:sp>
        <p:nvSpPr>
          <p:cNvPr id="3" name="Subtitle 2">
            <a:extLst>
              <a:ext uri="{FF2B5EF4-FFF2-40B4-BE49-F238E27FC236}">
                <a16:creationId xmlns:a16="http://schemas.microsoft.com/office/drawing/2014/main" id="{7C4462A6-0292-B557-493F-0BBB54F4DDF3}"/>
              </a:ext>
            </a:extLst>
          </p:cNvPr>
          <p:cNvSpPr>
            <a:spLocks noGrp="1"/>
          </p:cNvSpPr>
          <p:nvPr>
            <p:ph type="subTitle" idx="1"/>
          </p:nvPr>
        </p:nvSpPr>
        <p:spPr>
          <a:xfrm>
            <a:off x="3532926" y="2814639"/>
            <a:ext cx="4261245" cy="1655762"/>
          </a:xfrm>
        </p:spPr>
        <p:txBody>
          <a:bodyPr>
            <a:normAutofit/>
          </a:bodyPr>
          <a:lstStyle/>
          <a:p>
            <a:r>
              <a:rPr lang="en-US" sz="3600" dirty="0"/>
              <a:t>By;</a:t>
            </a:r>
          </a:p>
          <a:p>
            <a:r>
              <a:rPr lang="en-US" sz="3600" dirty="0"/>
              <a:t>Moses Ogilo</a:t>
            </a:r>
          </a:p>
        </p:txBody>
      </p:sp>
    </p:spTree>
    <p:extLst>
      <p:ext uri="{BB962C8B-B14F-4D97-AF65-F5344CB8AC3E}">
        <p14:creationId xmlns:p14="http://schemas.microsoft.com/office/powerpoint/2010/main" val="4035051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0E130-C861-B191-373B-B597271370CD}"/>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070D7E77-E476-833E-4526-D01B10A356B6}"/>
              </a:ext>
            </a:extLst>
          </p:cNvPr>
          <p:cNvSpPr>
            <a:spLocks noGrp="1"/>
          </p:cNvSpPr>
          <p:nvPr>
            <p:ph idx="1"/>
          </p:nvPr>
        </p:nvSpPr>
        <p:spPr>
          <a:xfrm>
            <a:off x="185057" y="1935921"/>
            <a:ext cx="11811000" cy="4791449"/>
          </a:xfrm>
        </p:spPr>
        <p:txBody>
          <a:bodyPr>
            <a:normAutofit/>
          </a:bodyPr>
          <a:lstStyle/>
          <a:p>
            <a:pPr marL="0" indent="0">
              <a:buNone/>
            </a:pPr>
            <a:r>
              <a:rPr lang="en-US" dirty="0"/>
              <a:t>-Sales Trends: The West region generates the highest revenue, but profit margins are lower compared to other regions while south region has high profit margins despite the lower sales as compared to West region.</a:t>
            </a:r>
          </a:p>
          <a:p>
            <a:pPr marL="0" indent="0">
              <a:buNone/>
            </a:pPr>
            <a:r>
              <a:rPr lang="en-US" dirty="0"/>
              <a:t>-Product Performance: Technology products have the highest profitability, while Furniture has lower margins despite high sales and Office Supplies leads in both sales and profit.</a:t>
            </a:r>
            <a:br>
              <a:rPr lang="en-US" dirty="0"/>
            </a:br>
            <a:r>
              <a:rPr lang="en-US" dirty="0"/>
              <a:t>-Regional Analysis: The East region shows potential for growth but currently underperforms in terms of both sales and profit. South region excels in profit and orders despite lower sales compared to the West. </a:t>
            </a:r>
          </a:p>
          <a:p>
            <a:pPr marL="0" indent="0">
              <a:buNone/>
            </a:pPr>
            <a:r>
              <a:rPr lang="en-US" dirty="0"/>
              <a:t>-Trends over time: December generates the highest sales compared to other months whereas January has highest profit margin.</a:t>
            </a:r>
          </a:p>
          <a:p>
            <a:endParaRPr lang="en-US" dirty="0"/>
          </a:p>
        </p:txBody>
      </p:sp>
    </p:spTree>
    <p:extLst>
      <p:ext uri="{BB962C8B-B14F-4D97-AF65-F5344CB8AC3E}">
        <p14:creationId xmlns:p14="http://schemas.microsoft.com/office/powerpoint/2010/main" val="3766422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66128-88FC-496C-C05B-61C544CA4E6D}"/>
              </a:ext>
            </a:extLst>
          </p:cNvPr>
          <p:cNvSpPr>
            <a:spLocks noGrp="1"/>
          </p:cNvSpPr>
          <p:nvPr>
            <p:ph type="title"/>
          </p:nvPr>
        </p:nvSpPr>
        <p:spPr>
          <a:xfrm>
            <a:off x="919119" y="283030"/>
            <a:ext cx="10353761" cy="1326321"/>
          </a:xfrm>
        </p:spPr>
        <p:txBody>
          <a:bodyPr/>
          <a:lstStyle/>
          <a:p>
            <a:r>
              <a:rPr lang="en-US" dirty="0"/>
              <a:t>recommendations</a:t>
            </a:r>
          </a:p>
        </p:txBody>
      </p:sp>
      <p:sp>
        <p:nvSpPr>
          <p:cNvPr id="3" name="Content Placeholder 2">
            <a:extLst>
              <a:ext uri="{FF2B5EF4-FFF2-40B4-BE49-F238E27FC236}">
                <a16:creationId xmlns:a16="http://schemas.microsoft.com/office/drawing/2014/main" id="{C22B8B87-1502-9BDD-CDCB-45234EEC0559}"/>
              </a:ext>
            </a:extLst>
          </p:cNvPr>
          <p:cNvSpPr>
            <a:spLocks noGrp="1"/>
          </p:cNvSpPr>
          <p:nvPr>
            <p:ph idx="1"/>
          </p:nvPr>
        </p:nvSpPr>
        <p:spPr>
          <a:xfrm>
            <a:off x="261256" y="2096063"/>
            <a:ext cx="11713029" cy="4478907"/>
          </a:xfrm>
        </p:spPr>
        <p:txBody>
          <a:bodyPr>
            <a:normAutofit/>
          </a:bodyPr>
          <a:lstStyle/>
          <a:p>
            <a:pPr marL="0" indent="0">
              <a:buNone/>
            </a:pPr>
            <a:r>
              <a:rPr lang="en-US" dirty="0"/>
              <a:t>-Focus marketing efforts on high-margin products like Technology to maximize profitability.</a:t>
            </a:r>
            <a:br>
              <a:rPr lang="en-US" dirty="0"/>
            </a:br>
            <a:r>
              <a:rPr lang="en-US" dirty="0"/>
              <a:t>-Optimize inventory and reduce discounts for Furniture to improve profit margins.</a:t>
            </a:r>
            <a:br>
              <a:rPr lang="en-US" dirty="0"/>
            </a:br>
            <a:r>
              <a:rPr lang="en-US" dirty="0"/>
              <a:t>-Increase investment in the South region to unlock growth opportunities.</a:t>
            </a:r>
          </a:p>
          <a:p>
            <a:pPr marL="0" indent="0">
              <a:buNone/>
            </a:pPr>
            <a:r>
              <a:rPr lang="en-US" dirty="0"/>
              <a:t>-Increase products manufactured during December since the sales are high during this period.</a:t>
            </a:r>
          </a:p>
          <a:p>
            <a:pPr marL="0" indent="0">
              <a:buNone/>
            </a:pPr>
            <a:r>
              <a:rPr lang="en-US" dirty="0"/>
              <a:t>-Review discounts offered in December as it affects the profit margins, sales are high but profits are very low.</a:t>
            </a:r>
          </a:p>
          <a:p>
            <a:pPr marL="0" indent="0">
              <a:buNone/>
            </a:pPr>
            <a:r>
              <a:rPr lang="en-US" dirty="0"/>
              <a:t>-Increase marketing in regions with high profit margin and low sales to boost overall performance.</a:t>
            </a:r>
          </a:p>
          <a:p>
            <a:pPr marL="0" indent="0">
              <a:buNone/>
            </a:pPr>
            <a:endParaRPr lang="en-US" dirty="0"/>
          </a:p>
        </p:txBody>
      </p:sp>
    </p:spTree>
    <p:extLst>
      <p:ext uri="{BB962C8B-B14F-4D97-AF65-F5344CB8AC3E}">
        <p14:creationId xmlns:p14="http://schemas.microsoft.com/office/powerpoint/2010/main" val="4179537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70F0A-6ED2-88FC-B1D3-E7A4A58004AB}"/>
              </a:ext>
            </a:extLst>
          </p:cNvPr>
          <p:cNvSpPr>
            <a:spLocks noGrp="1"/>
          </p:cNvSpPr>
          <p:nvPr>
            <p:ph type="title"/>
          </p:nvPr>
        </p:nvSpPr>
        <p:spPr>
          <a:xfrm rot="19485225">
            <a:off x="-1622576" y="1598916"/>
            <a:ext cx="10353761" cy="1326321"/>
          </a:xfrm>
        </p:spPr>
        <p:txBody>
          <a:bodyPr/>
          <a:lstStyle/>
          <a:p>
            <a:r>
              <a:rPr lang="en-US" dirty="0"/>
              <a:t>Thank you</a:t>
            </a:r>
          </a:p>
        </p:txBody>
      </p:sp>
      <p:pic>
        <p:nvPicPr>
          <p:cNvPr id="4" name="Picture Placeholder 5" descr="Bar chart with solid fill">
            <a:extLst>
              <a:ext uri="{FF2B5EF4-FFF2-40B4-BE49-F238E27FC236}">
                <a16:creationId xmlns:a16="http://schemas.microsoft.com/office/drawing/2014/main" id="{0AC7BBB7-FB40-41A7-12D6-AF2E5D861BFB}"/>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rcRect l="14614" r="14614"/>
          <a:stretch>
            <a:fillRect/>
          </a:stretch>
        </p:blipFill>
        <p:spPr>
          <a:xfrm>
            <a:off x="5246915" y="892629"/>
            <a:ext cx="6313714" cy="5638800"/>
          </a:xfrm>
        </p:spPr>
      </p:pic>
    </p:spTree>
    <p:extLst>
      <p:ext uri="{BB962C8B-B14F-4D97-AF65-F5344CB8AC3E}">
        <p14:creationId xmlns:p14="http://schemas.microsoft.com/office/powerpoint/2010/main" val="2301443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F4AD6-36E2-9D82-F1EC-8E9FBB885E5D}"/>
              </a:ext>
            </a:extLst>
          </p:cNvPr>
          <p:cNvSpPr>
            <a:spLocks noGrp="1"/>
          </p:cNvSpPr>
          <p:nvPr>
            <p:ph type="title"/>
          </p:nvPr>
        </p:nvSpPr>
        <p:spPr/>
        <p:txBody>
          <a:bodyPr/>
          <a:lstStyle/>
          <a:p>
            <a:r>
              <a:rPr lang="en-US" dirty="0"/>
              <a:t>B</a:t>
            </a:r>
            <a:r>
              <a:rPr lang="en-US" dirty="0">
                <a:effectLst/>
              </a:rPr>
              <a:t>usiness understanding</a:t>
            </a:r>
            <a:endParaRPr lang="en-US" dirty="0"/>
          </a:p>
        </p:txBody>
      </p:sp>
      <p:sp>
        <p:nvSpPr>
          <p:cNvPr id="3" name="Content Placeholder 2">
            <a:extLst>
              <a:ext uri="{FF2B5EF4-FFF2-40B4-BE49-F238E27FC236}">
                <a16:creationId xmlns:a16="http://schemas.microsoft.com/office/drawing/2014/main" id="{DE0AA4E4-9835-4A31-D904-D95CCA7E51FF}"/>
              </a:ext>
            </a:extLst>
          </p:cNvPr>
          <p:cNvSpPr>
            <a:spLocks noGrp="1"/>
          </p:cNvSpPr>
          <p:nvPr>
            <p:ph idx="1"/>
          </p:nvPr>
        </p:nvSpPr>
        <p:spPr/>
        <p:txBody>
          <a:bodyPr>
            <a:normAutofit fontScale="92500" lnSpcReduction="20000"/>
          </a:bodyPr>
          <a:lstStyle/>
          <a:p>
            <a:pPr marL="0" indent="0" algn="ctr">
              <a:buNone/>
            </a:pPr>
            <a:r>
              <a:rPr lang="en-US" sz="2600" dirty="0"/>
              <a:t>Problem Statement.</a:t>
            </a:r>
          </a:p>
          <a:p>
            <a:pPr marL="0" indent="0">
              <a:buNone/>
            </a:pPr>
            <a:endParaRPr lang="en-US" sz="2600" dirty="0"/>
          </a:p>
          <a:p>
            <a:pPr marL="0" indent="0">
              <a:buNone/>
            </a:pPr>
            <a:r>
              <a:rPr lang="en-US" sz="2600" dirty="0" err="1"/>
              <a:t>GlobalMart</a:t>
            </a:r>
            <a:r>
              <a:rPr lang="en-US" sz="2600" dirty="0"/>
              <a:t> is a fictional multinational retail company specializing in a variety of product categories, including Furniture, Office Supplies, and Technology. With operations spanning across multiple regions, </a:t>
            </a:r>
            <a:r>
              <a:rPr lang="en-US" sz="2600" dirty="0" err="1"/>
              <a:t>GlobalMart</a:t>
            </a:r>
            <a:r>
              <a:rPr lang="en-US" sz="2600" dirty="0"/>
              <a:t> strives to optimize its sales performance and profitability through data-driven decisions. This report analysis provides insights and  relevant recommendations to improve on sales and profitability across all regions and product Categories.</a:t>
            </a:r>
          </a:p>
        </p:txBody>
      </p:sp>
    </p:spTree>
    <p:extLst>
      <p:ext uri="{BB962C8B-B14F-4D97-AF65-F5344CB8AC3E}">
        <p14:creationId xmlns:p14="http://schemas.microsoft.com/office/powerpoint/2010/main" val="3596300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D0643-4FB1-AC00-4F52-536697A640EE}"/>
              </a:ext>
            </a:extLst>
          </p:cNvPr>
          <p:cNvSpPr>
            <a:spLocks noGrp="1"/>
          </p:cNvSpPr>
          <p:nvPr>
            <p:ph type="title"/>
          </p:nvPr>
        </p:nvSpPr>
        <p:spPr>
          <a:xfrm>
            <a:off x="913795" y="370114"/>
            <a:ext cx="10353761" cy="1480457"/>
          </a:xfrm>
        </p:spPr>
        <p:txBody>
          <a:bodyPr/>
          <a:lstStyle/>
          <a:p>
            <a:r>
              <a:rPr lang="en-US" dirty="0"/>
              <a:t>Business understanding</a:t>
            </a:r>
          </a:p>
        </p:txBody>
      </p:sp>
      <p:sp>
        <p:nvSpPr>
          <p:cNvPr id="3" name="Content Placeholder 2">
            <a:extLst>
              <a:ext uri="{FF2B5EF4-FFF2-40B4-BE49-F238E27FC236}">
                <a16:creationId xmlns:a16="http://schemas.microsoft.com/office/drawing/2014/main" id="{7B6C34A0-0A41-95C3-306E-EB249B5BDE65}"/>
              </a:ext>
            </a:extLst>
          </p:cNvPr>
          <p:cNvSpPr>
            <a:spLocks noGrp="1"/>
          </p:cNvSpPr>
          <p:nvPr>
            <p:ph idx="1"/>
          </p:nvPr>
        </p:nvSpPr>
        <p:spPr>
          <a:xfrm>
            <a:off x="381000" y="2096063"/>
            <a:ext cx="11604171" cy="4576879"/>
          </a:xfrm>
        </p:spPr>
        <p:txBody>
          <a:bodyPr>
            <a:normAutofit fontScale="92500"/>
          </a:bodyPr>
          <a:lstStyle/>
          <a:p>
            <a:pPr marL="0" indent="0" algn="ctr">
              <a:buNone/>
            </a:pPr>
            <a:r>
              <a:rPr lang="en-US" sz="2200" b="1" dirty="0"/>
              <a:t>GOALS;</a:t>
            </a:r>
          </a:p>
          <a:p>
            <a:pPr marL="457200" indent="-457200">
              <a:buAutoNum type="arabicPeriod"/>
            </a:pPr>
            <a:r>
              <a:rPr lang="en-US" sz="2400" dirty="0"/>
              <a:t>Identify sales trends and patterns across all regions and product categories.</a:t>
            </a:r>
          </a:p>
          <a:p>
            <a:pPr marL="457200" indent="-457200">
              <a:buAutoNum type="arabicPeriod"/>
            </a:pPr>
            <a:r>
              <a:rPr lang="en-US" sz="2400" dirty="0"/>
              <a:t>Identify Profitability trends across regions and year.</a:t>
            </a:r>
          </a:p>
          <a:p>
            <a:pPr marL="457200" indent="-457200">
              <a:buAutoNum type="arabicPeriod"/>
            </a:pPr>
            <a:r>
              <a:rPr lang="en-US" sz="2400" dirty="0"/>
              <a:t>Evaluate regional performance to uncover opportunities and underperforming areas.</a:t>
            </a:r>
          </a:p>
          <a:p>
            <a:pPr marL="457200" indent="-457200">
              <a:buAutoNum type="arabicPeriod"/>
            </a:pPr>
            <a:r>
              <a:rPr lang="en-US" sz="2400" dirty="0"/>
              <a:t>Analyze product performance to determine high-margin products and potential growth areas across the years and product categories.</a:t>
            </a:r>
          </a:p>
          <a:p>
            <a:pPr marL="457200" indent="-457200">
              <a:buAutoNum type="arabicPeriod"/>
            </a:pPr>
            <a:r>
              <a:rPr lang="en-US" sz="2400" dirty="0"/>
              <a:t>Provide an Executive summary of sales and profitability trends across regions and product categories.</a:t>
            </a:r>
          </a:p>
          <a:p>
            <a:pPr marL="457200" indent="-457200">
              <a:buAutoNum type="arabicPeriod"/>
            </a:pPr>
            <a:r>
              <a:rPr lang="en-US" sz="2400" dirty="0"/>
              <a:t>Provide actionable recommendations based on the findings</a:t>
            </a:r>
          </a:p>
        </p:txBody>
      </p:sp>
    </p:spTree>
    <p:extLst>
      <p:ext uri="{BB962C8B-B14F-4D97-AF65-F5344CB8AC3E}">
        <p14:creationId xmlns:p14="http://schemas.microsoft.com/office/powerpoint/2010/main" val="2688785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3BA64-B438-07AF-2876-653B07F2CC8F}"/>
              </a:ext>
            </a:extLst>
          </p:cNvPr>
          <p:cNvSpPr>
            <a:spLocks noGrp="1"/>
          </p:cNvSpPr>
          <p:nvPr>
            <p:ph type="title"/>
          </p:nvPr>
        </p:nvSpPr>
        <p:spPr/>
        <p:txBody>
          <a:bodyPr/>
          <a:lstStyle/>
          <a:p>
            <a:r>
              <a:rPr lang="en-US" dirty="0"/>
              <a:t>Data understanding</a:t>
            </a:r>
          </a:p>
        </p:txBody>
      </p:sp>
      <p:sp>
        <p:nvSpPr>
          <p:cNvPr id="3" name="Content Placeholder 2">
            <a:extLst>
              <a:ext uri="{FF2B5EF4-FFF2-40B4-BE49-F238E27FC236}">
                <a16:creationId xmlns:a16="http://schemas.microsoft.com/office/drawing/2014/main" id="{122699A4-6107-F41D-6194-6A448F91E0F2}"/>
              </a:ext>
            </a:extLst>
          </p:cNvPr>
          <p:cNvSpPr>
            <a:spLocks noGrp="1"/>
          </p:cNvSpPr>
          <p:nvPr>
            <p:ph idx="1"/>
          </p:nvPr>
        </p:nvSpPr>
        <p:spPr>
          <a:xfrm>
            <a:off x="913795" y="1935921"/>
            <a:ext cx="10353762" cy="3855279"/>
          </a:xfrm>
        </p:spPr>
        <p:txBody>
          <a:bodyPr>
            <a:normAutofit/>
          </a:bodyPr>
          <a:lstStyle/>
          <a:p>
            <a:pPr marL="0" indent="0">
              <a:buNone/>
            </a:pPr>
            <a:r>
              <a:rPr lang="en-US" sz="2400" dirty="0"/>
              <a:t>The dataset contains detailed information about </a:t>
            </a:r>
            <a:r>
              <a:rPr lang="en-US" sz="2400" dirty="0" err="1"/>
              <a:t>GlobalMart’s</a:t>
            </a:r>
            <a:r>
              <a:rPr lang="en-US" sz="2400" dirty="0"/>
              <a:t> sales, including:</a:t>
            </a:r>
            <a:br>
              <a:rPr lang="en-US" sz="2400" dirty="0"/>
            </a:br>
            <a:r>
              <a:rPr lang="en-US" sz="2400" dirty="0"/>
              <a:t>- Order Details: Order ID, Order Date, Ship Date.</a:t>
            </a:r>
            <a:br>
              <a:rPr lang="en-US" sz="2400" dirty="0"/>
            </a:br>
            <a:r>
              <a:rPr lang="en-US" sz="2400" dirty="0"/>
              <a:t>- Geographical Information: Region, State.</a:t>
            </a:r>
            <a:br>
              <a:rPr lang="en-US" sz="2400" dirty="0"/>
            </a:br>
            <a:r>
              <a:rPr lang="en-US" sz="2400" dirty="0"/>
              <a:t>- Product Information: Category, Sub-Category, Product Name.</a:t>
            </a:r>
            <a:br>
              <a:rPr lang="en-US" sz="2400" dirty="0"/>
            </a:br>
            <a:r>
              <a:rPr lang="en-US" sz="2400" dirty="0"/>
              <a:t>- Sales Metrics: Sales, Quantity, Discount, Profit.</a:t>
            </a:r>
          </a:p>
        </p:txBody>
      </p:sp>
    </p:spTree>
    <p:extLst>
      <p:ext uri="{BB962C8B-B14F-4D97-AF65-F5344CB8AC3E}">
        <p14:creationId xmlns:p14="http://schemas.microsoft.com/office/powerpoint/2010/main" val="1171142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F9CE8-68A5-F1EC-8394-769559E03497}"/>
              </a:ext>
            </a:extLst>
          </p:cNvPr>
          <p:cNvSpPr>
            <a:spLocks noGrp="1"/>
          </p:cNvSpPr>
          <p:nvPr>
            <p:ph type="title"/>
          </p:nvPr>
        </p:nvSpPr>
        <p:spPr>
          <a:xfrm>
            <a:off x="919119" y="174172"/>
            <a:ext cx="10353761" cy="1326321"/>
          </a:xfrm>
        </p:spPr>
        <p:txBody>
          <a:bodyPr/>
          <a:lstStyle/>
          <a:p>
            <a:r>
              <a:rPr lang="en-US" dirty="0"/>
              <a:t>Sales analysis</a:t>
            </a:r>
          </a:p>
        </p:txBody>
      </p:sp>
      <p:pic>
        <p:nvPicPr>
          <p:cNvPr id="4" name="Content Placeholder 3">
            <a:extLst>
              <a:ext uri="{FF2B5EF4-FFF2-40B4-BE49-F238E27FC236}">
                <a16:creationId xmlns:a16="http://schemas.microsoft.com/office/drawing/2014/main" id="{82141AE5-B51F-4397-E956-E7705EC322CD}"/>
              </a:ext>
            </a:extLst>
          </p:cNvPr>
          <p:cNvPicPr>
            <a:picLocks noGrp="1" noChangeAspect="1"/>
          </p:cNvPicPr>
          <p:nvPr>
            <p:ph idx="1"/>
          </p:nvPr>
        </p:nvPicPr>
        <p:blipFill>
          <a:blip r:embed="rId2"/>
          <a:stretch>
            <a:fillRect/>
          </a:stretch>
        </p:blipFill>
        <p:spPr>
          <a:xfrm>
            <a:off x="152400" y="1581149"/>
            <a:ext cx="6844055" cy="5102679"/>
          </a:xfrm>
          <a:prstGeom prst="rect">
            <a:avLst/>
          </a:prstGeom>
        </p:spPr>
      </p:pic>
      <p:sp>
        <p:nvSpPr>
          <p:cNvPr id="5" name="TextBox 4">
            <a:extLst>
              <a:ext uri="{FF2B5EF4-FFF2-40B4-BE49-F238E27FC236}">
                <a16:creationId xmlns:a16="http://schemas.microsoft.com/office/drawing/2014/main" id="{3CC51EE2-29B7-A162-BE84-18F2121D27F1}"/>
              </a:ext>
            </a:extLst>
          </p:cNvPr>
          <p:cNvSpPr txBox="1"/>
          <p:nvPr/>
        </p:nvSpPr>
        <p:spPr>
          <a:xfrm>
            <a:off x="6996455" y="1581149"/>
            <a:ext cx="5043145" cy="4801314"/>
          </a:xfrm>
          <a:prstGeom prst="rect">
            <a:avLst/>
          </a:prstGeom>
          <a:noFill/>
        </p:spPr>
        <p:txBody>
          <a:bodyPr wrap="square" rtlCol="0">
            <a:spAutoFit/>
          </a:bodyPr>
          <a:lstStyle/>
          <a:p>
            <a:pPr marL="342900" indent="-342900">
              <a:buAutoNum type="arabicPeriod"/>
            </a:pPr>
            <a:r>
              <a:rPr lang="en-US" dirty="0"/>
              <a:t>Total  sale for the period was $1.080M with the year 2023 recording the highest sale.</a:t>
            </a:r>
          </a:p>
          <a:p>
            <a:pPr marL="342900" indent="-342900">
              <a:buAutoNum type="arabicPeriod"/>
            </a:pPr>
            <a:endParaRPr lang="en-US" dirty="0"/>
          </a:p>
          <a:p>
            <a:endParaRPr lang="en-US" dirty="0"/>
          </a:p>
          <a:p>
            <a:r>
              <a:rPr lang="en-US" dirty="0"/>
              <a:t>2. West region recorded the highest sale across the year and across the product category at an amount of $0.72M.</a:t>
            </a:r>
          </a:p>
          <a:p>
            <a:endParaRPr lang="en-US" dirty="0"/>
          </a:p>
          <a:p>
            <a:endParaRPr lang="en-US" dirty="0"/>
          </a:p>
          <a:p>
            <a:r>
              <a:rPr lang="en-US" dirty="0"/>
              <a:t>3. Q4 recorded the highest sale across the region with Q1 recording the lowest sale though profit gained remained relatively constant with slight changes.</a:t>
            </a:r>
          </a:p>
          <a:p>
            <a:endParaRPr lang="en-US" dirty="0"/>
          </a:p>
          <a:p>
            <a:r>
              <a:rPr lang="en-US" dirty="0"/>
              <a:t>4. Profit Margin deepen in Q4 , though average discount remained relatively the same across the years.</a:t>
            </a:r>
          </a:p>
        </p:txBody>
      </p:sp>
    </p:spTree>
    <p:extLst>
      <p:ext uri="{BB962C8B-B14F-4D97-AF65-F5344CB8AC3E}">
        <p14:creationId xmlns:p14="http://schemas.microsoft.com/office/powerpoint/2010/main" val="459105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8998A-99EB-563E-7ADF-5A838EE98A6A}"/>
              </a:ext>
            </a:extLst>
          </p:cNvPr>
          <p:cNvSpPr>
            <a:spLocks noGrp="1"/>
          </p:cNvSpPr>
          <p:nvPr>
            <p:ph type="title"/>
          </p:nvPr>
        </p:nvSpPr>
        <p:spPr>
          <a:xfrm>
            <a:off x="919119" y="87085"/>
            <a:ext cx="10353761" cy="1326321"/>
          </a:xfrm>
        </p:spPr>
        <p:txBody>
          <a:bodyPr/>
          <a:lstStyle/>
          <a:p>
            <a:r>
              <a:rPr lang="en-US" dirty="0"/>
              <a:t>PROFIT ANALYSIS</a:t>
            </a:r>
          </a:p>
        </p:txBody>
      </p:sp>
      <p:pic>
        <p:nvPicPr>
          <p:cNvPr id="4" name="Picture" title="This slide contains the following visuals: textbox ,cardVisual ,PBI_CV_16948668_E17D_454B_8664_2F2C470EA8C1 ,slicer ,barChart ,clusteredColumnChart ,clusteredColumnChart ,slicer. Please refer to the notes on this slide for details">
            <a:hlinkClick r:id="rId2"/>
            <a:extLst>
              <a:ext uri="{FF2B5EF4-FFF2-40B4-BE49-F238E27FC236}">
                <a16:creationId xmlns:a16="http://schemas.microsoft.com/office/drawing/2014/main" id="{22344026-B42D-EF61-33A3-3A1BE9DADAA2}"/>
              </a:ext>
            </a:extLst>
          </p:cNvPr>
          <p:cNvPicPr>
            <a:picLocks noGrp="1" noChangeAspect="1"/>
          </p:cNvPicPr>
          <p:nvPr>
            <p:ph idx="1"/>
          </p:nvPr>
        </p:nvPicPr>
        <p:blipFill>
          <a:blip r:embed="rId3"/>
          <a:stretch>
            <a:fillRect/>
          </a:stretch>
        </p:blipFill>
        <p:spPr>
          <a:xfrm>
            <a:off x="0" y="1610459"/>
            <a:ext cx="6657025" cy="5247541"/>
          </a:xfrm>
          <a:prstGeom prst="rect">
            <a:avLst/>
          </a:prstGeom>
          <a:noFill/>
        </p:spPr>
      </p:pic>
      <p:sp>
        <p:nvSpPr>
          <p:cNvPr id="6" name="TextBox 5">
            <a:extLst>
              <a:ext uri="{FF2B5EF4-FFF2-40B4-BE49-F238E27FC236}">
                <a16:creationId xmlns:a16="http://schemas.microsoft.com/office/drawing/2014/main" id="{C8B1EE6E-88C6-9E86-5B19-2157F4A0D3FB}"/>
              </a:ext>
            </a:extLst>
          </p:cNvPr>
          <p:cNvSpPr txBox="1"/>
          <p:nvPr/>
        </p:nvSpPr>
        <p:spPr>
          <a:xfrm>
            <a:off x="6657025" y="1610459"/>
            <a:ext cx="5534975" cy="4247317"/>
          </a:xfrm>
          <a:prstGeom prst="rect">
            <a:avLst/>
          </a:prstGeom>
          <a:noFill/>
        </p:spPr>
        <p:txBody>
          <a:bodyPr wrap="square" rtlCol="0">
            <a:spAutoFit/>
          </a:bodyPr>
          <a:lstStyle/>
          <a:p>
            <a:pPr marL="342900" indent="-342900">
              <a:buAutoNum type="arabicPeriod"/>
            </a:pPr>
            <a:r>
              <a:rPr lang="en-US" dirty="0"/>
              <a:t>Total profit recorded across the entire region and product category was $347.451K as the profit margin was 32%.</a:t>
            </a:r>
          </a:p>
          <a:p>
            <a:pPr marL="342900" indent="-342900">
              <a:buAutoNum type="arabicPeriod"/>
            </a:pPr>
            <a:endParaRPr lang="en-US" dirty="0"/>
          </a:p>
          <a:p>
            <a:pPr marL="342900" indent="-342900">
              <a:buAutoNum type="arabicPeriod"/>
            </a:pPr>
            <a:endParaRPr lang="en-US" dirty="0"/>
          </a:p>
          <a:p>
            <a:r>
              <a:rPr lang="en-US" dirty="0"/>
              <a:t>2. 2024 recorded the highest profit  with Office supply gaining the highest within the product categories.</a:t>
            </a:r>
          </a:p>
          <a:p>
            <a:endParaRPr lang="en-US" dirty="0"/>
          </a:p>
          <a:p>
            <a:endParaRPr lang="en-US" dirty="0"/>
          </a:p>
          <a:p>
            <a:r>
              <a:rPr lang="en-US" dirty="0"/>
              <a:t>3. With 	Q4 recording the highest sale it also recorded the highest profit gained.</a:t>
            </a:r>
          </a:p>
          <a:p>
            <a:endParaRPr lang="en-US" dirty="0"/>
          </a:p>
          <a:p>
            <a:r>
              <a:rPr lang="en-US" dirty="0"/>
              <a:t>4. Q3 and Q4  didn't perfume well in terms of sales and profits.</a:t>
            </a:r>
          </a:p>
        </p:txBody>
      </p:sp>
    </p:spTree>
    <p:extLst>
      <p:ext uri="{BB962C8B-B14F-4D97-AF65-F5344CB8AC3E}">
        <p14:creationId xmlns:p14="http://schemas.microsoft.com/office/powerpoint/2010/main" val="4165008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68C5F-7A7D-5DB9-A684-B9A0BF95B2DF}"/>
              </a:ext>
            </a:extLst>
          </p:cNvPr>
          <p:cNvSpPr>
            <a:spLocks noGrp="1"/>
          </p:cNvSpPr>
          <p:nvPr>
            <p:ph type="title"/>
          </p:nvPr>
        </p:nvSpPr>
        <p:spPr>
          <a:xfrm>
            <a:off x="521909" y="0"/>
            <a:ext cx="10353761" cy="1326321"/>
          </a:xfrm>
        </p:spPr>
        <p:txBody>
          <a:bodyPr/>
          <a:lstStyle/>
          <a:p>
            <a:r>
              <a:rPr lang="en-US" dirty="0"/>
              <a:t>Regional analysis</a:t>
            </a:r>
          </a:p>
        </p:txBody>
      </p:sp>
      <p:pic>
        <p:nvPicPr>
          <p:cNvPr id="4" name="Picture" title="This slide contains the following visuals: textbox ,cardVisual ,PBI_CV_16948668_E17D_454B_8664_2F2C470EA8C1 ,slicer ,pieChart ,donutChart ,lineClusteredColumnComboChart ,slicer. Please refer to the notes on this slide for details">
            <a:hlinkClick r:id="rId2"/>
            <a:extLst>
              <a:ext uri="{FF2B5EF4-FFF2-40B4-BE49-F238E27FC236}">
                <a16:creationId xmlns:a16="http://schemas.microsoft.com/office/drawing/2014/main" id="{72278BDC-7DA5-DA9D-9169-8C7F4539C151}"/>
              </a:ext>
            </a:extLst>
          </p:cNvPr>
          <p:cNvPicPr>
            <a:picLocks noGrp="1" noChangeAspect="1"/>
          </p:cNvPicPr>
          <p:nvPr>
            <p:ph idx="1"/>
          </p:nvPr>
        </p:nvPicPr>
        <p:blipFill>
          <a:blip r:embed="rId3"/>
          <a:stretch>
            <a:fillRect/>
          </a:stretch>
        </p:blipFill>
        <p:spPr>
          <a:xfrm>
            <a:off x="0" y="1785257"/>
            <a:ext cx="7053943" cy="5072743"/>
          </a:xfrm>
          <a:prstGeom prst="rect">
            <a:avLst/>
          </a:prstGeom>
          <a:noFill/>
        </p:spPr>
      </p:pic>
      <p:sp>
        <p:nvSpPr>
          <p:cNvPr id="5" name="TextBox 4">
            <a:extLst>
              <a:ext uri="{FF2B5EF4-FFF2-40B4-BE49-F238E27FC236}">
                <a16:creationId xmlns:a16="http://schemas.microsoft.com/office/drawing/2014/main" id="{A1E31C5D-C6A1-F7B2-18F6-BE7AEF976511}"/>
              </a:ext>
            </a:extLst>
          </p:cNvPr>
          <p:cNvSpPr txBox="1"/>
          <p:nvPr/>
        </p:nvSpPr>
        <p:spPr>
          <a:xfrm>
            <a:off x="7053943" y="1785257"/>
            <a:ext cx="5029200" cy="3416320"/>
          </a:xfrm>
          <a:prstGeom prst="rect">
            <a:avLst/>
          </a:prstGeom>
          <a:noFill/>
        </p:spPr>
        <p:txBody>
          <a:bodyPr wrap="square" rtlCol="0">
            <a:spAutoFit/>
          </a:bodyPr>
          <a:lstStyle/>
          <a:p>
            <a:r>
              <a:rPr lang="en-US" dirty="0"/>
              <a:t>1.West region had the highest sales recording relatively low profit which had lower sale during the period under review.</a:t>
            </a:r>
          </a:p>
          <a:p>
            <a:endParaRPr lang="en-US" dirty="0"/>
          </a:p>
          <a:p>
            <a:r>
              <a:rPr lang="en-US" dirty="0"/>
              <a:t>2. Soth  region performed well and recorded the highest profit with relatively lower sale as compared to West.</a:t>
            </a:r>
          </a:p>
          <a:p>
            <a:endParaRPr lang="en-US" dirty="0"/>
          </a:p>
          <a:p>
            <a:endParaRPr lang="en-US" dirty="0"/>
          </a:p>
          <a:p>
            <a:r>
              <a:rPr lang="en-US" dirty="0"/>
              <a:t>3. East  and South region recorded the highest discounts with relatively lower sales and profits.</a:t>
            </a:r>
          </a:p>
        </p:txBody>
      </p:sp>
    </p:spTree>
    <p:extLst>
      <p:ext uri="{BB962C8B-B14F-4D97-AF65-F5344CB8AC3E}">
        <p14:creationId xmlns:p14="http://schemas.microsoft.com/office/powerpoint/2010/main" val="3104177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0B951-D4AA-5AED-3FBB-7233227C7730}"/>
              </a:ext>
            </a:extLst>
          </p:cNvPr>
          <p:cNvSpPr>
            <a:spLocks noGrp="1"/>
          </p:cNvSpPr>
          <p:nvPr>
            <p:ph type="title"/>
          </p:nvPr>
        </p:nvSpPr>
        <p:spPr>
          <a:xfrm>
            <a:off x="919119" y="108858"/>
            <a:ext cx="10353761" cy="1326321"/>
          </a:xfrm>
        </p:spPr>
        <p:txBody>
          <a:bodyPr/>
          <a:lstStyle/>
          <a:p>
            <a:r>
              <a:rPr lang="en-US" dirty="0"/>
              <a:t>PRODUCT ANALYSIS</a:t>
            </a:r>
          </a:p>
        </p:txBody>
      </p:sp>
      <p:pic>
        <p:nvPicPr>
          <p:cNvPr id="8" name="Picture" title="This slide contains the following visuals: textbox ,cardVisual ,PBI_CV_16948668_E17D_454B_8664_2F2C470EA8C1 ,slicer ,lineClusteredColumnComboChart ,pieChart ,clusteredBarChart ,slicer. Please refer to the notes on this slide for details">
            <a:hlinkClick r:id="rId2"/>
            <a:extLst>
              <a:ext uri="{FF2B5EF4-FFF2-40B4-BE49-F238E27FC236}">
                <a16:creationId xmlns:a16="http://schemas.microsoft.com/office/drawing/2014/main" id="{D8D1664D-224C-8AE8-A1C2-3C9DB6C4C730}"/>
              </a:ext>
            </a:extLst>
          </p:cNvPr>
          <p:cNvPicPr>
            <a:picLocks noGrp="1" noChangeAspect="1"/>
          </p:cNvPicPr>
          <p:nvPr>
            <p:ph idx="1"/>
          </p:nvPr>
        </p:nvPicPr>
        <p:blipFill>
          <a:blip r:embed="rId3"/>
          <a:stretch>
            <a:fillRect/>
          </a:stretch>
        </p:blipFill>
        <p:spPr>
          <a:xfrm>
            <a:off x="217713" y="1600200"/>
            <a:ext cx="7184573" cy="5148942"/>
          </a:xfrm>
          <a:prstGeom prst="rect">
            <a:avLst/>
          </a:prstGeom>
          <a:noFill/>
        </p:spPr>
      </p:pic>
      <p:sp>
        <p:nvSpPr>
          <p:cNvPr id="9" name="TextBox 8">
            <a:extLst>
              <a:ext uri="{FF2B5EF4-FFF2-40B4-BE49-F238E27FC236}">
                <a16:creationId xmlns:a16="http://schemas.microsoft.com/office/drawing/2014/main" id="{CB9D6904-4608-5B6B-18CF-C2A80DB40D5F}"/>
              </a:ext>
            </a:extLst>
          </p:cNvPr>
          <p:cNvSpPr txBox="1"/>
          <p:nvPr/>
        </p:nvSpPr>
        <p:spPr>
          <a:xfrm>
            <a:off x="7402286" y="1719943"/>
            <a:ext cx="4441371" cy="2862322"/>
          </a:xfrm>
          <a:prstGeom prst="rect">
            <a:avLst/>
          </a:prstGeom>
          <a:noFill/>
        </p:spPr>
        <p:txBody>
          <a:bodyPr wrap="square" rtlCol="0">
            <a:spAutoFit/>
          </a:bodyPr>
          <a:lstStyle/>
          <a:p>
            <a:r>
              <a:rPr lang="en-US" dirty="0"/>
              <a:t>1.Office supplies  had more sale across the region and years with relatively low discounts.</a:t>
            </a:r>
          </a:p>
          <a:p>
            <a:endParaRPr lang="en-US" dirty="0"/>
          </a:p>
          <a:p>
            <a:r>
              <a:rPr lang="en-US" dirty="0"/>
              <a:t>2. Within the sub categories Pens recorded the highest profit gained.</a:t>
            </a:r>
          </a:p>
          <a:p>
            <a:endParaRPr lang="en-US" dirty="0"/>
          </a:p>
          <a:p>
            <a:r>
              <a:rPr lang="en-US" dirty="0"/>
              <a:t>3. Technology had the lowest sales and profit gained with phones attracting lower profits.</a:t>
            </a:r>
          </a:p>
        </p:txBody>
      </p:sp>
    </p:spTree>
    <p:extLst>
      <p:ext uri="{BB962C8B-B14F-4D97-AF65-F5344CB8AC3E}">
        <p14:creationId xmlns:p14="http://schemas.microsoft.com/office/powerpoint/2010/main" val="3958929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3F7C8-49D9-67FA-ACE7-D5629FBE5EA7}"/>
              </a:ext>
            </a:extLst>
          </p:cNvPr>
          <p:cNvSpPr>
            <a:spLocks noGrp="1"/>
          </p:cNvSpPr>
          <p:nvPr>
            <p:ph type="title"/>
          </p:nvPr>
        </p:nvSpPr>
        <p:spPr/>
        <p:txBody>
          <a:bodyPr/>
          <a:lstStyle/>
          <a:p>
            <a:r>
              <a:rPr lang="en-US" dirty="0"/>
              <a:t>Executive Summary</a:t>
            </a:r>
          </a:p>
        </p:txBody>
      </p:sp>
      <p:pic>
        <p:nvPicPr>
          <p:cNvPr id="4" name="Picture" title="This slide contains the following visuals: textbox ,cardVisual ,PBI_CV_16948668_E17D_454B_8664_2F2C470EA8C1 ,slicer ,slicer ,High sales Analysis ,High Profit Analysis ,slicer. Please refer to the notes on this slide for details">
            <a:hlinkClick r:id="rId2"/>
            <a:extLst>
              <a:ext uri="{FF2B5EF4-FFF2-40B4-BE49-F238E27FC236}">
                <a16:creationId xmlns:a16="http://schemas.microsoft.com/office/drawing/2014/main" id="{5E6E943F-070F-3F92-0954-379C23E4B540}"/>
              </a:ext>
            </a:extLst>
          </p:cNvPr>
          <p:cNvPicPr>
            <a:picLocks noGrp="1" noChangeAspect="1"/>
          </p:cNvPicPr>
          <p:nvPr>
            <p:ph idx="1"/>
          </p:nvPr>
        </p:nvPicPr>
        <p:blipFill>
          <a:blip r:embed="rId3"/>
          <a:stretch>
            <a:fillRect/>
          </a:stretch>
        </p:blipFill>
        <p:spPr>
          <a:xfrm>
            <a:off x="0" y="1763486"/>
            <a:ext cx="7326086" cy="5094513"/>
          </a:xfrm>
          <a:prstGeom prst="rect">
            <a:avLst/>
          </a:prstGeom>
          <a:noFill/>
        </p:spPr>
      </p:pic>
      <p:sp>
        <p:nvSpPr>
          <p:cNvPr id="5" name="TextBox 4">
            <a:extLst>
              <a:ext uri="{FF2B5EF4-FFF2-40B4-BE49-F238E27FC236}">
                <a16:creationId xmlns:a16="http://schemas.microsoft.com/office/drawing/2014/main" id="{7E2F219D-72AB-95C0-F98C-EF377BAA7BB6}"/>
              </a:ext>
            </a:extLst>
          </p:cNvPr>
          <p:cNvSpPr txBox="1"/>
          <p:nvPr/>
        </p:nvSpPr>
        <p:spPr>
          <a:xfrm>
            <a:off x="7413171" y="1935921"/>
            <a:ext cx="4441372" cy="3416320"/>
          </a:xfrm>
          <a:prstGeom prst="rect">
            <a:avLst/>
          </a:prstGeom>
          <a:noFill/>
        </p:spPr>
        <p:txBody>
          <a:bodyPr wrap="square" rtlCol="0">
            <a:spAutoFit/>
          </a:bodyPr>
          <a:lstStyle/>
          <a:p>
            <a:r>
              <a:rPr lang="en-US" dirty="0"/>
              <a:t>1..West region had the highest sales with Office supplies selling highest in Ohio.</a:t>
            </a:r>
          </a:p>
          <a:p>
            <a:endParaRPr lang="en-US" dirty="0"/>
          </a:p>
          <a:p>
            <a:endParaRPr lang="en-US" dirty="0"/>
          </a:p>
          <a:p>
            <a:r>
              <a:rPr lang="en-US" dirty="0"/>
              <a:t>2.The highest profit gained was recorded within the South region, with Office supplies gaining more in Michigan.</a:t>
            </a:r>
          </a:p>
          <a:p>
            <a:endParaRPr lang="en-US" dirty="0"/>
          </a:p>
          <a:p>
            <a:r>
              <a:rPr lang="en-US" dirty="0"/>
              <a:t>3.  2024 was a good year with high sales and high profit gained.</a:t>
            </a:r>
          </a:p>
        </p:txBody>
      </p:sp>
    </p:spTree>
    <p:extLst>
      <p:ext uri="{BB962C8B-B14F-4D97-AF65-F5344CB8AC3E}">
        <p14:creationId xmlns:p14="http://schemas.microsoft.com/office/powerpoint/2010/main" val="726761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223</TotalTime>
  <Words>760</Words>
  <Application>Microsoft Office PowerPoint</Application>
  <PresentationFormat>Widescreen</PresentationFormat>
  <Paragraphs>67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Bookman Old Style</vt:lpstr>
      <vt:lpstr>Rockwell</vt:lpstr>
      <vt:lpstr>Damask</vt:lpstr>
      <vt:lpstr>Global Mart sales performance analysis</vt:lpstr>
      <vt:lpstr>Business understanding</vt:lpstr>
      <vt:lpstr>Business understanding</vt:lpstr>
      <vt:lpstr>Data understanding</vt:lpstr>
      <vt:lpstr>Sales analysis</vt:lpstr>
      <vt:lpstr>PROFIT ANALYSIS</vt:lpstr>
      <vt:lpstr>Regional analysis</vt:lpstr>
      <vt:lpstr>PRODUCT ANALYSIS</vt:lpstr>
      <vt:lpstr>Executive Summary</vt:lpstr>
      <vt:lpstr>CONCLUSIONS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moses ogilo</dc:creator>
  <cp:lastModifiedBy>moses ogilo</cp:lastModifiedBy>
  <cp:revision>4</cp:revision>
  <dcterms:created xsi:type="dcterms:W3CDTF">2025-03-26T10:32:42Z</dcterms:created>
  <dcterms:modified xsi:type="dcterms:W3CDTF">2025-03-26T14:38:58Z</dcterms:modified>
</cp:coreProperties>
</file>