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60" r:id="rId4"/>
    <p:sldId id="268" r:id="rId5"/>
    <p:sldId id="261" r:id="rId6"/>
    <p:sldId id="264" r:id="rId7"/>
    <p:sldId id="271" r:id="rId8"/>
    <p:sldId id="272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0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6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56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87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08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03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2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7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0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5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E9DFCF-0D10-4BA5-BE62-036A0D5BF0CD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33B3B0D-CDDC-4B14-8693-34E69CE6EE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45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888" y="221381"/>
            <a:ext cx="11242308" cy="426399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Nairobi Smart </a:t>
            </a:r>
            <a:r>
              <a:rPr lang="en-US" dirty="0" smtClean="0">
                <a:solidFill>
                  <a:schemeClr val="tx1"/>
                </a:solidFill>
              </a:rPr>
              <a:t>parking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year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2576" y="1728216"/>
            <a:ext cx="738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4"/>
                </a:solidFill>
              </a:rPr>
              <a:t>THANK YOU</a:t>
            </a:r>
            <a:endParaRPr 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63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15232"/>
            <a:ext cx="12088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b="1" dirty="0" smtClean="0">
              <a:latin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1924919"/>
            <a:ext cx="11923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782884"/>
            <a:ext cx="12088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1355"/>
            <a:ext cx="12088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Parking shortages and </a:t>
            </a:r>
            <a:r>
              <a:rPr lang="en-US" dirty="0" smtClean="0"/>
              <a:t>insufficient </a:t>
            </a:r>
            <a:r>
              <a:rPr lang="en-US" dirty="0"/>
              <a:t>space utilization in growing urban areas lead to prolonged searches, increased emissions, and traffic congestion, highlighting the critical need for smarter solutions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project leverages </a:t>
            </a:r>
            <a:r>
              <a:rPr lang="en-US" dirty="0"/>
              <a:t>IoT</a:t>
            </a:r>
            <a:r>
              <a:rPr lang="en-US" dirty="0"/>
              <a:t>, sensors, and cloud-based platforms to provide real-time parking availability and improve traffic conditions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It will also generate data insights to aid urban planning and support the development of scalable, future-ready infrastructure.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88" y="2466167"/>
            <a:ext cx="5656445" cy="43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06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7824" y="0"/>
            <a:ext cx="11314176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800" b="1" dirty="0" smtClean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dirty="0" smtClean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654824"/>
            <a:ext cx="121920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parking systems rely on outdated, static methods that lack real-time data and fail to meet the demands of modern, high-traffic environments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-enabled, data-driven parking solutions that optimize space usage, reduce congestion, and provide real-time availability updates, leading to widespread inefficiency, increased emissions, and economic losses.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17" y="3330341"/>
            <a:ext cx="4260783" cy="35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7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334" y="1497105"/>
            <a:ext cx="120336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The proposed solution is an </a:t>
            </a:r>
            <a:r>
              <a:rPr lang="en-US" dirty="0"/>
              <a:t>IoT</a:t>
            </a:r>
            <a:r>
              <a:rPr lang="en-US" dirty="0"/>
              <a:t> Smart Parking System that </a:t>
            </a:r>
            <a:r>
              <a:rPr lang="en-US" dirty="0" smtClean="0"/>
              <a:t>uses </a:t>
            </a:r>
            <a:r>
              <a:rPr lang="en-US" dirty="0"/>
              <a:t>real-time monitoring, predictive analytics, and dynamic pricing to optimize parking space usage and reduce </a:t>
            </a:r>
            <a:r>
              <a:rPr lang="en-US" dirty="0" smtClean="0"/>
              <a:t>congestion</a:t>
            </a:r>
            <a:r>
              <a:rPr lang="en-US" dirty="0" smtClean="0"/>
              <a:t>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will include features like </a:t>
            </a:r>
            <a:r>
              <a:rPr lang="en-US" dirty="0"/>
              <a:t>IoT</a:t>
            </a:r>
            <a:r>
              <a:rPr lang="en-US" dirty="0"/>
              <a:t>-enabled sensors for real-time parking availability, a mobile application for driver assistance with automated payments, and machine learning algorithms for demand prediction and proactive </a:t>
            </a:r>
            <a:r>
              <a:rPr lang="en-US" dirty="0" smtClean="0"/>
              <a:t>management</a:t>
            </a:r>
            <a:r>
              <a:rPr lang="en-US" dirty="0" smtClean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Additionally</a:t>
            </a:r>
            <a:r>
              <a:rPr lang="en-US" dirty="0"/>
              <a:t>, the system will provide valuable data insights to city planners, enabling better urban mobility and sustainable infrastructure development.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232" y="246888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 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4392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86629" y="1632926"/>
            <a:ext cx="11925701" cy="5047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Objective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-enabled Smart Parking System for real-time monitoring, predictive analytics, and optimized parking management to reduce congestion and enhance urban planning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global smart parking systems to identify optimal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solutions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 comprehensive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Smart Parking System architecture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 a prototype integrating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sensors, a mobile app, and a cloud-based platform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and evaluate system effectiveness in reducing parking time and optimizing usage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6696" y="256032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7590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88032"/>
            <a:ext cx="1219200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Methodology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Why? For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adjustments based on user feedback, evolving requirements, and real-time data integration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9345" y="1762671"/>
            <a:ext cx="5431536" cy="3455730"/>
            <a:chOff x="338328" y="3055085"/>
            <a:chExt cx="5431536" cy="3455730"/>
          </a:xfrm>
        </p:grpSpPr>
        <p:sp>
          <p:nvSpPr>
            <p:cNvPr id="10" name="Rectangle 9"/>
            <p:cNvSpPr/>
            <p:nvPr/>
          </p:nvSpPr>
          <p:spPr>
            <a:xfrm>
              <a:off x="3383280" y="3968781"/>
              <a:ext cx="2386584" cy="61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 and optimization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>
              <a:endCxn id="10" idx="0"/>
            </p:cNvCxnSpPr>
            <p:nvPr/>
          </p:nvCxnSpPr>
          <p:spPr>
            <a:xfrm>
              <a:off x="4576572" y="3661601"/>
              <a:ext cx="0" cy="30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38328" y="3055085"/>
              <a:ext cx="2386584" cy="61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 gathering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8328" y="3977925"/>
              <a:ext cx="2386584" cy="61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and prototyping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8328" y="4992560"/>
              <a:ext cx="2386584" cy="61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Incremental development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8328" y="5898167"/>
              <a:ext cx="2386584" cy="61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and evaluation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3280" y="3058097"/>
              <a:ext cx="2386584" cy="61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 and feedback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>
              <a:stCxn id="19" idx="2"/>
              <a:endCxn id="22" idx="0"/>
            </p:cNvCxnSpPr>
            <p:nvPr/>
          </p:nvCxnSpPr>
          <p:spPr>
            <a:xfrm>
              <a:off x="1531620" y="3667733"/>
              <a:ext cx="0" cy="310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2"/>
              <a:endCxn id="23" idx="0"/>
            </p:cNvCxnSpPr>
            <p:nvPr/>
          </p:nvCxnSpPr>
          <p:spPr>
            <a:xfrm>
              <a:off x="1531620" y="4590573"/>
              <a:ext cx="0" cy="401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  <a:endCxn id="24" idx="0"/>
            </p:cNvCxnSpPr>
            <p:nvPr/>
          </p:nvCxnSpPr>
          <p:spPr>
            <a:xfrm>
              <a:off x="1531620" y="5605208"/>
              <a:ext cx="0" cy="292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2724912" y="3364421"/>
              <a:ext cx="658368" cy="28400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76" y="1382722"/>
            <a:ext cx="5604324" cy="48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10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59739"/>
            <a:ext cx="11576304" cy="436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Expected Results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Parking Data Integration: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system accurately updates parking availability, allowing users to view open spots instantly, reducing idle driving and improving urban mobility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User-Centric Design: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Through a responsive mobile app interface and web portal, the system provides a seamless and accessible experience for both users and administrators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 and Flexibility: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system architecture supports scalability, allowing additional parking locations to be integrated with ease, which is critical for growing urban parking demands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Data Security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system incorporates encryption and access controls, mitigating risks associated with data breaches and maintaining user trust.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1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7904" y="885763"/>
            <a:ext cx="19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36770"/>
              </p:ext>
            </p:extLst>
          </p:nvPr>
        </p:nvGraphicFramePr>
        <p:xfrm>
          <a:off x="478483" y="1803470"/>
          <a:ext cx="9388856" cy="436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28">
                  <a:extLst>
                    <a:ext uri="{9D8B030D-6E8A-4147-A177-3AD203B41FA5}">
                      <a16:colId xmlns:a16="http://schemas.microsoft.com/office/drawing/2014/main" val="2035727295"/>
                    </a:ext>
                  </a:extLst>
                </a:gridCol>
                <a:gridCol w="1069086">
                  <a:extLst>
                    <a:ext uri="{9D8B030D-6E8A-4147-A177-3AD203B41FA5}">
                      <a16:colId xmlns:a16="http://schemas.microsoft.com/office/drawing/2014/main" val="47323181"/>
                    </a:ext>
                  </a:extLst>
                </a:gridCol>
                <a:gridCol w="1173607">
                  <a:extLst>
                    <a:ext uri="{9D8B030D-6E8A-4147-A177-3AD203B41FA5}">
                      <a16:colId xmlns:a16="http://schemas.microsoft.com/office/drawing/2014/main" val="3451359921"/>
                    </a:ext>
                  </a:extLst>
                </a:gridCol>
                <a:gridCol w="1173607">
                  <a:extLst>
                    <a:ext uri="{9D8B030D-6E8A-4147-A177-3AD203B41FA5}">
                      <a16:colId xmlns:a16="http://schemas.microsoft.com/office/drawing/2014/main" val="4015623474"/>
                    </a:ext>
                  </a:extLst>
                </a:gridCol>
                <a:gridCol w="1173607">
                  <a:extLst>
                    <a:ext uri="{9D8B030D-6E8A-4147-A177-3AD203B41FA5}">
                      <a16:colId xmlns:a16="http://schemas.microsoft.com/office/drawing/2014/main" val="3091086020"/>
                    </a:ext>
                  </a:extLst>
                </a:gridCol>
                <a:gridCol w="1173607">
                  <a:extLst>
                    <a:ext uri="{9D8B030D-6E8A-4147-A177-3AD203B41FA5}">
                      <a16:colId xmlns:a16="http://schemas.microsoft.com/office/drawing/2014/main" val="4057915160"/>
                    </a:ext>
                  </a:extLst>
                </a:gridCol>
                <a:gridCol w="1173607">
                  <a:extLst>
                    <a:ext uri="{9D8B030D-6E8A-4147-A177-3AD203B41FA5}">
                      <a16:colId xmlns:a16="http://schemas.microsoft.com/office/drawing/2014/main" val="2778278815"/>
                    </a:ext>
                  </a:extLst>
                </a:gridCol>
                <a:gridCol w="1173607">
                  <a:extLst>
                    <a:ext uri="{9D8B030D-6E8A-4147-A177-3AD203B41FA5}">
                      <a16:colId xmlns:a16="http://schemas.microsoft.com/office/drawing/2014/main" val="1140381905"/>
                    </a:ext>
                  </a:extLst>
                </a:gridCol>
              </a:tblGrid>
              <a:tr h="47883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H1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99040"/>
                  </a:ext>
                </a:extLst>
              </a:tr>
              <a:tr h="478837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29" marR="632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Sept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Oct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Nov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Dec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Jan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Feb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March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63970"/>
                  </a:ext>
                </a:extLst>
              </a:tr>
              <a:tr h="478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Planning and problem Definition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29" marR="632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21423"/>
                  </a:ext>
                </a:extLst>
              </a:tr>
              <a:tr h="478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Requirement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Identification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29" marR="632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79067"/>
                  </a:ext>
                </a:extLst>
              </a:tr>
              <a:tr h="478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Design system architecture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29" marR="632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1573"/>
                  </a:ext>
                </a:extLst>
              </a:tr>
              <a:tr h="478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Proposal writing and approval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29" marR="632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127287"/>
                  </a:ext>
                </a:extLst>
              </a:tr>
              <a:tr h="478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Designing application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29" marR="632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246639"/>
                  </a:ext>
                </a:extLst>
              </a:tr>
              <a:tr h="478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Testing and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updates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29" marR="632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048129"/>
                  </a:ext>
                </a:extLst>
              </a:tr>
              <a:tr h="478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Implementation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29" marR="6322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9823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38528" y="2333352"/>
            <a:ext cx="8092440" cy="3158004"/>
            <a:chOff x="1938528" y="2333352"/>
            <a:chExt cx="8092440" cy="3158004"/>
          </a:xfrm>
        </p:grpSpPr>
        <p:sp>
          <p:nvSpPr>
            <p:cNvPr id="6" name="Pentagon 5"/>
            <p:cNvSpPr/>
            <p:nvPr/>
          </p:nvSpPr>
          <p:spPr>
            <a:xfrm>
              <a:off x="1938528" y="2333352"/>
              <a:ext cx="1060704" cy="25595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Pentagon 6"/>
            <p:cNvSpPr/>
            <p:nvPr/>
          </p:nvSpPr>
          <p:spPr>
            <a:xfrm>
              <a:off x="1938528" y="2718831"/>
              <a:ext cx="2212848" cy="40218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entagon 7"/>
            <p:cNvSpPr/>
            <p:nvPr/>
          </p:nvSpPr>
          <p:spPr>
            <a:xfrm>
              <a:off x="2999232" y="3250540"/>
              <a:ext cx="2359152" cy="34918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entagon 8"/>
            <p:cNvSpPr/>
            <p:nvPr/>
          </p:nvSpPr>
          <p:spPr>
            <a:xfrm>
              <a:off x="4151376" y="3705752"/>
              <a:ext cx="1207008" cy="363175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entagon 9"/>
            <p:cNvSpPr/>
            <p:nvPr/>
          </p:nvSpPr>
          <p:spPr>
            <a:xfrm>
              <a:off x="5336540" y="4692359"/>
              <a:ext cx="3511296" cy="365155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entagon 10"/>
            <p:cNvSpPr/>
            <p:nvPr/>
          </p:nvSpPr>
          <p:spPr>
            <a:xfrm>
              <a:off x="5353812" y="4172978"/>
              <a:ext cx="2313432" cy="41533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entagon 11"/>
            <p:cNvSpPr/>
            <p:nvPr/>
          </p:nvSpPr>
          <p:spPr>
            <a:xfrm>
              <a:off x="6510528" y="5166360"/>
              <a:ext cx="3520440" cy="32499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46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56" y="10058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51717"/>
              </p:ext>
            </p:extLst>
          </p:nvPr>
        </p:nvGraphicFramePr>
        <p:xfrm>
          <a:off x="219456" y="653002"/>
          <a:ext cx="6111875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09068982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903523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Item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22771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laptop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7551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Internet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75868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transport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27071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456" y="2276856"/>
            <a:ext cx="9445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Python with Django for managing business logic, real-time data, and secure web development. MongoDB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data storage and real-time processing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Layer: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MQTT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and Kong as an API gateway for security and scalability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Utilizes Vue.js for a flexible and interactive user interface and Flutter for mobile app development with a native experience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11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389</TotalTime>
  <Words>581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Ion Boardroom</vt:lpstr>
      <vt:lpstr>Nairobi Smart parking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</dc:title>
  <dc:creator>hp</dc:creator>
  <cp:lastModifiedBy>hp</cp:lastModifiedBy>
  <cp:revision>47</cp:revision>
  <dcterms:created xsi:type="dcterms:W3CDTF">2024-12-12T12:14:01Z</dcterms:created>
  <dcterms:modified xsi:type="dcterms:W3CDTF">2025-03-12T15:21:24Z</dcterms:modified>
</cp:coreProperties>
</file>