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0" r:id="rId2"/>
    <p:sldId id="278" r:id="rId3"/>
    <p:sldId id="270" r:id="rId4"/>
    <p:sldId id="317" r:id="rId5"/>
    <p:sldId id="316" r:id="rId6"/>
    <p:sldId id="314" r:id="rId7"/>
    <p:sldId id="305" r:id="rId8"/>
    <p:sldId id="291" r:id="rId9"/>
    <p:sldId id="306" r:id="rId10"/>
    <p:sldId id="319" r:id="rId11"/>
    <p:sldId id="318" r:id="rId12"/>
    <p:sldId id="320" r:id="rId13"/>
    <p:sldId id="307" r:id="rId14"/>
    <p:sldId id="321" r:id="rId15"/>
    <p:sldId id="323" r:id="rId16"/>
    <p:sldId id="322" r:id="rId17"/>
    <p:sldId id="315" r:id="rId18"/>
    <p:sldId id="28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8F0D93-B5C1-2B56-4326-98D2858F77A1}" v="720" dt="2024-05-16T18:05:08.079"/>
    <p1510:client id="{867393EC-5893-48FF-3B3C-4E5A014A861D}" v="1011" dt="2024-05-15T15:22:20.269"/>
    <p1510:client id="{96052805-6761-0CD4-E1E4-7587FD8BC2B4}" v="293" dt="2024-05-16T18:08:31.632"/>
    <p1510:client id="{D33C7EB5-B800-0F6A-9022-738E24E41AC0}" v="2324" dt="2024-05-16T12:35:32.4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27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5/17/2024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577D6B2E-37A3-429E-A37C-F30ED64872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5CEAD642-85CF-4750-8432-7C80C901F0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FA33EEAE-15D5-4119-8C1E-89D943F911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730D8B3B-9B80-4025-B934-26DC7D7CD2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1064D5D5-227B-4F66-9AEA-46F570E793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646B67A4-D328-4747-A82B-65E84FA463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xmlns="" id="{B5A1B09C-1565-46F8-B70F-621C5EB48A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8C516CC8-80AC-446C-A56E-9F54B72104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xmlns="" id="{EF8AA10D-7727-22E2-B68A-3AA5314DE1B1}"/>
              </a:ext>
            </a:extLst>
          </p:cNvPr>
          <p:cNvSpPr>
            <a:spLocks noGrp="1"/>
          </p:cNvSpPr>
          <p:nvPr>
            <p:ph type="subTitle" idx="1"/>
          </p:nvPr>
        </p:nvSpPr>
        <p:spPr>
          <a:xfrm>
            <a:off x="1782380" y="4434377"/>
            <a:ext cx="7055893" cy="1696489"/>
          </a:xfrm>
        </p:spPr>
        <p:txBody>
          <a:bodyPr vert="horz" lIns="91440" tIns="45720" rIns="91440" bIns="45720" rtlCol="0" anchor="t">
            <a:normAutofit/>
          </a:bodyPr>
          <a:lstStyle/>
          <a:p>
            <a:pPr algn="l"/>
            <a:endParaRPr lang="en-US" sz="2800">
              <a:solidFill>
                <a:srgbClr val="FFFFFF"/>
              </a:solidFill>
            </a:endParaRPr>
          </a:p>
          <a:p>
            <a:pPr algn="l"/>
            <a:r>
              <a:rPr lang="en-US" sz="2800">
                <a:solidFill>
                  <a:srgbClr val="FFFFFF"/>
                </a:solidFill>
                <a:ea typeface="+mn-lt"/>
                <a:cs typeface="+mn-lt"/>
              </a:rPr>
              <a:t>Sunny Kaushik (IMT2021007)</a:t>
            </a:r>
            <a:endParaRPr lang="en-US" sz="2800">
              <a:solidFill>
                <a:srgbClr val="000000"/>
              </a:solidFill>
              <a:ea typeface="+mn-lt"/>
              <a:cs typeface="+mn-lt"/>
            </a:endParaRPr>
          </a:p>
          <a:p>
            <a:pPr algn="l"/>
            <a:r>
              <a:rPr lang="en-US" sz="2800">
                <a:solidFill>
                  <a:srgbClr val="FFFFFF"/>
                </a:solidFill>
              </a:rPr>
              <a:t>Rohit </a:t>
            </a:r>
            <a:r>
              <a:rPr lang="en-US" sz="2800" err="1">
                <a:solidFill>
                  <a:srgbClr val="FFFFFF"/>
                </a:solidFill>
              </a:rPr>
              <a:t>Mogli</a:t>
            </a:r>
            <a:r>
              <a:rPr lang="en-US" sz="2800">
                <a:solidFill>
                  <a:srgbClr val="FFFFFF"/>
                </a:solidFill>
              </a:rPr>
              <a:t> (IMT2021535)</a:t>
            </a:r>
          </a:p>
        </p:txBody>
      </p:sp>
      <p:sp>
        <p:nvSpPr>
          <p:cNvPr id="5" name="Title 1">
            <a:extLst>
              <a:ext uri="{FF2B5EF4-FFF2-40B4-BE49-F238E27FC236}">
                <a16:creationId xmlns:a16="http://schemas.microsoft.com/office/drawing/2014/main" xmlns="" id="{0C7D3073-E455-C348-4E24-9EBC99E218C3}"/>
              </a:ext>
            </a:extLst>
          </p:cNvPr>
          <p:cNvSpPr txBox="1">
            <a:spLocks/>
          </p:cNvSpPr>
          <p:nvPr/>
        </p:nvSpPr>
        <p:spPr>
          <a:xfrm>
            <a:off x="549512" y="558386"/>
            <a:ext cx="11094281" cy="30181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a:solidFill>
                  <a:srgbClr val="FFFFFF"/>
                </a:solidFill>
              </a:rPr>
              <a:t>Implementing Ensemble Methods and Neural Networks to predict Glass Transition Temperature:</a:t>
            </a:r>
          </a:p>
        </p:txBody>
      </p:sp>
    </p:spTree>
    <p:extLst>
      <p:ext uri="{BB962C8B-B14F-4D97-AF65-F5344CB8AC3E}">
        <p14:creationId xmlns:p14="http://schemas.microsoft.com/office/powerpoint/2010/main" val="781544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70DFC902-7D23-471A-B557-B6B6917D7A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4C9D404-EB7D-215C-A441-4344F6F76C20}"/>
              </a:ext>
            </a:extLst>
          </p:cNvPr>
          <p:cNvSpPr>
            <a:spLocks noGrp="1"/>
          </p:cNvSpPr>
          <p:nvPr>
            <p:ph type="title"/>
          </p:nvPr>
        </p:nvSpPr>
        <p:spPr>
          <a:xfrm>
            <a:off x="535802" y="557813"/>
            <a:ext cx="11107696" cy="900131"/>
          </a:xfrm>
        </p:spPr>
        <p:txBody>
          <a:bodyPr anchor="t">
            <a:normAutofit fontScale="90000"/>
          </a:bodyPr>
          <a:lstStyle/>
          <a:p>
            <a:r>
              <a:rPr lang="en-US" dirty="0" smtClean="0">
                <a:solidFill>
                  <a:schemeClr val="bg1"/>
                </a:solidFill>
                <a:ea typeface="+mj-lt"/>
                <a:cs typeface="+mj-lt"/>
              </a:rPr>
              <a:t>Generating Descriptors from SMILES Representation:</a:t>
            </a:r>
            <a:endParaRPr lang="en-US" dirty="0">
              <a:solidFill>
                <a:schemeClr val="bg1"/>
              </a:solidFill>
              <a:ea typeface="+mj-lt"/>
              <a:cs typeface="+mj-lt"/>
            </a:endParaRPr>
          </a:p>
          <a:p>
            <a:endParaRPr lang="en-US" sz="4000" dirty="0">
              <a:solidFill>
                <a:schemeClr val="bg1"/>
              </a:solidFill>
            </a:endParaRPr>
          </a:p>
        </p:txBody>
      </p:sp>
      <p:sp>
        <p:nvSpPr>
          <p:cNvPr id="23" name="Rectangle 22">
            <a:extLst>
              <a:ext uri="{FF2B5EF4-FFF2-40B4-BE49-F238E27FC236}">
                <a16:creationId xmlns:a16="http://schemas.microsoft.com/office/drawing/2014/main" xmlns="" id="{A55D5633-D557-4DCA-982C-FF36EB7A1C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8B5C26D1-776F-DCB9-9478-1A161133882F}"/>
              </a:ext>
            </a:extLst>
          </p:cNvPr>
          <p:cNvSpPr txBox="1"/>
          <p:nvPr/>
        </p:nvSpPr>
        <p:spPr>
          <a:xfrm>
            <a:off x="254000" y="2997200"/>
            <a:ext cx="116713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a:t>
            </a:r>
          </a:p>
        </p:txBody>
      </p:sp>
      <p:pic>
        <p:nvPicPr>
          <p:cNvPr id="3" name="Picture 2"/>
          <p:cNvPicPr>
            <a:picLocks noChangeAspect="1"/>
          </p:cNvPicPr>
          <p:nvPr/>
        </p:nvPicPr>
        <p:blipFill>
          <a:blip r:embed="rId2"/>
          <a:stretch>
            <a:fillRect/>
          </a:stretch>
        </p:blipFill>
        <p:spPr>
          <a:xfrm>
            <a:off x="813548" y="4612455"/>
            <a:ext cx="4253402" cy="2164566"/>
          </a:xfrm>
          <a:prstGeom prst="rect">
            <a:avLst/>
          </a:prstGeom>
        </p:spPr>
      </p:pic>
      <p:pic>
        <p:nvPicPr>
          <p:cNvPr id="6" name="Picture 5"/>
          <p:cNvPicPr>
            <a:picLocks noChangeAspect="1"/>
          </p:cNvPicPr>
          <p:nvPr/>
        </p:nvPicPr>
        <p:blipFill>
          <a:blip r:embed="rId3"/>
          <a:stretch>
            <a:fillRect/>
          </a:stretch>
        </p:blipFill>
        <p:spPr>
          <a:xfrm>
            <a:off x="5412936" y="4612455"/>
            <a:ext cx="6418924" cy="2014848"/>
          </a:xfrm>
          <a:prstGeom prst="rect">
            <a:avLst/>
          </a:prstGeom>
        </p:spPr>
      </p:pic>
      <p:sp>
        <p:nvSpPr>
          <p:cNvPr id="7" name="TextBox 6"/>
          <p:cNvSpPr txBox="1"/>
          <p:nvPr/>
        </p:nvSpPr>
        <p:spPr>
          <a:xfrm>
            <a:off x="651458" y="1882521"/>
            <a:ext cx="10889094"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Smiles representation is used for generating 200 </a:t>
            </a:r>
            <a:r>
              <a:rPr lang="en-US" dirty="0" err="1" smtClean="0"/>
              <a:t>RDKit</a:t>
            </a:r>
            <a:r>
              <a:rPr lang="en-US" dirty="0" smtClean="0"/>
              <a:t> descriptors </a:t>
            </a:r>
          </a:p>
          <a:p>
            <a:pPr marL="285750" indent="-285750">
              <a:buFont typeface="Arial" panose="020B0604020202020204" pitchFamily="34" charset="0"/>
              <a:buChar char="•"/>
            </a:pPr>
            <a:r>
              <a:rPr lang="en-US" dirty="0" err="1" smtClean="0"/>
              <a:t>RDKit</a:t>
            </a:r>
            <a:r>
              <a:rPr lang="en-US" dirty="0" smtClean="0"/>
              <a:t> is a software </a:t>
            </a:r>
            <a:r>
              <a:rPr lang="en-US" dirty="0"/>
              <a:t>toolkit widely used for </a:t>
            </a:r>
            <a:r>
              <a:rPr lang="en-US" dirty="0" err="1" smtClean="0"/>
              <a:t>cheminformatics</a:t>
            </a:r>
            <a:endParaRPr lang="en-US" dirty="0" smtClean="0"/>
          </a:p>
          <a:p>
            <a:pPr marL="285750" indent="-285750">
              <a:buFont typeface="Arial" panose="020B0604020202020204" pitchFamily="34" charset="0"/>
              <a:buChar char="•"/>
            </a:pPr>
            <a:r>
              <a:rPr lang="en-US" dirty="0" err="1"/>
              <a:t>RDKit</a:t>
            </a:r>
            <a:r>
              <a:rPr lang="en-US" dirty="0"/>
              <a:t> allows users to work with chemical structures in various formats, including SMILES, SDF, and </a:t>
            </a:r>
            <a:r>
              <a:rPr lang="en-US" dirty="0" err="1"/>
              <a:t>Mol</a:t>
            </a:r>
            <a:r>
              <a:rPr lang="en-US" dirty="0"/>
              <a:t> files.</a:t>
            </a:r>
            <a:endParaRPr lang="en-US" dirty="0" smtClean="0"/>
          </a:p>
          <a:p>
            <a:pPr marL="285750" indent="-285750">
              <a:buFont typeface="Arial" panose="020B0604020202020204" pitchFamily="34" charset="0"/>
              <a:buChar char="•"/>
            </a:pPr>
            <a:r>
              <a:rPr lang="en-US" dirty="0"/>
              <a:t>D</a:t>
            </a:r>
            <a:r>
              <a:rPr lang="en-US" dirty="0" smtClean="0"/>
              <a:t>escriptors </a:t>
            </a:r>
            <a:r>
              <a:rPr lang="en-US" dirty="0"/>
              <a:t>are numerical representations of chemical compounds that encode various structural, topological, electronic, and physicochemical properties. </a:t>
            </a:r>
            <a:endParaRPr lang="en-US" dirty="0" smtClean="0"/>
          </a:p>
          <a:p>
            <a:pPr marL="285750" indent="-285750">
              <a:buFont typeface="Arial" panose="020B0604020202020204" pitchFamily="34" charset="0"/>
              <a:buChar char="•"/>
            </a:pPr>
            <a:r>
              <a:rPr lang="en-US" dirty="0" smtClean="0"/>
              <a:t>Topological descriptors include number of atoms, number of bonds and molecular weights</a:t>
            </a:r>
          </a:p>
          <a:p>
            <a:pPr marL="285750" indent="-285750">
              <a:buFont typeface="Arial" panose="020B0604020202020204" pitchFamily="34" charset="0"/>
              <a:buChar char="•"/>
            </a:pPr>
            <a:r>
              <a:rPr lang="en-US" dirty="0" smtClean="0"/>
              <a:t>Functional group count descriptors include number of hydrogen bonds, number of aromatic rings etc.</a:t>
            </a:r>
          </a:p>
          <a:p>
            <a:pPr marL="285750" indent="-285750">
              <a:buFont typeface="Arial" panose="020B0604020202020204" pitchFamily="34" charset="0"/>
              <a:buChar char="•"/>
            </a:pPr>
            <a:r>
              <a:rPr lang="en-US" dirty="0" smtClean="0"/>
              <a:t>Stereochemistry descriptors include number of chiral centers, and chirality indices</a:t>
            </a:r>
          </a:p>
        </p:txBody>
      </p:sp>
    </p:spTree>
    <p:extLst>
      <p:ext uri="{BB962C8B-B14F-4D97-AF65-F5344CB8AC3E}">
        <p14:creationId xmlns:p14="http://schemas.microsoft.com/office/powerpoint/2010/main" val="953966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xmlns=""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xmlns="" id="{91E5A9A7-95C6-4F4F-B00E-C82E07FE62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xmlns="" id="{D07DD2DE-F619-49DD-B5E7-03A290FF4E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xmlns="" id="{85149191-5F60-4A28-AAFF-039F96B0F3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xmlns="" id="{F8260ED5-17F7-4158-B241-D51DD4CF1B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44C9D404-EB7D-215C-A441-4344F6F76C20}"/>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100" kern="1200" dirty="0">
                <a:solidFill>
                  <a:srgbClr val="FFFFFF"/>
                </a:solidFill>
                <a:latin typeface="+mj-lt"/>
                <a:ea typeface="+mj-ea"/>
                <a:cs typeface="+mj-cs"/>
              </a:rPr>
              <a:t>Results after Idea </a:t>
            </a:r>
            <a:r>
              <a:rPr lang="en-US" sz="3100" kern="1200" dirty="0" smtClean="0">
                <a:solidFill>
                  <a:srgbClr val="FFFFFF"/>
                </a:solidFill>
                <a:latin typeface="+mj-lt"/>
                <a:ea typeface="+mj-ea"/>
                <a:cs typeface="+mj-cs"/>
              </a:rPr>
              <a:t>implementation-2:(using smiles)</a:t>
            </a:r>
            <a:endParaRPr lang="en-US" sz="3100" kern="1200" dirty="0">
              <a:solidFill>
                <a:srgbClr val="FFFFFF"/>
              </a:solidFill>
              <a:latin typeface="+mj-lt"/>
              <a:ea typeface="+mj-ea"/>
              <a:cs typeface="+mj-cs"/>
            </a:endParaRPr>
          </a:p>
        </p:txBody>
      </p:sp>
      <p:pic>
        <p:nvPicPr>
          <p:cNvPr id="3" name="Picture 2"/>
          <p:cNvPicPr>
            <a:picLocks noChangeAspect="1"/>
          </p:cNvPicPr>
          <p:nvPr/>
        </p:nvPicPr>
        <p:blipFill>
          <a:blip r:embed="rId2"/>
          <a:stretch>
            <a:fillRect/>
          </a:stretch>
        </p:blipFill>
        <p:spPr>
          <a:xfrm>
            <a:off x="4143840" y="460893"/>
            <a:ext cx="7960850" cy="5278515"/>
          </a:xfrm>
          <a:prstGeom prst="rect">
            <a:avLst/>
          </a:prstGeom>
        </p:spPr>
      </p:pic>
    </p:spTree>
    <p:extLst>
      <p:ext uri="{BB962C8B-B14F-4D97-AF65-F5344CB8AC3E}">
        <p14:creationId xmlns:p14="http://schemas.microsoft.com/office/powerpoint/2010/main" val="4040459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70DFC902-7D23-471A-B557-B6B6917D7A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4C9D404-EB7D-215C-A441-4344F6F76C20}"/>
              </a:ext>
            </a:extLst>
          </p:cNvPr>
          <p:cNvSpPr>
            <a:spLocks noGrp="1"/>
          </p:cNvSpPr>
          <p:nvPr>
            <p:ph type="title"/>
          </p:nvPr>
        </p:nvSpPr>
        <p:spPr>
          <a:xfrm>
            <a:off x="495493" y="594630"/>
            <a:ext cx="11107696" cy="900131"/>
          </a:xfrm>
        </p:spPr>
        <p:txBody>
          <a:bodyPr anchor="t">
            <a:normAutofit/>
          </a:bodyPr>
          <a:lstStyle/>
          <a:p>
            <a:r>
              <a:rPr lang="en-US" dirty="0">
                <a:solidFill>
                  <a:schemeClr val="bg1"/>
                </a:solidFill>
                <a:ea typeface="+mj-lt"/>
                <a:cs typeface="+mj-lt"/>
              </a:rPr>
              <a:t>Best Results after Idea implementation:</a:t>
            </a:r>
          </a:p>
          <a:p>
            <a:endParaRPr lang="en-US" sz="4000" dirty="0">
              <a:solidFill>
                <a:schemeClr val="bg1"/>
              </a:solidFill>
            </a:endParaRPr>
          </a:p>
        </p:txBody>
      </p:sp>
      <p:sp>
        <p:nvSpPr>
          <p:cNvPr id="23" name="Rectangle 22">
            <a:extLst>
              <a:ext uri="{FF2B5EF4-FFF2-40B4-BE49-F238E27FC236}">
                <a16:creationId xmlns:a16="http://schemas.microsoft.com/office/drawing/2014/main" xmlns="" id="{A55D5633-D557-4DCA-982C-FF36EB7A1C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8B5C26D1-776F-DCB9-9478-1A161133882F}"/>
              </a:ext>
            </a:extLst>
          </p:cNvPr>
          <p:cNvSpPr txBox="1"/>
          <p:nvPr/>
        </p:nvSpPr>
        <p:spPr>
          <a:xfrm>
            <a:off x="277123" y="3382987"/>
            <a:ext cx="11685578"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The best result for implementing the SMILES representation idea was achieved using the extra trees model</a:t>
            </a:r>
            <a:r>
              <a:rPr lang="en-US" dirty="0" smtClean="0"/>
              <a:t>.</a:t>
            </a:r>
          </a:p>
          <a:p>
            <a:endParaRPr lang="en-US" dirty="0"/>
          </a:p>
          <a:p>
            <a:pPr marL="285750" indent="-285750">
              <a:buFont typeface="Arial"/>
              <a:buChar char="•"/>
            </a:pPr>
            <a:r>
              <a:rPr lang="en-US" dirty="0"/>
              <a:t>The Idea implemented covered majorly the following points:</a:t>
            </a:r>
          </a:p>
          <a:p>
            <a:r>
              <a:rPr lang="en-US" dirty="0"/>
              <a:t>          </a:t>
            </a:r>
          </a:p>
          <a:p>
            <a:r>
              <a:rPr lang="en-US" dirty="0"/>
              <a:t>       1. Inclusion of the feature of number of </a:t>
            </a:r>
            <a:r>
              <a:rPr lang="en-US" dirty="0" smtClean="0"/>
              <a:t>200 </a:t>
            </a:r>
            <a:r>
              <a:rPr lang="en-US" dirty="0" err="1" smtClean="0"/>
              <a:t>RDKit</a:t>
            </a:r>
            <a:r>
              <a:rPr lang="en-US" dirty="0" smtClean="0"/>
              <a:t> descriptors</a:t>
            </a:r>
            <a:r>
              <a:rPr lang="en-US" dirty="0"/>
              <a:t> </a:t>
            </a:r>
          </a:p>
          <a:p>
            <a:r>
              <a:rPr lang="en-US" dirty="0"/>
              <a:t>        2. Inclusion of the </a:t>
            </a:r>
            <a:r>
              <a:rPr lang="en-US" dirty="0" smtClean="0"/>
              <a:t>multiple features which are not present in functional group idea implementation</a:t>
            </a:r>
          </a:p>
          <a:p>
            <a:endParaRPr lang="en-US" dirty="0"/>
          </a:p>
          <a:p>
            <a:r>
              <a:rPr lang="en-US" dirty="0"/>
              <a:t>Importance of addition of the </a:t>
            </a:r>
            <a:r>
              <a:rPr lang="en-US" dirty="0" smtClean="0"/>
              <a:t>above </a:t>
            </a:r>
            <a:r>
              <a:rPr lang="en-US" dirty="0"/>
              <a:t>features: The inclusion of multiple features reduces the model's accuracy because some of these features may not be relevant for predicting the glass transition temperature, negatively impacting the model's performance.</a:t>
            </a:r>
            <a:r>
              <a:rPr lang="en-US" dirty="0" smtClean="0"/>
              <a:t> </a:t>
            </a:r>
            <a:r>
              <a:rPr lang="en-US" dirty="0"/>
              <a:t>        </a:t>
            </a:r>
          </a:p>
        </p:txBody>
      </p:sp>
      <p:pic>
        <p:nvPicPr>
          <p:cNvPr id="5" name="Picture 4"/>
          <p:cNvPicPr>
            <a:picLocks noChangeAspect="1"/>
          </p:cNvPicPr>
          <p:nvPr/>
        </p:nvPicPr>
        <p:blipFill>
          <a:blip r:embed="rId2"/>
          <a:stretch>
            <a:fillRect/>
          </a:stretch>
        </p:blipFill>
        <p:spPr>
          <a:xfrm>
            <a:off x="638624" y="1874132"/>
            <a:ext cx="3413259" cy="1390378"/>
          </a:xfrm>
          <a:prstGeom prst="rect">
            <a:avLst/>
          </a:prstGeom>
        </p:spPr>
      </p:pic>
    </p:spTree>
    <p:extLst>
      <p:ext uri="{BB962C8B-B14F-4D97-AF65-F5344CB8AC3E}">
        <p14:creationId xmlns:p14="http://schemas.microsoft.com/office/powerpoint/2010/main" val="1010001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70DFC902-7D23-471A-B557-B6B6917D7A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4C9D404-EB7D-215C-A441-4344F6F76C20}"/>
              </a:ext>
            </a:extLst>
          </p:cNvPr>
          <p:cNvSpPr>
            <a:spLocks noGrp="1"/>
          </p:cNvSpPr>
          <p:nvPr>
            <p:ph type="title"/>
          </p:nvPr>
        </p:nvSpPr>
        <p:spPr>
          <a:xfrm>
            <a:off x="495493" y="594630"/>
            <a:ext cx="11107696" cy="900131"/>
          </a:xfrm>
        </p:spPr>
        <p:txBody>
          <a:bodyPr anchor="t">
            <a:normAutofit/>
          </a:bodyPr>
          <a:lstStyle/>
          <a:p>
            <a:r>
              <a:rPr lang="en-US" dirty="0" smtClean="0">
                <a:solidFill>
                  <a:schemeClr val="bg1"/>
                </a:solidFill>
              </a:rPr>
              <a:t>Data reduction histogram plot:</a:t>
            </a:r>
            <a:endParaRPr lang="en-US" dirty="0">
              <a:solidFill>
                <a:schemeClr val="bg1"/>
              </a:solidFill>
            </a:endParaRPr>
          </a:p>
        </p:txBody>
      </p:sp>
      <p:sp>
        <p:nvSpPr>
          <p:cNvPr id="23" name="Rectangle 22">
            <a:extLst>
              <a:ext uri="{FF2B5EF4-FFF2-40B4-BE49-F238E27FC236}">
                <a16:creationId xmlns:a16="http://schemas.microsoft.com/office/drawing/2014/main" xmlns="" id="{A55D5633-D557-4DCA-982C-FF36EB7A1C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a:off x="3901903" y="4021859"/>
            <a:ext cx="4388183" cy="2760641"/>
          </a:xfrm>
          <a:prstGeom prst="rect">
            <a:avLst/>
          </a:prstGeom>
        </p:spPr>
      </p:pic>
      <p:sp>
        <p:nvSpPr>
          <p:cNvPr id="4" name="TextBox 3"/>
          <p:cNvSpPr txBox="1"/>
          <p:nvPr/>
        </p:nvSpPr>
        <p:spPr>
          <a:xfrm>
            <a:off x="570451" y="1882521"/>
            <a:ext cx="1014229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Ambiguities cause originally distinct molecules to be represented by the same feature vector.</a:t>
            </a:r>
          </a:p>
          <a:p>
            <a:pPr marL="285750" indent="-285750">
              <a:buFont typeface="Arial" panose="020B0604020202020204" pitchFamily="34" charset="0"/>
              <a:buChar char="•"/>
            </a:pPr>
            <a:r>
              <a:rPr lang="en-US" dirty="0"/>
              <a:t>Consequently, these distinct molecules are treated as the same substance in the model.</a:t>
            </a:r>
          </a:p>
          <a:p>
            <a:pPr marL="285750" indent="-285750">
              <a:buFont typeface="Arial" panose="020B0604020202020204" pitchFamily="34" charset="0"/>
              <a:buChar char="•"/>
            </a:pPr>
            <a:r>
              <a:rPr lang="en-US" dirty="0"/>
              <a:t>Some constitutional isomers (molecules with the same formula but different arrangements) have minor differences in their glass transition temperatures.</a:t>
            </a:r>
          </a:p>
          <a:p>
            <a:pPr marL="285750" indent="-285750">
              <a:buFont typeface="Arial" panose="020B0604020202020204" pitchFamily="34" charset="0"/>
              <a:buChar char="•"/>
            </a:pPr>
            <a:r>
              <a:rPr lang="en-US" dirty="0" smtClean="0"/>
              <a:t>Example1: </a:t>
            </a:r>
            <a:r>
              <a:rPr lang="en-US" dirty="0"/>
              <a:t>2-pentanol (</a:t>
            </a:r>
            <a:r>
              <a:rPr lang="en-US" dirty="0" err="1"/>
              <a:t>Tg</a:t>
            </a:r>
            <a:r>
              <a:rPr lang="en-US" dirty="0"/>
              <a:t> = 140 K) vs. 3-pentanol (</a:t>
            </a:r>
            <a:r>
              <a:rPr lang="en-US" dirty="0" err="1"/>
              <a:t>Tg</a:t>
            </a:r>
            <a:r>
              <a:rPr lang="en-US" dirty="0"/>
              <a:t> = 143 K).</a:t>
            </a:r>
          </a:p>
          <a:p>
            <a:pPr marL="285750" indent="-285750">
              <a:buFont typeface="Arial" panose="020B0604020202020204" pitchFamily="34" charset="0"/>
              <a:buChar char="•"/>
            </a:pPr>
            <a:r>
              <a:rPr lang="en-US" dirty="0" smtClean="0"/>
              <a:t>Example2: </a:t>
            </a:r>
            <a:r>
              <a:rPr lang="en-US" dirty="0"/>
              <a:t>sucrose (</a:t>
            </a:r>
            <a:r>
              <a:rPr lang="en-US" dirty="0" err="1"/>
              <a:t>Tg</a:t>
            </a:r>
            <a:r>
              <a:rPr lang="en-US" dirty="0"/>
              <a:t> = 334 K) vs. </a:t>
            </a:r>
            <a:r>
              <a:rPr lang="en-US" dirty="0" err="1"/>
              <a:t>trehalose</a:t>
            </a:r>
            <a:r>
              <a:rPr lang="en-US" dirty="0"/>
              <a:t> (</a:t>
            </a:r>
            <a:r>
              <a:rPr lang="en-US" dirty="0" err="1"/>
              <a:t>Tg</a:t>
            </a:r>
            <a:r>
              <a:rPr lang="en-US" dirty="0"/>
              <a:t> = 385 K</a:t>
            </a:r>
            <a:r>
              <a:rPr lang="en-US" dirty="0" smtClean="0"/>
              <a:t>).</a:t>
            </a:r>
          </a:p>
          <a:p>
            <a:pPr marL="285750" indent="-285750">
              <a:buFont typeface="Arial" panose="020B0604020202020204" pitchFamily="34" charset="0"/>
              <a:buChar char="•"/>
            </a:pPr>
            <a:r>
              <a:rPr lang="en-US" dirty="0" smtClean="0"/>
              <a:t>Figure </a:t>
            </a:r>
            <a:r>
              <a:rPr lang="en-US" dirty="0"/>
              <a:t>visualizes the effect of data reduction due to feature representation.</a:t>
            </a:r>
          </a:p>
          <a:p>
            <a:endParaRPr lang="en-US" dirty="0"/>
          </a:p>
        </p:txBody>
      </p:sp>
    </p:spTree>
    <p:extLst>
      <p:ext uri="{BB962C8B-B14F-4D97-AF65-F5344CB8AC3E}">
        <p14:creationId xmlns:p14="http://schemas.microsoft.com/office/powerpoint/2010/main" val="3621649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70DFC902-7D23-471A-B557-B6B6917D7A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4C9D404-EB7D-215C-A441-4344F6F76C20}"/>
              </a:ext>
            </a:extLst>
          </p:cNvPr>
          <p:cNvSpPr>
            <a:spLocks noGrp="1"/>
          </p:cNvSpPr>
          <p:nvPr>
            <p:ph type="title"/>
          </p:nvPr>
        </p:nvSpPr>
        <p:spPr>
          <a:xfrm>
            <a:off x="495493" y="594630"/>
            <a:ext cx="11107696" cy="900131"/>
          </a:xfrm>
        </p:spPr>
        <p:txBody>
          <a:bodyPr anchor="t">
            <a:normAutofit/>
          </a:bodyPr>
          <a:lstStyle/>
          <a:p>
            <a:r>
              <a:rPr lang="en-US" dirty="0" smtClean="0">
                <a:solidFill>
                  <a:schemeClr val="bg1"/>
                </a:solidFill>
              </a:rPr>
              <a:t>Alternative models:</a:t>
            </a:r>
            <a:endParaRPr lang="en-US" dirty="0">
              <a:solidFill>
                <a:schemeClr val="bg1"/>
              </a:solidFill>
            </a:endParaRPr>
          </a:p>
        </p:txBody>
      </p:sp>
      <p:sp>
        <p:nvSpPr>
          <p:cNvPr id="23" name="Rectangle 22">
            <a:extLst>
              <a:ext uri="{FF2B5EF4-FFF2-40B4-BE49-F238E27FC236}">
                <a16:creationId xmlns:a16="http://schemas.microsoft.com/office/drawing/2014/main" xmlns="" id="{A55D5633-D557-4DCA-982C-FF36EB7A1C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5190" y="1761688"/>
            <a:ext cx="11048301" cy="5355312"/>
          </a:xfrm>
          <a:prstGeom prst="rect">
            <a:avLst/>
          </a:prstGeom>
          <a:noFill/>
        </p:spPr>
        <p:txBody>
          <a:bodyPr wrap="square" rtlCol="0">
            <a:spAutoFit/>
          </a:bodyPr>
          <a:lstStyle/>
          <a:p>
            <a:r>
              <a:rPr lang="en-US" b="1" u="sng" dirty="0"/>
              <a:t>Boyer−</a:t>
            </a:r>
            <a:r>
              <a:rPr lang="en-US" b="1" u="sng" dirty="0" err="1"/>
              <a:t>Beaman</a:t>
            </a:r>
            <a:r>
              <a:rPr lang="en-US" b="1" u="sng" dirty="0"/>
              <a:t> </a:t>
            </a:r>
            <a:r>
              <a:rPr lang="en-US" b="1" u="sng" dirty="0" smtClean="0"/>
              <a:t>rule</a:t>
            </a:r>
          </a:p>
          <a:p>
            <a:pPr marL="285750" indent="-285750">
              <a:buFont typeface="Arial" panose="020B0604020202020204" pitchFamily="34" charset="0"/>
              <a:buChar char="•"/>
            </a:pPr>
            <a:r>
              <a:rPr lang="en-US" dirty="0"/>
              <a:t>The rule suggests that the solubility of an organic compound in water is inversely proportional to its melting </a:t>
            </a:r>
            <a:r>
              <a:rPr lang="en-US" dirty="0" smtClean="0"/>
              <a:t>point</a:t>
            </a:r>
          </a:p>
          <a:p>
            <a:pPr marL="285750" indent="-285750">
              <a:buFont typeface="Arial" panose="020B0604020202020204" pitchFamily="34" charset="0"/>
              <a:buChar char="•"/>
            </a:pPr>
            <a:r>
              <a:rPr lang="en-US" dirty="0"/>
              <a:t>compounds with lower melting points tend to have higher solubility in water, while compounds with higher melting points are generally less soluble.</a:t>
            </a:r>
          </a:p>
          <a:p>
            <a:endParaRPr lang="en-US" dirty="0" smtClean="0"/>
          </a:p>
          <a:p>
            <a:endParaRPr lang="en-US" dirty="0" smtClean="0"/>
          </a:p>
          <a:p>
            <a:r>
              <a:rPr lang="en-US" dirty="0" smtClean="0"/>
              <a:t>Tm = </a:t>
            </a:r>
            <a:r>
              <a:rPr lang="en-US" dirty="0"/>
              <a:t>melting point and g is a constant, whose value was found to be approximately 0.7 </a:t>
            </a:r>
          </a:p>
          <a:p>
            <a:endParaRPr lang="en-US" dirty="0" smtClean="0"/>
          </a:p>
          <a:p>
            <a:r>
              <a:rPr lang="en-US" b="1" u="sng" dirty="0" err="1" smtClean="0"/>
              <a:t>Shiraiwa</a:t>
            </a:r>
            <a:r>
              <a:rPr lang="en-US" b="1" u="sng" dirty="0" smtClean="0"/>
              <a:t> </a:t>
            </a:r>
            <a:r>
              <a:rPr lang="en-US" b="1" u="sng" dirty="0"/>
              <a:t>et </a:t>
            </a:r>
            <a:r>
              <a:rPr lang="en-US" b="1" u="sng" dirty="0" smtClean="0"/>
              <a:t>al</a:t>
            </a:r>
          </a:p>
          <a:p>
            <a:pPr marL="285750" indent="-285750">
              <a:buFont typeface="Arial" panose="020B0604020202020204" pitchFamily="34" charset="0"/>
              <a:buChar char="•"/>
            </a:pPr>
            <a:r>
              <a:rPr lang="en-US" dirty="0"/>
              <a:t>This approach uses molecular properties such as molar mass and atomic oxygen-to-carbon ratio to provide insights into the behavior of organic aerosols in the </a:t>
            </a:r>
            <a:r>
              <a:rPr lang="en-US" dirty="0" smtClean="0"/>
              <a:t>atmosphere</a:t>
            </a:r>
          </a:p>
          <a:p>
            <a:endParaRPr lang="en-US" dirty="0" smtClean="0"/>
          </a:p>
          <a:p>
            <a:endParaRPr lang="en-US" dirty="0" smtClean="0"/>
          </a:p>
          <a:p>
            <a:endParaRPr lang="en-US" dirty="0"/>
          </a:p>
          <a:p>
            <a:r>
              <a:rPr lang="en-US" dirty="0" smtClean="0"/>
              <a:t>M = molar </a:t>
            </a:r>
            <a:r>
              <a:rPr lang="en-US" dirty="0"/>
              <a:t>mass and </a:t>
            </a:r>
            <a:r>
              <a:rPr lang="en-US" dirty="0" smtClean="0"/>
              <a:t>O/C = atomic oxygen-to-carbon </a:t>
            </a:r>
            <a:r>
              <a:rPr lang="en-US" dirty="0"/>
              <a:t>ratio of organic </a:t>
            </a:r>
            <a:r>
              <a:rPr lang="en-US" dirty="0" smtClean="0"/>
              <a:t>compounds</a:t>
            </a:r>
          </a:p>
          <a:p>
            <a:r>
              <a:rPr lang="en-US" dirty="0"/>
              <a:t>A,B,C,D, </a:t>
            </a:r>
            <a:r>
              <a:rPr lang="en-US" dirty="0" smtClean="0"/>
              <a:t>and E are fixed parameters:</a:t>
            </a:r>
            <a:endParaRPr lang="en-US" dirty="0"/>
          </a:p>
          <a:p>
            <a:r>
              <a:rPr lang="en-US" dirty="0" smtClean="0"/>
              <a:t>A</a:t>
            </a:r>
            <a:r>
              <a:rPr lang="en-US" dirty="0"/>
              <a:t>=−</a:t>
            </a:r>
            <a:r>
              <a:rPr lang="en-US" dirty="0" smtClean="0"/>
              <a:t>21.57 K,B=1.51 </a:t>
            </a:r>
            <a:r>
              <a:rPr lang="en-US" dirty="0" err="1" smtClean="0"/>
              <a:t>Kmol</a:t>
            </a:r>
            <a:r>
              <a:rPr lang="en-US" dirty="0" smtClean="0"/>
              <a:t> g−1,C=1.7×10</a:t>
            </a:r>
            <a:r>
              <a:rPr lang="en-US" dirty="0"/>
              <a:t>−3 </a:t>
            </a:r>
            <a:r>
              <a:rPr lang="en-US" dirty="0" smtClean="0"/>
              <a:t>Kmol2 </a:t>
            </a:r>
            <a:r>
              <a:rPr lang="en-US" dirty="0"/>
              <a:t>g−</a:t>
            </a:r>
            <a:r>
              <a:rPr lang="en-US" dirty="0" smtClean="0"/>
              <a:t>2 ,D=131.4 K, and E</a:t>
            </a:r>
            <a:r>
              <a:rPr lang="en-US" dirty="0"/>
              <a:t>=−</a:t>
            </a:r>
            <a:r>
              <a:rPr lang="en-US" dirty="0" smtClean="0"/>
              <a:t>0.25 Kmolg</a:t>
            </a:r>
            <a:r>
              <a:rPr lang="en-US" dirty="0"/>
              <a:t>−</a:t>
            </a:r>
            <a:r>
              <a:rPr lang="en-US" dirty="0" smtClean="0"/>
              <a:t>1</a:t>
            </a:r>
          </a:p>
          <a:p>
            <a:endParaRPr lang="en-US" dirty="0"/>
          </a:p>
        </p:txBody>
      </p:sp>
      <p:pic>
        <p:nvPicPr>
          <p:cNvPr id="7" name="Picture 6"/>
          <p:cNvPicPr>
            <a:picLocks noChangeAspect="1"/>
          </p:cNvPicPr>
          <p:nvPr/>
        </p:nvPicPr>
        <p:blipFill>
          <a:blip r:embed="rId2"/>
          <a:stretch>
            <a:fillRect/>
          </a:stretch>
        </p:blipFill>
        <p:spPr>
          <a:xfrm>
            <a:off x="5610152" y="3332653"/>
            <a:ext cx="971686" cy="371527"/>
          </a:xfrm>
          <a:prstGeom prst="rect">
            <a:avLst/>
          </a:prstGeom>
        </p:spPr>
      </p:pic>
      <p:pic>
        <p:nvPicPr>
          <p:cNvPr id="8" name="Picture 7"/>
          <p:cNvPicPr>
            <a:picLocks noChangeAspect="1"/>
          </p:cNvPicPr>
          <p:nvPr/>
        </p:nvPicPr>
        <p:blipFill>
          <a:blip r:embed="rId3"/>
          <a:stretch>
            <a:fillRect/>
          </a:stretch>
        </p:blipFill>
        <p:spPr>
          <a:xfrm>
            <a:off x="4287728" y="5444556"/>
            <a:ext cx="3848637" cy="333422"/>
          </a:xfrm>
          <a:prstGeom prst="rect">
            <a:avLst/>
          </a:prstGeom>
        </p:spPr>
      </p:pic>
    </p:spTree>
    <p:extLst>
      <p:ext uri="{BB962C8B-B14F-4D97-AF65-F5344CB8AC3E}">
        <p14:creationId xmlns:p14="http://schemas.microsoft.com/office/powerpoint/2010/main" val="3438912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70DFC902-7D23-471A-B557-B6B6917D7A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4C9D404-EB7D-215C-A441-4344F6F76C20}"/>
              </a:ext>
            </a:extLst>
          </p:cNvPr>
          <p:cNvSpPr>
            <a:spLocks noGrp="1"/>
          </p:cNvSpPr>
          <p:nvPr>
            <p:ph type="title"/>
          </p:nvPr>
        </p:nvSpPr>
        <p:spPr>
          <a:xfrm>
            <a:off x="495493" y="594630"/>
            <a:ext cx="11107696" cy="900131"/>
          </a:xfrm>
        </p:spPr>
        <p:txBody>
          <a:bodyPr anchor="t">
            <a:normAutofit/>
          </a:bodyPr>
          <a:lstStyle/>
          <a:p>
            <a:r>
              <a:rPr lang="en-US" dirty="0" smtClean="0">
                <a:solidFill>
                  <a:schemeClr val="bg1"/>
                </a:solidFill>
              </a:rPr>
              <a:t>Comparison of models:</a:t>
            </a:r>
            <a:endParaRPr lang="en-US" dirty="0">
              <a:solidFill>
                <a:schemeClr val="bg1"/>
              </a:solidFill>
            </a:endParaRPr>
          </a:p>
        </p:txBody>
      </p:sp>
      <p:sp>
        <p:nvSpPr>
          <p:cNvPr id="23" name="Rectangle 22">
            <a:extLst>
              <a:ext uri="{FF2B5EF4-FFF2-40B4-BE49-F238E27FC236}">
                <a16:creationId xmlns:a16="http://schemas.microsoft.com/office/drawing/2014/main" xmlns="" id="{A55D5633-D557-4DCA-982C-FF36EB7A1C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a:off x="6298391" y="3623535"/>
            <a:ext cx="4351591" cy="3226076"/>
          </a:xfrm>
          <a:prstGeom prst="rect">
            <a:avLst/>
          </a:prstGeom>
        </p:spPr>
      </p:pic>
      <p:pic>
        <p:nvPicPr>
          <p:cNvPr id="5" name="Picture 4"/>
          <p:cNvPicPr>
            <a:picLocks noChangeAspect="1"/>
          </p:cNvPicPr>
          <p:nvPr/>
        </p:nvPicPr>
        <p:blipFill>
          <a:blip r:embed="rId3"/>
          <a:stretch>
            <a:fillRect/>
          </a:stretch>
        </p:blipFill>
        <p:spPr>
          <a:xfrm>
            <a:off x="966755" y="3640312"/>
            <a:ext cx="4279241" cy="3226076"/>
          </a:xfrm>
          <a:prstGeom prst="rect">
            <a:avLst/>
          </a:prstGeom>
        </p:spPr>
      </p:pic>
      <p:sp>
        <p:nvSpPr>
          <p:cNvPr id="4" name="TextBox 3"/>
          <p:cNvSpPr txBox="1"/>
          <p:nvPr/>
        </p:nvSpPr>
        <p:spPr>
          <a:xfrm>
            <a:off x="495493" y="1870745"/>
            <a:ext cx="11433652"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a:t>
            </a:r>
            <a:r>
              <a:rPr lang="en-US" dirty="0"/>
              <a:t>predictions of the SMILES model (square) and the Functional Group model (square) are compared with those of the Boyer-</a:t>
            </a:r>
            <a:r>
              <a:rPr lang="en-US" dirty="0" err="1"/>
              <a:t>Beaman</a:t>
            </a:r>
            <a:r>
              <a:rPr lang="en-US" dirty="0"/>
              <a:t> model (triangle) and the </a:t>
            </a:r>
            <a:r>
              <a:rPr lang="en-US" dirty="0" err="1"/>
              <a:t>Shiraiwa</a:t>
            </a:r>
            <a:r>
              <a:rPr lang="en-US" dirty="0"/>
              <a:t> model (circle).</a:t>
            </a:r>
          </a:p>
          <a:p>
            <a:pPr marL="285750" indent="-285750">
              <a:buFont typeface="Arial" panose="020B0604020202020204" pitchFamily="34" charset="0"/>
              <a:buChar char="•"/>
            </a:pPr>
            <a:r>
              <a:rPr lang="en-US" dirty="0"/>
              <a:t>A straight line indicates that points close to the line represent predicted values that are close to the measured values, demonstrating the accuracy of the scattered points</a:t>
            </a:r>
            <a:r>
              <a:rPr lang="en-US" dirty="0" smtClean="0"/>
              <a:t>.</a:t>
            </a:r>
          </a:p>
          <a:p>
            <a:pPr marL="285750" indent="-285750">
              <a:buFont typeface="Arial" panose="020B0604020202020204" pitchFamily="34" charset="0"/>
              <a:buChar char="•"/>
            </a:pPr>
            <a:r>
              <a:rPr lang="en-US" dirty="0" smtClean="0"/>
              <a:t>Figures shows </a:t>
            </a:r>
            <a:r>
              <a:rPr lang="en-US" dirty="0"/>
              <a:t>the </a:t>
            </a:r>
            <a:r>
              <a:rPr lang="en-US" dirty="0" err="1" smtClean="0"/>
              <a:t>Tg</a:t>
            </a:r>
            <a:r>
              <a:rPr lang="en-US" dirty="0" smtClean="0"/>
              <a:t> </a:t>
            </a:r>
            <a:r>
              <a:rPr lang="en-US" dirty="0"/>
              <a:t>values predicted with the Functional Group Mode (</a:t>
            </a:r>
            <a:r>
              <a:rPr lang="en-US" dirty="0" smtClean="0"/>
              <a:t>FGM) and  SMILE Mode(SM) versus </a:t>
            </a:r>
            <a:r>
              <a:rPr lang="en-US" dirty="0"/>
              <a:t>the experimental </a:t>
            </a:r>
            <a:r>
              <a:rPr lang="en-US" dirty="0" err="1" smtClean="0"/>
              <a:t>Tg</a:t>
            </a:r>
            <a:r>
              <a:rPr lang="en-US" dirty="0" smtClean="0"/>
              <a:t> </a:t>
            </a:r>
            <a:r>
              <a:rPr lang="en-US" dirty="0"/>
              <a:t>data. The line of unity (solid black line) represents a perfect prediction</a:t>
            </a:r>
          </a:p>
        </p:txBody>
      </p:sp>
    </p:spTree>
    <p:extLst>
      <p:ext uri="{BB962C8B-B14F-4D97-AF65-F5344CB8AC3E}">
        <p14:creationId xmlns:p14="http://schemas.microsoft.com/office/powerpoint/2010/main" val="1882161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70DFC902-7D23-471A-B557-B6B6917D7A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4C9D404-EB7D-215C-A441-4344F6F76C20}"/>
              </a:ext>
            </a:extLst>
          </p:cNvPr>
          <p:cNvSpPr>
            <a:spLocks noGrp="1"/>
          </p:cNvSpPr>
          <p:nvPr>
            <p:ph type="title"/>
          </p:nvPr>
        </p:nvSpPr>
        <p:spPr>
          <a:xfrm>
            <a:off x="495493" y="594630"/>
            <a:ext cx="11107696" cy="900131"/>
          </a:xfrm>
        </p:spPr>
        <p:txBody>
          <a:bodyPr anchor="t">
            <a:normAutofit/>
          </a:bodyPr>
          <a:lstStyle/>
          <a:p>
            <a:r>
              <a:rPr lang="en-US" dirty="0" smtClean="0">
                <a:solidFill>
                  <a:schemeClr val="bg1"/>
                </a:solidFill>
              </a:rPr>
              <a:t>Histogram plot of variation from median:</a:t>
            </a:r>
            <a:endParaRPr lang="en-US" dirty="0">
              <a:solidFill>
                <a:schemeClr val="bg1"/>
              </a:solidFill>
            </a:endParaRPr>
          </a:p>
        </p:txBody>
      </p:sp>
      <p:sp>
        <p:nvSpPr>
          <p:cNvPr id="23" name="Rectangle 22">
            <a:extLst>
              <a:ext uri="{FF2B5EF4-FFF2-40B4-BE49-F238E27FC236}">
                <a16:creationId xmlns:a16="http://schemas.microsoft.com/office/drawing/2014/main" xmlns="" id="{A55D5633-D557-4DCA-982C-FF36EB7A1C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a:off x="791441" y="3673362"/>
            <a:ext cx="4409733" cy="3209805"/>
          </a:xfrm>
          <a:prstGeom prst="rect">
            <a:avLst/>
          </a:prstGeom>
        </p:spPr>
      </p:pic>
      <p:pic>
        <p:nvPicPr>
          <p:cNvPr id="4" name="Picture 3"/>
          <p:cNvPicPr>
            <a:picLocks noChangeAspect="1"/>
          </p:cNvPicPr>
          <p:nvPr/>
        </p:nvPicPr>
        <p:blipFill>
          <a:blip r:embed="rId3"/>
          <a:stretch>
            <a:fillRect/>
          </a:stretch>
        </p:blipFill>
        <p:spPr>
          <a:xfrm>
            <a:off x="6332092" y="3631417"/>
            <a:ext cx="4934031" cy="3209805"/>
          </a:xfrm>
          <a:prstGeom prst="rect">
            <a:avLst/>
          </a:prstGeom>
        </p:spPr>
      </p:pic>
      <p:sp>
        <p:nvSpPr>
          <p:cNvPr id="5" name="TextBox 4"/>
          <p:cNvSpPr txBox="1"/>
          <p:nvPr/>
        </p:nvSpPr>
        <p:spPr>
          <a:xfrm>
            <a:off x="570451" y="1770077"/>
            <a:ext cx="10846966"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Figures show the deviation of the individual glass transition temperature values </a:t>
            </a:r>
            <a:r>
              <a:rPr lang="en-US" dirty="0" err="1" smtClean="0"/>
              <a:t>Tg</a:t>
            </a:r>
            <a:r>
              <a:rPr lang="en-US" dirty="0" smtClean="0"/>
              <a:t> from their median value </a:t>
            </a:r>
            <a:r>
              <a:rPr lang="en-US" dirty="0" err="1" smtClean="0"/>
              <a:t>Tg</a:t>
            </a:r>
            <a:r>
              <a:rPr lang="en-US" dirty="0" smtClean="0"/>
              <a:t>(med) is depicted.</a:t>
            </a:r>
          </a:p>
          <a:p>
            <a:pPr marL="285750" indent="-285750">
              <a:buFont typeface="Arial" panose="020B0604020202020204" pitchFamily="34" charset="0"/>
              <a:buChar char="•"/>
            </a:pPr>
            <a:r>
              <a:rPr lang="en-US" dirty="0" smtClean="0"/>
              <a:t>The data obeys a normal distribution centered around the zero value </a:t>
            </a:r>
          </a:p>
          <a:p>
            <a:pPr marL="285750" indent="-285750">
              <a:buFont typeface="Arial" panose="020B0604020202020204" pitchFamily="34" charset="0"/>
              <a:buChar char="•"/>
            </a:pPr>
            <a:r>
              <a:rPr lang="en-US" dirty="0"/>
              <a:t>Since we have taken only 20 samples from the dataset to plot the histogram, the plot appears somewhat distorted.</a:t>
            </a:r>
          </a:p>
        </p:txBody>
      </p:sp>
    </p:spTree>
    <p:extLst>
      <p:ext uri="{BB962C8B-B14F-4D97-AF65-F5344CB8AC3E}">
        <p14:creationId xmlns:p14="http://schemas.microsoft.com/office/powerpoint/2010/main" val="3678807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xmlns=""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xmlns=""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xmlns=""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xmlns=""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4C9D404-EB7D-215C-A441-4344F6F76C20}"/>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a:solidFill>
                  <a:srgbClr val="FFFFFF"/>
                </a:solidFill>
              </a:rPr>
              <a:t>Future Work and Conclusion</a:t>
            </a:r>
            <a:r>
              <a:rPr lang="en-US" sz="4000" kern="1200">
                <a:solidFill>
                  <a:srgbClr val="FFFFFF"/>
                </a:solidFill>
                <a:latin typeface="+mj-lt"/>
                <a:ea typeface="+mj-ea"/>
                <a:cs typeface="+mj-cs"/>
              </a:rPr>
              <a:t> :</a:t>
            </a:r>
          </a:p>
        </p:txBody>
      </p:sp>
      <p:sp>
        <p:nvSpPr>
          <p:cNvPr id="6" name="Content Placeholder 2">
            <a:extLst>
              <a:ext uri="{FF2B5EF4-FFF2-40B4-BE49-F238E27FC236}">
                <a16:creationId xmlns:a16="http://schemas.microsoft.com/office/drawing/2014/main" xmlns="" id="{B96792E8-1EEA-1A21-FCF4-9CE19DE1449B}"/>
              </a:ext>
            </a:extLst>
          </p:cNvPr>
          <p:cNvSpPr txBox="1">
            <a:spLocks/>
          </p:cNvSpPr>
          <p:nvPr/>
        </p:nvSpPr>
        <p:spPr>
          <a:xfrm>
            <a:off x="496585" y="1960504"/>
            <a:ext cx="11513077" cy="463224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p>
          <a:p>
            <a:pPr marL="0" indent="0">
              <a:buNone/>
            </a:pPr>
            <a:endParaRPr lang="en-US"/>
          </a:p>
          <a:p>
            <a:pPr>
              <a:buNone/>
            </a:pPr>
            <a:endParaRPr lang="en-US"/>
          </a:p>
          <a:p>
            <a:pPr marL="0" indent="0">
              <a:buNone/>
            </a:pPr>
            <a:endParaRPr lang="en-US"/>
          </a:p>
        </p:txBody>
      </p:sp>
      <p:sp>
        <p:nvSpPr>
          <p:cNvPr id="3" name="TextBox 2">
            <a:extLst>
              <a:ext uri="{FF2B5EF4-FFF2-40B4-BE49-F238E27FC236}">
                <a16:creationId xmlns:a16="http://schemas.microsoft.com/office/drawing/2014/main" xmlns="" id="{32418A3F-2A1C-D385-D5C3-D85F10E00B07}"/>
              </a:ext>
            </a:extLst>
          </p:cNvPr>
          <p:cNvSpPr txBox="1"/>
          <p:nvPr/>
        </p:nvSpPr>
        <p:spPr>
          <a:xfrm>
            <a:off x="203200" y="1752600"/>
            <a:ext cx="1168400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The Boyer-Beamen relation of Tg/Tm = 0.7 influences the glass transition temperature significantly.</a:t>
            </a:r>
          </a:p>
          <a:p>
            <a:pPr marL="285750" indent="-285750">
              <a:buFont typeface="Arial"/>
              <a:buChar char="•"/>
            </a:pPr>
            <a:endParaRPr lang="en-US"/>
          </a:p>
          <a:p>
            <a:pPr marL="285750" indent="-285750">
              <a:buFont typeface="Arial"/>
              <a:buChar char="•"/>
            </a:pPr>
            <a:r>
              <a:rPr lang="en-US"/>
              <a:t>The accuracy is presented by the models used by Armeli et. Al in the paper is already crossing the accuracy mark of 99%</a:t>
            </a:r>
          </a:p>
          <a:p>
            <a:pPr marL="285750" indent="-285750">
              <a:buFont typeface="Arial"/>
              <a:buChar char="•"/>
            </a:pPr>
            <a:endParaRPr lang="en-US"/>
          </a:p>
          <a:p>
            <a:pPr marL="285750" indent="-285750">
              <a:buFont typeface="Arial"/>
              <a:buChar char="•"/>
            </a:pPr>
            <a:r>
              <a:rPr lang="en-US"/>
              <a:t>Some of the exceptions persists in the prediction.</a:t>
            </a:r>
          </a:p>
          <a:p>
            <a:pPr marL="285750" indent="-285750">
              <a:buFont typeface="Arial"/>
              <a:buChar char="•"/>
            </a:pPr>
            <a:endParaRPr lang="en-US"/>
          </a:p>
          <a:p>
            <a:pPr marL="285750" indent="-285750">
              <a:buFont typeface="Arial"/>
              <a:buChar char="•"/>
            </a:pPr>
            <a:r>
              <a:rPr lang="en-US"/>
              <a:t>The paper </a:t>
            </a:r>
            <a:r>
              <a:rPr lang="en-US">
                <a:solidFill>
                  <a:srgbClr val="FF0000"/>
                </a:solidFill>
              </a:rPr>
              <a:t>Structure – Glass transition temperature relationship for non-polymeric molecules: The concept of internal plasticizing effect </a:t>
            </a:r>
            <a:r>
              <a:rPr lang="en-US"/>
              <a:t>published in the year 2024 suggests experimental setups helps predict the </a:t>
            </a:r>
            <a:r>
              <a:rPr lang="en-US" err="1"/>
              <a:t>glas</a:t>
            </a:r>
            <a:r>
              <a:rPr lang="en-US"/>
              <a:t> temperature more accurately without relying on the melting temperature.</a:t>
            </a:r>
          </a:p>
          <a:p>
            <a:endParaRPr lang="en-US"/>
          </a:p>
        </p:txBody>
      </p:sp>
    </p:spTree>
    <p:extLst>
      <p:ext uri="{BB962C8B-B14F-4D97-AF65-F5344CB8AC3E}">
        <p14:creationId xmlns:p14="http://schemas.microsoft.com/office/powerpoint/2010/main" val="1026900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70DFC902-7D23-471A-B557-B6B6917D7A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4C9D404-EB7D-215C-A441-4344F6F76C20}"/>
              </a:ext>
            </a:extLst>
          </p:cNvPr>
          <p:cNvSpPr>
            <a:spLocks noGrp="1"/>
          </p:cNvSpPr>
          <p:nvPr>
            <p:ph type="title"/>
          </p:nvPr>
        </p:nvSpPr>
        <p:spPr>
          <a:xfrm>
            <a:off x="610751" y="485362"/>
            <a:ext cx="9888496" cy="900131"/>
          </a:xfrm>
        </p:spPr>
        <p:txBody>
          <a:bodyPr anchor="t">
            <a:normAutofit/>
          </a:bodyPr>
          <a:lstStyle/>
          <a:p>
            <a:r>
              <a:rPr lang="en-US" sz="4000">
                <a:solidFill>
                  <a:schemeClr val="bg1"/>
                </a:solidFill>
              </a:rPr>
              <a:t>Results from Neural Network Model</a:t>
            </a:r>
          </a:p>
        </p:txBody>
      </p:sp>
      <p:sp>
        <p:nvSpPr>
          <p:cNvPr id="23" name="Rectangle 22">
            <a:extLst>
              <a:ext uri="{FF2B5EF4-FFF2-40B4-BE49-F238E27FC236}">
                <a16:creationId xmlns:a16="http://schemas.microsoft.com/office/drawing/2014/main" xmlns="" id="{A55D5633-D557-4DCA-982C-FF36EB7A1C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1250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70DFC902-7D23-471A-B557-B6B6917D7A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A55D5633-D557-4DCA-982C-FF36EB7A1C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xmlns="" id="{F95C0BFE-A31C-13C6-97F7-9D2D1E36A863}"/>
              </a:ext>
            </a:extLst>
          </p:cNvPr>
          <p:cNvSpPr>
            <a:spLocks noGrp="1"/>
          </p:cNvSpPr>
          <p:nvPr>
            <p:ph type="title"/>
          </p:nvPr>
        </p:nvSpPr>
        <p:spPr>
          <a:xfrm>
            <a:off x="838200" y="365125"/>
            <a:ext cx="10515600" cy="1325563"/>
          </a:xfrm>
        </p:spPr>
        <p:txBody>
          <a:bodyPr/>
          <a:lstStyle/>
          <a:p>
            <a:r>
              <a:rPr lang="en-US">
                <a:solidFill>
                  <a:schemeClr val="bg1"/>
                </a:solidFill>
              </a:rPr>
              <a:t>Background</a:t>
            </a:r>
          </a:p>
        </p:txBody>
      </p:sp>
      <p:sp>
        <p:nvSpPr>
          <p:cNvPr id="11" name="Content Placeholder 2">
            <a:extLst>
              <a:ext uri="{FF2B5EF4-FFF2-40B4-BE49-F238E27FC236}">
                <a16:creationId xmlns:a16="http://schemas.microsoft.com/office/drawing/2014/main" xmlns="" id="{33869530-5E85-4361-FB20-C8B61716C13F}"/>
              </a:ext>
            </a:extLst>
          </p:cNvPr>
          <p:cNvSpPr>
            <a:spLocks noGrp="1"/>
          </p:cNvSpPr>
          <p:nvPr>
            <p:ph idx="1"/>
          </p:nvPr>
        </p:nvSpPr>
        <p:spPr>
          <a:xfrm>
            <a:off x="495295" y="1906128"/>
            <a:ext cx="10706100" cy="4427538"/>
          </a:xfrm>
        </p:spPr>
        <p:txBody>
          <a:bodyPr vert="horz" lIns="91440" tIns="45720" rIns="91440" bIns="45720" rtlCol="0" anchor="t">
            <a:noAutofit/>
          </a:bodyPr>
          <a:lstStyle/>
          <a:p>
            <a:r>
              <a:rPr lang="en-US" sz="2400">
                <a:latin typeface="Calibri"/>
              </a:rPr>
              <a:t>Works done by Armeli et. al provided a ground where we can improve upon the features, and the models.</a:t>
            </a:r>
            <a:endParaRPr lang="en-US" sz="2400">
              <a:latin typeface="Calibri"/>
              <a:cs typeface="Calibri"/>
            </a:endParaRPr>
          </a:p>
          <a:p>
            <a:r>
              <a:rPr lang="en-US" sz="2400">
                <a:latin typeface="Calibri"/>
                <a:cs typeface="Calibri"/>
              </a:rPr>
              <a:t>Models used by authors of the reviewing paper were mainly the Extra Trees which are basically the extremely randomized trees.</a:t>
            </a:r>
            <a:endParaRPr lang="en-US"/>
          </a:p>
          <a:p>
            <a:r>
              <a:rPr lang="en-US" sz="2400">
                <a:latin typeface="Calibri"/>
                <a:cs typeface="Calibri"/>
              </a:rPr>
              <a:t>The major novelty introduced is in the feature vector where we're considering the branching in the compounds.</a:t>
            </a:r>
          </a:p>
          <a:p>
            <a:r>
              <a:rPr lang="en-US" sz="2400">
                <a:latin typeface="Calibri"/>
                <a:cs typeface="Calibri"/>
              </a:rPr>
              <a:t>The authors of the paper neglected the sulfur atom, but the dependency of glass transition temperature on molecular mass have a very strong correlation. </a:t>
            </a:r>
          </a:p>
          <a:p>
            <a:pPr marL="0" indent="0">
              <a:buNone/>
            </a:pPr>
            <a:r>
              <a:rPr lang="en-US" sz="2400">
                <a:latin typeface="Calibri"/>
                <a:cs typeface="Calibri"/>
              </a:rPr>
              <a:t>Importance: The molecular mass is showing a strong correlation with the Tg as presented in the correlation map with a value of 0.76</a:t>
            </a:r>
          </a:p>
          <a:p>
            <a:endParaRPr lang="en-US" sz="2400">
              <a:latin typeface="Calibri"/>
              <a:cs typeface="Calibri"/>
            </a:endParaRPr>
          </a:p>
        </p:txBody>
      </p:sp>
    </p:spTree>
    <p:extLst>
      <p:ext uri="{BB962C8B-B14F-4D97-AF65-F5344CB8AC3E}">
        <p14:creationId xmlns:p14="http://schemas.microsoft.com/office/powerpoint/2010/main" val="1078547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70DFC902-7D23-471A-B557-B6B6917D7A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4C9D404-EB7D-215C-A441-4344F6F76C20}"/>
              </a:ext>
            </a:extLst>
          </p:cNvPr>
          <p:cNvSpPr>
            <a:spLocks noGrp="1"/>
          </p:cNvSpPr>
          <p:nvPr>
            <p:ph type="title"/>
          </p:nvPr>
        </p:nvSpPr>
        <p:spPr>
          <a:xfrm>
            <a:off x="495493" y="594630"/>
            <a:ext cx="9888496" cy="900131"/>
          </a:xfrm>
        </p:spPr>
        <p:txBody>
          <a:bodyPr anchor="t">
            <a:normAutofit/>
          </a:bodyPr>
          <a:lstStyle/>
          <a:p>
            <a:r>
              <a:rPr lang="en-US" sz="4000">
                <a:solidFill>
                  <a:schemeClr val="bg1"/>
                </a:solidFill>
              </a:rPr>
              <a:t>Machine Learning Models:</a:t>
            </a:r>
          </a:p>
        </p:txBody>
      </p:sp>
      <p:sp>
        <p:nvSpPr>
          <p:cNvPr id="23" name="Rectangle 22">
            <a:extLst>
              <a:ext uri="{FF2B5EF4-FFF2-40B4-BE49-F238E27FC236}">
                <a16:creationId xmlns:a16="http://schemas.microsoft.com/office/drawing/2014/main" xmlns="" id="{A55D5633-D557-4DCA-982C-FF36EB7A1C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52400E5A-2CFE-2BF9-7517-62592BCC9D9D}"/>
              </a:ext>
            </a:extLst>
          </p:cNvPr>
          <p:cNvSpPr>
            <a:spLocks noGrp="1"/>
          </p:cNvSpPr>
          <p:nvPr>
            <p:ph idx="1"/>
          </p:nvPr>
        </p:nvSpPr>
        <p:spPr>
          <a:xfrm>
            <a:off x="496585" y="1960504"/>
            <a:ext cx="11513077" cy="4042777"/>
          </a:xfrm>
        </p:spPr>
        <p:txBody>
          <a:bodyPr vert="horz" lIns="91440" tIns="45720" rIns="91440" bIns="45720" rtlCol="0" anchor="t">
            <a:noAutofit/>
          </a:bodyPr>
          <a:lstStyle/>
          <a:p>
            <a:endParaRPr lang="en-US" sz="2400">
              <a:latin typeface="Aptos"/>
              <a:cs typeface="Arial"/>
            </a:endParaRPr>
          </a:p>
          <a:p>
            <a:pPr marL="342900" indent="-342900"/>
            <a:endParaRPr lang="en-US" sz="2400"/>
          </a:p>
        </p:txBody>
      </p:sp>
      <p:sp>
        <p:nvSpPr>
          <p:cNvPr id="4" name="TextBox 3">
            <a:extLst>
              <a:ext uri="{FF2B5EF4-FFF2-40B4-BE49-F238E27FC236}">
                <a16:creationId xmlns:a16="http://schemas.microsoft.com/office/drawing/2014/main" xmlns="" id="{B583F292-74E3-879D-5FF0-65C7BDDB0694}"/>
              </a:ext>
            </a:extLst>
          </p:cNvPr>
          <p:cNvSpPr txBox="1"/>
          <p:nvPr/>
        </p:nvSpPr>
        <p:spPr>
          <a:xfrm>
            <a:off x="266700" y="1943100"/>
            <a:ext cx="11785600"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AutoNum type="arabicPeriod"/>
            </a:pPr>
            <a:r>
              <a:rPr lang="en-US"/>
              <a:t> Extra Trees model: </a:t>
            </a:r>
            <a:r>
              <a:rPr lang="en-US">
                <a:ea typeface="+mn-lt"/>
                <a:cs typeface="+mn-lt"/>
              </a:rPr>
              <a:t>An ensemble learning technique that constructs a multitude of decision trees at training time and outputs the average prediction of the individual trees, using random thresholds for splitting decisions to increase model randomness and decrease overfit.</a:t>
            </a:r>
            <a:endParaRPr lang="en-US"/>
          </a:p>
          <a:p>
            <a:pPr marL="457200" indent="-457200">
              <a:buAutoNum type="arabicPeriod"/>
            </a:pPr>
            <a:endParaRPr lang="en-US"/>
          </a:p>
          <a:p>
            <a:pPr marL="457200" indent="-457200">
              <a:buAutoNum type="arabicPeriod"/>
            </a:pPr>
            <a:r>
              <a:rPr lang="en-US"/>
              <a:t>Linear Regression: </a:t>
            </a:r>
            <a:r>
              <a:rPr lang="en-US">
                <a:ea typeface="+mn-lt"/>
                <a:cs typeface="+mn-lt"/>
              </a:rPr>
              <a:t>A statistical method that models the relationship between a dependent variable and one or more independent variables by fitting a linear equation to observed data, commonly used for predicting outcomes.</a:t>
            </a:r>
          </a:p>
          <a:p>
            <a:pPr marL="457200" indent="-457200">
              <a:buAutoNum type="arabicPeriod"/>
            </a:pPr>
            <a:endParaRPr lang="en-US"/>
          </a:p>
          <a:p>
            <a:pPr marL="457200" indent="-457200">
              <a:buAutoNum type="arabicPeriod"/>
            </a:pPr>
            <a:r>
              <a:rPr lang="en-US"/>
              <a:t>Random Forest: </a:t>
            </a:r>
            <a:r>
              <a:rPr lang="en-US">
                <a:ea typeface="+mn-lt"/>
                <a:cs typeface="+mn-lt"/>
              </a:rPr>
              <a:t>An ensemble method that builds multiple decision trees during training and predicts by averaging the predictions of the individual trees, effectively reducing overfitting and improving accuracy.</a:t>
            </a:r>
          </a:p>
          <a:p>
            <a:pPr marL="457200" indent="-457200">
              <a:buAutoNum type="arabicPeriod"/>
            </a:pPr>
            <a:endParaRPr lang="en-US"/>
          </a:p>
          <a:p>
            <a:pPr marL="457200" indent="-457200">
              <a:buAutoNum type="arabicPeriod"/>
            </a:pPr>
            <a:r>
              <a:rPr lang="en-US"/>
              <a:t>Gradient Boosting: </a:t>
            </a:r>
            <a:r>
              <a:rPr lang="en-US">
                <a:ea typeface="+mn-lt"/>
                <a:cs typeface="+mn-lt"/>
              </a:rPr>
              <a:t>A powerful machine learning technique that builds models incrementally in the form of an ensemble of weak prediction models, typically decision trees, optimizing a differentiable loss function.</a:t>
            </a:r>
          </a:p>
          <a:p>
            <a:pPr marL="457200" indent="-457200">
              <a:buAutoNum type="arabicPeriod"/>
            </a:pPr>
            <a:endParaRPr lang="en-US"/>
          </a:p>
          <a:p>
            <a:pPr marL="457200" indent="-457200">
              <a:buAutoNum type="arabicPeriod"/>
            </a:pPr>
            <a:r>
              <a:rPr lang="en-US"/>
              <a:t>Xtreme Gradient Boosting: </a:t>
            </a:r>
            <a:r>
              <a:rPr lang="en-US">
                <a:ea typeface="+mn-lt"/>
                <a:cs typeface="+mn-lt"/>
              </a:rPr>
              <a:t>An optimized distributed gradient boosting library designed to be highly efficient, flexible, and portable, implementing machine learning algorithms under the Gradient Boosting framework.</a:t>
            </a:r>
          </a:p>
          <a:p>
            <a:pPr marL="457200" indent="-457200">
              <a:buAutoNum type="arabicPeriod"/>
            </a:pPr>
            <a:endParaRPr lang="en-US"/>
          </a:p>
          <a:p>
            <a:pPr marL="457200" indent="-457200">
              <a:buAutoNum type="arabicPeriod"/>
            </a:pPr>
            <a:endParaRPr lang="en-US"/>
          </a:p>
          <a:p>
            <a:pPr marL="457200" indent="-457200">
              <a:buAutoNum type="arabicPeriod"/>
            </a:pPr>
            <a:endParaRPr lang="en-US"/>
          </a:p>
        </p:txBody>
      </p:sp>
    </p:spTree>
    <p:extLst>
      <p:ext uri="{BB962C8B-B14F-4D97-AF65-F5344CB8AC3E}">
        <p14:creationId xmlns:p14="http://schemas.microsoft.com/office/powerpoint/2010/main" val="2891813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70DFC902-7D23-471A-B557-B6B6917D7A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4C9D404-EB7D-215C-A441-4344F6F76C20}"/>
              </a:ext>
            </a:extLst>
          </p:cNvPr>
          <p:cNvSpPr>
            <a:spLocks noGrp="1"/>
          </p:cNvSpPr>
          <p:nvPr>
            <p:ph type="title"/>
          </p:nvPr>
        </p:nvSpPr>
        <p:spPr>
          <a:xfrm>
            <a:off x="495493" y="594630"/>
            <a:ext cx="9888496" cy="900131"/>
          </a:xfrm>
        </p:spPr>
        <p:txBody>
          <a:bodyPr anchor="t">
            <a:normAutofit/>
          </a:bodyPr>
          <a:lstStyle/>
          <a:p>
            <a:r>
              <a:rPr lang="en-US" sz="4000">
                <a:solidFill>
                  <a:schemeClr val="bg1"/>
                </a:solidFill>
              </a:rPr>
              <a:t>Bagging and Boosting Methods:</a:t>
            </a:r>
          </a:p>
        </p:txBody>
      </p:sp>
      <p:sp>
        <p:nvSpPr>
          <p:cNvPr id="23" name="Rectangle 22">
            <a:extLst>
              <a:ext uri="{FF2B5EF4-FFF2-40B4-BE49-F238E27FC236}">
                <a16:creationId xmlns:a16="http://schemas.microsoft.com/office/drawing/2014/main" xmlns="" id="{A55D5633-D557-4DCA-982C-FF36EB7A1C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52400E5A-2CFE-2BF9-7517-62592BCC9D9D}"/>
              </a:ext>
            </a:extLst>
          </p:cNvPr>
          <p:cNvSpPr>
            <a:spLocks noGrp="1"/>
          </p:cNvSpPr>
          <p:nvPr>
            <p:ph idx="1"/>
          </p:nvPr>
        </p:nvSpPr>
        <p:spPr>
          <a:xfrm>
            <a:off x="496585" y="1960504"/>
            <a:ext cx="11513077" cy="4042777"/>
          </a:xfrm>
        </p:spPr>
        <p:txBody>
          <a:bodyPr vert="horz" lIns="91440" tIns="45720" rIns="91440" bIns="45720" rtlCol="0" anchor="t">
            <a:noAutofit/>
          </a:bodyPr>
          <a:lstStyle/>
          <a:p>
            <a:endParaRPr lang="en-US" sz="2400">
              <a:latin typeface="Aptos"/>
              <a:cs typeface="Arial"/>
            </a:endParaRPr>
          </a:p>
          <a:p>
            <a:pPr marL="342900" indent="-342900"/>
            <a:endParaRPr lang="en-US" sz="2400"/>
          </a:p>
        </p:txBody>
      </p:sp>
      <p:pic>
        <p:nvPicPr>
          <p:cNvPr id="5" name="Picture 4">
            <a:extLst>
              <a:ext uri="{FF2B5EF4-FFF2-40B4-BE49-F238E27FC236}">
                <a16:creationId xmlns:a16="http://schemas.microsoft.com/office/drawing/2014/main" xmlns="" id="{DD648BB0-4E94-C801-251B-B6918777D55F}"/>
              </a:ext>
            </a:extLst>
          </p:cNvPr>
          <p:cNvPicPr>
            <a:picLocks noChangeAspect="1"/>
          </p:cNvPicPr>
          <p:nvPr/>
        </p:nvPicPr>
        <p:blipFill>
          <a:blip r:embed="rId2"/>
          <a:stretch>
            <a:fillRect/>
          </a:stretch>
        </p:blipFill>
        <p:spPr>
          <a:xfrm>
            <a:off x="1201690" y="1968830"/>
            <a:ext cx="9790544" cy="4611751"/>
          </a:xfrm>
          <a:prstGeom prst="rect">
            <a:avLst/>
          </a:prstGeom>
        </p:spPr>
      </p:pic>
    </p:spTree>
    <p:extLst>
      <p:ext uri="{BB962C8B-B14F-4D97-AF65-F5344CB8AC3E}">
        <p14:creationId xmlns:p14="http://schemas.microsoft.com/office/powerpoint/2010/main" val="1832538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xmlns="" id="{B712E947-0734-45F9-9C4F-41114EC3A33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xmlns="" id="{12B3290A-D3BF-4B87-B55B-FD9A98B4972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199030" cy="1576446"/>
            <a:chOff x="0" y="0"/>
            <a:chExt cx="12192002" cy="1576446"/>
          </a:xfrm>
        </p:grpSpPr>
        <p:sp>
          <p:nvSpPr>
            <p:cNvPr id="50" name="Rectangle 49">
              <a:extLst>
                <a:ext uri="{FF2B5EF4-FFF2-40B4-BE49-F238E27FC236}">
                  <a16:creationId xmlns:a16="http://schemas.microsoft.com/office/drawing/2014/main" xmlns="" id="{033A715A-0686-440A-8F40-441B42A660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xmlns="" id="{4761657F-19F2-425B-B7E9-0118CD13C33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xmlns="" id="{E27B6634-79D3-4EDD-A77A-1065D6F3A4F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xmlns="" id="{44C9D404-EB7D-215C-A441-4344F6F76C20}"/>
              </a:ext>
            </a:extLst>
          </p:cNvPr>
          <p:cNvSpPr>
            <a:spLocks noGrp="1"/>
          </p:cNvSpPr>
          <p:nvPr>
            <p:ph type="title"/>
          </p:nvPr>
        </p:nvSpPr>
        <p:spPr>
          <a:xfrm>
            <a:off x="1371598" y="319314"/>
            <a:ext cx="9477377" cy="1030515"/>
          </a:xfrm>
        </p:spPr>
        <p:txBody>
          <a:bodyPr anchor="ctr">
            <a:normAutofit/>
          </a:bodyPr>
          <a:lstStyle/>
          <a:p>
            <a:r>
              <a:rPr lang="en-US" sz="4000">
                <a:solidFill>
                  <a:srgbClr val="FFFFFF"/>
                </a:solidFill>
              </a:rPr>
              <a:t>Evaluation Metrics:</a:t>
            </a:r>
          </a:p>
        </p:txBody>
      </p:sp>
      <p:pic>
        <p:nvPicPr>
          <p:cNvPr id="5" name="Picture 4" descr="A diagram of a mathematical equation&#10;&#10;Description automatically generated">
            <a:extLst>
              <a:ext uri="{FF2B5EF4-FFF2-40B4-BE49-F238E27FC236}">
                <a16:creationId xmlns:a16="http://schemas.microsoft.com/office/drawing/2014/main" xmlns="" id="{9DF98BC1-2A59-B4D4-E496-8F6AB4C69C2D}"/>
              </a:ext>
            </a:extLst>
          </p:cNvPr>
          <p:cNvPicPr>
            <a:picLocks noChangeAspect="1"/>
          </p:cNvPicPr>
          <p:nvPr/>
        </p:nvPicPr>
        <p:blipFill>
          <a:blip r:embed="rId2"/>
          <a:stretch>
            <a:fillRect/>
          </a:stretch>
        </p:blipFill>
        <p:spPr>
          <a:xfrm>
            <a:off x="9235" y="1839490"/>
            <a:ext cx="6050765" cy="2708604"/>
          </a:xfrm>
          <a:prstGeom prst="rect">
            <a:avLst/>
          </a:prstGeom>
        </p:spPr>
      </p:pic>
      <p:pic>
        <p:nvPicPr>
          <p:cNvPr id="6" name="Picture 5" descr="A mathematical equation with black text&#10;&#10;Description automatically generated">
            <a:extLst>
              <a:ext uri="{FF2B5EF4-FFF2-40B4-BE49-F238E27FC236}">
                <a16:creationId xmlns:a16="http://schemas.microsoft.com/office/drawing/2014/main" xmlns="" id="{A115BEB9-2B72-5C1B-2F27-9AD3F1E99886}"/>
              </a:ext>
            </a:extLst>
          </p:cNvPr>
          <p:cNvPicPr>
            <a:picLocks noChangeAspect="1"/>
          </p:cNvPicPr>
          <p:nvPr/>
        </p:nvPicPr>
        <p:blipFill>
          <a:blip r:embed="rId3"/>
          <a:stretch>
            <a:fillRect/>
          </a:stretch>
        </p:blipFill>
        <p:spPr>
          <a:xfrm>
            <a:off x="6059853" y="2467779"/>
            <a:ext cx="6085870" cy="1922429"/>
          </a:xfrm>
          <a:prstGeom prst="rect">
            <a:avLst/>
          </a:prstGeom>
        </p:spPr>
      </p:pic>
      <p:sp>
        <p:nvSpPr>
          <p:cNvPr id="3" name="Content Placeholder 2">
            <a:extLst>
              <a:ext uri="{FF2B5EF4-FFF2-40B4-BE49-F238E27FC236}">
                <a16:creationId xmlns:a16="http://schemas.microsoft.com/office/drawing/2014/main" xmlns="" id="{52400E5A-2CFE-2BF9-7517-62592BCC9D9D}"/>
              </a:ext>
            </a:extLst>
          </p:cNvPr>
          <p:cNvSpPr>
            <a:spLocks noGrp="1"/>
          </p:cNvSpPr>
          <p:nvPr>
            <p:ph idx="1"/>
          </p:nvPr>
        </p:nvSpPr>
        <p:spPr>
          <a:xfrm>
            <a:off x="1371598" y="5070346"/>
            <a:ext cx="9496427" cy="1385266"/>
          </a:xfrm>
        </p:spPr>
        <p:txBody>
          <a:bodyPr vert="horz" lIns="91440" tIns="45720" rIns="91440" bIns="45720" rtlCol="0">
            <a:normAutofit/>
          </a:bodyPr>
          <a:lstStyle/>
          <a:p>
            <a:endParaRPr lang="en-US" sz="2000">
              <a:latin typeface="Aptos"/>
              <a:cs typeface="Arial"/>
            </a:endParaRPr>
          </a:p>
          <a:p>
            <a:pPr marL="342900" indent="-342900"/>
            <a:endParaRPr lang="en-US" sz="2000"/>
          </a:p>
        </p:txBody>
      </p:sp>
      <p:sp>
        <p:nvSpPr>
          <p:cNvPr id="7" name="TextBox 6">
            <a:extLst>
              <a:ext uri="{FF2B5EF4-FFF2-40B4-BE49-F238E27FC236}">
                <a16:creationId xmlns:a16="http://schemas.microsoft.com/office/drawing/2014/main" xmlns="" id="{642B881E-2321-64D0-29BC-BDA021A67B87}"/>
              </a:ext>
            </a:extLst>
          </p:cNvPr>
          <p:cNvSpPr txBox="1"/>
          <p:nvPr/>
        </p:nvSpPr>
        <p:spPr>
          <a:xfrm>
            <a:off x="477211" y="4802909"/>
            <a:ext cx="474133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u="sng"/>
              <a:t>Mean Absolute Error</a:t>
            </a:r>
          </a:p>
        </p:txBody>
      </p:sp>
      <p:sp>
        <p:nvSpPr>
          <p:cNvPr id="8" name="TextBox 7">
            <a:extLst>
              <a:ext uri="{FF2B5EF4-FFF2-40B4-BE49-F238E27FC236}">
                <a16:creationId xmlns:a16="http://schemas.microsoft.com/office/drawing/2014/main" xmlns="" id="{E75B5AC0-2929-2B1B-78DC-EA3C998A0B42}"/>
              </a:ext>
            </a:extLst>
          </p:cNvPr>
          <p:cNvSpPr txBox="1"/>
          <p:nvPr/>
        </p:nvSpPr>
        <p:spPr>
          <a:xfrm>
            <a:off x="6819900" y="4787900"/>
            <a:ext cx="4394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u="sng"/>
              <a:t>R2 Score</a:t>
            </a:r>
          </a:p>
        </p:txBody>
      </p:sp>
    </p:spTree>
    <p:extLst>
      <p:ext uri="{BB962C8B-B14F-4D97-AF65-F5344CB8AC3E}">
        <p14:creationId xmlns:p14="http://schemas.microsoft.com/office/powerpoint/2010/main" val="3036457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xmlns="" id="{2B97F24A-32CE-4C1C-A50D-3016B394DC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4C9D404-EB7D-215C-A441-4344F6F76C20}"/>
              </a:ext>
            </a:extLst>
          </p:cNvPr>
          <p:cNvSpPr>
            <a:spLocks noGrp="1"/>
          </p:cNvSpPr>
          <p:nvPr>
            <p:ph type="title"/>
          </p:nvPr>
        </p:nvSpPr>
        <p:spPr>
          <a:xfrm>
            <a:off x="630936" y="639520"/>
            <a:ext cx="3429000" cy="1719072"/>
          </a:xfrm>
        </p:spPr>
        <p:txBody>
          <a:bodyPr anchor="b">
            <a:normAutofit/>
          </a:bodyPr>
          <a:lstStyle/>
          <a:p>
            <a:r>
              <a:rPr lang="en-US" sz="3800"/>
              <a:t>Results from Implemented Models:</a:t>
            </a:r>
          </a:p>
        </p:txBody>
      </p:sp>
      <p:sp>
        <p:nvSpPr>
          <p:cNvPr id="37" name="sketch line">
            <a:extLst>
              <a:ext uri="{FF2B5EF4-FFF2-40B4-BE49-F238E27FC236}">
                <a16:creationId xmlns:a16="http://schemas.microsoft.com/office/drawing/2014/main" xmlns="" id="{CD8B4F24-440B-49E9-B85D-733523DC06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52400E5A-2CFE-2BF9-7517-62592BCC9D9D}"/>
              </a:ext>
            </a:extLst>
          </p:cNvPr>
          <p:cNvSpPr>
            <a:spLocks noGrp="1"/>
          </p:cNvSpPr>
          <p:nvPr>
            <p:ph idx="1"/>
          </p:nvPr>
        </p:nvSpPr>
        <p:spPr>
          <a:xfrm>
            <a:off x="630936" y="2807208"/>
            <a:ext cx="3429000" cy="3410712"/>
          </a:xfrm>
        </p:spPr>
        <p:txBody>
          <a:bodyPr vert="horz" lIns="91440" tIns="45720" rIns="91440" bIns="45720" rtlCol="0" anchor="t">
            <a:normAutofit/>
          </a:bodyPr>
          <a:lstStyle/>
          <a:p>
            <a:endParaRPr lang="en-US" sz="2200">
              <a:latin typeface="Aptos"/>
              <a:cs typeface="Arial"/>
            </a:endParaRPr>
          </a:p>
          <a:p>
            <a:pPr marL="342900" indent="-342900"/>
            <a:endParaRPr lang="en-US" sz="2200"/>
          </a:p>
        </p:txBody>
      </p:sp>
      <p:pic>
        <p:nvPicPr>
          <p:cNvPr id="4" name="Picture 3" descr="A screenshot of a computer&#10;&#10;Description automatically generated">
            <a:extLst>
              <a:ext uri="{FF2B5EF4-FFF2-40B4-BE49-F238E27FC236}">
                <a16:creationId xmlns:a16="http://schemas.microsoft.com/office/drawing/2014/main" xmlns="" id="{B627EF2E-1855-79E3-499F-BFEC6144D545}"/>
              </a:ext>
            </a:extLst>
          </p:cNvPr>
          <p:cNvPicPr>
            <a:picLocks noChangeAspect="1"/>
          </p:cNvPicPr>
          <p:nvPr/>
        </p:nvPicPr>
        <p:blipFill>
          <a:blip r:embed="rId2"/>
          <a:stretch>
            <a:fillRect/>
          </a:stretch>
        </p:blipFill>
        <p:spPr>
          <a:xfrm>
            <a:off x="4300235" y="318351"/>
            <a:ext cx="7665719" cy="6190508"/>
          </a:xfrm>
          <a:prstGeom prst="rect">
            <a:avLst/>
          </a:prstGeom>
        </p:spPr>
      </p:pic>
    </p:spTree>
    <p:extLst>
      <p:ext uri="{BB962C8B-B14F-4D97-AF65-F5344CB8AC3E}">
        <p14:creationId xmlns:p14="http://schemas.microsoft.com/office/powerpoint/2010/main" val="3046306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xmlns="" id="{45D37F4E-DDB4-456B-97E0-9937730A03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4C9D404-EB7D-215C-A441-4344F6F76C20}"/>
              </a:ext>
            </a:extLst>
          </p:cNvPr>
          <p:cNvSpPr>
            <a:spLocks noGrp="1"/>
          </p:cNvSpPr>
          <p:nvPr>
            <p:ph type="title"/>
          </p:nvPr>
        </p:nvSpPr>
        <p:spPr>
          <a:xfrm>
            <a:off x="572493" y="238539"/>
            <a:ext cx="11018520" cy="1434415"/>
          </a:xfrm>
        </p:spPr>
        <p:txBody>
          <a:bodyPr anchor="b">
            <a:normAutofit/>
          </a:bodyPr>
          <a:lstStyle/>
          <a:p>
            <a:r>
              <a:rPr lang="en-US" sz="5400">
                <a:ea typeface="+mj-lt"/>
                <a:cs typeface="+mj-lt"/>
              </a:rPr>
              <a:t>Novelty Introduced</a:t>
            </a:r>
          </a:p>
          <a:p>
            <a:endParaRPr lang="en-US" sz="5400"/>
          </a:p>
        </p:txBody>
      </p:sp>
      <p:sp>
        <p:nvSpPr>
          <p:cNvPr id="30" name="sketchy line">
            <a:extLst>
              <a:ext uri="{FF2B5EF4-FFF2-40B4-BE49-F238E27FC236}">
                <a16:creationId xmlns:a16="http://schemas.microsoft.com/office/drawing/2014/main" xmlns="" id="{B2DD41CD-8F47-4F56-AD12-4E2FF76969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xmln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52400E5A-2CFE-2BF9-7517-62592BCC9D9D}"/>
              </a:ext>
            </a:extLst>
          </p:cNvPr>
          <p:cNvSpPr>
            <a:spLocks noGrp="1"/>
          </p:cNvSpPr>
          <p:nvPr>
            <p:ph idx="1"/>
          </p:nvPr>
        </p:nvSpPr>
        <p:spPr>
          <a:xfrm>
            <a:off x="572493" y="2071316"/>
            <a:ext cx="6713552" cy="4119172"/>
          </a:xfrm>
        </p:spPr>
        <p:txBody>
          <a:bodyPr vert="horz" lIns="91440" tIns="45720" rIns="91440" bIns="45720" rtlCol="0" anchor="t">
            <a:normAutofit/>
          </a:bodyPr>
          <a:lstStyle/>
          <a:p>
            <a:pPr marL="285750" indent="-285750"/>
            <a:r>
              <a:rPr lang="en-US" sz="2200"/>
              <a:t>We have introduced the new features in the dataset, namely the number of sulfur atoms and the number of branching.</a:t>
            </a:r>
          </a:p>
          <a:p>
            <a:pPr marL="285750" indent="-285750"/>
            <a:r>
              <a:rPr lang="en-US" sz="2200">
                <a:ea typeface="+mn-lt"/>
                <a:cs typeface="+mn-lt"/>
              </a:rPr>
              <a:t>Branching in Compounds: Branching refers to the presence of side chains or substituents attached to the main carbon backbone of organic molecules, affecting the molecule's physical properties and reactivity by altering its shape and molecular interactions.</a:t>
            </a:r>
          </a:p>
          <a:p>
            <a:pPr marL="285750" indent="-285750"/>
            <a:r>
              <a:rPr lang="en-US" sz="2200"/>
              <a:t>Importance of including the sulfur atoms: From the correlation map, the molecular mass and the Tg are highly correlated with a value of 0.76.</a:t>
            </a:r>
          </a:p>
        </p:txBody>
      </p:sp>
      <p:pic>
        <p:nvPicPr>
          <p:cNvPr id="5" name="Picture 4" descr="A diagram of a heat map&#10;&#10;Description automatically generated">
            <a:extLst>
              <a:ext uri="{FF2B5EF4-FFF2-40B4-BE49-F238E27FC236}">
                <a16:creationId xmlns:a16="http://schemas.microsoft.com/office/drawing/2014/main" xmlns="" id="{43533FEE-A440-D583-082B-3C5BDAC3E9AF}"/>
              </a:ext>
            </a:extLst>
          </p:cNvPr>
          <p:cNvPicPr>
            <a:picLocks noChangeAspect="1"/>
          </p:cNvPicPr>
          <p:nvPr/>
        </p:nvPicPr>
        <p:blipFill>
          <a:blip r:embed="rId2"/>
          <a:stretch>
            <a:fillRect/>
          </a:stretch>
        </p:blipFill>
        <p:spPr>
          <a:xfrm>
            <a:off x="7287394" y="1896581"/>
            <a:ext cx="4670329" cy="4090844"/>
          </a:xfrm>
          <a:prstGeom prst="rect">
            <a:avLst/>
          </a:prstGeom>
        </p:spPr>
      </p:pic>
      <p:sp>
        <p:nvSpPr>
          <p:cNvPr id="4" name="TextBox 3">
            <a:extLst>
              <a:ext uri="{FF2B5EF4-FFF2-40B4-BE49-F238E27FC236}">
                <a16:creationId xmlns:a16="http://schemas.microsoft.com/office/drawing/2014/main" xmlns="" id="{347E6025-6515-2158-5110-C71370D78231}"/>
              </a:ext>
            </a:extLst>
          </p:cNvPr>
          <p:cNvSpPr txBox="1"/>
          <p:nvPr/>
        </p:nvSpPr>
        <p:spPr>
          <a:xfrm>
            <a:off x="8394700" y="5988050"/>
            <a:ext cx="40767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solidFill>
                  <a:srgbClr val="0070C0"/>
                </a:solidFill>
                <a:latin typeface="Times New Roman"/>
                <a:ea typeface="+mn-lt"/>
                <a:cs typeface="+mn-lt"/>
              </a:rPr>
              <a:t>ACS Omega 2023, 8, 13, 12298–12309</a:t>
            </a:r>
            <a:endParaRPr lang="en-US" sz="1200">
              <a:solidFill>
                <a:srgbClr val="0070C0"/>
              </a:solidFill>
              <a:latin typeface="Times New Roman"/>
              <a:cs typeface="Times New Roman"/>
            </a:endParaRPr>
          </a:p>
          <a:p>
            <a:r>
              <a:rPr lang="en-US" sz="1200">
                <a:solidFill>
                  <a:srgbClr val="0070C0"/>
                </a:solidFill>
                <a:latin typeface="Times New Roman"/>
                <a:ea typeface="+mn-lt"/>
                <a:cs typeface="+mn-lt"/>
              </a:rPr>
              <a:t>Publication Date:March 22, 2023</a:t>
            </a:r>
            <a:endParaRPr lang="en-US" sz="1200">
              <a:solidFill>
                <a:srgbClr val="0070C0"/>
              </a:solidFill>
              <a:latin typeface="Times New Roman"/>
              <a:cs typeface="Times New Roman"/>
            </a:endParaRPr>
          </a:p>
        </p:txBody>
      </p:sp>
    </p:spTree>
    <p:extLst>
      <p:ext uri="{BB962C8B-B14F-4D97-AF65-F5344CB8AC3E}">
        <p14:creationId xmlns:p14="http://schemas.microsoft.com/office/powerpoint/2010/main" val="2119722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xmlns=""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xmlns="" id="{91E5A9A7-95C6-4F4F-B00E-C82E07FE62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xmlns="" id="{D07DD2DE-F619-49DD-B5E7-03A290FF4E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xmlns="" id="{85149191-5F60-4A28-AAFF-039F96B0F3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xmlns="" id="{F8260ED5-17F7-4158-B241-D51DD4CF1B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44C9D404-EB7D-215C-A441-4344F6F76C20}"/>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100" kern="1200" dirty="0">
                <a:solidFill>
                  <a:srgbClr val="FFFFFF"/>
                </a:solidFill>
                <a:latin typeface="+mj-lt"/>
                <a:ea typeface="+mj-ea"/>
                <a:cs typeface="+mj-cs"/>
              </a:rPr>
              <a:t>Results after Idea implementation-1:</a:t>
            </a:r>
          </a:p>
        </p:txBody>
      </p:sp>
      <p:pic>
        <p:nvPicPr>
          <p:cNvPr id="3" name="Picture 2" descr="A screenshot of a computer&#10;&#10;Description automatically generated">
            <a:extLst>
              <a:ext uri="{FF2B5EF4-FFF2-40B4-BE49-F238E27FC236}">
                <a16:creationId xmlns:a16="http://schemas.microsoft.com/office/drawing/2014/main" xmlns="" id="{42EEF468-4F84-5EDA-3BA3-7997E5B2AD35}"/>
              </a:ext>
            </a:extLst>
          </p:cNvPr>
          <p:cNvPicPr>
            <a:picLocks noChangeAspect="1"/>
          </p:cNvPicPr>
          <p:nvPr/>
        </p:nvPicPr>
        <p:blipFill>
          <a:blip r:embed="rId2"/>
          <a:stretch>
            <a:fillRect/>
          </a:stretch>
        </p:blipFill>
        <p:spPr>
          <a:xfrm>
            <a:off x="4140670" y="122751"/>
            <a:ext cx="8041626" cy="6535527"/>
          </a:xfrm>
          <a:prstGeom prst="rect">
            <a:avLst/>
          </a:prstGeom>
        </p:spPr>
      </p:pic>
    </p:spTree>
    <p:extLst>
      <p:ext uri="{BB962C8B-B14F-4D97-AF65-F5344CB8AC3E}">
        <p14:creationId xmlns:p14="http://schemas.microsoft.com/office/powerpoint/2010/main" val="3721912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70DFC902-7D23-471A-B557-B6B6917D7A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4C9D404-EB7D-215C-A441-4344F6F76C20}"/>
              </a:ext>
            </a:extLst>
          </p:cNvPr>
          <p:cNvSpPr>
            <a:spLocks noGrp="1"/>
          </p:cNvSpPr>
          <p:nvPr>
            <p:ph type="title"/>
          </p:nvPr>
        </p:nvSpPr>
        <p:spPr>
          <a:xfrm>
            <a:off x="495493" y="594630"/>
            <a:ext cx="11107696" cy="900131"/>
          </a:xfrm>
        </p:spPr>
        <p:txBody>
          <a:bodyPr anchor="t">
            <a:normAutofit/>
          </a:bodyPr>
          <a:lstStyle/>
          <a:p>
            <a:r>
              <a:rPr lang="en-US">
                <a:solidFill>
                  <a:schemeClr val="bg1"/>
                </a:solidFill>
                <a:ea typeface="+mj-lt"/>
                <a:cs typeface="+mj-lt"/>
              </a:rPr>
              <a:t>Best Results after Idea implementation:</a:t>
            </a:r>
          </a:p>
          <a:p>
            <a:endParaRPr lang="en-US" sz="4000">
              <a:solidFill>
                <a:schemeClr val="bg1"/>
              </a:solidFill>
            </a:endParaRPr>
          </a:p>
        </p:txBody>
      </p:sp>
      <p:sp>
        <p:nvSpPr>
          <p:cNvPr id="23" name="Rectangle 22">
            <a:extLst>
              <a:ext uri="{FF2B5EF4-FFF2-40B4-BE49-F238E27FC236}">
                <a16:creationId xmlns:a16="http://schemas.microsoft.com/office/drawing/2014/main" xmlns="" id="{A55D5633-D557-4DCA-982C-FF36EB7A1C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8B5C26D1-776F-DCB9-9478-1A161133882F}"/>
              </a:ext>
            </a:extLst>
          </p:cNvPr>
          <p:cNvSpPr txBox="1"/>
          <p:nvPr/>
        </p:nvSpPr>
        <p:spPr>
          <a:xfrm>
            <a:off x="254000" y="2997200"/>
            <a:ext cx="1167130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To the conventional method of splitting the dataset : test = 80% and train = 20%, increased the training data to 90%, the reason being the smaller dataset availability.</a:t>
            </a:r>
          </a:p>
          <a:p>
            <a:pPr marL="285750" indent="-285750">
              <a:buFont typeface="Arial"/>
              <a:buChar char="•"/>
            </a:pPr>
            <a:endParaRPr lang="en-US"/>
          </a:p>
          <a:p>
            <a:pPr marL="285750" indent="-285750">
              <a:buFont typeface="Arial"/>
              <a:buChar char="•"/>
            </a:pPr>
            <a:r>
              <a:rPr lang="en-US"/>
              <a:t>The Idea implemented covered majorly the following points:</a:t>
            </a:r>
          </a:p>
          <a:p>
            <a:r>
              <a:rPr lang="en-US"/>
              <a:t>          </a:t>
            </a:r>
          </a:p>
          <a:p>
            <a:r>
              <a:rPr lang="en-US"/>
              <a:t>       1. Inclusion of the feature of number of Sulphur Atoms </a:t>
            </a:r>
          </a:p>
          <a:p>
            <a:r>
              <a:rPr lang="en-US"/>
              <a:t>        2. Inclusion of the Branching feature as the number of branches present in the compound</a:t>
            </a:r>
          </a:p>
          <a:p>
            <a:endParaRPr lang="en-US"/>
          </a:p>
          <a:p>
            <a:r>
              <a:rPr lang="en-US"/>
              <a:t>Importance of addition of the above two features: The sulfur atoms are considered as the one of the heaviest element in the organic compounds and the branching feature influences the Glass Transition temperature captured in the accuracy.</a:t>
            </a:r>
          </a:p>
          <a:p>
            <a:r>
              <a:rPr lang="en-US"/>
              <a:t>          </a:t>
            </a:r>
          </a:p>
        </p:txBody>
      </p:sp>
      <p:pic>
        <p:nvPicPr>
          <p:cNvPr id="5" name="Picture 4" descr="A close-up of a number&#10;&#10;Description automatically generated">
            <a:extLst>
              <a:ext uri="{FF2B5EF4-FFF2-40B4-BE49-F238E27FC236}">
                <a16:creationId xmlns:a16="http://schemas.microsoft.com/office/drawing/2014/main" xmlns="" id="{4F39DF88-6DC9-EE76-BBD7-A2A23360633A}"/>
              </a:ext>
            </a:extLst>
          </p:cNvPr>
          <p:cNvPicPr>
            <a:picLocks noChangeAspect="1"/>
          </p:cNvPicPr>
          <p:nvPr/>
        </p:nvPicPr>
        <p:blipFill>
          <a:blip r:embed="rId2"/>
          <a:stretch>
            <a:fillRect/>
          </a:stretch>
        </p:blipFill>
        <p:spPr>
          <a:xfrm>
            <a:off x="111125" y="1853294"/>
            <a:ext cx="11880850" cy="846362"/>
          </a:xfrm>
          <a:prstGeom prst="rect">
            <a:avLst/>
          </a:prstGeom>
        </p:spPr>
      </p:pic>
    </p:spTree>
    <p:extLst>
      <p:ext uri="{BB962C8B-B14F-4D97-AF65-F5344CB8AC3E}">
        <p14:creationId xmlns:p14="http://schemas.microsoft.com/office/powerpoint/2010/main" val="2060691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548</TotalTime>
  <Words>851</Words>
  <Application>Microsoft Office PowerPoint</Application>
  <PresentationFormat>Widescreen</PresentationFormat>
  <Paragraphs>104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Aptos</vt:lpstr>
      <vt:lpstr>Aptos Display</vt:lpstr>
      <vt:lpstr>Arial</vt:lpstr>
      <vt:lpstr>Calibri</vt:lpstr>
      <vt:lpstr>Times New Roman</vt:lpstr>
      <vt:lpstr>office theme</vt:lpstr>
      <vt:lpstr>PowerPoint Presentation</vt:lpstr>
      <vt:lpstr>Background</vt:lpstr>
      <vt:lpstr>Machine Learning Models:</vt:lpstr>
      <vt:lpstr>Bagging and Boosting Methods:</vt:lpstr>
      <vt:lpstr>Evaluation Metrics:</vt:lpstr>
      <vt:lpstr>Results from Implemented Models:</vt:lpstr>
      <vt:lpstr>Novelty Introduced </vt:lpstr>
      <vt:lpstr>Results after Idea implementation-1:</vt:lpstr>
      <vt:lpstr>Best Results after Idea implementation: </vt:lpstr>
      <vt:lpstr>Generating Descriptors from SMILES Representation: </vt:lpstr>
      <vt:lpstr>Results after Idea implementation-2:(using smiles)</vt:lpstr>
      <vt:lpstr>Best Results after Idea implementation: </vt:lpstr>
      <vt:lpstr>Data reduction histogram plot:</vt:lpstr>
      <vt:lpstr>Alternative models:</vt:lpstr>
      <vt:lpstr>Comparison of models:</vt:lpstr>
      <vt:lpstr>Histogram plot of variation from median:</vt:lpstr>
      <vt:lpstr>Future Work and Conclusion :</vt:lpstr>
      <vt:lpstr>Results from Neural Network Model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DELL</cp:lastModifiedBy>
  <cp:revision>19</cp:revision>
  <dcterms:created xsi:type="dcterms:W3CDTF">2024-04-03T05:10:37Z</dcterms:created>
  <dcterms:modified xsi:type="dcterms:W3CDTF">2024-05-17T06:19:53Z</dcterms:modified>
</cp:coreProperties>
</file>