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3" r:id="rId7"/>
    <p:sldId id="262" r:id="rId8"/>
    <p:sldId id="261" r:id="rId9"/>
    <p:sldId id="264" r:id="rId10"/>
    <p:sldId id="265" r:id="rId11"/>
    <p:sldId id="268" r:id="rId12"/>
    <p:sldId id="267"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57A225-FFC8-88EC-660B-7966015B2541}" v="70" dt="2024-04-10T05:56:12.021"/>
    <p1510:client id="{63804781-3B7B-6590-3385-A61BB0CBF6C1}" v="86" dt="2024-04-10T15:51:03.863"/>
    <p1510:client id="{86CB1E97-C23E-4CCE-50FF-7AE1F91C9560}" v="27" dt="2024-04-10T16:19:43.686"/>
    <p1510:client id="{D2C526EE-1349-6359-1409-4EED134CB6EC}" v="42" dt="2024-04-10T05:42:31.233"/>
    <p1510:client id="{F6B4CC9F-9D0D-7213-914A-1AC8EBD33930}" v="592" dt="2024-04-10T16:42:34.38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644"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p>
        </p:txBody>
      </p:sp>
      <p:sp>
        <p:nvSpPr>
          <p:cNvPr id="3" name="Subtitle 2">
            <a:extLst>
              <a:ext uri="{FF2B5EF4-FFF2-40B4-BE49-F238E27FC236}">
                <a16:creationId xmlns:a16="http://schemas.microsoft.com/office/drawing/2014/main" xmlns=""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FD320447-D6C7-43E1-AE88-1FB66CC9C55E}"/>
              </a:ext>
            </a:extLst>
          </p:cNvPr>
          <p:cNvSpPr>
            <a:spLocks noGrp="1"/>
          </p:cNvSpPr>
          <p:nvPr>
            <p:ph type="dt" sz="half" idx="10"/>
          </p:nvPr>
        </p:nvSpPr>
        <p:spPr/>
        <p:txBody>
          <a:bodyPr/>
          <a:lstStyle/>
          <a:p>
            <a:fld id="{C43A76A3-ADC8-4477-8FC1-B9DD55D84908}" type="datetime1">
              <a:rPr lang="en-US" smtClean="0"/>
              <a:t>4/11/2024</a:t>
            </a:fld>
            <a:endParaRPr lang="en-US"/>
          </a:p>
        </p:txBody>
      </p:sp>
      <p:sp>
        <p:nvSpPr>
          <p:cNvPr id="5" name="Footer Placeholder 4">
            <a:extLst>
              <a:ext uri="{FF2B5EF4-FFF2-40B4-BE49-F238E27FC236}">
                <a16:creationId xmlns:a16="http://schemas.microsoft.com/office/drawing/2014/main" xmlns="" id="{6F5E17B6-E7FC-473A-8D5F-0E6B838EA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64AF4E0-FDDB-42B9-862C-7BBC501CDAC5}"/>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960709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8E922F-6166-4009-A42D-027DC7180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83CA422-E040-4DE1-9DA5-C8D37C116A7B}"/>
              </a:ext>
            </a:extLst>
          </p:cNvPr>
          <p:cNvSpPr>
            <a:spLocks noGrp="1"/>
          </p:cNvSpPr>
          <p:nvPr>
            <p:ph type="dt" sz="half" idx="10"/>
          </p:nvPr>
        </p:nvSpPr>
        <p:spPr/>
        <p:txBody>
          <a:bodyPr/>
          <a:lstStyle/>
          <a:p>
            <a:fld id="{D6762538-DC4D-4667-96E5-B3278DDF8B12}" type="datetime1">
              <a:rPr lang="en-US" smtClean="0"/>
              <a:t>4/11/2024</a:t>
            </a:fld>
            <a:endParaRPr lang="en-US"/>
          </a:p>
        </p:txBody>
      </p:sp>
      <p:sp>
        <p:nvSpPr>
          <p:cNvPr id="5" name="Footer Placeholder 4">
            <a:extLst>
              <a:ext uri="{FF2B5EF4-FFF2-40B4-BE49-F238E27FC236}">
                <a16:creationId xmlns:a16="http://schemas.microsoft.com/office/drawing/2014/main" xmlns="" id="{6C813B0B-60E7-494E-91CB-055BC2690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B48C554-7C1B-4D8F-9B6B-04492656904B}"/>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806904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90FCE9CD-90A9-44BA-B293-0662E077D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857DAE0-05C4-460B-B96D-BD183ED030C4}"/>
              </a:ext>
            </a:extLst>
          </p:cNvPr>
          <p:cNvSpPr>
            <a:spLocks noGrp="1"/>
          </p:cNvSpPr>
          <p:nvPr>
            <p:ph type="dt" sz="half" idx="10"/>
          </p:nvPr>
        </p:nvSpPr>
        <p:spPr/>
        <p:txBody>
          <a:bodyPr/>
          <a:lstStyle/>
          <a:p>
            <a:fld id="{05880548-5C08-4BE3-B63E-F2BB63B0B00C}" type="datetime1">
              <a:rPr lang="en-US" smtClean="0"/>
              <a:t>4/11/2024</a:t>
            </a:fld>
            <a:endParaRPr lang="en-US"/>
          </a:p>
        </p:txBody>
      </p:sp>
      <p:sp>
        <p:nvSpPr>
          <p:cNvPr id="5" name="Footer Placeholder 4">
            <a:extLst>
              <a:ext uri="{FF2B5EF4-FFF2-40B4-BE49-F238E27FC236}">
                <a16:creationId xmlns:a16="http://schemas.microsoft.com/office/drawing/2014/main" xmlns="" id="{33B3CA93-55C9-4AA3-89A0-55490F74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6BFD820-FF26-4325-816F-310C30F80ACC}"/>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745677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1736C8-0B4F-4655-A630-0B1D2540B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C648916-250B-4232-BD7D-571FDE79F5E7}"/>
              </a:ext>
            </a:extLst>
          </p:cNvPr>
          <p:cNvSpPr>
            <a:spLocks noGrp="1"/>
          </p:cNvSpPr>
          <p:nvPr>
            <p:ph type="dt" sz="half" idx="10"/>
          </p:nvPr>
        </p:nvSpPr>
        <p:spPr/>
        <p:txBody>
          <a:bodyPr/>
          <a:lstStyle/>
          <a:p>
            <a:fld id="{DE7F49BE-398D-479A-8A7E-5DDBCA61EDCB}" type="datetime1">
              <a:rPr lang="en-US" smtClean="0"/>
              <a:t>4/11/2024</a:t>
            </a:fld>
            <a:endParaRPr lang="en-US"/>
          </a:p>
        </p:txBody>
      </p:sp>
      <p:sp>
        <p:nvSpPr>
          <p:cNvPr id="5" name="Footer Placeholder 4">
            <a:extLst>
              <a:ext uri="{FF2B5EF4-FFF2-40B4-BE49-F238E27FC236}">
                <a16:creationId xmlns:a16="http://schemas.microsoft.com/office/drawing/2014/main" xmlns="" id="{B6A8BFB4-647C-4104-B6D4-3346051C3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E0FA73F-2BE8-4370-AE90-58F4CE51FC5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368180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B1446D-9FAC-4157-A41A-51675C8BE929}"/>
              </a:ext>
            </a:extLst>
          </p:cNvPr>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xmlns="" id="{92AF8D4A-8F93-4399-9546-64F286400D24}"/>
              </a:ext>
            </a:extLst>
          </p:cNvPr>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819C2FD4-BF96-470C-8247-20DFAE1CF870}"/>
              </a:ext>
            </a:extLst>
          </p:cNvPr>
          <p:cNvSpPr>
            <a:spLocks noGrp="1"/>
          </p:cNvSpPr>
          <p:nvPr>
            <p:ph type="dt" sz="half" idx="10"/>
          </p:nvPr>
        </p:nvSpPr>
        <p:spPr/>
        <p:txBody>
          <a:bodyPr/>
          <a:lstStyle/>
          <a:p>
            <a:fld id="{CCD0C193-4974-4A1F-9C63-07D595E30D66}" type="datetime1">
              <a:rPr lang="en-US" smtClean="0"/>
              <a:t>4/11/2024</a:t>
            </a:fld>
            <a:endParaRPr lang="en-US"/>
          </a:p>
        </p:txBody>
      </p:sp>
      <p:sp>
        <p:nvSpPr>
          <p:cNvPr id="5" name="Footer Placeholder 4">
            <a:extLst>
              <a:ext uri="{FF2B5EF4-FFF2-40B4-BE49-F238E27FC236}">
                <a16:creationId xmlns:a16="http://schemas.microsoft.com/office/drawing/2014/main" xmlns="" id="{27175A2D-86C4-4467-BAB8-E9ED004D2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E442A4D-D9B2-4C82-95E4-B86F9F5F380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980661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E6B3AA-8C30-429E-B934-AF12204387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6119BD69-B509-4FCE-95A8-ED03FFC8CC3C}"/>
              </a:ext>
            </a:extLst>
          </p:cNvPr>
          <p:cNvSpPr>
            <a:spLocks noGrp="1"/>
          </p:cNvSpPr>
          <p:nvPr>
            <p:ph type="dt" sz="half" idx="10"/>
          </p:nvPr>
        </p:nvSpPr>
        <p:spPr/>
        <p:txBody>
          <a:bodyPr/>
          <a:lstStyle/>
          <a:p>
            <a:fld id="{701AA87F-28D4-4BF0-B81F-877A89DFD5AC}" type="datetime1">
              <a:rPr lang="en-US" smtClean="0"/>
              <a:t>4/11/2024</a:t>
            </a:fld>
            <a:endParaRPr lang="en-US"/>
          </a:p>
        </p:txBody>
      </p:sp>
      <p:sp>
        <p:nvSpPr>
          <p:cNvPr id="6" name="Footer Placeholder 5">
            <a:extLst>
              <a:ext uri="{FF2B5EF4-FFF2-40B4-BE49-F238E27FC236}">
                <a16:creationId xmlns:a16="http://schemas.microsoft.com/office/drawing/2014/main" xmlns="" id="{DB7C287B-AE5B-490B-BF81-A50D7A2E8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B43C2246-303C-4A29-B6EA-E62CEDE6C2A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323913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F69D3A07-BA51-4113-902E-830A887D2394}"/>
              </a:ext>
            </a:extLst>
          </p:cNvPr>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28E320A9-E274-4E1B-B02D-9A3F510A1F22}"/>
              </a:ext>
            </a:extLst>
          </p:cNvPr>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DBE80D3A-C2A8-4B78-B7E2-4908C74B1C43}"/>
              </a:ext>
            </a:extLst>
          </p:cNvPr>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FC5D84DD-9460-4B08-86AD-27486A940047}"/>
              </a:ext>
            </a:extLst>
          </p:cNvPr>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E4B0B7F8-282C-4210-AE7D-F35228BAC803}"/>
              </a:ext>
            </a:extLst>
          </p:cNvPr>
          <p:cNvSpPr>
            <a:spLocks noGrp="1"/>
          </p:cNvSpPr>
          <p:nvPr>
            <p:ph type="dt" sz="half" idx="10"/>
          </p:nvPr>
        </p:nvSpPr>
        <p:spPr/>
        <p:txBody>
          <a:bodyPr/>
          <a:lstStyle/>
          <a:p>
            <a:fld id="{A8A9F1F3-208B-49A3-B337-9C8ACEB3E0E1}" type="datetime1">
              <a:rPr lang="en-US" smtClean="0"/>
              <a:t>4/11/2024</a:t>
            </a:fld>
            <a:endParaRPr lang="en-US"/>
          </a:p>
        </p:txBody>
      </p:sp>
      <p:sp>
        <p:nvSpPr>
          <p:cNvPr id="8" name="Footer Placeholder 7">
            <a:extLst>
              <a:ext uri="{FF2B5EF4-FFF2-40B4-BE49-F238E27FC236}">
                <a16:creationId xmlns:a16="http://schemas.microsoft.com/office/drawing/2014/main" xmlns="" id="{FAE343A9-1067-4DCF-BACC-1F7F38050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0F84E471-04DB-4DB5-8CC5-16B3FC88509D}"/>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19023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6D87C0-272E-4E50-A316-78079B2B923E}"/>
              </a:ext>
            </a:extLst>
          </p:cNvPr>
          <p:cNvSpPr>
            <a:spLocks noGrp="1"/>
          </p:cNvSpPr>
          <p:nvPr>
            <p:ph type="title"/>
          </p:nvPr>
        </p:nvSpPr>
        <p:spPr>
          <a:xfrm>
            <a:off x="777240" y="365125"/>
            <a:ext cx="10659110"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xmlns="" id="{F906C1C9-1F69-432A-858C-D828B56E1659}"/>
              </a:ext>
            </a:extLst>
          </p:cNvPr>
          <p:cNvSpPr>
            <a:spLocks noGrp="1"/>
          </p:cNvSpPr>
          <p:nvPr>
            <p:ph type="dt" sz="half" idx="10"/>
          </p:nvPr>
        </p:nvSpPr>
        <p:spPr/>
        <p:txBody>
          <a:bodyPr/>
          <a:lstStyle/>
          <a:p>
            <a:fld id="{27AF6CA6-7293-4AA2-A0E0-A3BF4416E786}" type="datetime1">
              <a:rPr lang="en-US" smtClean="0"/>
              <a:t>4/11/2024</a:t>
            </a:fld>
            <a:endParaRPr lang="en-US"/>
          </a:p>
        </p:txBody>
      </p:sp>
      <p:sp>
        <p:nvSpPr>
          <p:cNvPr id="4" name="Footer Placeholder 3">
            <a:extLst>
              <a:ext uri="{FF2B5EF4-FFF2-40B4-BE49-F238E27FC236}">
                <a16:creationId xmlns:a16="http://schemas.microsoft.com/office/drawing/2014/main" xmlns="" id="{BD6D9A1B-D149-4B97-B161-3D7C9ADBC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7AB3722F-8C88-4E54-8CD6-12D31A05F813}"/>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4223724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C0E1B4EE-6DFC-45F3-9174-D913EB57CB9D}"/>
              </a:ext>
            </a:extLst>
          </p:cNvPr>
          <p:cNvSpPr>
            <a:spLocks noGrp="1"/>
          </p:cNvSpPr>
          <p:nvPr>
            <p:ph type="dt" sz="half" idx="10"/>
          </p:nvPr>
        </p:nvSpPr>
        <p:spPr/>
        <p:txBody>
          <a:bodyPr/>
          <a:lstStyle/>
          <a:p>
            <a:fld id="{98D87016-7BCD-46FB-8EE3-AB6C369108B4}" type="datetime1">
              <a:rPr lang="en-US" smtClean="0"/>
              <a:t>4/11/2024</a:t>
            </a:fld>
            <a:endParaRPr lang="en-US"/>
          </a:p>
        </p:txBody>
      </p:sp>
      <p:sp>
        <p:nvSpPr>
          <p:cNvPr id="3" name="Footer Placeholder 2">
            <a:extLst>
              <a:ext uri="{FF2B5EF4-FFF2-40B4-BE49-F238E27FC236}">
                <a16:creationId xmlns:a16="http://schemas.microsoft.com/office/drawing/2014/main" xmlns="" id="{0BF7F7DC-6DDE-4337-AD27-BBE7D54224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CCC58EA9-3AC4-421E-B133-1FA7757DF8BA}"/>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608272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E035BB-74CC-43E9-B71F-A5C05D17EB78}"/>
              </a:ext>
            </a:extLst>
          </p:cNvPr>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xmlns=""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75C925A8-2A07-43B9-B549-061F3684986B}"/>
              </a:ext>
            </a:extLst>
          </p:cNvPr>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F31A9037-0564-43A1-8156-1D9932E1F85F}"/>
              </a:ext>
            </a:extLst>
          </p:cNvPr>
          <p:cNvSpPr>
            <a:spLocks noGrp="1"/>
          </p:cNvSpPr>
          <p:nvPr>
            <p:ph type="dt" sz="half" idx="10"/>
          </p:nvPr>
        </p:nvSpPr>
        <p:spPr/>
        <p:txBody>
          <a:bodyPr/>
          <a:lstStyle/>
          <a:p>
            <a:fld id="{A1547011-1FFC-4EF8-9A2E-53B4AD2ADBD4}" type="datetime1">
              <a:rPr lang="en-US" smtClean="0"/>
              <a:t>4/11/2024</a:t>
            </a:fld>
            <a:endParaRPr lang="en-US"/>
          </a:p>
        </p:txBody>
      </p:sp>
      <p:sp>
        <p:nvSpPr>
          <p:cNvPr id="6" name="Footer Placeholder 5">
            <a:extLst>
              <a:ext uri="{FF2B5EF4-FFF2-40B4-BE49-F238E27FC236}">
                <a16:creationId xmlns:a16="http://schemas.microsoft.com/office/drawing/2014/main" xmlns="" id="{CBFF0D40-D0E1-49C9-BE47-91BBC50AB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C4D129BD-890D-412E-9805-D29F4A0D362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947118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78ADB4-BA7B-42C2-9C6C-58B2763F8617}"/>
              </a:ext>
            </a:extLst>
          </p:cNvPr>
          <p:cNvSpPr>
            <a:spLocks noGrp="1"/>
          </p:cNvSpPr>
          <p:nvPr>
            <p:ph type="title"/>
          </p:nvPr>
        </p:nvSpPr>
        <p:spPr>
          <a:xfrm>
            <a:off x="777240" y="457200"/>
            <a:ext cx="3994785" cy="2505456"/>
          </a:xfrm>
        </p:spPr>
        <p:txBody>
          <a:bodyPr anchor="b"/>
          <a:lstStyle>
            <a:lvl1pPr>
              <a:defRPr sz="4000"/>
            </a:lvl1pPr>
          </a:lstStyle>
          <a:p>
            <a:r>
              <a:rPr lang="en-US"/>
              <a:t>Click to edit Master title style</a:t>
            </a:r>
          </a:p>
        </p:txBody>
      </p:sp>
      <p:sp>
        <p:nvSpPr>
          <p:cNvPr id="3" name="Picture Placeholder 2">
            <a:extLst>
              <a:ext uri="{FF2B5EF4-FFF2-40B4-BE49-F238E27FC236}">
                <a16:creationId xmlns:a16="http://schemas.microsoft.com/office/drawing/2014/main" xmlns=""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xmlns="" id="{3FAA0AB8-41A9-4548-9B83-3EFF79A00793}"/>
              </a:ext>
            </a:extLst>
          </p:cNvPr>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63BB33ED-A015-4992-A004-33D41CFFADA1}"/>
              </a:ext>
            </a:extLst>
          </p:cNvPr>
          <p:cNvSpPr>
            <a:spLocks noGrp="1"/>
          </p:cNvSpPr>
          <p:nvPr>
            <p:ph type="dt" sz="half" idx="10"/>
          </p:nvPr>
        </p:nvSpPr>
        <p:spPr/>
        <p:txBody>
          <a:bodyPr/>
          <a:lstStyle/>
          <a:p>
            <a:fld id="{9562EB47-45B4-4EF5-A743-B4885DD2F060}" type="datetime1">
              <a:rPr lang="en-US" smtClean="0"/>
              <a:t>4/11/2024</a:t>
            </a:fld>
            <a:endParaRPr lang="en-US"/>
          </a:p>
        </p:txBody>
      </p:sp>
      <p:sp>
        <p:nvSpPr>
          <p:cNvPr id="6" name="Footer Placeholder 5">
            <a:extLst>
              <a:ext uri="{FF2B5EF4-FFF2-40B4-BE49-F238E27FC236}">
                <a16:creationId xmlns:a16="http://schemas.microsoft.com/office/drawing/2014/main" xmlns="" id="{D3C29CDA-E85F-47D1-83B7-02A50DEBF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1749625F-5352-4136-8AC4-F8899D00A1A9}"/>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527290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xmlns="" id="{99B5B3C5-A599-465B-B2B9-866E8B2087CE}"/>
              </a:ext>
            </a:extLst>
          </p:cNvPr>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xmlns="" id="{25C84982-7DD0-43B1-8A2D-BFA4DF1B4E60}"/>
              </a:ext>
            </a:extLst>
          </p:cNvPr>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grpSp>
        <p:nvGrpSpPr>
          <p:cNvPr id="8" name="Decorative Circles">
            <a:extLst>
              <a:ext uri="{FF2B5EF4-FFF2-40B4-BE49-F238E27FC236}">
                <a16:creationId xmlns:a16="http://schemas.microsoft.com/office/drawing/2014/main" xmlns="" id="{1D912E1C-3BBA-42F0-A3EE-FEC382E7230A}"/>
              </a:ext>
            </a:extLst>
          </p:cNvPr>
          <p:cNvGrpSpPr/>
          <p:nvPr/>
        </p:nvGrpSpPr>
        <p:grpSpPr>
          <a:xfrm>
            <a:off x="-1" y="-1"/>
            <a:ext cx="12192001" cy="6858001"/>
            <a:chOff x="-1" y="-1"/>
            <a:chExt cx="12192001" cy="6858001"/>
          </a:xfrm>
        </p:grpSpPr>
        <p:sp>
          <p:nvSpPr>
            <p:cNvPr id="21" name="Oval 20">
              <a:extLst>
                <a:ext uri="{FF2B5EF4-FFF2-40B4-BE49-F238E27FC236}">
                  <a16:creationId xmlns:a16="http://schemas.microsoft.com/office/drawing/2014/main" xmlns="" id="{2FEEAC76-E273-46A8-8F8E-CE59860FE70D}"/>
                </a:ext>
              </a:extLst>
            </p:cNvPr>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xmlns="" id="{76594A0E-9400-45AD-A431-1DA1C0B28966}"/>
                </a:ext>
              </a:extLst>
            </p:cNvPr>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xmlns="" id="{20916D6C-D32F-42B6-8512-CD5EDB8F2B9B}"/>
                </a:ext>
              </a:extLst>
            </p:cNvPr>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xmlns="" id="{3834846D-59C6-40F4-907C-F1A4689B58F1}"/>
                </a:ext>
              </a:extLst>
            </p:cNvPr>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xmlns="" id="{5A257CDF-2E36-4DC7-8EE4-5CD8F8ECAC87}"/>
                </a:ext>
              </a:extLst>
            </p:cNvPr>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xmlns="" id="{D5B26E0E-A115-4AE2-82D8-76BB93CC494F}"/>
                </a:ext>
              </a:extLst>
            </p:cNvPr>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xmlns="" id="{755058DB-7E01-4E95-BF59-983AA1BBB38E}"/>
                </a:ext>
              </a:extLst>
            </p:cNvPr>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xmlns="" id="{A810F7E2-23F3-44D6-B09E-71E556536052}"/>
                </a:ext>
              </a:extLst>
            </p:cNvPr>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xmlns="" id="{59D5C391-E1DB-410A-A78C-ED3BBDFF0758}"/>
                </a:ext>
              </a:extLst>
            </p:cNvPr>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xmlns="" id="{77C4944D-9373-4283-BCAA-927A0316659E}"/>
                </a:ext>
              </a:extLst>
            </p:cNvPr>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xmlns="" id="{6804C521-2D9F-4CE4-AFD3-D4F1551FEC6A}"/>
                </a:ext>
              </a:extLst>
            </p:cNvPr>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sp>
          <p:nvSpPr>
            <p:cNvPr id="56" name="Freeform: Shape 55">
              <a:extLst>
                <a:ext uri="{FF2B5EF4-FFF2-40B4-BE49-F238E27FC236}">
                  <a16:creationId xmlns:a16="http://schemas.microsoft.com/office/drawing/2014/main" xmlns="" id="{755AC65C-13EF-4182-AA3C-62BE165CC033}"/>
                </a:ext>
              </a:extLst>
            </p:cNvPr>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sp>
          <p:nvSpPr>
            <p:cNvPr id="58" name="Freeform: Shape 57">
              <a:extLst>
                <a:ext uri="{FF2B5EF4-FFF2-40B4-BE49-F238E27FC236}">
                  <a16:creationId xmlns:a16="http://schemas.microsoft.com/office/drawing/2014/main" xmlns="" id="{E40DA8D2-FA4B-4282-9D44-48C27B63A153}"/>
                </a:ext>
              </a:extLst>
            </p:cNvPr>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sp>
          <p:nvSpPr>
            <p:cNvPr id="10" name="Oval 9">
              <a:extLst>
                <a:ext uri="{FF2B5EF4-FFF2-40B4-BE49-F238E27FC236}">
                  <a16:creationId xmlns:a16="http://schemas.microsoft.com/office/drawing/2014/main" xmlns="" id="{99065014-CB18-414D-A527-31ECC45700AB}"/>
                </a:ext>
              </a:extLst>
            </p:cNvPr>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xmlns="" id="{8F39E27A-56C1-4328-8DF1-2DA147C78483}"/>
                </a:ext>
              </a:extLst>
            </p:cNvPr>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grpSp>
      <p:sp>
        <p:nvSpPr>
          <p:cNvPr id="4" name="Date Placeholder 3">
            <a:extLst>
              <a:ext uri="{FF2B5EF4-FFF2-40B4-BE49-F238E27FC236}">
                <a16:creationId xmlns:a16="http://schemas.microsoft.com/office/drawing/2014/main" xmlns="" id="{442C5EC6-E331-4312-AC12-56D55F7D2B15}"/>
              </a:ext>
            </a:extLst>
          </p:cNvPr>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4A8D24A4-5FEC-4062-8995-EB21925B3B40}" type="datetime1">
              <a:rPr lang="en-US" smtClean="0"/>
              <a:t>4/11/2024</a:t>
            </a:fld>
            <a:endParaRPr lang="en-US" sz="1000"/>
          </a:p>
        </p:txBody>
      </p:sp>
      <p:sp>
        <p:nvSpPr>
          <p:cNvPr id="5" name="Footer Placeholder 4">
            <a:extLst>
              <a:ext uri="{FF2B5EF4-FFF2-40B4-BE49-F238E27FC236}">
                <a16:creationId xmlns:a16="http://schemas.microsoft.com/office/drawing/2014/main" xmlns=""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sz="1000"/>
          </a:p>
        </p:txBody>
      </p:sp>
      <p:sp>
        <p:nvSpPr>
          <p:cNvPr id="6" name="Slide Number Placeholder 5">
            <a:extLst>
              <a:ext uri="{FF2B5EF4-FFF2-40B4-BE49-F238E27FC236}">
                <a16:creationId xmlns:a16="http://schemas.microsoft.com/office/drawing/2014/main" xmlns="" id="{723A104D-C777-4A6E-8A43-F94028E5E311}"/>
              </a:ext>
            </a:extLst>
          </p:cNvPr>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5747434-7036-48DB-A148-6B3D8EE75CDA}" type="slidenum">
              <a:rPr lang="en-US" smtClean="0"/>
              <a:pPr/>
              <a:t>‹#›</a:t>
            </a:fld>
            <a:endParaRPr lang="en-US" sz="1000"/>
          </a:p>
        </p:txBody>
      </p:sp>
      <p:sp>
        <p:nvSpPr>
          <p:cNvPr id="2" name="Title Placeholder 1">
            <a:extLst>
              <a:ext uri="{FF2B5EF4-FFF2-40B4-BE49-F238E27FC236}">
                <a16:creationId xmlns:a16="http://schemas.microsoft.com/office/drawing/2014/main" xmlns="" id="{12D3A74F-6169-4D30-A245-B46D738BEA81}"/>
              </a:ext>
            </a:extLst>
          </p:cNvPr>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A3877E64-7A05-44DA-81FA-6EF4806BBF0E}"/>
              </a:ext>
            </a:extLst>
          </p:cNvPr>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61877355"/>
      </p:ext>
    </p:extLst>
  </p:cSld>
  <p:clrMap bg1="lt1" tx1="dk1" bg2="lt2" tx2="dk2" accent1="accent1" accent2="accent2" accent3="accent3" accent4="accent4" accent5="accent5" accent6="accent6" hlink="hlink" folHlink="folHlink"/>
  <p:sldLayoutIdLst>
    <p:sldLayoutId id="2147483683" r:id="rId1"/>
    <p:sldLayoutId id="2147483682" r:id="rId2"/>
    <p:sldLayoutId id="2147483681" r:id="rId3"/>
    <p:sldLayoutId id="2147483680" r:id="rId4"/>
    <p:sldLayoutId id="2147483679" r:id="rId5"/>
    <p:sldLayoutId id="2147483678" r:id="rId6"/>
    <p:sldLayoutId id="2147483677" r:id="rId7"/>
    <p:sldLayoutId id="2147483676" r:id="rId8"/>
    <p:sldLayoutId id="2147483675" r:id="rId9"/>
    <p:sldLayoutId id="2147483674" r:id="rId10"/>
    <p:sldLayoutId id="2147483673" r:id="rId11"/>
  </p:sldLayoutIdLst>
  <p:hf sldNum="0" hdr="0" ftr="0" dt="0"/>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xmlns="" id="{733E0473-C315-42D8-A82A-A2FE49DC67D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xmlns="" id="{AD23A251-68F2-43E5-812B-4BBAE1AF535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4" name="Picture 3" descr="Neon laser lights aligned to form a triangle">
            <a:extLst>
              <a:ext uri="{FF2B5EF4-FFF2-40B4-BE49-F238E27FC236}">
                <a16:creationId xmlns:a16="http://schemas.microsoft.com/office/drawing/2014/main" xmlns="" id="{F8C31DCC-23CC-1D88-DF2A-C2D3DB5D7F5B}"/>
              </a:ext>
            </a:extLst>
          </p:cNvPr>
          <p:cNvPicPr>
            <a:picLocks noChangeAspect="1"/>
          </p:cNvPicPr>
          <p:nvPr/>
        </p:nvPicPr>
        <p:blipFill rotWithShape="1">
          <a:blip r:embed="rId2">
            <a:alphaModFix amt="40000"/>
          </a:blip>
          <a:srcRect t="8354" r="-1" b="1623"/>
          <a:stretch/>
        </p:blipFill>
        <p:spPr>
          <a:xfrm>
            <a:off x="1525" y="10"/>
            <a:ext cx="12188951" cy="6857990"/>
          </a:xfrm>
          <a:prstGeom prst="rect">
            <a:avLst/>
          </a:prstGeom>
        </p:spPr>
      </p:pic>
      <p:grpSp>
        <p:nvGrpSpPr>
          <p:cNvPr id="42" name="decorative circle">
            <a:extLst>
              <a:ext uri="{FF2B5EF4-FFF2-40B4-BE49-F238E27FC236}">
                <a16:creationId xmlns:a16="http://schemas.microsoft.com/office/drawing/2014/main" xmlns="" id="{0350AF23-2606-421F-AB7B-23D9B48F3E9B}"/>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314102" y="236341"/>
            <a:ext cx="11340713" cy="5464029"/>
            <a:chOff x="314102" y="236341"/>
            <a:chExt cx="11340713" cy="5464029"/>
          </a:xfrm>
        </p:grpSpPr>
        <p:sp>
          <p:nvSpPr>
            <p:cNvPr id="31" name="Oval 30">
              <a:extLst>
                <a:ext uri="{FF2B5EF4-FFF2-40B4-BE49-F238E27FC236}">
                  <a16:creationId xmlns:a16="http://schemas.microsoft.com/office/drawing/2014/main" xmlns="" id="{526A544A-3C76-4502-A741-F4DB0E2CD2F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xmlns="" id="{017B8593-D171-47B5-8D1A-E34E7B13847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xmlns="" id="{1FEF60D4-64F6-450F-B86D-383EEA1C843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xmlns="" id="{A97D4A7C-B520-46CB-9A94-711F53997BD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xmlns="" id="{2B7B976F-E84B-4936-90D7-C8298A5E7BD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xmlns="" id="{DC91FFEC-59DF-4D22-A925-F5152076924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xmlns="" id="{58931E95-0847-47E4-8AEC-312312A0323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xmlns="" id="{3C094915-EF93-49A0-9B90-C44FB9B5007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ctrTitle"/>
          </p:nvPr>
        </p:nvSpPr>
        <p:spPr>
          <a:xfrm>
            <a:off x="2562606" y="1122363"/>
            <a:ext cx="7063739" cy="2387600"/>
          </a:xfrm>
        </p:spPr>
        <p:txBody>
          <a:bodyPr>
            <a:normAutofit/>
          </a:bodyPr>
          <a:lstStyle/>
          <a:p>
            <a:r>
              <a:rPr lang="en-US" sz="3800" b="1">
                <a:solidFill>
                  <a:srgbClr val="FFFFFF"/>
                </a:solidFill>
                <a:ea typeface="+mj-lt"/>
                <a:cs typeface="+mj-lt"/>
              </a:rPr>
              <a:t>Machine-Learning-Based Prediction of the Glass Transition Temperature of Organic Compounds </a:t>
            </a:r>
            <a:endParaRPr lang="en-US" sz="3800">
              <a:solidFill>
                <a:srgbClr val="FFFFFF"/>
              </a:solidFill>
            </a:endParaRPr>
          </a:p>
          <a:p>
            <a:endParaRPr lang="en-US" sz="3800">
              <a:solidFill>
                <a:srgbClr val="FFFFFF"/>
              </a:solidFill>
            </a:endParaRPr>
          </a:p>
        </p:txBody>
      </p:sp>
      <p:sp>
        <p:nvSpPr>
          <p:cNvPr id="3" name="Subtitle 2"/>
          <p:cNvSpPr>
            <a:spLocks noGrp="1"/>
          </p:cNvSpPr>
          <p:nvPr>
            <p:ph type="subTitle" idx="1"/>
          </p:nvPr>
        </p:nvSpPr>
        <p:spPr>
          <a:xfrm>
            <a:off x="2562606" y="3602038"/>
            <a:ext cx="7063739" cy="1655762"/>
          </a:xfrm>
        </p:spPr>
        <p:txBody>
          <a:bodyPr vert="horz" lIns="91440" tIns="45720" rIns="91440" bIns="45720" rtlCol="0">
            <a:normAutofit/>
          </a:bodyPr>
          <a:lstStyle/>
          <a:p>
            <a:r>
              <a:rPr lang="en-US">
                <a:solidFill>
                  <a:srgbClr val="FFFFFF"/>
                </a:solidFill>
                <a:cs typeface="Calibri"/>
              </a:rPr>
              <a:t>Sunny Kaushik(IMT2021007)</a:t>
            </a:r>
          </a:p>
          <a:p>
            <a:r>
              <a:rPr lang="en-US">
                <a:solidFill>
                  <a:srgbClr val="FFFFFF"/>
                </a:solidFill>
                <a:cs typeface="Calibri"/>
              </a:rPr>
              <a:t> Rohit Mogli(IMT2021503)</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9542C3-36D4-551F-09CA-2B01AB186349}"/>
              </a:ext>
            </a:extLst>
          </p:cNvPr>
          <p:cNvSpPr>
            <a:spLocks noGrp="1"/>
          </p:cNvSpPr>
          <p:nvPr>
            <p:ph type="title"/>
          </p:nvPr>
        </p:nvSpPr>
        <p:spPr/>
        <p:txBody>
          <a:bodyPr>
            <a:normAutofit/>
          </a:bodyPr>
          <a:lstStyle/>
          <a:p>
            <a:r>
              <a:rPr lang="en-US" sz="3200" dirty="0" smtClean="0"/>
              <a:t>SMILES Based Approach using ML models </a:t>
            </a:r>
            <a:endParaRPr lang="en-US" sz="3200" dirty="0"/>
          </a:p>
        </p:txBody>
      </p:sp>
      <p:sp>
        <p:nvSpPr>
          <p:cNvPr id="3" name="Content Placeholder 2">
            <a:extLst>
              <a:ext uri="{FF2B5EF4-FFF2-40B4-BE49-F238E27FC236}">
                <a16:creationId xmlns:a16="http://schemas.microsoft.com/office/drawing/2014/main" xmlns="" id="{61E9806D-C52B-F216-CCF0-8A00D84469E3}"/>
              </a:ext>
            </a:extLst>
          </p:cNvPr>
          <p:cNvSpPr>
            <a:spLocks noGrp="1"/>
          </p:cNvSpPr>
          <p:nvPr>
            <p:ph idx="1"/>
          </p:nvPr>
        </p:nvSpPr>
        <p:spPr/>
        <p:txBody>
          <a:bodyPr/>
          <a:lstStyle/>
          <a:p>
            <a:r>
              <a:rPr lang="en-US" dirty="0" smtClean="0"/>
              <a:t>The </a:t>
            </a:r>
            <a:r>
              <a:rPr lang="en-US" dirty="0" err="1" smtClean="0"/>
              <a:t>RDKit</a:t>
            </a:r>
            <a:r>
              <a:rPr lang="en-US" dirty="0" smtClean="0"/>
              <a:t> package in Python, along with the </a:t>
            </a:r>
            <a:r>
              <a:rPr lang="en-US" dirty="0" err="1" smtClean="0"/>
              <a:t>DeepChem</a:t>
            </a:r>
            <a:r>
              <a:rPr lang="en-US" dirty="0" smtClean="0"/>
              <a:t> package, is employed to handle SMILES strings. </a:t>
            </a:r>
          </a:p>
          <a:p>
            <a:r>
              <a:rPr lang="en-US" dirty="0" smtClean="0"/>
              <a:t>The </a:t>
            </a:r>
            <a:r>
              <a:rPr lang="en-US" dirty="0" err="1" smtClean="0"/>
              <a:t>RDKitDescriptors</a:t>
            </a:r>
            <a:r>
              <a:rPr lang="en-US" dirty="0" smtClean="0"/>
              <a:t> </a:t>
            </a:r>
            <a:r>
              <a:rPr lang="en-US" dirty="0" err="1" smtClean="0"/>
              <a:t>featurizer</a:t>
            </a:r>
            <a:r>
              <a:rPr lang="en-US" dirty="0" smtClean="0"/>
              <a:t> is used to transform SMILES strings into a 208-bit vector representing various molecular properties and structural information</a:t>
            </a:r>
          </a:p>
          <a:p>
            <a:r>
              <a:rPr lang="en-US" dirty="0" smtClean="0"/>
              <a:t>The SMILES Mode ML model, especially with the inclusion of melting point (Tm) as a feature, demonstrates superior performance in predicting </a:t>
            </a:r>
            <a:r>
              <a:rPr lang="en-US" dirty="0" err="1" smtClean="0"/>
              <a:t>Tg</a:t>
            </a:r>
            <a:r>
              <a:rPr lang="en-US" dirty="0" smtClean="0"/>
              <a:t> values compared to other methods.</a:t>
            </a:r>
          </a:p>
          <a:p>
            <a:pPr marL="0" indent="0">
              <a:buNone/>
            </a:pPr>
            <a:endParaRPr lang="en-US" dirty="0" smtClean="0"/>
          </a:p>
          <a:p>
            <a:endParaRPr lang="en-US" dirty="0"/>
          </a:p>
        </p:txBody>
      </p:sp>
      <p:pic>
        <p:nvPicPr>
          <p:cNvPr id="4" name="Picture 3"/>
          <p:cNvPicPr>
            <a:picLocks noChangeAspect="1"/>
          </p:cNvPicPr>
          <p:nvPr/>
        </p:nvPicPr>
        <p:blipFill>
          <a:blip r:embed="rId2"/>
          <a:stretch>
            <a:fillRect/>
          </a:stretch>
        </p:blipFill>
        <p:spPr>
          <a:xfrm>
            <a:off x="1278598" y="4153825"/>
            <a:ext cx="3682869" cy="2158075"/>
          </a:xfrm>
          <a:prstGeom prst="rect">
            <a:avLst/>
          </a:prstGeom>
        </p:spPr>
      </p:pic>
      <p:pic>
        <p:nvPicPr>
          <p:cNvPr id="7" name="Picture 6"/>
          <p:cNvPicPr>
            <a:picLocks noChangeAspect="1"/>
          </p:cNvPicPr>
          <p:nvPr/>
        </p:nvPicPr>
        <p:blipFill>
          <a:blip r:embed="rId3"/>
          <a:stretch>
            <a:fillRect/>
          </a:stretch>
        </p:blipFill>
        <p:spPr>
          <a:xfrm>
            <a:off x="6177125" y="4153825"/>
            <a:ext cx="3593407" cy="2159148"/>
          </a:xfrm>
          <a:prstGeom prst="rect">
            <a:avLst/>
          </a:prstGeom>
        </p:spPr>
      </p:pic>
    </p:spTree>
    <p:extLst>
      <p:ext uri="{BB962C8B-B14F-4D97-AF65-F5344CB8AC3E}">
        <p14:creationId xmlns:p14="http://schemas.microsoft.com/office/powerpoint/2010/main" val="4135426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9542C3-36D4-551F-09CA-2B01AB186349}"/>
              </a:ext>
            </a:extLst>
          </p:cNvPr>
          <p:cNvSpPr>
            <a:spLocks noGrp="1"/>
          </p:cNvSpPr>
          <p:nvPr>
            <p:ph type="title"/>
          </p:nvPr>
        </p:nvSpPr>
        <p:spPr/>
        <p:txBody>
          <a:bodyPr>
            <a:normAutofit/>
          </a:bodyPr>
          <a:lstStyle/>
          <a:p>
            <a:r>
              <a:rPr lang="en-US" sz="3200" dirty="0"/>
              <a:t>Effect of branching on the glass transition temperature</a:t>
            </a:r>
            <a:endParaRPr lang="en-US" sz="3200" dirty="0"/>
          </a:p>
        </p:txBody>
      </p:sp>
      <p:sp>
        <p:nvSpPr>
          <p:cNvPr id="3" name="Content Placeholder 2">
            <a:extLst>
              <a:ext uri="{FF2B5EF4-FFF2-40B4-BE49-F238E27FC236}">
                <a16:creationId xmlns:a16="http://schemas.microsoft.com/office/drawing/2014/main" xmlns="" id="{61E9806D-C52B-F216-CCF0-8A00D84469E3}"/>
              </a:ext>
            </a:extLst>
          </p:cNvPr>
          <p:cNvSpPr>
            <a:spLocks noGrp="1"/>
          </p:cNvSpPr>
          <p:nvPr>
            <p:ph idx="1"/>
          </p:nvPr>
        </p:nvSpPr>
        <p:spPr/>
        <p:txBody>
          <a:bodyPr/>
          <a:lstStyle/>
          <a:p>
            <a:r>
              <a:rPr lang="en-US" dirty="0"/>
              <a:t>B</a:t>
            </a:r>
            <a:r>
              <a:rPr lang="en-US" dirty="0" smtClean="0"/>
              <a:t>ranching </a:t>
            </a:r>
            <a:r>
              <a:rPr lang="en-US" dirty="0"/>
              <a:t>can have a significant effect on the glass transition temperature (</a:t>
            </a:r>
            <a:r>
              <a:rPr lang="en-US" dirty="0" err="1"/>
              <a:t>Tg</a:t>
            </a:r>
            <a:r>
              <a:rPr lang="en-US" dirty="0"/>
              <a:t>) of a polymer or organic </a:t>
            </a:r>
            <a:r>
              <a:rPr lang="en-US" dirty="0" smtClean="0"/>
              <a:t>compound</a:t>
            </a:r>
          </a:p>
          <a:p>
            <a:r>
              <a:rPr lang="en-US" dirty="0"/>
              <a:t>I</a:t>
            </a:r>
            <a:r>
              <a:rPr lang="en-US" dirty="0" smtClean="0"/>
              <a:t>ncreasing </a:t>
            </a:r>
            <a:r>
              <a:rPr lang="en-US" dirty="0"/>
              <a:t>branching tends to lower the </a:t>
            </a:r>
            <a:r>
              <a:rPr lang="en-US" dirty="0" smtClean="0"/>
              <a:t>glass transition temperature, </a:t>
            </a:r>
            <a:r>
              <a:rPr lang="en-US" dirty="0"/>
              <a:t>while decreasing branching or linearizing the structure tends to raise it</a:t>
            </a:r>
            <a:endParaRPr lang="en-US" dirty="0" smtClean="0"/>
          </a:p>
          <a:p>
            <a:r>
              <a:rPr lang="en-US" dirty="0"/>
              <a:t>This effect arises from the influence of branching on the molecular packing and mobility within the material</a:t>
            </a:r>
            <a:r>
              <a:rPr lang="en-US" dirty="0" smtClean="0"/>
              <a:t>.</a:t>
            </a:r>
          </a:p>
          <a:p>
            <a:r>
              <a:rPr lang="en-US" dirty="0" smtClean="0"/>
              <a:t>Due </a:t>
            </a:r>
            <a:r>
              <a:rPr lang="en-US" dirty="0"/>
              <a:t>to the disrupted packing and increased free </a:t>
            </a:r>
            <a:r>
              <a:rPr lang="en-US" dirty="0" smtClean="0"/>
              <a:t>volume, </a:t>
            </a:r>
            <a:r>
              <a:rPr lang="en-US" dirty="0"/>
              <a:t>these interactions become weaker in branched molecules. </a:t>
            </a:r>
            <a:endParaRPr lang="en-US" dirty="0" smtClean="0"/>
          </a:p>
          <a:p>
            <a:r>
              <a:rPr lang="en-US" dirty="0" smtClean="0"/>
              <a:t>Hydrogen bonds and </a:t>
            </a:r>
            <a:r>
              <a:rPr lang="en-US" dirty="0"/>
              <a:t>van der Waals </a:t>
            </a:r>
            <a:r>
              <a:rPr lang="en-US" dirty="0" smtClean="0"/>
              <a:t>forces </a:t>
            </a:r>
            <a:r>
              <a:rPr lang="en-US" dirty="0"/>
              <a:t>play a key role in determining </a:t>
            </a:r>
            <a:r>
              <a:rPr lang="en-US" dirty="0" smtClean="0"/>
              <a:t>glass transition temperature. </a:t>
            </a:r>
          </a:p>
          <a:p>
            <a:r>
              <a:rPr lang="en-US" dirty="0" smtClean="0"/>
              <a:t>Molecule</a:t>
            </a:r>
            <a:r>
              <a:rPr lang="en-US" dirty="0" smtClean="0"/>
              <a:t> having strong hydrogen bond or any branching which can increase the bonding strength of the molecule then glass transition temperature also increases</a:t>
            </a:r>
            <a:endParaRPr lang="en-US" dirty="0"/>
          </a:p>
        </p:txBody>
      </p:sp>
    </p:spTree>
    <p:extLst>
      <p:ext uri="{BB962C8B-B14F-4D97-AF65-F5344CB8AC3E}">
        <p14:creationId xmlns:p14="http://schemas.microsoft.com/office/powerpoint/2010/main" val="22421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9542C3-36D4-551F-09CA-2B01AB186349}"/>
              </a:ext>
            </a:extLst>
          </p:cNvPr>
          <p:cNvSpPr>
            <a:spLocks noGrp="1"/>
          </p:cNvSpPr>
          <p:nvPr>
            <p:ph type="title"/>
          </p:nvPr>
        </p:nvSpPr>
        <p:spPr>
          <a:xfrm>
            <a:off x="796491" y="257825"/>
            <a:ext cx="10659110" cy="1325563"/>
          </a:xfrm>
        </p:spPr>
        <p:txBody>
          <a:bodyPr>
            <a:normAutofit/>
          </a:bodyPr>
          <a:lstStyle/>
          <a:p>
            <a:r>
              <a:rPr lang="en-US" sz="3200" dirty="0" smtClean="0"/>
              <a:t>Testing on isomers of hexane</a:t>
            </a:r>
            <a:endParaRPr lang="en-US" sz="3200"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452077960"/>
              </p:ext>
            </p:extLst>
          </p:nvPr>
        </p:nvGraphicFramePr>
        <p:xfrm>
          <a:off x="777875" y="1825623"/>
          <a:ext cx="10801316" cy="4122789"/>
        </p:xfrm>
        <a:graphic>
          <a:graphicData uri="http://schemas.openxmlformats.org/drawingml/2006/table">
            <a:tbl>
              <a:tblPr firstRow="1" bandRow="1">
                <a:tableStyleId>{5C22544A-7EE6-4342-B048-85BDC9FD1C3A}</a:tableStyleId>
              </a:tblPr>
              <a:tblGrid>
                <a:gridCol w="2700329"/>
                <a:gridCol w="2700329"/>
                <a:gridCol w="2700329"/>
                <a:gridCol w="2700329"/>
              </a:tblGrid>
              <a:tr h="701209">
                <a:tc>
                  <a:txBody>
                    <a:bodyPr/>
                    <a:lstStyle/>
                    <a:p>
                      <a:r>
                        <a:rPr lang="en-US" dirty="0" smtClean="0"/>
                        <a:t>Molecular</a:t>
                      </a:r>
                      <a:r>
                        <a:rPr lang="en-US" baseline="0" dirty="0" smtClean="0"/>
                        <a:t> formula</a:t>
                      </a:r>
                      <a:endParaRPr lang="en-US" dirty="0"/>
                    </a:p>
                  </a:txBody>
                  <a:tcPr/>
                </a:tc>
                <a:tc>
                  <a:txBody>
                    <a:bodyPr/>
                    <a:lstStyle/>
                    <a:p>
                      <a:r>
                        <a:rPr lang="en-US" dirty="0" smtClean="0"/>
                        <a:t>Molecular</a:t>
                      </a:r>
                      <a:r>
                        <a:rPr lang="en-US" baseline="0" dirty="0" smtClean="0"/>
                        <a:t> structure </a:t>
                      </a:r>
                      <a:endParaRPr lang="en-US" dirty="0"/>
                    </a:p>
                  </a:txBody>
                  <a:tcPr/>
                </a:tc>
                <a:tc>
                  <a:txBody>
                    <a:bodyPr/>
                    <a:lstStyle/>
                    <a:p>
                      <a:r>
                        <a:rPr lang="en-US" dirty="0" smtClean="0"/>
                        <a:t>Melting point Tm</a:t>
                      </a:r>
                      <a:r>
                        <a:rPr lang="en-US" baseline="0" dirty="0" smtClean="0"/>
                        <a:t> </a:t>
                      </a:r>
                      <a:r>
                        <a:rPr lang="en-US" dirty="0" smtClean="0"/>
                        <a:t>(K)</a:t>
                      </a:r>
                      <a:endParaRPr lang="en-US" dirty="0"/>
                    </a:p>
                  </a:txBody>
                  <a:tcPr/>
                </a:tc>
                <a:tc>
                  <a:txBody>
                    <a:bodyPr/>
                    <a:lstStyle/>
                    <a:p>
                      <a:r>
                        <a:rPr lang="en-US" dirty="0" smtClean="0"/>
                        <a:t>Glass</a:t>
                      </a:r>
                      <a:r>
                        <a:rPr lang="en-US" baseline="0" dirty="0" smtClean="0"/>
                        <a:t> transition temperature </a:t>
                      </a:r>
                      <a:r>
                        <a:rPr lang="en-US" baseline="0" dirty="0" err="1" smtClean="0"/>
                        <a:t>Tg</a:t>
                      </a:r>
                      <a:r>
                        <a:rPr lang="en-US" baseline="0" dirty="0" smtClean="0"/>
                        <a:t>(K)</a:t>
                      </a:r>
                      <a:endParaRPr lang="en-US" dirty="0"/>
                    </a:p>
                  </a:txBody>
                  <a:tcPr/>
                </a:tc>
              </a:tr>
              <a:tr h="684316">
                <a:tc>
                  <a:txBody>
                    <a:bodyPr/>
                    <a:lstStyle/>
                    <a:p>
                      <a:r>
                        <a:rPr lang="en-US" dirty="0" smtClean="0"/>
                        <a:t>n –</a:t>
                      </a:r>
                      <a:r>
                        <a:rPr lang="en-US" baseline="0" dirty="0" smtClean="0"/>
                        <a:t> hexane</a:t>
                      </a:r>
                      <a:endParaRPr lang="en-US" dirty="0"/>
                    </a:p>
                  </a:txBody>
                  <a:tcPr/>
                </a:tc>
                <a:tc>
                  <a:txBody>
                    <a:bodyPr/>
                    <a:lstStyle/>
                    <a:p>
                      <a:endParaRPr lang="en-US"/>
                    </a:p>
                  </a:txBody>
                  <a:tcPr/>
                </a:tc>
                <a:tc>
                  <a:txBody>
                    <a:bodyPr/>
                    <a:lstStyle/>
                    <a:p>
                      <a:r>
                        <a:rPr lang="en-US" dirty="0" smtClean="0"/>
                        <a:t>177.83</a:t>
                      </a:r>
                      <a:endParaRPr lang="en-US" dirty="0"/>
                    </a:p>
                  </a:txBody>
                  <a:tcPr/>
                </a:tc>
                <a:tc>
                  <a:txBody>
                    <a:bodyPr/>
                    <a:lstStyle/>
                    <a:p>
                      <a:r>
                        <a:rPr lang="en-US" sz="1800" b="0" i="0" kern="1200" dirty="0" smtClean="0">
                          <a:solidFill>
                            <a:schemeClr val="dk1"/>
                          </a:solidFill>
                          <a:effectLst/>
                          <a:latin typeface="+mn-lt"/>
                          <a:ea typeface="+mn-ea"/>
                          <a:cs typeface="+mn-cs"/>
                        </a:rPr>
                        <a:t>90.49</a:t>
                      </a:r>
                      <a:endParaRPr lang="en-US" dirty="0"/>
                    </a:p>
                  </a:txBody>
                  <a:tcPr/>
                </a:tc>
              </a:tr>
              <a:tr h="684316">
                <a:tc>
                  <a:txBody>
                    <a:bodyPr/>
                    <a:lstStyle/>
                    <a:p>
                      <a:r>
                        <a:rPr lang="en-US" dirty="0" smtClean="0"/>
                        <a:t>2</a:t>
                      </a:r>
                      <a:r>
                        <a:rPr lang="en-US" baseline="0" dirty="0" smtClean="0"/>
                        <a:t> – methyl </a:t>
                      </a:r>
                      <a:r>
                        <a:rPr lang="en-US" dirty="0" smtClean="0"/>
                        <a:t>pentane</a:t>
                      </a:r>
                      <a:endParaRPr lang="en-US" dirty="0"/>
                    </a:p>
                  </a:txBody>
                  <a:tcPr/>
                </a:tc>
                <a:tc>
                  <a:txBody>
                    <a:bodyPr/>
                    <a:lstStyle/>
                    <a:p>
                      <a:endParaRPr lang="en-US"/>
                    </a:p>
                  </a:txBody>
                  <a:tcPr/>
                </a:tc>
                <a:tc>
                  <a:txBody>
                    <a:bodyPr/>
                    <a:lstStyle/>
                    <a:p>
                      <a:r>
                        <a:rPr lang="en-US" dirty="0" smtClean="0"/>
                        <a:t>120.1</a:t>
                      </a:r>
                      <a:endParaRPr lang="en-US" dirty="0"/>
                    </a:p>
                  </a:txBody>
                  <a:tcPr/>
                </a:tc>
                <a:tc>
                  <a:txBody>
                    <a:bodyPr/>
                    <a:lstStyle/>
                    <a:p>
                      <a:r>
                        <a:rPr lang="en-US" sz="1800" b="0" i="0" kern="1200" dirty="0" smtClean="0">
                          <a:solidFill>
                            <a:schemeClr val="dk1"/>
                          </a:solidFill>
                          <a:effectLst/>
                          <a:latin typeface="+mn-lt"/>
                          <a:ea typeface="+mn-ea"/>
                          <a:cs typeface="+mn-cs"/>
                        </a:rPr>
                        <a:t>140.42,77</a:t>
                      </a:r>
                      <a:endParaRPr lang="en-US" dirty="0"/>
                    </a:p>
                  </a:txBody>
                  <a:tcPr/>
                </a:tc>
              </a:tr>
              <a:tr h="684316">
                <a:tc>
                  <a:txBody>
                    <a:bodyPr/>
                    <a:lstStyle/>
                    <a:p>
                      <a:r>
                        <a:rPr lang="en-US" dirty="0" smtClean="0"/>
                        <a:t>3</a:t>
                      </a:r>
                      <a:r>
                        <a:rPr lang="en-US" baseline="0" dirty="0" smtClean="0"/>
                        <a:t> – methyl pentane</a:t>
                      </a:r>
                      <a:endParaRPr lang="en-US" dirty="0"/>
                    </a:p>
                  </a:txBody>
                  <a:tcPr/>
                </a:tc>
                <a:tc>
                  <a:txBody>
                    <a:bodyPr/>
                    <a:lstStyle/>
                    <a:p>
                      <a:endParaRPr lang="en-US"/>
                    </a:p>
                  </a:txBody>
                  <a:tcPr/>
                </a:tc>
                <a:tc>
                  <a:txBody>
                    <a:bodyPr/>
                    <a:lstStyle/>
                    <a:p>
                      <a:r>
                        <a:rPr lang="en-US" dirty="0" smtClean="0"/>
                        <a:t>336</a:t>
                      </a:r>
                      <a:endParaRPr lang="en-US" dirty="0"/>
                    </a:p>
                  </a:txBody>
                  <a:tcPr/>
                </a:tc>
                <a:tc>
                  <a:txBody>
                    <a:bodyPr/>
                    <a:lstStyle/>
                    <a:p>
                      <a:r>
                        <a:rPr lang="en-US" sz="1800" b="0" i="0" kern="1200" dirty="0" smtClean="0">
                          <a:solidFill>
                            <a:schemeClr val="dk1"/>
                          </a:solidFill>
                          <a:effectLst/>
                          <a:latin typeface="+mn-lt"/>
                          <a:ea typeface="+mn-ea"/>
                          <a:cs typeface="+mn-cs"/>
                        </a:rPr>
                        <a:t>136.99,76</a:t>
                      </a:r>
                      <a:endParaRPr lang="en-US" dirty="0"/>
                    </a:p>
                  </a:txBody>
                  <a:tcPr/>
                </a:tc>
              </a:tr>
              <a:tr h="684316">
                <a:tc>
                  <a:txBody>
                    <a:bodyPr/>
                    <a:lstStyle/>
                    <a:p>
                      <a:r>
                        <a:rPr lang="en-US" dirty="0" smtClean="0"/>
                        <a:t>2,3 – dimethyl butane</a:t>
                      </a:r>
                      <a:endParaRPr lang="en-US" dirty="0"/>
                    </a:p>
                  </a:txBody>
                  <a:tcPr/>
                </a:tc>
                <a:tc>
                  <a:txBody>
                    <a:bodyPr/>
                    <a:lstStyle/>
                    <a:p>
                      <a:endParaRPr lang="en-US"/>
                    </a:p>
                  </a:txBody>
                  <a:tcPr/>
                </a:tc>
                <a:tc>
                  <a:txBody>
                    <a:bodyPr/>
                    <a:lstStyle/>
                    <a:p>
                      <a:r>
                        <a:rPr lang="en-US" dirty="0" smtClean="0"/>
                        <a:t>331</a:t>
                      </a:r>
                      <a:endParaRPr lang="en-US" dirty="0"/>
                    </a:p>
                  </a:txBody>
                  <a:tcPr/>
                </a:tc>
                <a:tc>
                  <a:txBody>
                    <a:bodyPr/>
                    <a:lstStyle/>
                    <a:p>
                      <a:r>
                        <a:rPr lang="en-US" sz="1800" b="0" i="0" kern="1200" dirty="0" smtClean="0">
                          <a:solidFill>
                            <a:schemeClr val="dk1"/>
                          </a:solidFill>
                          <a:effectLst/>
                          <a:latin typeface="+mn-lt"/>
                          <a:ea typeface="+mn-ea"/>
                          <a:cs typeface="+mn-cs"/>
                        </a:rPr>
                        <a:t>90.36</a:t>
                      </a:r>
                      <a:endParaRPr lang="en-US" dirty="0"/>
                    </a:p>
                  </a:txBody>
                  <a:tcPr/>
                </a:tc>
              </a:tr>
              <a:tr h="684316">
                <a:tc>
                  <a:txBody>
                    <a:bodyPr/>
                    <a:lstStyle/>
                    <a:p>
                      <a:r>
                        <a:rPr lang="en-US" dirty="0" smtClean="0"/>
                        <a:t>2,2</a:t>
                      </a:r>
                      <a:r>
                        <a:rPr lang="en-US" baseline="0" dirty="0" smtClean="0"/>
                        <a:t> – dimethyl butane</a:t>
                      </a:r>
                      <a:endParaRPr lang="en-US" dirty="0"/>
                    </a:p>
                  </a:txBody>
                  <a:tcPr/>
                </a:tc>
                <a:tc>
                  <a:txBody>
                    <a:bodyPr/>
                    <a:lstStyle/>
                    <a:p>
                      <a:endParaRPr lang="en-US"/>
                    </a:p>
                  </a:txBody>
                  <a:tcPr/>
                </a:tc>
                <a:tc>
                  <a:txBody>
                    <a:bodyPr/>
                    <a:lstStyle/>
                    <a:p>
                      <a:r>
                        <a:rPr lang="en-US" dirty="0" smtClean="0"/>
                        <a:t>173</a:t>
                      </a:r>
                      <a:endParaRPr lang="en-US" dirty="0"/>
                    </a:p>
                  </a:txBody>
                  <a:tcPr/>
                </a:tc>
                <a:tc>
                  <a:txBody>
                    <a:bodyPr/>
                    <a:lstStyle/>
                    <a:p>
                      <a:r>
                        <a:rPr lang="en-US" sz="1800" b="0" i="0" kern="1200" dirty="0" smtClean="0">
                          <a:solidFill>
                            <a:schemeClr val="dk1"/>
                          </a:solidFill>
                          <a:effectLst/>
                          <a:latin typeface="+mn-lt"/>
                          <a:ea typeface="+mn-ea"/>
                          <a:cs typeface="+mn-cs"/>
                        </a:rPr>
                        <a:t>78.13</a:t>
                      </a:r>
                      <a:endParaRPr lang="en-US" dirty="0"/>
                    </a:p>
                  </a:txBody>
                  <a:tcPr/>
                </a:tc>
              </a:tr>
            </a:tbl>
          </a:graphicData>
        </a:graphic>
      </p:graphicFrame>
      <p:pic>
        <p:nvPicPr>
          <p:cNvPr id="9" name="Picture 8"/>
          <p:cNvPicPr>
            <a:picLocks noChangeAspect="1"/>
          </p:cNvPicPr>
          <p:nvPr/>
        </p:nvPicPr>
        <p:blipFill>
          <a:blip r:embed="rId2"/>
          <a:stretch>
            <a:fillRect/>
          </a:stretch>
        </p:blipFill>
        <p:spPr>
          <a:xfrm>
            <a:off x="3735829" y="2565590"/>
            <a:ext cx="2037647" cy="475665"/>
          </a:xfrm>
          <a:prstGeom prst="rect">
            <a:avLst/>
          </a:prstGeom>
        </p:spPr>
      </p:pic>
      <p:pic>
        <p:nvPicPr>
          <p:cNvPr id="10" name="Picture 9"/>
          <p:cNvPicPr>
            <a:picLocks noChangeAspect="1"/>
          </p:cNvPicPr>
          <p:nvPr/>
        </p:nvPicPr>
        <p:blipFill>
          <a:blip r:embed="rId3"/>
          <a:stretch>
            <a:fillRect/>
          </a:stretch>
        </p:blipFill>
        <p:spPr>
          <a:xfrm>
            <a:off x="3735830" y="5372187"/>
            <a:ext cx="2037646" cy="477873"/>
          </a:xfrm>
          <a:prstGeom prst="rect">
            <a:avLst/>
          </a:prstGeom>
        </p:spPr>
      </p:pic>
      <p:pic>
        <p:nvPicPr>
          <p:cNvPr id="11" name="Picture 10"/>
          <p:cNvPicPr>
            <a:picLocks noChangeAspect="1"/>
          </p:cNvPicPr>
          <p:nvPr/>
        </p:nvPicPr>
        <p:blipFill>
          <a:blip r:embed="rId4"/>
          <a:stretch>
            <a:fillRect/>
          </a:stretch>
        </p:blipFill>
        <p:spPr>
          <a:xfrm>
            <a:off x="3735833" y="3270263"/>
            <a:ext cx="2037644" cy="467475"/>
          </a:xfrm>
          <a:prstGeom prst="rect">
            <a:avLst/>
          </a:prstGeom>
        </p:spPr>
      </p:pic>
      <p:pic>
        <p:nvPicPr>
          <p:cNvPr id="12" name="Picture 11"/>
          <p:cNvPicPr>
            <a:picLocks noChangeAspect="1"/>
          </p:cNvPicPr>
          <p:nvPr/>
        </p:nvPicPr>
        <p:blipFill>
          <a:blip r:embed="rId5"/>
          <a:stretch>
            <a:fillRect/>
          </a:stretch>
        </p:blipFill>
        <p:spPr>
          <a:xfrm>
            <a:off x="3735831" y="4014544"/>
            <a:ext cx="2037647" cy="505643"/>
          </a:xfrm>
          <a:prstGeom prst="rect">
            <a:avLst/>
          </a:prstGeom>
        </p:spPr>
      </p:pic>
      <p:pic>
        <p:nvPicPr>
          <p:cNvPr id="13" name="Picture 12"/>
          <p:cNvPicPr>
            <a:picLocks noChangeAspect="1"/>
          </p:cNvPicPr>
          <p:nvPr/>
        </p:nvPicPr>
        <p:blipFill>
          <a:blip r:embed="rId6"/>
          <a:stretch>
            <a:fillRect/>
          </a:stretch>
        </p:blipFill>
        <p:spPr>
          <a:xfrm>
            <a:off x="3735828" y="4686238"/>
            <a:ext cx="2037647" cy="519897"/>
          </a:xfrm>
          <a:prstGeom prst="rect">
            <a:avLst/>
          </a:prstGeom>
        </p:spPr>
      </p:pic>
    </p:spTree>
    <p:extLst>
      <p:ext uri="{BB962C8B-B14F-4D97-AF65-F5344CB8AC3E}">
        <p14:creationId xmlns:p14="http://schemas.microsoft.com/office/powerpoint/2010/main" val="466010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9542C3-36D4-551F-09CA-2B01AB186349}"/>
              </a:ext>
            </a:extLst>
          </p:cNvPr>
          <p:cNvSpPr>
            <a:spLocks noGrp="1"/>
          </p:cNvSpPr>
          <p:nvPr>
            <p:ph type="title"/>
          </p:nvPr>
        </p:nvSpPr>
        <p:spPr/>
        <p:txBody>
          <a:bodyPr>
            <a:normAutofit/>
          </a:bodyPr>
          <a:lstStyle/>
          <a:p>
            <a:r>
              <a:rPr lang="en-US" sz="3200" dirty="0" smtClean="0"/>
              <a:t>Hydrogen bond effect on glass transition temperature</a:t>
            </a:r>
            <a:endParaRPr lang="en-US" sz="3200" dirty="0"/>
          </a:p>
        </p:txBody>
      </p:sp>
      <p:pic>
        <p:nvPicPr>
          <p:cNvPr id="4" name="Content Placeholder 3"/>
          <p:cNvPicPr>
            <a:picLocks noGrp="1" noChangeAspect="1"/>
          </p:cNvPicPr>
          <p:nvPr>
            <p:ph idx="1"/>
          </p:nvPr>
        </p:nvPicPr>
        <p:blipFill>
          <a:blip r:embed="rId2"/>
          <a:stretch>
            <a:fillRect/>
          </a:stretch>
        </p:blipFill>
        <p:spPr>
          <a:xfrm>
            <a:off x="1433442" y="1414914"/>
            <a:ext cx="3542819" cy="2559619"/>
          </a:xfrm>
          <a:prstGeom prst="rect">
            <a:avLst/>
          </a:prstGeom>
        </p:spPr>
      </p:pic>
      <p:pic>
        <p:nvPicPr>
          <p:cNvPr id="6" name="Picture 5"/>
          <p:cNvPicPr>
            <a:picLocks noChangeAspect="1"/>
          </p:cNvPicPr>
          <p:nvPr/>
        </p:nvPicPr>
        <p:blipFill>
          <a:blip r:embed="rId3"/>
          <a:stretch>
            <a:fillRect/>
          </a:stretch>
        </p:blipFill>
        <p:spPr>
          <a:xfrm>
            <a:off x="1433442" y="4121284"/>
            <a:ext cx="3542819" cy="2411206"/>
          </a:xfrm>
          <a:prstGeom prst="rect">
            <a:avLst/>
          </a:prstGeom>
        </p:spPr>
      </p:pic>
      <p:sp>
        <p:nvSpPr>
          <p:cNvPr id="7" name="TextBox 6"/>
          <p:cNvSpPr txBox="1"/>
          <p:nvPr/>
        </p:nvSpPr>
        <p:spPr>
          <a:xfrm>
            <a:off x="5996539" y="2510057"/>
            <a:ext cx="5621154" cy="400110"/>
          </a:xfrm>
          <a:prstGeom prst="rect">
            <a:avLst/>
          </a:prstGeom>
          <a:noFill/>
        </p:spPr>
        <p:txBody>
          <a:bodyPr wrap="square" rtlCol="0">
            <a:spAutoFit/>
          </a:bodyPr>
          <a:lstStyle/>
          <a:p>
            <a:r>
              <a:rPr lang="en-US" sz="2000" dirty="0" smtClean="0"/>
              <a:t>- Polyvinyl alcohol                       </a:t>
            </a:r>
            <a:r>
              <a:rPr lang="en-US" sz="2000" dirty="0" err="1" smtClean="0"/>
              <a:t>Tg</a:t>
            </a:r>
            <a:r>
              <a:rPr lang="en-US" sz="2000" dirty="0" smtClean="0"/>
              <a:t> = 348.15 – 358.15</a:t>
            </a:r>
            <a:endParaRPr lang="en-US" sz="2000" dirty="0"/>
          </a:p>
        </p:txBody>
      </p:sp>
      <p:sp>
        <p:nvSpPr>
          <p:cNvPr id="8" name="TextBox 7"/>
          <p:cNvSpPr txBox="1"/>
          <p:nvPr/>
        </p:nvSpPr>
        <p:spPr>
          <a:xfrm>
            <a:off x="6106795" y="5036342"/>
            <a:ext cx="4985886" cy="400110"/>
          </a:xfrm>
          <a:prstGeom prst="rect">
            <a:avLst/>
          </a:prstGeom>
          <a:noFill/>
        </p:spPr>
        <p:txBody>
          <a:bodyPr wrap="square" rtlCol="0">
            <a:spAutoFit/>
          </a:bodyPr>
          <a:lstStyle/>
          <a:p>
            <a:r>
              <a:rPr lang="en-US" dirty="0" smtClean="0"/>
              <a:t>- </a:t>
            </a:r>
            <a:r>
              <a:rPr lang="en-US" sz="2000" dirty="0" smtClean="0"/>
              <a:t>Polyethylene                             </a:t>
            </a:r>
            <a:r>
              <a:rPr lang="en-US" sz="2000" dirty="0" err="1" smtClean="0"/>
              <a:t>Tg</a:t>
            </a:r>
            <a:r>
              <a:rPr lang="en-US" sz="2000" dirty="0" smtClean="0"/>
              <a:t> = 148.15</a:t>
            </a:r>
            <a:endParaRPr lang="en-US" sz="2000" dirty="0"/>
          </a:p>
        </p:txBody>
      </p:sp>
    </p:spTree>
    <p:extLst>
      <p:ext uri="{BB962C8B-B14F-4D97-AF65-F5344CB8AC3E}">
        <p14:creationId xmlns:p14="http://schemas.microsoft.com/office/powerpoint/2010/main" val="3117834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9542C3-36D4-551F-09CA-2B01AB186349}"/>
              </a:ext>
            </a:extLst>
          </p:cNvPr>
          <p:cNvSpPr>
            <a:spLocks noGrp="1"/>
          </p:cNvSpPr>
          <p:nvPr>
            <p:ph type="title"/>
          </p:nvPr>
        </p:nvSpPr>
        <p:spPr/>
        <p:txBody>
          <a:bodyPr>
            <a:normAutofit/>
          </a:bodyPr>
          <a:lstStyle/>
          <a:p>
            <a:r>
              <a:rPr lang="en-US" sz="3200"/>
              <a:t>Background and Problem Statement</a:t>
            </a:r>
          </a:p>
        </p:txBody>
      </p:sp>
      <p:sp>
        <p:nvSpPr>
          <p:cNvPr id="3" name="Content Placeholder 2">
            <a:extLst>
              <a:ext uri="{FF2B5EF4-FFF2-40B4-BE49-F238E27FC236}">
                <a16:creationId xmlns:a16="http://schemas.microsoft.com/office/drawing/2014/main" xmlns="" id="{61E9806D-C52B-F216-CCF0-8A00D84469E3}"/>
              </a:ext>
            </a:extLst>
          </p:cNvPr>
          <p:cNvSpPr>
            <a:spLocks noGrp="1"/>
          </p:cNvSpPr>
          <p:nvPr>
            <p:ph idx="1"/>
          </p:nvPr>
        </p:nvSpPr>
        <p:spPr/>
        <p:txBody>
          <a:bodyPr vert="horz" lIns="91440" tIns="45720" rIns="91440" bIns="45720" rtlCol="0" anchor="t">
            <a:normAutofit/>
          </a:bodyPr>
          <a:lstStyle/>
          <a:p>
            <a:r>
              <a:rPr lang="en-US" i="1">
                <a:ea typeface="+mn-lt"/>
                <a:cs typeface="+mn-lt"/>
              </a:rPr>
              <a:t>T </a:t>
            </a:r>
            <a:r>
              <a:rPr lang="en-US">
                <a:ea typeface="+mn-lt"/>
                <a:cs typeface="+mn-lt"/>
              </a:rPr>
              <a:t>is defined as the temperature at which the viscosity of a substance reaches a value of about 10^12 Pa-s. </a:t>
            </a:r>
            <a:endParaRPr lang="en-US">
              <a:cs typeface="Calibri"/>
            </a:endParaRPr>
          </a:p>
          <a:p>
            <a:pPr>
              <a:buClr>
                <a:srgbClr val="434D76"/>
              </a:buClr>
            </a:pPr>
            <a:r>
              <a:rPr lang="en-US">
                <a:ea typeface="+mn-lt"/>
                <a:cs typeface="+mn-lt"/>
              </a:rPr>
              <a:t>The </a:t>
            </a:r>
            <a:r>
              <a:rPr lang="en-US" i="1">
                <a:ea typeface="+mn-lt"/>
                <a:cs typeface="+mn-lt"/>
              </a:rPr>
              <a:t>random forest </a:t>
            </a:r>
            <a:r>
              <a:rPr lang="en-US">
                <a:ea typeface="+mn-lt"/>
                <a:cs typeface="+mn-lt"/>
              </a:rPr>
              <a:t>algorithm</a:t>
            </a:r>
            <a:r>
              <a:rPr lang="en-US">
                <a:solidFill>
                  <a:srgbClr val="0D54A6"/>
                </a:solidFill>
                <a:ea typeface="+mn-lt"/>
                <a:cs typeface="+mn-lt"/>
              </a:rPr>
              <a:t> </a:t>
            </a:r>
            <a:r>
              <a:rPr lang="en-US">
                <a:ea typeface="+mn-lt"/>
                <a:cs typeface="+mn-lt"/>
              </a:rPr>
              <a:t>consists of multiple individual </a:t>
            </a:r>
            <a:r>
              <a:rPr lang="en-US" i="1">
                <a:ea typeface="+mn-lt"/>
                <a:cs typeface="+mn-lt"/>
              </a:rPr>
              <a:t>decision tree</a:t>
            </a:r>
            <a:r>
              <a:rPr lang="en-US">
                <a:ea typeface="+mn-lt"/>
                <a:cs typeface="+mn-lt"/>
              </a:rPr>
              <a:t>s and is, therefore, an ensemble method.</a:t>
            </a:r>
            <a:r>
              <a:rPr lang="en-US">
                <a:solidFill>
                  <a:srgbClr val="0D54A6"/>
                </a:solidFill>
                <a:ea typeface="+mn-lt"/>
                <a:cs typeface="+mn-lt"/>
              </a:rPr>
              <a:t> </a:t>
            </a:r>
            <a:r>
              <a:rPr lang="en-US">
                <a:ea typeface="+mn-lt"/>
                <a:cs typeface="+mn-lt"/>
              </a:rPr>
              <a:t>Such an ensemble of trees is more powerful than a single </a:t>
            </a:r>
            <a:r>
              <a:rPr lang="en-US" i="1">
                <a:ea typeface="+mn-lt"/>
                <a:cs typeface="+mn-lt"/>
              </a:rPr>
              <a:t>decision tree</a:t>
            </a:r>
            <a:r>
              <a:rPr lang="en-US">
                <a:ea typeface="+mn-lt"/>
                <a:cs typeface="+mn-lt"/>
              </a:rPr>
              <a:t>, because of the </a:t>
            </a:r>
            <a:r>
              <a:rPr lang="en-US" i="1">
                <a:ea typeface="+mn-lt"/>
                <a:cs typeface="+mn-lt"/>
              </a:rPr>
              <a:t>uncorrelatedness </a:t>
            </a:r>
            <a:r>
              <a:rPr lang="en-US">
                <a:ea typeface="+mn-lt"/>
                <a:cs typeface="+mn-lt"/>
              </a:rPr>
              <a:t>of the different trees. </a:t>
            </a:r>
            <a:endParaRPr lang="en-US">
              <a:cs typeface="Calibri"/>
            </a:endParaRPr>
          </a:p>
          <a:p>
            <a:pPr>
              <a:buClr>
                <a:srgbClr val="434D76"/>
              </a:buClr>
            </a:pPr>
            <a:r>
              <a:rPr lang="en-US">
                <a:ea typeface="+mn-lt"/>
                <a:cs typeface="+mn-lt"/>
              </a:rPr>
              <a:t>The </a:t>
            </a:r>
            <a:r>
              <a:rPr lang="en-US" i="1">
                <a:ea typeface="+mn-lt"/>
                <a:cs typeface="+mn-lt"/>
              </a:rPr>
              <a:t>extra trees </a:t>
            </a:r>
            <a:r>
              <a:rPr lang="en-US">
                <a:ea typeface="+mn-lt"/>
                <a:cs typeface="+mn-lt"/>
              </a:rPr>
              <a:t>algorithm</a:t>
            </a:r>
            <a:r>
              <a:rPr lang="en-US">
                <a:solidFill>
                  <a:srgbClr val="0D54A6"/>
                </a:solidFill>
                <a:ea typeface="+mn-lt"/>
                <a:cs typeface="+mn-lt"/>
              </a:rPr>
              <a:t> </a:t>
            </a:r>
            <a:r>
              <a:rPr lang="en-US">
                <a:ea typeface="+mn-lt"/>
                <a:cs typeface="+mn-lt"/>
              </a:rPr>
              <a:t>relies on the same concept as the </a:t>
            </a:r>
            <a:r>
              <a:rPr lang="en-US" i="1">
                <a:ea typeface="+mn-lt"/>
                <a:cs typeface="+mn-lt"/>
              </a:rPr>
              <a:t>random forest</a:t>
            </a:r>
            <a:r>
              <a:rPr lang="en-US">
                <a:ea typeface="+mn-lt"/>
                <a:cs typeface="+mn-lt"/>
              </a:rPr>
              <a:t>, but has two major differences. First, the subsets are created without replacement and, second, instead of searching for the best split by maximizing the variance reduction, only a few random splits are considered and the best one among those is chosen. Generally, the </a:t>
            </a:r>
            <a:r>
              <a:rPr lang="en-US" i="1">
                <a:ea typeface="+mn-lt"/>
                <a:cs typeface="+mn-lt"/>
              </a:rPr>
              <a:t>random forest </a:t>
            </a:r>
            <a:r>
              <a:rPr lang="en-US">
                <a:ea typeface="+mn-lt"/>
                <a:cs typeface="+mn-lt"/>
              </a:rPr>
              <a:t>and </a:t>
            </a:r>
            <a:r>
              <a:rPr lang="en-US" i="1">
                <a:ea typeface="+mn-lt"/>
                <a:cs typeface="+mn-lt"/>
              </a:rPr>
              <a:t>extra trees </a:t>
            </a:r>
            <a:r>
              <a:rPr lang="en-US">
                <a:ea typeface="+mn-lt"/>
                <a:cs typeface="+mn-lt"/>
              </a:rPr>
              <a:t>algorithm are believed to perform equally well, but </a:t>
            </a:r>
            <a:r>
              <a:rPr lang="en-US" i="1">
                <a:ea typeface="+mn-lt"/>
                <a:cs typeface="+mn-lt"/>
              </a:rPr>
              <a:t>extra trees </a:t>
            </a:r>
            <a:r>
              <a:rPr lang="en-US">
                <a:ea typeface="+mn-lt"/>
                <a:cs typeface="+mn-lt"/>
              </a:rPr>
              <a:t>seems to outperform </a:t>
            </a:r>
            <a:r>
              <a:rPr lang="en-US" i="1">
                <a:ea typeface="+mn-lt"/>
                <a:cs typeface="+mn-lt"/>
              </a:rPr>
              <a:t>random forest </a:t>
            </a:r>
            <a:r>
              <a:rPr lang="en-US">
                <a:ea typeface="+mn-lt"/>
                <a:cs typeface="+mn-lt"/>
              </a:rPr>
              <a:t>when noisy features are present.</a:t>
            </a:r>
            <a:endParaRPr lang="en-US">
              <a:solidFill>
                <a:srgbClr val="0D54A6"/>
              </a:solidFill>
              <a:cs typeface="Calibri"/>
            </a:endParaRPr>
          </a:p>
          <a:p>
            <a:pPr>
              <a:buClr>
                <a:srgbClr val="434D76"/>
              </a:buClr>
            </a:pPr>
            <a:endParaRPr lang="en-US" sz="1000">
              <a:cs typeface="Calibri"/>
            </a:endParaRPr>
          </a:p>
          <a:p>
            <a:pPr>
              <a:buClr>
                <a:srgbClr val="434D76"/>
              </a:buClr>
            </a:pPr>
            <a:endParaRPr lang="en-US" sz="1000">
              <a:cs typeface="Calibri"/>
            </a:endParaRPr>
          </a:p>
          <a:p>
            <a:pPr>
              <a:buClr>
                <a:srgbClr val="434D76"/>
              </a:buClr>
            </a:pPr>
            <a:endParaRPr lang="en-US">
              <a:cs typeface="Calibri"/>
            </a:endParaRPr>
          </a:p>
        </p:txBody>
      </p:sp>
    </p:spTree>
    <p:extLst>
      <p:ext uri="{BB962C8B-B14F-4D97-AF65-F5344CB8AC3E}">
        <p14:creationId xmlns:p14="http://schemas.microsoft.com/office/powerpoint/2010/main" val="2935484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9542C3-36D4-551F-09CA-2B01AB186349}"/>
              </a:ext>
            </a:extLst>
          </p:cNvPr>
          <p:cNvSpPr>
            <a:spLocks noGrp="1"/>
          </p:cNvSpPr>
          <p:nvPr>
            <p:ph type="title"/>
          </p:nvPr>
        </p:nvSpPr>
        <p:spPr/>
        <p:txBody>
          <a:bodyPr>
            <a:normAutofit/>
          </a:bodyPr>
          <a:lstStyle/>
          <a:p>
            <a:r>
              <a:rPr lang="en-US" sz="3200"/>
              <a:t>Literature Review</a:t>
            </a:r>
          </a:p>
        </p:txBody>
      </p:sp>
      <p:sp>
        <p:nvSpPr>
          <p:cNvPr id="3" name="Content Placeholder 2">
            <a:extLst>
              <a:ext uri="{FF2B5EF4-FFF2-40B4-BE49-F238E27FC236}">
                <a16:creationId xmlns:a16="http://schemas.microsoft.com/office/drawing/2014/main" xmlns="" id="{61E9806D-C52B-F216-CCF0-8A00D84469E3}"/>
              </a:ext>
            </a:extLst>
          </p:cNvPr>
          <p:cNvSpPr>
            <a:spLocks noGrp="1"/>
          </p:cNvSpPr>
          <p:nvPr>
            <p:ph idx="1"/>
          </p:nvPr>
        </p:nvSpPr>
        <p:spPr/>
        <p:txBody>
          <a:bodyPr vert="horz" lIns="91440" tIns="45720" rIns="91440" bIns="45720" rtlCol="0" anchor="t">
            <a:normAutofit/>
          </a:bodyPr>
          <a:lstStyle/>
          <a:p>
            <a:r>
              <a:rPr lang="en-US">
                <a:ea typeface="+mn-lt"/>
                <a:cs typeface="+mn-lt"/>
              </a:rPr>
              <a:t>In 2014, </a:t>
            </a:r>
            <a:r>
              <a:rPr lang="en-US" err="1">
                <a:ea typeface="+mn-lt"/>
                <a:cs typeface="+mn-lt"/>
              </a:rPr>
              <a:t>Alzghoul</a:t>
            </a:r>
            <a:r>
              <a:rPr lang="en-US">
                <a:ea typeface="+mn-lt"/>
                <a:cs typeface="+mn-lt"/>
              </a:rPr>
              <a:t> et al.</a:t>
            </a:r>
            <a:r>
              <a:rPr lang="en-US">
                <a:solidFill>
                  <a:srgbClr val="0D54A6"/>
                </a:solidFill>
                <a:ea typeface="+mn-lt"/>
                <a:cs typeface="+mn-lt"/>
              </a:rPr>
              <a:t> </a:t>
            </a:r>
            <a:r>
              <a:rPr lang="en-US">
                <a:ea typeface="+mn-lt"/>
                <a:cs typeface="+mn-lt"/>
              </a:rPr>
              <a:t>published a study in which machine learning algorithms (mainly support vector machines and neural networks) were used to predict the glass transition temperature of organic molecular compounds. One limitation of their work is that only a rather small data set of 71 druglike substances (mostly functionalized heterocycles) was considered. Thus, their model is only applicable to this specific group of substances, which lacks the representation of more common and simple molecules. </a:t>
            </a:r>
            <a:endParaRPr lang="en-US">
              <a:cs typeface="Calibri"/>
            </a:endParaRPr>
          </a:p>
          <a:p>
            <a:pPr>
              <a:buClr>
                <a:srgbClr val="434D76"/>
              </a:buClr>
            </a:pPr>
            <a:r>
              <a:rPr lang="en-US">
                <a:ea typeface="+mn-lt"/>
                <a:cs typeface="+mn-lt"/>
              </a:rPr>
              <a:t>Tao et al.</a:t>
            </a:r>
            <a:r>
              <a:rPr lang="en-US">
                <a:solidFill>
                  <a:srgbClr val="0D54A6"/>
                </a:solidFill>
                <a:ea typeface="+mn-lt"/>
                <a:cs typeface="+mn-lt"/>
              </a:rPr>
              <a:t> </a:t>
            </a:r>
            <a:r>
              <a:rPr lang="en-US">
                <a:ea typeface="+mn-lt"/>
                <a:cs typeface="+mn-lt"/>
              </a:rPr>
              <a:t>investigated the performance of over 70 different machine learning models on a polymer </a:t>
            </a:r>
            <a:r>
              <a:rPr lang="en-US" i="1">
                <a:ea typeface="+mn-lt"/>
                <a:cs typeface="+mn-lt"/>
              </a:rPr>
              <a:t>T</a:t>
            </a:r>
            <a:r>
              <a:rPr lang="en-US">
                <a:ea typeface="+mn-lt"/>
                <a:cs typeface="+mn-lt"/>
              </a:rPr>
              <a:t>g data set and observed that a </a:t>
            </a:r>
            <a:r>
              <a:rPr lang="en-US" i="1">
                <a:ea typeface="+mn-lt"/>
                <a:cs typeface="+mn-lt"/>
              </a:rPr>
              <a:t>random forest </a:t>
            </a:r>
            <a:r>
              <a:rPr lang="en-US">
                <a:ea typeface="+mn-lt"/>
                <a:cs typeface="+mn-lt"/>
              </a:rPr>
              <a:t>algorithm performed best. </a:t>
            </a:r>
            <a:endParaRPr lang="en-US">
              <a:cs typeface="Calibri"/>
            </a:endParaRPr>
          </a:p>
          <a:p>
            <a:pPr>
              <a:buClr>
                <a:srgbClr val="434D76"/>
              </a:buClr>
            </a:pPr>
            <a:r>
              <a:rPr lang="en-US">
                <a:ea typeface="+mn-lt"/>
                <a:cs typeface="+mn-lt"/>
              </a:rPr>
              <a:t>A long-known and simple, but surprisingly reliable, method is the Boyer</a:t>
            </a:r>
            <a:r>
              <a:rPr lang="en-US">
                <a:latin typeface="STIXGeneral"/>
                <a:cs typeface="Calibri"/>
              </a:rPr>
              <a:t>−</a:t>
            </a:r>
            <a:r>
              <a:rPr lang="en-US">
                <a:ea typeface="+mn-lt"/>
                <a:cs typeface="+mn-lt"/>
              </a:rPr>
              <a:t>Beaman</a:t>
            </a:r>
            <a:r>
              <a:rPr lang="en-US">
                <a:solidFill>
                  <a:srgbClr val="0D54A6"/>
                </a:solidFill>
                <a:ea typeface="+mn-lt"/>
                <a:cs typeface="+mn-lt"/>
              </a:rPr>
              <a:t> </a:t>
            </a:r>
            <a:r>
              <a:rPr lang="en-US">
                <a:ea typeface="+mn-lt"/>
                <a:cs typeface="+mn-lt"/>
              </a:rPr>
              <a:t>that formulates a proportional relationship between the glass transition temper- </a:t>
            </a:r>
            <a:r>
              <a:rPr lang="en-US" err="1">
                <a:ea typeface="+mn-lt"/>
                <a:cs typeface="+mn-lt"/>
              </a:rPr>
              <a:t>ature</a:t>
            </a:r>
            <a:r>
              <a:rPr lang="en-US">
                <a:ea typeface="+mn-lt"/>
                <a:cs typeface="+mn-lt"/>
              </a:rPr>
              <a:t> </a:t>
            </a:r>
            <a:r>
              <a:rPr lang="en-US" i="1">
                <a:ea typeface="+mn-lt"/>
                <a:cs typeface="+mn-lt"/>
              </a:rPr>
              <a:t>T</a:t>
            </a:r>
            <a:r>
              <a:rPr lang="en-US">
                <a:ea typeface="+mn-lt"/>
                <a:cs typeface="+mn-lt"/>
              </a:rPr>
              <a:t>g and the melting temperature </a:t>
            </a:r>
            <a:r>
              <a:rPr lang="en-US" i="1">
                <a:ea typeface="+mn-lt"/>
                <a:cs typeface="+mn-lt"/>
              </a:rPr>
              <a:t>T</a:t>
            </a:r>
            <a:r>
              <a:rPr lang="en-US">
                <a:ea typeface="+mn-lt"/>
                <a:cs typeface="+mn-lt"/>
              </a:rPr>
              <a:t>m of a substance. Further studies have elaborated that the </a:t>
            </a:r>
            <a:r>
              <a:rPr lang="en-US" i="1">
                <a:ea typeface="+mn-lt"/>
                <a:cs typeface="+mn-lt"/>
              </a:rPr>
              <a:t>T</a:t>
            </a:r>
            <a:r>
              <a:rPr lang="en-US">
                <a:ea typeface="+mn-lt"/>
                <a:cs typeface="+mn-lt"/>
              </a:rPr>
              <a:t>g/</a:t>
            </a:r>
            <a:r>
              <a:rPr lang="en-US" i="1">
                <a:ea typeface="+mn-lt"/>
                <a:cs typeface="+mn-lt"/>
              </a:rPr>
              <a:t>T</a:t>
            </a:r>
            <a:r>
              <a:rPr lang="en-US">
                <a:ea typeface="+mn-lt"/>
                <a:cs typeface="+mn-lt"/>
              </a:rPr>
              <a:t>m ratio is </a:t>
            </a:r>
            <a:r>
              <a:rPr lang="en-US">
                <a:latin typeface="STIXGeneral"/>
                <a:cs typeface="Calibri"/>
              </a:rPr>
              <a:t>∼</a:t>
            </a:r>
            <a:r>
              <a:rPr lang="en-US">
                <a:ea typeface="+mn-lt"/>
                <a:cs typeface="+mn-lt"/>
              </a:rPr>
              <a:t>0.7 for a large variety of substances.</a:t>
            </a:r>
            <a:endParaRPr lang="en-US">
              <a:solidFill>
                <a:srgbClr val="0D54A6"/>
              </a:solidFill>
              <a:cs typeface="Calibri"/>
            </a:endParaRPr>
          </a:p>
          <a:p>
            <a:pPr>
              <a:buClr>
                <a:srgbClr val="434D76"/>
              </a:buClr>
            </a:pPr>
            <a:endParaRPr lang="en-US">
              <a:cs typeface="Calibri"/>
            </a:endParaRPr>
          </a:p>
        </p:txBody>
      </p:sp>
    </p:spTree>
    <p:extLst>
      <p:ext uri="{BB962C8B-B14F-4D97-AF65-F5344CB8AC3E}">
        <p14:creationId xmlns:p14="http://schemas.microsoft.com/office/powerpoint/2010/main" val="1053321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9542C3-36D4-551F-09CA-2B01AB186349}"/>
              </a:ext>
            </a:extLst>
          </p:cNvPr>
          <p:cNvSpPr>
            <a:spLocks noGrp="1"/>
          </p:cNvSpPr>
          <p:nvPr>
            <p:ph type="title"/>
          </p:nvPr>
        </p:nvSpPr>
        <p:spPr/>
        <p:txBody>
          <a:bodyPr>
            <a:normAutofit/>
          </a:bodyPr>
          <a:lstStyle/>
          <a:p>
            <a:r>
              <a:rPr lang="en-US" sz="3200"/>
              <a:t>Dataset and Methodology</a:t>
            </a:r>
          </a:p>
        </p:txBody>
      </p:sp>
      <p:sp>
        <p:nvSpPr>
          <p:cNvPr id="3" name="Content Placeholder 2">
            <a:extLst>
              <a:ext uri="{FF2B5EF4-FFF2-40B4-BE49-F238E27FC236}">
                <a16:creationId xmlns:a16="http://schemas.microsoft.com/office/drawing/2014/main" xmlns="" id="{61E9806D-C52B-F216-CCF0-8A00D84469E3}"/>
              </a:ext>
            </a:extLst>
          </p:cNvPr>
          <p:cNvSpPr>
            <a:spLocks noGrp="1"/>
          </p:cNvSpPr>
          <p:nvPr>
            <p:ph idx="1"/>
          </p:nvPr>
        </p:nvSpPr>
        <p:spPr/>
        <p:txBody>
          <a:bodyPr vert="horz" lIns="91440" tIns="45720" rIns="91440" bIns="45720" rtlCol="0" anchor="t">
            <a:normAutofit/>
          </a:bodyPr>
          <a:lstStyle/>
          <a:p>
            <a:r>
              <a:rPr lang="en-US">
                <a:ea typeface="+mn-lt"/>
                <a:cs typeface="+mn-lt"/>
              </a:rPr>
              <a:t>all experimental input data are provided in form of the Bielefeld Molecular Organic Glasses (BIMOG) database. </a:t>
            </a:r>
            <a:endParaRPr lang="en-US">
              <a:cs typeface="Calibri"/>
            </a:endParaRPr>
          </a:p>
          <a:p>
            <a:pPr>
              <a:buClr>
                <a:srgbClr val="434D76"/>
              </a:buClr>
            </a:pPr>
            <a:r>
              <a:rPr lang="en-US">
                <a:ea typeface="+mn-lt"/>
                <a:cs typeface="+mn-lt"/>
              </a:rPr>
              <a:t>The </a:t>
            </a:r>
            <a:r>
              <a:rPr lang="en-US" i="1">
                <a:ea typeface="+mn-lt"/>
                <a:cs typeface="+mn-lt"/>
              </a:rPr>
              <a:t>extremely randomized trees (extra trees) </a:t>
            </a:r>
            <a:r>
              <a:rPr lang="en-US">
                <a:ea typeface="+mn-lt"/>
                <a:cs typeface="+mn-lt"/>
              </a:rPr>
              <a:t>procedure was chosen for this purpose. Two approaches using different sets of input variables were followed. The first one uses the number of selected functional groups present in the compound, while the second one generates descriptors from a SMILES (Simplified Molecular Input Line Entry System) string. </a:t>
            </a:r>
            <a:endParaRPr lang="en-US">
              <a:cs typeface="Calibri"/>
            </a:endParaRPr>
          </a:p>
          <a:p>
            <a:pPr>
              <a:buClr>
                <a:srgbClr val="434D76"/>
              </a:buClr>
            </a:pPr>
            <a:r>
              <a:rPr lang="en-US">
                <a:ea typeface="+mn-lt"/>
                <a:cs typeface="+mn-lt"/>
              </a:rPr>
              <a:t>The results show that the predictions of both approaches show a similar mean absolute error of about 12</a:t>
            </a:r>
            <a:r>
              <a:rPr lang="en-US">
                <a:latin typeface="STIXGeneral"/>
                <a:cs typeface="Calibri"/>
              </a:rPr>
              <a:t>−</a:t>
            </a:r>
            <a:r>
              <a:rPr lang="en-US">
                <a:ea typeface="+mn-lt"/>
                <a:cs typeface="+mn-lt"/>
              </a:rPr>
              <a:t>13 K, with the SMILES-based predictions performing slightly better. </a:t>
            </a:r>
            <a:endParaRPr lang="en-US">
              <a:cs typeface="Calibri"/>
            </a:endParaRPr>
          </a:p>
          <a:p>
            <a:pPr>
              <a:buClr>
                <a:srgbClr val="434D76"/>
              </a:buClr>
            </a:pPr>
            <a:r>
              <a:rPr lang="en-US">
                <a:solidFill>
                  <a:srgbClr val="1C2031"/>
                </a:solidFill>
                <a:ea typeface="+mn-lt"/>
                <a:cs typeface="+mn-lt"/>
              </a:rPr>
              <a:t>The majority of the data used here was taken from a data set collected by Koop et al.</a:t>
            </a:r>
            <a:r>
              <a:rPr lang="en-US">
                <a:solidFill>
                  <a:srgbClr val="0D54A6"/>
                </a:solidFill>
                <a:ea typeface="+mn-lt"/>
                <a:cs typeface="+mn-lt"/>
              </a:rPr>
              <a:t>8 </a:t>
            </a:r>
            <a:r>
              <a:rPr lang="en-US">
                <a:solidFill>
                  <a:srgbClr val="1C2031"/>
                </a:solidFill>
                <a:ea typeface="+mn-lt"/>
                <a:cs typeface="+mn-lt"/>
              </a:rPr>
              <a:t>In that study, a total of 596 </a:t>
            </a:r>
            <a:r>
              <a:rPr lang="en-US" i="1">
                <a:solidFill>
                  <a:srgbClr val="1C2031"/>
                </a:solidFill>
                <a:ea typeface="+mn-lt"/>
                <a:cs typeface="+mn-lt"/>
              </a:rPr>
              <a:t>T</a:t>
            </a:r>
            <a:r>
              <a:rPr lang="en-US">
                <a:solidFill>
                  <a:srgbClr val="1C2031"/>
                </a:solidFill>
                <a:ea typeface="+mn-lt"/>
                <a:cs typeface="+mn-lt"/>
              </a:rPr>
              <a:t>g values of various substances were analyzed, of which about 480 originate from organic molecular compounds, and these were used in the current study. </a:t>
            </a:r>
            <a:endParaRPr lang="en-US">
              <a:solidFill>
                <a:srgbClr val="1C2031"/>
              </a:solidFill>
              <a:cs typeface="Calibri"/>
            </a:endParaRPr>
          </a:p>
          <a:p>
            <a:pPr>
              <a:buClr>
                <a:srgbClr val="434D76"/>
              </a:buClr>
            </a:pPr>
            <a:r>
              <a:rPr lang="en-US">
                <a:solidFill>
                  <a:srgbClr val="1C2031"/>
                </a:solidFill>
                <a:cs typeface="Calibri"/>
              </a:rPr>
              <a:t>They are using the median of the dataset</a:t>
            </a:r>
          </a:p>
          <a:p>
            <a:pPr>
              <a:buClr>
                <a:srgbClr val="434D76"/>
              </a:buClr>
            </a:pPr>
            <a:endParaRPr lang="en-US" sz="700">
              <a:solidFill>
                <a:srgbClr val="0D54A6"/>
              </a:solidFill>
              <a:cs typeface="Calibri"/>
            </a:endParaRPr>
          </a:p>
          <a:p>
            <a:pPr>
              <a:buClr>
                <a:srgbClr val="434D76"/>
              </a:buClr>
            </a:pPr>
            <a:endParaRPr lang="en-US" sz="1000">
              <a:cs typeface="Calibri"/>
            </a:endParaRPr>
          </a:p>
          <a:p>
            <a:pPr>
              <a:buClr>
                <a:srgbClr val="434D76"/>
              </a:buClr>
            </a:pPr>
            <a:endParaRPr lang="en-US" sz="1000">
              <a:cs typeface="Calibri"/>
            </a:endParaRPr>
          </a:p>
          <a:p>
            <a:pPr>
              <a:buClr>
                <a:srgbClr val="434D76"/>
              </a:buClr>
            </a:pPr>
            <a:endParaRPr lang="en-US">
              <a:cs typeface="Calibri"/>
            </a:endParaRPr>
          </a:p>
        </p:txBody>
      </p:sp>
    </p:spTree>
    <p:extLst>
      <p:ext uri="{BB962C8B-B14F-4D97-AF65-F5344CB8AC3E}">
        <p14:creationId xmlns:p14="http://schemas.microsoft.com/office/powerpoint/2010/main" val="2053490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9542C3-36D4-551F-09CA-2B01AB186349}"/>
              </a:ext>
            </a:extLst>
          </p:cNvPr>
          <p:cNvSpPr>
            <a:spLocks noGrp="1"/>
          </p:cNvSpPr>
          <p:nvPr>
            <p:ph type="title"/>
          </p:nvPr>
        </p:nvSpPr>
        <p:spPr/>
        <p:txBody>
          <a:bodyPr>
            <a:normAutofit/>
          </a:bodyPr>
          <a:lstStyle/>
          <a:p>
            <a:r>
              <a:rPr lang="en-US" sz="3200" dirty="0"/>
              <a:t>Machine Learning Models </a:t>
            </a:r>
          </a:p>
        </p:txBody>
      </p:sp>
      <p:sp>
        <p:nvSpPr>
          <p:cNvPr id="3" name="Content Placeholder 2">
            <a:extLst>
              <a:ext uri="{FF2B5EF4-FFF2-40B4-BE49-F238E27FC236}">
                <a16:creationId xmlns:a16="http://schemas.microsoft.com/office/drawing/2014/main" xmlns="" id="{61E9806D-C52B-F216-CCF0-8A00D84469E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63378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9542C3-36D4-551F-09CA-2B01AB186349}"/>
              </a:ext>
            </a:extLst>
          </p:cNvPr>
          <p:cNvSpPr>
            <a:spLocks noGrp="1"/>
          </p:cNvSpPr>
          <p:nvPr>
            <p:ph type="title"/>
          </p:nvPr>
        </p:nvSpPr>
        <p:spPr>
          <a:xfrm>
            <a:off x="1066682" y="-1108"/>
            <a:ext cx="4704878" cy="723052"/>
          </a:xfrm>
        </p:spPr>
        <p:txBody>
          <a:bodyPr>
            <a:normAutofit/>
          </a:bodyPr>
          <a:lstStyle/>
          <a:p>
            <a:r>
              <a:rPr lang="en-US" sz="3200"/>
              <a:t>Correlation Matrix</a:t>
            </a:r>
          </a:p>
        </p:txBody>
      </p:sp>
      <p:pic>
        <p:nvPicPr>
          <p:cNvPr id="4" name="Content Placeholder 3" descr="A diagram of a heat map&#10;&#10;Description automatically generated">
            <a:extLst>
              <a:ext uri="{FF2B5EF4-FFF2-40B4-BE49-F238E27FC236}">
                <a16:creationId xmlns:a16="http://schemas.microsoft.com/office/drawing/2014/main" xmlns="" id="{AFF60BAE-4E56-93CC-6875-A1D7611C9140}"/>
              </a:ext>
            </a:extLst>
          </p:cNvPr>
          <p:cNvPicPr>
            <a:picLocks noGrp="1" noChangeAspect="1"/>
          </p:cNvPicPr>
          <p:nvPr>
            <p:ph idx="1"/>
          </p:nvPr>
        </p:nvPicPr>
        <p:blipFill>
          <a:blip r:embed="rId2"/>
          <a:stretch>
            <a:fillRect/>
          </a:stretch>
        </p:blipFill>
        <p:spPr>
          <a:xfrm>
            <a:off x="684204" y="1008286"/>
            <a:ext cx="5890825" cy="5151796"/>
          </a:xfrm>
        </p:spPr>
      </p:pic>
      <p:sp>
        <p:nvSpPr>
          <p:cNvPr id="5" name="TextBox 4">
            <a:extLst>
              <a:ext uri="{FF2B5EF4-FFF2-40B4-BE49-F238E27FC236}">
                <a16:creationId xmlns:a16="http://schemas.microsoft.com/office/drawing/2014/main" xmlns="" id="{74DDE0EA-C1DB-0223-E628-4DB9DCECE96D}"/>
              </a:ext>
            </a:extLst>
          </p:cNvPr>
          <p:cNvSpPr txBox="1"/>
          <p:nvPr/>
        </p:nvSpPr>
        <p:spPr>
          <a:xfrm>
            <a:off x="6659496" y="1094974"/>
            <a:ext cx="5250756"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cs typeface="Calibri"/>
              </a:rPr>
              <a:t>Highly correlated with Tm with coefficient 0.96</a:t>
            </a:r>
            <a:endParaRPr lang="en-US"/>
          </a:p>
          <a:p>
            <a:pPr marL="285750" indent="-285750">
              <a:buFont typeface="Arial"/>
              <a:buChar char="•"/>
            </a:pPr>
            <a:r>
              <a:rPr lang="en-US">
                <a:cs typeface="Calibri"/>
              </a:rPr>
              <a:t>Highly correlated with M/g/mol with coefficient 0.76</a:t>
            </a:r>
          </a:p>
          <a:p>
            <a:pPr marL="285750" indent="-285750">
              <a:buFont typeface="Arial"/>
              <a:buChar char="•"/>
            </a:pPr>
            <a:r>
              <a:rPr lang="en-US">
                <a:cs typeface="Calibri"/>
              </a:rPr>
              <a:t>In functional groups, highly correlated with number of CH bonds with coefficient 0.66</a:t>
            </a:r>
          </a:p>
          <a:p>
            <a:pPr marL="285750" indent="-285750">
              <a:buFont typeface="Arial"/>
              <a:buChar char="•"/>
            </a:pPr>
            <a:r>
              <a:rPr lang="en-US">
                <a:cs typeface="Calibri"/>
              </a:rPr>
              <a:t>Along with #C with coefficient 0.60 and DBA with coefficient 0.61</a:t>
            </a:r>
          </a:p>
          <a:p>
            <a:endParaRPr lang="en-US">
              <a:cs typeface="Calibri"/>
            </a:endParaRPr>
          </a:p>
          <a:p>
            <a:pPr marL="285750" indent="-285750">
              <a:buFont typeface="Arial"/>
              <a:buChar char="•"/>
            </a:pPr>
            <a:endParaRPr lang="en-US">
              <a:cs typeface="Calibri"/>
            </a:endParaRPr>
          </a:p>
          <a:p>
            <a:endParaRPr lang="en-US">
              <a:cs typeface="Calibri"/>
            </a:endParaRPr>
          </a:p>
        </p:txBody>
      </p:sp>
    </p:spTree>
    <p:extLst>
      <p:ext uri="{BB962C8B-B14F-4D97-AF65-F5344CB8AC3E}">
        <p14:creationId xmlns:p14="http://schemas.microsoft.com/office/powerpoint/2010/main" val="2234565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AA7E96-B797-BAA7-2E94-B40035A30611}"/>
              </a:ext>
            </a:extLst>
          </p:cNvPr>
          <p:cNvSpPr>
            <a:spLocks noGrp="1"/>
          </p:cNvSpPr>
          <p:nvPr>
            <p:ph type="title"/>
          </p:nvPr>
        </p:nvSpPr>
        <p:spPr/>
        <p:txBody>
          <a:bodyPr/>
          <a:lstStyle/>
          <a:p>
            <a:r>
              <a:rPr lang="en-US" dirty="0"/>
              <a:t>Future Works</a:t>
            </a:r>
          </a:p>
        </p:txBody>
      </p:sp>
      <p:sp>
        <p:nvSpPr>
          <p:cNvPr id="3" name="Content Placeholder 2">
            <a:extLst>
              <a:ext uri="{FF2B5EF4-FFF2-40B4-BE49-F238E27FC236}">
                <a16:creationId xmlns:a16="http://schemas.microsoft.com/office/drawing/2014/main" xmlns="" id="{F7903A9F-01E5-03BA-18EF-A46429715BDA}"/>
              </a:ext>
            </a:extLst>
          </p:cNvPr>
          <p:cNvSpPr>
            <a:spLocks noGrp="1"/>
          </p:cNvSpPr>
          <p:nvPr>
            <p:ph idx="1"/>
          </p:nvPr>
        </p:nvSpPr>
        <p:spPr/>
        <p:txBody>
          <a:bodyPr vert="horz" lIns="91440" tIns="45720" rIns="91440" bIns="45720" rtlCol="0" anchor="t">
            <a:normAutofit/>
          </a:bodyPr>
          <a:lstStyle/>
          <a:p>
            <a:r>
              <a:rPr lang="en-US" dirty="0">
                <a:ea typeface="+mn-lt"/>
                <a:cs typeface="+mn-lt"/>
              </a:rPr>
              <a:t>The molecular compounds in our data set consist primarily of C</a:t>
            </a:r>
            <a:r>
              <a:rPr lang="en-US" dirty="0">
                <a:latin typeface="STIXGeneral"/>
                <a:cs typeface="Calibri"/>
              </a:rPr>
              <a:t>−</a:t>
            </a:r>
            <a:r>
              <a:rPr lang="en-US" dirty="0">
                <a:ea typeface="+mn-lt"/>
                <a:cs typeface="+mn-lt"/>
              </a:rPr>
              <a:t>, H</a:t>
            </a:r>
            <a:r>
              <a:rPr lang="en-US" dirty="0">
                <a:latin typeface="STIXGeneral"/>
                <a:cs typeface="Calibri"/>
              </a:rPr>
              <a:t>−</a:t>
            </a:r>
            <a:r>
              <a:rPr lang="en-US" dirty="0">
                <a:ea typeface="+mn-lt"/>
                <a:cs typeface="+mn-lt"/>
              </a:rPr>
              <a:t>, O</a:t>
            </a:r>
            <a:r>
              <a:rPr lang="en-US" dirty="0">
                <a:latin typeface="STIXGeneral"/>
                <a:cs typeface="Calibri"/>
              </a:rPr>
              <a:t>−</a:t>
            </a:r>
            <a:r>
              <a:rPr lang="en-US" dirty="0">
                <a:ea typeface="+mn-lt"/>
                <a:cs typeface="+mn-lt"/>
              </a:rPr>
              <a:t>, N</a:t>
            </a:r>
            <a:r>
              <a:rPr lang="en-US" dirty="0">
                <a:latin typeface="STIXGeneral"/>
                <a:cs typeface="Calibri"/>
              </a:rPr>
              <a:t>−</a:t>
            </a:r>
            <a:r>
              <a:rPr lang="en-US" dirty="0">
                <a:ea typeface="+mn-lt"/>
                <a:cs typeface="+mn-lt"/>
              </a:rPr>
              <a:t>, and halogen atoms. There are very few compounds with sulfur atoms, but they are so under- represented in the data set that we do not recommend to use the model for such compounds. </a:t>
            </a:r>
            <a:endParaRPr lang="en-US" dirty="0">
              <a:cs typeface="Calibri"/>
            </a:endParaRPr>
          </a:p>
          <a:p>
            <a:pPr>
              <a:buClr>
                <a:srgbClr val="434D76"/>
              </a:buClr>
            </a:pPr>
            <a:r>
              <a:rPr lang="en-US" dirty="0">
                <a:ea typeface="+mn-lt"/>
                <a:cs typeface="+mn-lt"/>
              </a:rPr>
              <a:t>The same is true for relatively large molecules (&gt;600 g mol</a:t>
            </a:r>
            <a:r>
              <a:rPr lang="en-US" dirty="0">
                <a:latin typeface="STIXGeneral"/>
                <a:cs typeface="Calibri"/>
              </a:rPr>
              <a:t>−</a:t>
            </a:r>
            <a:r>
              <a:rPr lang="en-US" dirty="0">
                <a:ea typeface="+mn-lt"/>
                <a:cs typeface="+mn-lt"/>
              </a:rPr>
              <a:t>1): While there are some compounds in the data set with larger molar mass, there are too few to justify a generalization </a:t>
            </a:r>
            <a:endParaRPr lang="en-US" dirty="0">
              <a:cs typeface="Calibri"/>
            </a:endParaRPr>
          </a:p>
          <a:p>
            <a:pPr>
              <a:buClr>
                <a:srgbClr val="434D76"/>
              </a:buClr>
            </a:pPr>
            <a:r>
              <a:rPr lang="en-US" dirty="0">
                <a:ea typeface="+mn-lt"/>
                <a:cs typeface="+mn-lt"/>
              </a:rPr>
              <a:t>One problem that arose at the early data assessment stage was that quite often multiple experimental </a:t>
            </a:r>
            <a:r>
              <a:rPr lang="en-US" i="1" dirty="0" err="1">
                <a:ea typeface="+mn-lt"/>
                <a:cs typeface="+mn-lt"/>
              </a:rPr>
              <a:t>T</a:t>
            </a:r>
            <a:r>
              <a:rPr lang="en-US" dirty="0" err="1">
                <a:ea typeface="+mn-lt"/>
                <a:cs typeface="+mn-lt"/>
              </a:rPr>
              <a:t>g</a:t>
            </a:r>
            <a:r>
              <a:rPr lang="en-US" dirty="0">
                <a:ea typeface="+mn-lt"/>
                <a:cs typeface="+mn-lt"/>
              </a:rPr>
              <a:t> data are available for the same substance, originating from different literature sources, methods or experimental conditions, e.g., cooling and heating rate. </a:t>
            </a:r>
            <a:endParaRPr lang="en-US" dirty="0">
              <a:cs typeface="Calibri"/>
            </a:endParaRPr>
          </a:p>
          <a:p>
            <a:pPr>
              <a:buClr>
                <a:srgbClr val="434D76"/>
              </a:buClr>
            </a:pPr>
            <a:endParaRPr lang="en-US" dirty="0">
              <a:cs typeface="Calibri"/>
            </a:endParaRPr>
          </a:p>
        </p:txBody>
      </p:sp>
    </p:spTree>
    <p:extLst>
      <p:ext uri="{BB962C8B-B14F-4D97-AF65-F5344CB8AC3E}">
        <p14:creationId xmlns:p14="http://schemas.microsoft.com/office/powerpoint/2010/main" val="1318138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9542C3-36D4-551F-09CA-2B01AB186349}"/>
              </a:ext>
            </a:extLst>
          </p:cNvPr>
          <p:cNvSpPr>
            <a:spLocks noGrp="1"/>
          </p:cNvSpPr>
          <p:nvPr>
            <p:ph type="title"/>
          </p:nvPr>
        </p:nvSpPr>
        <p:spPr/>
        <p:txBody>
          <a:bodyPr>
            <a:normAutofit/>
          </a:bodyPr>
          <a:lstStyle/>
          <a:p>
            <a:r>
              <a:rPr lang="en-US" sz="3200" dirty="0" smtClean="0"/>
              <a:t>SMILES (</a:t>
            </a:r>
            <a:r>
              <a:rPr lang="en-US" sz="3200" dirty="0"/>
              <a:t>Simplified Molecular Input Line Entry </a:t>
            </a:r>
            <a:r>
              <a:rPr lang="en-US" sz="3200" dirty="0" smtClean="0"/>
              <a:t>System)</a:t>
            </a:r>
            <a:endParaRPr lang="en-US" sz="3200" dirty="0"/>
          </a:p>
        </p:txBody>
      </p:sp>
      <p:sp>
        <p:nvSpPr>
          <p:cNvPr id="3" name="Content Placeholder 2">
            <a:extLst>
              <a:ext uri="{FF2B5EF4-FFF2-40B4-BE49-F238E27FC236}">
                <a16:creationId xmlns:a16="http://schemas.microsoft.com/office/drawing/2014/main" xmlns="" id="{61E9806D-C52B-F216-CCF0-8A00D84469E3}"/>
              </a:ext>
            </a:extLst>
          </p:cNvPr>
          <p:cNvSpPr>
            <a:spLocks noGrp="1"/>
          </p:cNvSpPr>
          <p:nvPr>
            <p:ph idx="1"/>
          </p:nvPr>
        </p:nvSpPr>
        <p:spPr/>
        <p:txBody>
          <a:bodyPr/>
          <a:lstStyle/>
          <a:p>
            <a:r>
              <a:rPr lang="en-US" dirty="0" smtClean="0"/>
              <a:t>It is </a:t>
            </a:r>
            <a:r>
              <a:rPr lang="en-US" dirty="0"/>
              <a:t>a way of representing the structure of a molecule in a text-based format. It's used in computational chemistry and bioinformatics to encode molecular structures for easy storage, searching, and manipulation by computers</a:t>
            </a:r>
            <a:r>
              <a:rPr lang="en-US" dirty="0" smtClean="0"/>
              <a:t>.</a:t>
            </a:r>
          </a:p>
          <a:p>
            <a:pPr marL="0" indent="0">
              <a:buNone/>
            </a:pPr>
            <a:r>
              <a:rPr lang="en-US" sz="2400" u="sng" dirty="0" smtClean="0"/>
              <a:t>Rules for SMILES representation</a:t>
            </a:r>
            <a:r>
              <a:rPr lang="en-US" dirty="0" smtClean="0"/>
              <a:t>:</a:t>
            </a:r>
          </a:p>
          <a:p>
            <a:r>
              <a:rPr lang="en-US" dirty="0" smtClean="0"/>
              <a:t> </a:t>
            </a:r>
            <a:r>
              <a:rPr lang="en-US" b="1" dirty="0"/>
              <a:t>Atoms</a:t>
            </a:r>
            <a:r>
              <a:rPr lang="en-US" dirty="0"/>
              <a:t> are represented by their elemental </a:t>
            </a:r>
            <a:r>
              <a:rPr lang="en-US" dirty="0" smtClean="0"/>
              <a:t>symbols</a:t>
            </a:r>
          </a:p>
          <a:p>
            <a:r>
              <a:rPr lang="en-US" dirty="0" smtClean="0"/>
              <a:t>Single</a:t>
            </a:r>
            <a:r>
              <a:rPr lang="en-US" dirty="0"/>
              <a:t>, double, triple, and aromatic </a:t>
            </a:r>
            <a:r>
              <a:rPr lang="en-US" b="1" dirty="0"/>
              <a:t>bonds </a:t>
            </a:r>
            <a:r>
              <a:rPr lang="en-US" dirty="0"/>
              <a:t>are represented by the symbols -, =, </a:t>
            </a:r>
            <a:r>
              <a:rPr lang="en-US" dirty="0" smtClean="0"/>
              <a:t>#</a:t>
            </a:r>
          </a:p>
          <a:p>
            <a:r>
              <a:rPr lang="en-US" b="1" dirty="0"/>
              <a:t>Branches</a:t>
            </a:r>
            <a:r>
              <a:rPr lang="en-US" dirty="0"/>
              <a:t> are specified by enclosing them in parentheses, and can be nested or </a:t>
            </a:r>
            <a:r>
              <a:rPr lang="en-US" dirty="0" smtClean="0"/>
              <a:t>stacked</a:t>
            </a:r>
          </a:p>
          <a:p>
            <a:r>
              <a:rPr lang="en-US" b="1" dirty="0"/>
              <a:t>Cyclic structures </a:t>
            </a:r>
            <a:r>
              <a:rPr lang="en-US" dirty="0"/>
              <a:t>are represented by breaking one bond in each </a:t>
            </a:r>
            <a:r>
              <a:rPr lang="en-US" dirty="0" smtClean="0"/>
              <a:t>ring</a:t>
            </a:r>
          </a:p>
          <a:p>
            <a:r>
              <a:rPr lang="en-US" b="1" dirty="0" smtClean="0"/>
              <a:t>Chiral atoms </a:t>
            </a:r>
            <a:r>
              <a:rPr lang="en-US" dirty="0" smtClean="0"/>
              <a:t>are </a:t>
            </a:r>
            <a:r>
              <a:rPr lang="en-US" dirty="0"/>
              <a:t>represented</a:t>
            </a:r>
            <a:r>
              <a:rPr lang="en-US" dirty="0" smtClean="0"/>
              <a:t> by ‘@’ or ‘@@’</a:t>
            </a:r>
            <a:endParaRPr lang="en-US" dirty="0"/>
          </a:p>
          <a:p>
            <a:r>
              <a:rPr lang="en-US" dirty="0"/>
              <a:t>Configuration around double bonds is specified by the characters / and </a:t>
            </a:r>
            <a:r>
              <a:rPr lang="en-US" dirty="0" smtClean="0"/>
              <a:t>\ (</a:t>
            </a:r>
            <a:r>
              <a:rPr lang="en-US" b="1" dirty="0" err="1" smtClean="0"/>
              <a:t>Cis</a:t>
            </a:r>
            <a:r>
              <a:rPr lang="en-US" b="1" dirty="0" smtClean="0"/>
              <a:t> </a:t>
            </a:r>
            <a:r>
              <a:rPr lang="en-US" dirty="0" smtClean="0"/>
              <a:t>and</a:t>
            </a:r>
            <a:r>
              <a:rPr lang="en-US" b="1" dirty="0" smtClean="0"/>
              <a:t> Trans</a:t>
            </a:r>
            <a:r>
              <a:rPr lang="en-US" dirty="0" smtClean="0"/>
              <a:t> isomers)</a:t>
            </a:r>
            <a:endParaRPr lang="en-US" dirty="0"/>
          </a:p>
        </p:txBody>
      </p:sp>
    </p:spTree>
    <p:extLst>
      <p:ext uri="{BB962C8B-B14F-4D97-AF65-F5344CB8AC3E}">
        <p14:creationId xmlns:p14="http://schemas.microsoft.com/office/powerpoint/2010/main" val="1606585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9542C3-36D4-551F-09CA-2B01AB186349}"/>
              </a:ext>
            </a:extLst>
          </p:cNvPr>
          <p:cNvSpPr>
            <a:spLocks noGrp="1"/>
          </p:cNvSpPr>
          <p:nvPr>
            <p:ph type="title"/>
          </p:nvPr>
        </p:nvSpPr>
        <p:spPr/>
        <p:txBody>
          <a:bodyPr>
            <a:normAutofit/>
          </a:bodyPr>
          <a:lstStyle/>
          <a:p>
            <a:r>
              <a:rPr lang="en-US" sz="3200" dirty="0" smtClean="0"/>
              <a:t>Examples of SMILES</a:t>
            </a:r>
            <a:endParaRPr lang="en-US" sz="3200" dirty="0"/>
          </a:p>
        </p:txBody>
      </p:sp>
      <p:pic>
        <p:nvPicPr>
          <p:cNvPr id="4" name="Content Placeholder 3"/>
          <p:cNvPicPr>
            <a:picLocks noGrp="1" noChangeAspect="1"/>
          </p:cNvPicPr>
          <p:nvPr>
            <p:ph idx="1"/>
          </p:nvPr>
        </p:nvPicPr>
        <p:blipFill>
          <a:blip r:embed="rId2"/>
          <a:stretch>
            <a:fillRect/>
          </a:stretch>
        </p:blipFill>
        <p:spPr>
          <a:xfrm>
            <a:off x="907544" y="1827855"/>
            <a:ext cx="6020543" cy="1677345"/>
          </a:xfrm>
          <a:prstGeom prst="rect">
            <a:avLst/>
          </a:prstGeom>
        </p:spPr>
      </p:pic>
      <p:pic>
        <p:nvPicPr>
          <p:cNvPr id="5" name="Picture 4"/>
          <p:cNvPicPr>
            <a:picLocks noChangeAspect="1"/>
          </p:cNvPicPr>
          <p:nvPr/>
        </p:nvPicPr>
        <p:blipFill>
          <a:blip r:embed="rId3"/>
          <a:stretch>
            <a:fillRect/>
          </a:stretch>
        </p:blipFill>
        <p:spPr>
          <a:xfrm>
            <a:off x="907543" y="3674451"/>
            <a:ext cx="6011114" cy="1590897"/>
          </a:xfrm>
          <a:prstGeom prst="rect">
            <a:avLst/>
          </a:prstGeom>
        </p:spPr>
      </p:pic>
      <p:pic>
        <p:nvPicPr>
          <p:cNvPr id="6" name="Picture 5"/>
          <p:cNvPicPr>
            <a:picLocks noChangeAspect="1"/>
          </p:cNvPicPr>
          <p:nvPr/>
        </p:nvPicPr>
        <p:blipFill>
          <a:blip r:embed="rId4"/>
          <a:stretch>
            <a:fillRect/>
          </a:stretch>
        </p:blipFill>
        <p:spPr>
          <a:xfrm>
            <a:off x="898114" y="5488963"/>
            <a:ext cx="6020543" cy="1305107"/>
          </a:xfrm>
          <a:prstGeom prst="rect">
            <a:avLst/>
          </a:prstGeom>
        </p:spPr>
      </p:pic>
      <p:pic>
        <p:nvPicPr>
          <p:cNvPr id="8" name="Picture 7"/>
          <p:cNvPicPr>
            <a:picLocks noChangeAspect="1"/>
          </p:cNvPicPr>
          <p:nvPr/>
        </p:nvPicPr>
        <p:blipFill>
          <a:blip r:embed="rId5"/>
          <a:stretch>
            <a:fillRect/>
          </a:stretch>
        </p:blipFill>
        <p:spPr>
          <a:xfrm>
            <a:off x="7788681" y="1827855"/>
            <a:ext cx="2110947" cy="1677346"/>
          </a:xfrm>
          <a:prstGeom prst="rect">
            <a:avLst/>
          </a:prstGeom>
        </p:spPr>
      </p:pic>
      <p:pic>
        <p:nvPicPr>
          <p:cNvPr id="9" name="Picture 8"/>
          <p:cNvPicPr>
            <a:picLocks noChangeAspect="1"/>
          </p:cNvPicPr>
          <p:nvPr/>
        </p:nvPicPr>
        <p:blipFill>
          <a:blip r:embed="rId6"/>
          <a:stretch>
            <a:fillRect/>
          </a:stretch>
        </p:blipFill>
        <p:spPr>
          <a:xfrm>
            <a:off x="7584627" y="4097784"/>
            <a:ext cx="4090543" cy="1735749"/>
          </a:xfrm>
          <a:prstGeom prst="rect">
            <a:avLst/>
          </a:prstGeom>
        </p:spPr>
      </p:pic>
    </p:spTree>
    <p:extLst>
      <p:ext uri="{BB962C8B-B14F-4D97-AF65-F5344CB8AC3E}">
        <p14:creationId xmlns:p14="http://schemas.microsoft.com/office/powerpoint/2010/main" val="2330840822"/>
      </p:ext>
    </p:extLst>
  </p:cSld>
  <p:clrMapOvr>
    <a:masterClrMapping/>
  </p:clrMapOvr>
</p:sld>
</file>

<file path=ppt/theme/theme1.xml><?xml version="1.0" encoding="utf-8"?>
<a:theme xmlns:a="http://schemas.openxmlformats.org/drawingml/2006/main" name="ConfettiVTI">
  <a:themeElements>
    <a:clrScheme name="AnalogousFromDarkSeedLeftStep">
      <a:dk1>
        <a:srgbClr val="000000"/>
      </a:dk1>
      <a:lt1>
        <a:srgbClr val="FFFFFF"/>
      </a:lt1>
      <a:dk2>
        <a:srgbClr val="1C2031"/>
      </a:dk2>
      <a:lt2>
        <a:srgbClr val="F0F3F2"/>
      </a:lt2>
      <a:accent1>
        <a:srgbClr val="CA458E"/>
      </a:accent1>
      <a:accent2>
        <a:srgbClr val="B934B4"/>
      </a:accent2>
      <a:accent3>
        <a:srgbClr val="9845CA"/>
      </a:accent3>
      <a:accent4>
        <a:srgbClr val="5238BA"/>
      </a:accent4>
      <a:accent5>
        <a:srgbClr val="4562CA"/>
      </a:accent5>
      <a:accent6>
        <a:srgbClr val="3488B9"/>
      </a:accent6>
      <a:hlink>
        <a:srgbClr val="3F45BF"/>
      </a:hlink>
      <a:folHlink>
        <a:srgbClr val="7F7F7F"/>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fettiVTI" id="{B5618F7C-B4F0-4D28-83B4-440D0519681F}" vid="{5F84EFDF-E14E-48C6-955C-990A32085A7F}"/>
    </a:ext>
  </a:extLst>
</a:theme>
</file>

<file path=docProps/app.xml><?xml version="1.0" encoding="utf-8"?>
<Properties xmlns="http://schemas.openxmlformats.org/officeDocument/2006/extended-properties" xmlns:vt="http://schemas.openxmlformats.org/officeDocument/2006/docPropsVTypes">
  <Template>office theme</Template>
  <TotalTime>2278</TotalTime>
  <Words>580</Words>
  <Application>Microsoft Office PowerPoint</Application>
  <PresentationFormat>Widescreen</PresentationFormat>
  <Paragraphs>75</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Gill Sans Nova</vt:lpstr>
      <vt:lpstr>STIXGeneral</vt:lpstr>
      <vt:lpstr>ConfettiVTI</vt:lpstr>
      <vt:lpstr>Machine-Learning-Based Prediction of the Glass Transition Temperature of Organic Compounds  </vt:lpstr>
      <vt:lpstr>Background and Problem Statement</vt:lpstr>
      <vt:lpstr>Literature Review</vt:lpstr>
      <vt:lpstr>Dataset and Methodology</vt:lpstr>
      <vt:lpstr>Machine Learning Models </vt:lpstr>
      <vt:lpstr>Correlation Matrix</vt:lpstr>
      <vt:lpstr>Future Works</vt:lpstr>
      <vt:lpstr>SMILES (Simplified Molecular Input Line Entry System)</vt:lpstr>
      <vt:lpstr>Examples of SMILES</vt:lpstr>
      <vt:lpstr>SMILES Based Approach using ML models </vt:lpstr>
      <vt:lpstr>Effect of branching on the glass transition temperature</vt:lpstr>
      <vt:lpstr>Testing on isomers of hexane</vt:lpstr>
      <vt:lpstr>Hydrogen bond effect on glass transition temperature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DELL</cp:lastModifiedBy>
  <cp:revision>27</cp:revision>
  <dcterms:created xsi:type="dcterms:W3CDTF">2024-04-10T05:39:11Z</dcterms:created>
  <dcterms:modified xsi:type="dcterms:W3CDTF">2024-04-12T22:28:10Z</dcterms:modified>
</cp:coreProperties>
</file>