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68" r:id="rId6"/>
    <p:sldId id="259" r:id="rId7"/>
    <p:sldId id="260" r:id="rId8"/>
    <p:sldId id="270" r:id="rId9"/>
    <p:sldId id="271" r:id="rId10"/>
    <p:sldId id="273" r:id="rId11"/>
    <p:sldId id="274" r:id="rId12"/>
    <p:sldId id="275" r:id="rId13"/>
    <p:sldId id="276" r:id="rId14"/>
    <p:sldId id="277" r:id="rId15"/>
    <p:sldId id="278" r:id="rId16"/>
    <p:sldId id="279" r:id="rId17"/>
    <p:sldId id="280" r:id="rId18"/>
    <p:sldId id="281" r:id="rId19"/>
    <p:sldId id="269" r:id="rId20"/>
    <p:sldId id="262" r:id="rId21"/>
    <p:sldId id="282" r:id="rId22"/>
    <p:sldId id="26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varScale="1">
        <p:scale>
          <a:sx n="74" d="100"/>
          <a:sy n="74" d="100"/>
        </p:scale>
        <p:origin x="576" y="7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1/11/2025</a:t>
            </a:fld>
            <a:endParaRPr lang="en-US" dirty="0"/>
          </a:p>
        </p:txBody>
      </p:sp>
      <p:sp>
        <p:nvSpPr>
          <p:cNvPr id="4" name="Footer Placeholder 3">
            <a:extLst>
              <a:ext uri="{FF2B5EF4-FFF2-40B4-BE49-F238E27FC236}">
                <a16:creationId xmlns:a16="http://schemas.microsoft.com/office/drawing/2014/main" xmlns=""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xmlns=""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xmlns=""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xmlns=""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xmlns=""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xmlns=""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xmlns=""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xmlns=""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xmlns=""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xmlns=""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xmlns=""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xmlns=""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xmlns=""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xmlns=""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xmlns=""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xmlns=""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xmlns=""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xmlns=""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xmlns=""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xmlns=""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xmlns=""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xmlns=""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xmlns=""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xmlns=""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xmlns=""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xmlns=""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xmlns=""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xmlns=""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xmlns=""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xmlns=""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xmlns=""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xmlns=""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xmlns=""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xmlns=""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xmlns=""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xmlns=""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xmlns=""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xmlns=""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xmlns=""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xmlns=""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xmlns=""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xmlns=""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xmlns=""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xmlns=""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xmlns=""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xmlns=""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xmlns=""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xmlns=""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xmlns=""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xmlns=""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xmlns=""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xmlns=""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xmlns=""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xmlns=""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xmlns=""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xmlns=""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xmlns=""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xmlns=""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xmlns=""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xmlns=""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xmlns=""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xmlns=""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xmlns=""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xmlns=""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xmlns=""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xmlns=""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xmlns=""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xmlns=""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xmlns=""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xmlns=""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xmlns=""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xmlns=""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xmlns=""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xmlns=""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xmlns=""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xmlns=""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xmlns=""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xmlns=""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xmlns=""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xmlns=""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xmlns=""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xmlns=""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xmlns=""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xmlns=""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xmlns=""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xmlns=""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xmlns=""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xmlns=""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xmlns=""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xmlns=""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xmlns=""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xmlns=""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xmlns=""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xmlns=""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xmlns=""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xmlns=""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xmlns=""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xmlns=""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xmlns=""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xmlns=""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xmlns=""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xmlns=""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xmlns=""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xmlns=""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descr="Company name and logo group of information&#10;">
            <a:extLst>
              <a:ext uri="{FF2B5EF4-FFF2-40B4-BE49-F238E27FC236}">
                <a16:creationId xmlns:a16="http://schemas.microsoft.com/office/drawing/2014/main" xmlns="" id="{5B07AEC6-55AE-4E18-BEEA-A226E87C7897}"/>
              </a:ext>
            </a:extLst>
          </p:cNvPr>
          <p:cNvGrpSpPr/>
          <p:nvPr/>
        </p:nvGrpSpPr>
        <p:grpSpPr>
          <a:xfrm>
            <a:off x="2955850" y="2855631"/>
            <a:ext cx="1881541" cy="1118752"/>
            <a:chOff x="2955850" y="2902286"/>
            <a:chExt cx="1881541" cy="1118752"/>
          </a:xfrm>
        </p:grpSpPr>
        <p:sp>
          <p:nvSpPr>
            <p:cNvPr id="20" name="TextBox 19">
              <a:extLst>
                <a:ext uri="{FF2B5EF4-FFF2-40B4-BE49-F238E27FC236}">
                  <a16:creationId xmlns:a16="http://schemas.microsoft.com/office/drawing/2014/main" xmlns="" id="{94DF2E04-7632-4FED-B0BF-8FB243D982A3}"/>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1" name="TextBox 20">
              <a:extLst>
                <a:ext uri="{FF2B5EF4-FFF2-40B4-BE49-F238E27FC236}">
                  <a16:creationId xmlns:a16="http://schemas.microsoft.com/office/drawing/2014/main" xmlns="" id="{FC9A1C71-347B-44A9-88B4-692D9731582D}"/>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2" name="Title 1">
            <a:extLst>
              <a:ext uri="{FF2B5EF4-FFF2-40B4-BE49-F238E27FC236}">
                <a16:creationId xmlns:a16="http://schemas.microsoft.com/office/drawing/2014/main" xmlns="" id="{3D638ACE-163E-40EB-A458-E794C67EA2A6}"/>
              </a:ext>
            </a:extLst>
          </p:cNvPr>
          <p:cNvSpPr>
            <a:spLocks noGrp="1"/>
          </p:cNvSpPr>
          <p:nvPr>
            <p:ph type="ctrTitle"/>
          </p:nvPr>
        </p:nvSpPr>
        <p:spPr>
          <a:xfrm>
            <a:off x="909438" y="315927"/>
            <a:ext cx="9727095" cy="894687"/>
          </a:xfrm>
        </p:spPr>
        <p:txBody>
          <a:bodyPr>
            <a:normAutofit/>
          </a:bodyPr>
          <a:lstStyle/>
          <a:p>
            <a:r>
              <a:rPr lang="en-US" sz="4000" dirty="0" smtClean="0">
                <a:solidFill>
                  <a:srgbClr val="00B0F0"/>
                </a:solidFill>
              </a:rPr>
              <a:t>TOPIC: AVL Trees</a:t>
            </a:r>
            <a:endParaRPr lang="en-US" sz="4000" dirty="0">
              <a:solidFill>
                <a:srgbClr val="00B0F0"/>
              </a:solidFill>
            </a:endParaRPr>
          </a:p>
        </p:txBody>
      </p:sp>
      <p:sp>
        <p:nvSpPr>
          <p:cNvPr id="3" name="Subtitle 2">
            <a:extLst>
              <a:ext uri="{FF2B5EF4-FFF2-40B4-BE49-F238E27FC236}">
                <a16:creationId xmlns:a16="http://schemas.microsoft.com/office/drawing/2014/main" xmlns="" id="{5C9205DF-8F5E-49F7-B00E-6F58293F5130}"/>
              </a:ext>
            </a:extLst>
          </p:cNvPr>
          <p:cNvSpPr>
            <a:spLocks noGrp="1"/>
          </p:cNvSpPr>
          <p:nvPr>
            <p:ph type="subTitle" idx="1"/>
          </p:nvPr>
        </p:nvSpPr>
        <p:spPr>
          <a:xfrm>
            <a:off x="909438" y="1837378"/>
            <a:ext cx="10169379" cy="3658456"/>
          </a:xfrm>
        </p:spPr>
        <p:txBody>
          <a:bodyPr/>
          <a:lstStyle/>
          <a:p>
            <a:r>
              <a:rPr lang="en-GB" b="1" dirty="0" smtClean="0"/>
              <a:t>GROUP 17:</a:t>
            </a:r>
          </a:p>
          <a:p>
            <a:endParaRPr lang="en-GB" b="1" dirty="0"/>
          </a:p>
          <a:p>
            <a:r>
              <a:rPr lang="en-GB" b="1" dirty="0" smtClean="0"/>
              <a:t>SHARON </a:t>
            </a:r>
            <a:r>
              <a:rPr lang="en-GB" b="1" dirty="0"/>
              <a:t>NYABOKE	</a:t>
            </a:r>
            <a:r>
              <a:rPr lang="en-GB" b="1" dirty="0" smtClean="0"/>
              <a:t>SCT212-0193/2022</a:t>
            </a:r>
            <a:endParaRPr lang="aa-ET" dirty="0"/>
          </a:p>
          <a:p>
            <a:r>
              <a:rPr lang="en-GB" b="1" dirty="0"/>
              <a:t>YVONNE KWAYA		SCT212-0593/2021</a:t>
            </a:r>
            <a:endParaRPr lang="aa-ET" dirty="0"/>
          </a:p>
          <a:p>
            <a:r>
              <a:rPr lang="en-GB" b="1" dirty="0"/>
              <a:t>HILLARY MWENDI 	</a:t>
            </a:r>
            <a:r>
              <a:rPr lang="en-GB" b="1" dirty="0" smtClean="0"/>
              <a:t>SCT212-0575/2016</a:t>
            </a:r>
            <a:endParaRPr lang="aa-ET" dirty="0"/>
          </a:p>
          <a:p>
            <a:r>
              <a:rPr lang="en-GB" b="1" dirty="0"/>
              <a:t>JOSPHAT MWAURA	SCT212-0185/2019</a:t>
            </a:r>
            <a:endParaRPr lang="aa-ET" dirty="0"/>
          </a:p>
          <a:p>
            <a:r>
              <a:rPr lang="en-GB" b="1" dirty="0"/>
              <a:t>DEBORAH WANJIKU	SCT212-0132/2022</a:t>
            </a:r>
            <a:endParaRPr lang="aa-ET" dirty="0"/>
          </a:p>
          <a:p>
            <a:r>
              <a:rPr lang="en-GB" b="1" dirty="0"/>
              <a:t>BRAMWEL SHAW		SCT212-0906/2018</a:t>
            </a:r>
            <a:endParaRPr lang="aa-ET"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US" noProof="0" smtClean="0"/>
              <a:t>10</a:t>
            </a:fld>
            <a:endParaRPr lang="en-US" noProof="0" dirty="0"/>
          </a:p>
        </p:txBody>
      </p:sp>
      <p:sp>
        <p:nvSpPr>
          <p:cNvPr id="5" name="Content Placeholder 4"/>
          <p:cNvSpPr>
            <a:spLocks noGrp="1"/>
          </p:cNvSpPr>
          <p:nvPr>
            <p:ph idx="1"/>
          </p:nvPr>
        </p:nvSpPr>
        <p:spPr>
          <a:xfrm>
            <a:off x="518678" y="734096"/>
            <a:ext cx="10835122" cy="5442867"/>
          </a:xfrm>
        </p:spPr>
        <p:txBody>
          <a:bodyPr/>
          <a:lstStyle/>
          <a:p>
            <a:pPr marL="0" indent="0">
              <a:buNone/>
            </a:pPr>
            <a:r>
              <a:rPr lang="en-US" b="1" dirty="0"/>
              <a:t>9. </a:t>
            </a:r>
            <a:r>
              <a:rPr lang="en-US" b="1" dirty="0" err="1"/>
              <a:t>RotateLeft</a:t>
            </a:r>
            <a:endParaRPr lang="en-US" dirty="0"/>
          </a:p>
          <a:p>
            <a:pPr lvl="0"/>
            <a:r>
              <a:rPr lang="en-US" b="1" dirty="0"/>
              <a:t>Purpose</a:t>
            </a:r>
            <a:r>
              <a:rPr lang="en-US" dirty="0"/>
              <a:t>: Perform a left rotation to restore balance.</a:t>
            </a:r>
          </a:p>
          <a:p>
            <a:pPr lvl="0"/>
            <a:r>
              <a:rPr lang="en-US" b="1" dirty="0"/>
              <a:t>Signature</a:t>
            </a:r>
            <a:r>
              <a:rPr lang="en-US" dirty="0"/>
              <a:t>: </a:t>
            </a:r>
            <a:r>
              <a:rPr lang="en-US" dirty="0" err="1"/>
              <a:t>RotateLeft</a:t>
            </a:r>
            <a:r>
              <a:rPr lang="en-US" dirty="0"/>
              <a:t>(tree: </a:t>
            </a:r>
            <a:r>
              <a:rPr lang="en-US" dirty="0" err="1"/>
              <a:t>AVLTree</a:t>
            </a:r>
            <a:r>
              <a:rPr lang="en-US" dirty="0"/>
              <a:t>, node: Node) → </a:t>
            </a:r>
            <a:r>
              <a:rPr lang="en-US" dirty="0" err="1"/>
              <a:t>AVLTree</a:t>
            </a:r>
            <a:endParaRPr lang="en-US" dirty="0"/>
          </a:p>
          <a:p>
            <a:pPr lvl="0"/>
            <a:r>
              <a:rPr lang="en-US" b="1" dirty="0"/>
              <a:t>Precondition</a:t>
            </a:r>
            <a:r>
              <a:rPr lang="en-US" dirty="0"/>
              <a:t>: The balance factor of the node is -2, and the right subtree is heavier.</a:t>
            </a:r>
          </a:p>
          <a:p>
            <a:pPr lvl="0"/>
            <a:r>
              <a:rPr lang="en-US" b="1" dirty="0" err="1"/>
              <a:t>Postcondition</a:t>
            </a:r>
            <a:r>
              <a:rPr lang="en-US" dirty="0"/>
              <a:t>: The tree is rotated left, and the AVL property is preserved.</a:t>
            </a:r>
          </a:p>
          <a:p>
            <a:pPr marL="0" indent="0">
              <a:buNone/>
            </a:pPr>
            <a:endParaRPr lang="en-US" dirty="0"/>
          </a:p>
          <a:p>
            <a:pPr marL="0" indent="0">
              <a:buNone/>
            </a:pPr>
            <a:r>
              <a:rPr lang="en-US" b="1" dirty="0" smtClean="0"/>
              <a:t>10</a:t>
            </a:r>
            <a:r>
              <a:rPr lang="en-US" b="1" dirty="0"/>
              <a:t>. </a:t>
            </a:r>
            <a:r>
              <a:rPr lang="en-US" b="1" dirty="0" err="1"/>
              <a:t>RotateRight</a:t>
            </a:r>
            <a:endParaRPr lang="en-US" dirty="0"/>
          </a:p>
          <a:p>
            <a:pPr lvl="0"/>
            <a:r>
              <a:rPr lang="en-US" b="1" dirty="0"/>
              <a:t>Purpose</a:t>
            </a:r>
            <a:r>
              <a:rPr lang="en-US" dirty="0"/>
              <a:t>: Perform a right rotation to restore balance.</a:t>
            </a:r>
          </a:p>
          <a:p>
            <a:pPr lvl="0"/>
            <a:r>
              <a:rPr lang="en-US" b="1" dirty="0"/>
              <a:t>Signature</a:t>
            </a:r>
            <a:r>
              <a:rPr lang="en-US" dirty="0"/>
              <a:t>: </a:t>
            </a:r>
            <a:r>
              <a:rPr lang="en-US" dirty="0" err="1"/>
              <a:t>RotateRight</a:t>
            </a:r>
            <a:r>
              <a:rPr lang="en-US" dirty="0"/>
              <a:t>(tree: </a:t>
            </a:r>
            <a:r>
              <a:rPr lang="en-US" dirty="0" err="1"/>
              <a:t>AVLTree</a:t>
            </a:r>
            <a:r>
              <a:rPr lang="en-US" dirty="0"/>
              <a:t>, node: Node) → </a:t>
            </a:r>
            <a:r>
              <a:rPr lang="en-US" dirty="0" err="1"/>
              <a:t>AVLTree</a:t>
            </a:r>
            <a:endParaRPr lang="en-US" dirty="0"/>
          </a:p>
          <a:p>
            <a:pPr lvl="0"/>
            <a:r>
              <a:rPr lang="en-US" b="1" dirty="0"/>
              <a:t>Precondition</a:t>
            </a:r>
            <a:r>
              <a:rPr lang="en-US" dirty="0"/>
              <a:t>: The balance factor of the node is +2, and the left subtree is heavier.</a:t>
            </a:r>
          </a:p>
          <a:p>
            <a:pPr lvl="0"/>
            <a:r>
              <a:rPr lang="en-US" b="1" dirty="0" err="1"/>
              <a:t>Postcondition</a:t>
            </a:r>
            <a:r>
              <a:rPr lang="en-US" dirty="0"/>
              <a:t>: The tree is rotated right, and the AVL property is preserved.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648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11</a:t>
            </a:fld>
            <a:endParaRPr lang="en-US" noProof="0" dirty="0"/>
          </a:p>
        </p:txBody>
      </p:sp>
      <p:sp>
        <p:nvSpPr>
          <p:cNvPr id="5" name="Content Placeholder 4"/>
          <p:cNvSpPr>
            <a:spLocks noGrp="1"/>
          </p:cNvSpPr>
          <p:nvPr>
            <p:ph idx="1"/>
          </p:nvPr>
        </p:nvSpPr>
        <p:spPr>
          <a:xfrm>
            <a:off x="518678" y="566670"/>
            <a:ext cx="10835122" cy="5610293"/>
          </a:xfrm>
        </p:spPr>
        <p:txBody>
          <a:bodyPr/>
          <a:lstStyle/>
          <a:p>
            <a:pPr marL="0" indent="0">
              <a:buNone/>
            </a:pPr>
            <a:r>
              <a:rPr lang="en-US" b="1" dirty="0" smtClean="0"/>
              <a:t>11</a:t>
            </a:r>
            <a:r>
              <a:rPr lang="en-US" b="1" dirty="0"/>
              <a:t>. </a:t>
            </a:r>
            <a:r>
              <a:rPr lang="en-US" b="1" dirty="0" err="1"/>
              <a:t>RotateLeftRight</a:t>
            </a:r>
            <a:endParaRPr lang="en-US" dirty="0"/>
          </a:p>
          <a:p>
            <a:pPr lvl="0"/>
            <a:r>
              <a:rPr lang="en-US" b="1" dirty="0"/>
              <a:t>Purpose</a:t>
            </a:r>
            <a:r>
              <a:rPr lang="en-US" dirty="0"/>
              <a:t>: Perform a left rotation followed by a right rotation to restore balance.</a:t>
            </a:r>
          </a:p>
          <a:p>
            <a:pPr lvl="0"/>
            <a:r>
              <a:rPr lang="en-US" b="1" dirty="0"/>
              <a:t>Signature</a:t>
            </a:r>
            <a:r>
              <a:rPr lang="en-US" dirty="0"/>
              <a:t>: </a:t>
            </a:r>
            <a:r>
              <a:rPr lang="en-US" dirty="0" err="1"/>
              <a:t>RotateLeftRight</a:t>
            </a:r>
            <a:r>
              <a:rPr lang="en-US" dirty="0"/>
              <a:t>(tree: </a:t>
            </a:r>
            <a:r>
              <a:rPr lang="en-US" dirty="0" err="1"/>
              <a:t>AVLTree</a:t>
            </a:r>
            <a:r>
              <a:rPr lang="en-US" dirty="0"/>
              <a:t>, node: Node) → </a:t>
            </a:r>
            <a:r>
              <a:rPr lang="en-US" dirty="0" err="1"/>
              <a:t>AVLTree</a:t>
            </a:r>
            <a:endParaRPr lang="en-US" dirty="0"/>
          </a:p>
          <a:p>
            <a:pPr lvl="0"/>
            <a:r>
              <a:rPr lang="en-US" b="1" dirty="0"/>
              <a:t>Precondition</a:t>
            </a:r>
            <a:r>
              <a:rPr lang="en-US" dirty="0"/>
              <a:t>: The balance factor of the node is +2, and the left subtree's right child is heavier.</a:t>
            </a:r>
          </a:p>
          <a:p>
            <a:pPr lvl="0"/>
            <a:r>
              <a:rPr lang="en-US" b="1" dirty="0" err="1"/>
              <a:t>Postcondition</a:t>
            </a:r>
            <a:r>
              <a:rPr lang="en-US" dirty="0"/>
              <a:t>: The tree is balanced using the left-right rotation.</a:t>
            </a:r>
          </a:p>
          <a:p>
            <a:pPr marL="0" indent="0">
              <a:buNone/>
            </a:pPr>
            <a:endParaRPr lang="en-US" dirty="0"/>
          </a:p>
          <a:p>
            <a:pPr marL="0" indent="0">
              <a:buNone/>
            </a:pPr>
            <a:r>
              <a:rPr lang="en-US" b="1" dirty="0"/>
              <a:t>12. </a:t>
            </a:r>
            <a:r>
              <a:rPr lang="en-US" b="1" dirty="0" err="1"/>
              <a:t>RotateRightLeft</a:t>
            </a:r>
            <a:endParaRPr lang="en-US" dirty="0"/>
          </a:p>
          <a:p>
            <a:pPr lvl="0"/>
            <a:r>
              <a:rPr lang="en-US" b="1" dirty="0"/>
              <a:t>Purpose</a:t>
            </a:r>
            <a:r>
              <a:rPr lang="en-US" dirty="0"/>
              <a:t>: Perform a right rotation followed by a left rotation to restore balance.</a:t>
            </a:r>
          </a:p>
          <a:p>
            <a:pPr lvl="0"/>
            <a:r>
              <a:rPr lang="en-US" b="1" dirty="0"/>
              <a:t>Signature</a:t>
            </a:r>
            <a:r>
              <a:rPr lang="en-US" dirty="0"/>
              <a:t>: </a:t>
            </a:r>
            <a:r>
              <a:rPr lang="en-US" dirty="0" err="1"/>
              <a:t>RotateRightLeft</a:t>
            </a:r>
            <a:r>
              <a:rPr lang="en-US" dirty="0"/>
              <a:t>(tree: </a:t>
            </a:r>
            <a:r>
              <a:rPr lang="en-US" dirty="0" err="1"/>
              <a:t>AVLTree</a:t>
            </a:r>
            <a:r>
              <a:rPr lang="en-US" dirty="0"/>
              <a:t>, node: Node) → </a:t>
            </a:r>
            <a:r>
              <a:rPr lang="en-US" dirty="0" err="1"/>
              <a:t>AVLTree</a:t>
            </a:r>
            <a:endParaRPr lang="en-US" dirty="0"/>
          </a:p>
          <a:p>
            <a:pPr lvl="0"/>
            <a:r>
              <a:rPr lang="en-US" b="1" dirty="0"/>
              <a:t>Precondition</a:t>
            </a:r>
            <a:r>
              <a:rPr lang="en-US" dirty="0"/>
              <a:t>: The balance factor of the node is -2, and the right subtree's left child is heavier.</a:t>
            </a:r>
          </a:p>
          <a:p>
            <a:pPr lvl="0"/>
            <a:r>
              <a:rPr lang="en-US" b="1" dirty="0" err="1"/>
              <a:t>Postcondition</a:t>
            </a:r>
            <a:r>
              <a:rPr lang="en-US" dirty="0"/>
              <a:t>: The tree is balanced using the right-left rotation.</a:t>
            </a:r>
          </a:p>
          <a:p>
            <a:pPr marL="0" indent="0">
              <a:buNone/>
            </a:pPr>
            <a:endParaRPr lang="en-US" dirty="0"/>
          </a:p>
          <a:p>
            <a:endParaRPr lang="en-US" dirty="0"/>
          </a:p>
        </p:txBody>
      </p:sp>
    </p:spTree>
    <p:extLst>
      <p:ext uri="{BB962C8B-B14F-4D97-AF65-F5344CB8AC3E}">
        <p14:creationId xmlns:p14="http://schemas.microsoft.com/office/powerpoint/2010/main" val="108395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12</a:t>
            </a:fld>
            <a:endParaRPr lang="en-US" noProof="0" dirty="0"/>
          </a:p>
        </p:txBody>
      </p:sp>
      <p:sp>
        <p:nvSpPr>
          <p:cNvPr id="5" name="Content Placeholder 4"/>
          <p:cNvSpPr>
            <a:spLocks noGrp="1"/>
          </p:cNvSpPr>
          <p:nvPr>
            <p:ph idx="1"/>
          </p:nvPr>
        </p:nvSpPr>
        <p:spPr>
          <a:xfrm>
            <a:off x="518678" y="695460"/>
            <a:ext cx="10835122" cy="5481504"/>
          </a:xfrm>
        </p:spPr>
        <p:txBody>
          <a:bodyPr/>
          <a:lstStyle/>
          <a:p>
            <a:pPr marL="0" indent="0">
              <a:buNone/>
            </a:pPr>
            <a:r>
              <a:rPr lang="en-US" sz="3200" b="1" u="sng" dirty="0" smtClean="0"/>
              <a:t>  Axioms</a:t>
            </a:r>
            <a:endParaRPr lang="en-US" sz="3200" b="1" dirty="0"/>
          </a:p>
          <a:p>
            <a:pPr marL="0" indent="0">
              <a:buNone/>
            </a:pPr>
            <a:r>
              <a:rPr lang="en-US" b="1" dirty="0"/>
              <a:t>1. AVL Property:</a:t>
            </a:r>
            <a:endParaRPr lang="en-US" dirty="0"/>
          </a:p>
          <a:p>
            <a:pPr lvl="0"/>
            <a:r>
              <a:rPr lang="en-US" dirty="0"/>
              <a:t>For every node in the tree, |Height(left subtree) - Height(right subtree)| ≤ 1.</a:t>
            </a:r>
          </a:p>
          <a:p>
            <a:pPr marL="0" indent="0">
              <a:buNone/>
            </a:pPr>
            <a:r>
              <a:rPr lang="en-US" b="1" dirty="0"/>
              <a:t>2. Insertion:</a:t>
            </a:r>
            <a:endParaRPr lang="en-US" dirty="0"/>
          </a:p>
          <a:p>
            <a:pPr lvl="0"/>
            <a:r>
              <a:rPr lang="en-US" dirty="0"/>
              <a:t>After inserting a key, the balance factor of all nodes remains within the range [-1, 1].</a:t>
            </a:r>
          </a:p>
          <a:p>
            <a:pPr marL="0" indent="0">
              <a:buNone/>
            </a:pPr>
            <a:r>
              <a:rPr lang="en-US" b="1" dirty="0"/>
              <a:t>3. Deletion:</a:t>
            </a:r>
            <a:endParaRPr lang="en-US" dirty="0"/>
          </a:p>
          <a:p>
            <a:pPr lvl="0"/>
            <a:r>
              <a:rPr lang="en-US" dirty="0"/>
              <a:t>After deleting a key, the balance factor of all nodes remains within the range [-1, 1].</a:t>
            </a:r>
          </a:p>
          <a:p>
            <a:pPr marL="0" indent="0">
              <a:buNone/>
            </a:pPr>
            <a:r>
              <a:rPr lang="en-US" b="1" dirty="0"/>
              <a:t>4. Search:</a:t>
            </a:r>
            <a:endParaRPr lang="en-US" dirty="0"/>
          </a:p>
          <a:p>
            <a:pPr lvl="0"/>
            <a:r>
              <a:rPr lang="en-US" dirty="0"/>
              <a:t>If Search(tree, key) returns true, then the key is in the tree.</a:t>
            </a:r>
          </a:p>
          <a:p>
            <a:pPr marL="0" indent="0">
              <a:buNone/>
            </a:pPr>
            <a:r>
              <a:rPr lang="en-US" b="1" dirty="0"/>
              <a:t>5. Traversal:</a:t>
            </a:r>
            <a:endParaRPr lang="en-US" dirty="0"/>
          </a:p>
          <a:p>
            <a:pPr lvl="0"/>
            <a:r>
              <a:rPr lang="en-US" dirty="0"/>
              <a:t>The Traverse(tree, "in-order") operation produces a sorted list of all keys in the tree.</a:t>
            </a:r>
          </a:p>
          <a:p>
            <a:pPr marL="0" indent="0">
              <a:buNone/>
            </a:pPr>
            <a:endParaRPr lang="en-US" dirty="0"/>
          </a:p>
          <a:p>
            <a:endParaRPr lang="en-US" dirty="0"/>
          </a:p>
        </p:txBody>
      </p:sp>
    </p:spTree>
    <p:extLst>
      <p:ext uri="{BB962C8B-B14F-4D97-AF65-F5344CB8AC3E}">
        <p14:creationId xmlns:p14="http://schemas.microsoft.com/office/powerpoint/2010/main" val="1332600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13</a:t>
            </a:fld>
            <a:endParaRPr lang="en-US" noProof="0" dirty="0"/>
          </a:p>
        </p:txBody>
      </p:sp>
      <p:sp>
        <p:nvSpPr>
          <p:cNvPr id="4" name="Title 3"/>
          <p:cNvSpPr>
            <a:spLocks noGrp="1"/>
          </p:cNvSpPr>
          <p:nvPr>
            <p:ph type="title"/>
          </p:nvPr>
        </p:nvSpPr>
        <p:spPr>
          <a:xfrm>
            <a:off x="518678" y="388415"/>
            <a:ext cx="8333222" cy="1283509"/>
          </a:xfrm>
        </p:spPr>
        <p:txBody>
          <a:bodyPr>
            <a:normAutofit/>
          </a:bodyPr>
          <a:lstStyle/>
          <a:p>
            <a:r>
              <a:rPr lang="en-US" sz="3200" dirty="0"/>
              <a:t>Choose an Application Domain</a:t>
            </a:r>
            <a:r>
              <a:rPr lang="en-US" sz="4000" dirty="0"/>
              <a:t/>
            </a:r>
            <a:br>
              <a:rPr lang="en-US" sz="4000" dirty="0"/>
            </a:br>
            <a:endParaRPr lang="en-US" dirty="0"/>
          </a:p>
        </p:txBody>
      </p:sp>
      <p:sp>
        <p:nvSpPr>
          <p:cNvPr id="5" name="Content Placeholder 4"/>
          <p:cNvSpPr>
            <a:spLocks noGrp="1"/>
          </p:cNvSpPr>
          <p:nvPr>
            <p:ph idx="1"/>
          </p:nvPr>
        </p:nvSpPr>
        <p:spPr>
          <a:xfrm>
            <a:off x="518678" y="1378040"/>
            <a:ext cx="10835122" cy="4798924"/>
          </a:xfrm>
        </p:spPr>
        <p:txBody>
          <a:bodyPr/>
          <a:lstStyle/>
          <a:p>
            <a:pPr marL="0" lvl="0" indent="0">
              <a:buNone/>
            </a:pPr>
            <a:r>
              <a:rPr lang="en-US" b="1" dirty="0" smtClean="0"/>
              <a:t>      Database </a:t>
            </a:r>
            <a:r>
              <a:rPr lang="en-US" b="1" dirty="0"/>
              <a:t>Indexing</a:t>
            </a:r>
            <a:endParaRPr lang="en-US" dirty="0"/>
          </a:p>
          <a:p>
            <a:pPr lvl="1"/>
            <a:r>
              <a:rPr lang="en-US" dirty="0"/>
              <a:t>AVL trees ensure O(</a:t>
            </a:r>
            <a:r>
              <a:rPr lang="en-US" dirty="0" err="1"/>
              <a:t>log⁡n</a:t>
            </a:r>
            <a:r>
              <a:rPr lang="en-US" dirty="0"/>
              <a:t>)O(\log n)O(</a:t>
            </a:r>
            <a:r>
              <a:rPr lang="en-US" dirty="0" err="1"/>
              <a:t>logn</a:t>
            </a:r>
            <a:r>
              <a:rPr lang="en-US" dirty="0"/>
              <a:t>) complexity for search, insertion, and deletion, making them ideal for maintaining indexes in databases.</a:t>
            </a:r>
            <a:endParaRPr lang="en-US" sz="1800" dirty="0"/>
          </a:p>
          <a:p>
            <a:pPr lvl="1"/>
            <a:r>
              <a:rPr lang="en-US" dirty="0"/>
              <a:t>They keep the data balanced, ensuring quick lookups for queries.</a:t>
            </a:r>
            <a:endParaRPr lang="en-US" sz="1800" dirty="0"/>
          </a:p>
          <a:p>
            <a:pPr lvl="0"/>
            <a:r>
              <a:rPr lang="en-US" b="1" dirty="0"/>
              <a:t>Use Cases</a:t>
            </a:r>
            <a:r>
              <a:rPr lang="en-US" dirty="0"/>
              <a:t>:</a:t>
            </a:r>
            <a:endParaRPr lang="en-US" sz="2000" dirty="0"/>
          </a:p>
          <a:p>
            <a:pPr lvl="1"/>
            <a:r>
              <a:rPr lang="en-US" dirty="0"/>
              <a:t>Range queries (e.g., finding all records between two dates).</a:t>
            </a:r>
            <a:endParaRPr lang="en-US" sz="1800" dirty="0"/>
          </a:p>
          <a:p>
            <a:pPr lvl="1"/>
            <a:r>
              <a:rPr lang="en-US" dirty="0"/>
              <a:t>Managing primary or secondary indices in database systems.</a:t>
            </a:r>
            <a:endParaRPr lang="en-US" sz="1800" dirty="0"/>
          </a:p>
          <a:p>
            <a:pPr lvl="0"/>
            <a:r>
              <a:rPr lang="en-US" b="1" dirty="0"/>
              <a:t>Example</a:t>
            </a:r>
            <a:r>
              <a:rPr lang="en-US" dirty="0"/>
              <a:t>:</a:t>
            </a:r>
            <a:endParaRPr lang="en-US" sz="2000" dirty="0"/>
          </a:p>
          <a:p>
            <a:pPr lvl="1"/>
            <a:r>
              <a:rPr lang="en-US" dirty="0"/>
              <a:t>A database for managing e-commerce orders or student academic records.</a:t>
            </a:r>
            <a:endParaRPr lang="en-US" sz="1800" dirty="0"/>
          </a:p>
          <a:p>
            <a:endParaRPr lang="en-US" dirty="0"/>
          </a:p>
        </p:txBody>
      </p:sp>
    </p:spTree>
    <p:extLst>
      <p:ext uri="{BB962C8B-B14F-4D97-AF65-F5344CB8AC3E}">
        <p14:creationId xmlns:p14="http://schemas.microsoft.com/office/powerpoint/2010/main" val="18064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14</a:t>
            </a:fld>
            <a:endParaRPr lang="en-US" noProof="0" dirty="0"/>
          </a:p>
        </p:txBody>
      </p:sp>
      <p:sp>
        <p:nvSpPr>
          <p:cNvPr id="4" name="Title 3"/>
          <p:cNvSpPr>
            <a:spLocks noGrp="1"/>
          </p:cNvSpPr>
          <p:nvPr>
            <p:ph type="title"/>
          </p:nvPr>
        </p:nvSpPr>
        <p:spPr>
          <a:xfrm>
            <a:off x="518678" y="450761"/>
            <a:ext cx="8333222" cy="1041776"/>
          </a:xfrm>
        </p:spPr>
        <p:txBody>
          <a:bodyPr>
            <a:normAutofit fontScale="90000"/>
          </a:bodyPr>
          <a:lstStyle/>
          <a:p>
            <a:r>
              <a:rPr lang="en-US" sz="3600" dirty="0"/>
              <a:t>Implement an application</a:t>
            </a:r>
            <a:r>
              <a:rPr lang="en-US" sz="4000" dirty="0"/>
              <a:t/>
            </a:r>
            <a:br>
              <a:rPr lang="en-US" sz="4000" dirty="0"/>
            </a:br>
            <a:endParaRPr lang="en-US" dirty="0"/>
          </a:p>
        </p:txBody>
      </p:sp>
      <p:sp>
        <p:nvSpPr>
          <p:cNvPr id="5" name="Content Placeholder 4"/>
          <p:cNvSpPr>
            <a:spLocks noGrp="1"/>
          </p:cNvSpPr>
          <p:nvPr>
            <p:ph idx="1"/>
          </p:nvPr>
        </p:nvSpPr>
        <p:spPr>
          <a:xfrm>
            <a:off x="518678" y="1146220"/>
            <a:ext cx="10835122" cy="5030743"/>
          </a:xfrm>
        </p:spPr>
        <p:txBody>
          <a:bodyPr/>
          <a:lstStyle/>
          <a:p>
            <a:pPr marL="0" lvl="0" indent="0">
              <a:buNone/>
            </a:pPr>
            <a:r>
              <a:rPr lang="en-US" sz="2800" b="1" dirty="0" smtClean="0"/>
              <a:t> Use </a:t>
            </a:r>
            <a:r>
              <a:rPr lang="en-US" sz="2800" b="1" dirty="0"/>
              <a:t>Case for Database Indexing</a:t>
            </a:r>
            <a:endParaRPr lang="en-US" sz="2800" dirty="0"/>
          </a:p>
          <a:p>
            <a:pPr lvl="0"/>
            <a:r>
              <a:rPr lang="en-US" sz="2800" dirty="0"/>
              <a:t>Suppose you have a database of </a:t>
            </a:r>
            <a:r>
              <a:rPr lang="en-US" sz="2800" b="1" dirty="0"/>
              <a:t>student records</a:t>
            </a:r>
            <a:r>
              <a:rPr lang="en-US" sz="2800" dirty="0"/>
              <a:t>, and you want </a:t>
            </a:r>
            <a:r>
              <a:rPr lang="en-US" sz="2800" dirty="0" smtClean="0"/>
              <a:t>to:</a:t>
            </a:r>
            <a:endParaRPr lang="en-US" sz="2800" dirty="0"/>
          </a:p>
          <a:p>
            <a:pPr lvl="0"/>
            <a:endParaRPr lang="en-US" sz="2800" dirty="0"/>
          </a:p>
          <a:p>
            <a:pPr lvl="2"/>
            <a:r>
              <a:rPr lang="en-US" sz="2200" dirty="0" smtClean="0"/>
              <a:t>Index </a:t>
            </a:r>
            <a:r>
              <a:rPr lang="en-US" sz="2200" dirty="0"/>
              <a:t>the records by </a:t>
            </a:r>
            <a:r>
              <a:rPr lang="en-US" sz="2200" b="1" dirty="0"/>
              <a:t>student ID</a:t>
            </a:r>
            <a:r>
              <a:rPr lang="en-US" sz="2200" dirty="0"/>
              <a:t>.</a:t>
            </a:r>
          </a:p>
          <a:p>
            <a:pPr lvl="2"/>
            <a:r>
              <a:rPr lang="en-US" sz="2200" dirty="0"/>
              <a:t>Perform efficient searches for a specific student ID.</a:t>
            </a:r>
          </a:p>
          <a:p>
            <a:pPr lvl="2"/>
            <a:r>
              <a:rPr lang="en-US" sz="2200" dirty="0"/>
              <a:t>Insert and delete student records while maintaining the balance.</a:t>
            </a:r>
          </a:p>
          <a:p>
            <a:pPr marL="0" indent="0">
              <a:buNone/>
            </a:pPr>
            <a:r>
              <a:rPr lang="en-US" sz="2800" dirty="0"/>
              <a:t> </a:t>
            </a:r>
          </a:p>
        </p:txBody>
      </p:sp>
    </p:spTree>
    <p:extLst>
      <p:ext uri="{BB962C8B-B14F-4D97-AF65-F5344CB8AC3E}">
        <p14:creationId xmlns:p14="http://schemas.microsoft.com/office/powerpoint/2010/main" val="306884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15</a:t>
            </a:fld>
            <a:endParaRPr lang="en-US" noProof="0" dirty="0"/>
          </a:p>
        </p:txBody>
      </p:sp>
      <p:sp>
        <p:nvSpPr>
          <p:cNvPr id="5" name="Content Placeholder 4"/>
          <p:cNvSpPr>
            <a:spLocks noGrp="1"/>
          </p:cNvSpPr>
          <p:nvPr>
            <p:ph idx="1"/>
          </p:nvPr>
        </p:nvSpPr>
        <p:spPr>
          <a:xfrm>
            <a:off x="338530" y="834798"/>
            <a:ext cx="10835122" cy="4505039"/>
          </a:xfrm>
        </p:spPr>
        <p:txBody>
          <a:bodyPr/>
          <a:lstStyle/>
          <a:p>
            <a:pPr marL="0" indent="0">
              <a:buNone/>
            </a:pPr>
            <a:r>
              <a:rPr lang="en-US" b="1" dirty="0"/>
              <a:t> </a:t>
            </a:r>
            <a:r>
              <a:rPr lang="en-US" sz="3200" b="1" dirty="0"/>
              <a:t>Design</a:t>
            </a:r>
            <a:endParaRPr lang="en-US" sz="3200" dirty="0"/>
          </a:p>
          <a:p>
            <a:r>
              <a:rPr lang="en-US" b="1" dirty="0"/>
              <a:t>Data Structure:</a:t>
            </a:r>
            <a:endParaRPr lang="en-US" sz="2000" dirty="0"/>
          </a:p>
          <a:p>
            <a:pPr lvl="0"/>
            <a:r>
              <a:rPr lang="en-US" dirty="0"/>
              <a:t>Each node in the AVL tree will represent a </a:t>
            </a:r>
            <a:r>
              <a:rPr lang="en-US" b="1" dirty="0"/>
              <a:t>student record</a:t>
            </a:r>
            <a:r>
              <a:rPr lang="en-US" dirty="0"/>
              <a:t>, containing:</a:t>
            </a:r>
            <a:endParaRPr lang="en-US" sz="2000" dirty="0"/>
          </a:p>
          <a:p>
            <a:pPr lvl="1"/>
            <a:r>
              <a:rPr lang="en-US" dirty="0" err="1"/>
              <a:t>student_id</a:t>
            </a:r>
            <a:r>
              <a:rPr lang="en-US" dirty="0"/>
              <a:t> (key for indexing)</a:t>
            </a:r>
            <a:endParaRPr lang="en-US" sz="1800" dirty="0"/>
          </a:p>
          <a:p>
            <a:pPr lvl="1"/>
            <a:r>
              <a:rPr lang="en-US" dirty="0"/>
              <a:t>name</a:t>
            </a:r>
            <a:endParaRPr lang="en-US" sz="1800" dirty="0"/>
          </a:p>
          <a:p>
            <a:pPr lvl="1"/>
            <a:r>
              <a:rPr lang="en-US" dirty="0"/>
              <a:t>age</a:t>
            </a:r>
            <a:endParaRPr lang="en-US" sz="1800" dirty="0"/>
          </a:p>
          <a:p>
            <a:pPr lvl="1"/>
            <a:r>
              <a:rPr lang="en-US" dirty="0"/>
              <a:t>grade</a:t>
            </a:r>
            <a:endParaRPr lang="en-US" sz="1800" dirty="0"/>
          </a:p>
          <a:p>
            <a:r>
              <a:rPr lang="en-US" b="1" dirty="0"/>
              <a:t>Operations:</a:t>
            </a:r>
            <a:endParaRPr lang="en-US" sz="2000" dirty="0"/>
          </a:p>
          <a:p>
            <a:pPr lvl="0"/>
            <a:r>
              <a:rPr lang="en-US" b="1" dirty="0"/>
              <a:t>Insert</a:t>
            </a:r>
            <a:r>
              <a:rPr lang="en-US" dirty="0"/>
              <a:t>: Add a new student record.</a:t>
            </a:r>
            <a:endParaRPr lang="en-US" sz="2000" dirty="0"/>
          </a:p>
          <a:p>
            <a:pPr lvl="0"/>
            <a:r>
              <a:rPr lang="en-US" b="1" dirty="0"/>
              <a:t>Delete</a:t>
            </a:r>
            <a:r>
              <a:rPr lang="en-US" dirty="0"/>
              <a:t>: Remove a student record by ID.</a:t>
            </a:r>
            <a:endParaRPr lang="en-US" sz="2000" dirty="0"/>
          </a:p>
          <a:p>
            <a:pPr lvl="0"/>
            <a:r>
              <a:rPr lang="en-US" b="1" dirty="0"/>
              <a:t>Search</a:t>
            </a:r>
            <a:r>
              <a:rPr lang="en-US" dirty="0"/>
              <a:t>: Find a student record by ID.</a:t>
            </a:r>
            <a:endParaRPr lang="en-US" sz="2000" dirty="0"/>
          </a:p>
          <a:p>
            <a:pPr lvl="0"/>
            <a:r>
              <a:rPr lang="en-US" b="1" dirty="0"/>
              <a:t>Display</a:t>
            </a:r>
            <a:r>
              <a:rPr lang="en-US" dirty="0"/>
              <a:t>: Traverse and print the tree in sorted order of IDs (in-order traversal).</a:t>
            </a:r>
            <a:endParaRPr lang="en-US" sz="2000" dirty="0"/>
          </a:p>
          <a:p>
            <a:endParaRPr lang="en-US" dirty="0"/>
          </a:p>
          <a:p>
            <a:endParaRPr lang="en-US" dirty="0"/>
          </a:p>
        </p:txBody>
      </p:sp>
    </p:spTree>
    <p:extLst>
      <p:ext uri="{BB962C8B-B14F-4D97-AF65-F5344CB8AC3E}">
        <p14:creationId xmlns:p14="http://schemas.microsoft.com/office/powerpoint/2010/main" val="2662441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oter Placeholder 4">
            <a:extLst>
              <a:ext uri="{FF2B5EF4-FFF2-40B4-BE49-F238E27FC236}">
                <a16:creationId xmlns:a16="http://schemas.microsoft.com/office/drawing/2014/main" xmlns=""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xmlns=""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16</a:t>
            </a:fld>
            <a:endParaRPr lang="en-US" dirty="0"/>
          </a:p>
        </p:txBody>
      </p:sp>
      <p:pic>
        <p:nvPicPr>
          <p:cNvPr id="8" name="Content Placeholder 7"/>
          <p:cNvPicPr>
            <a:picLocks noGrp="1" noChangeAspect="1"/>
          </p:cNvPicPr>
          <p:nvPr>
            <p:ph sz="half" idx="13"/>
          </p:nvPr>
        </p:nvPicPr>
        <p:blipFill>
          <a:blip r:embed="rId2">
            <a:extLst>
              <a:ext uri="{28A0092B-C50C-407E-A947-70E740481C1C}">
                <a14:useLocalDpi xmlns:a14="http://schemas.microsoft.com/office/drawing/2010/main" val="0"/>
              </a:ext>
            </a:extLst>
          </a:blip>
          <a:stretch>
            <a:fillRect/>
          </a:stretch>
        </p:blipFill>
        <p:spPr>
          <a:xfrm>
            <a:off x="548103" y="370282"/>
            <a:ext cx="5420481" cy="5715798"/>
          </a:xfrm>
        </p:spPr>
      </p:pic>
      <p:pic>
        <p:nvPicPr>
          <p:cNvPr id="9" name="Content Placeholder 8"/>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6186488" y="868447"/>
            <a:ext cx="5475287" cy="4719469"/>
          </a:xfrm>
        </p:spPr>
      </p:pic>
    </p:spTree>
    <p:extLst>
      <p:ext uri="{BB962C8B-B14F-4D97-AF65-F5344CB8AC3E}">
        <p14:creationId xmlns:p14="http://schemas.microsoft.com/office/powerpoint/2010/main" val="389151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B2228214-87DB-4B3A-BD81-9A709A69BAAC}"/>
              </a:ext>
            </a:extLst>
          </p:cNvPr>
          <p:cNvSpPr>
            <a:spLocks noGrp="1"/>
          </p:cNvSpPr>
          <p:nvPr>
            <p:ph type="sldNum" sz="quarter" idx="18"/>
          </p:nvPr>
        </p:nvSpPr>
        <p:spPr/>
        <p:txBody>
          <a:bodyPr/>
          <a:lstStyle/>
          <a:p>
            <a:fld id="{8699F50C-BE38-4BD0-BA84-9B090E1F2B9B}" type="slidenum">
              <a:rPr lang="en-US" smtClean="0"/>
              <a:pPr/>
              <a:t>17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0448" y="1416676"/>
            <a:ext cx="5225764" cy="3063785"/>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18</a:t>
            </a:fld>
            <a:endParaRPr lang="en-US" noProof="0" dirty="0"/>
          </a:p>
        </p:txBody>
      </p:sp>
      <p:sp>
        <p:nvSpPr>
          <p:cNvPr id="7" name="Title 3"/>
          <p:cNvSpPr>
            <a:spLocks noGrp="1"/>
          </p:cNvSpPr>
          <p:nvPr>
            <p:ph idx="1"/>
          </p:nvPr>
        </p:nvSpPr>
        <p:spPr>
          <a:xfrm>
            <a:off x="557213" y="965200"/>
            <a:ext cx="10834687" cy="4919663"/>
          </a:xfrm>
        </p:spPr>
        <p:txBody>
          <a:bodyPr/>
          <a:lstStyle/>
          <a:p>
            <a:pPr marL="0" indent="0">
              <a:buNone/>
            </a:pPr>
            <a:r>
              <a:rPr lang="en-US" b="1" dirty="0"/>
              <a:t>Features of the </a:t>
            </a:r>
            <a:r>
              <a:rPr lang="en-US" b="1" dirty="0" smtClean="0"/>
              <a:t>Code</a:t>
            </a:r>
            <a:endParaRPr lang="en-US" dirty="0"/>
          </a:p>
          <a:p>
            <a:pPr lvl="0"/>
            <a:r>
              <a:rPr lang="en-US" b="1" dirty="0"/>
              <a:t>Insertion</a:t>
            </a:r>
            <a:r>
              <a:rPr lang="en-US" dirty="0"/>
              <a:t>: Adds a student record while maintaining balance.</a:t>
            </a:r>
          </a:p>
          <a:p>
            <a:pPr lvl="0"/>
            <a:r>
              <a:rPr lang="en-US" b="1" dirty="0"/>
              <a:t>Search</a:t>
            </a:r>
            <a:r>
              <a:rPr lang="en-US" dirty="0"/>
              <a:t>: Finds a record by student ID.</a:t>
            </a:r>
          </a:p>
          <a:p>
            <a:pPr lvl="0"/>
            <a:r>
              <a:rPr lang="en-US" b="1" dirty="0"/>
              <a:t>Deletion</a:t>
            </a:r>
            <a:r>
              <a:rPr lang="en-US" dirty="0"/>
              <a:t>: Removes a record and ensures the AVL tree remains balanced.</a:t>
            </a:r>
          </a:p>
          <a:p>
            <a:pPr lvl="0"/>
            <a:r>
              <a:rPr lang="en-US" b="1" dirty="0"/>
              <a:t>In-order Traversal</a:t>
            </a:r>
            <a:r>
              <a:rPr lang="en-US" dirty="0"/>
              <a:t>: Prints all records in sorted order by student ID.</a:t>
            </a:r>
          </a:p>
          <a:p>
            <a:pPr marL="0" indent="0">
              <a:buNone/>
            </a:pPr>
            <a:r>
              <a:rPr lang="en-US" dirty="0"/>
              <a:t> </a:t>
            </a:r>
          </a:p>
          <a:p>
            <a:endParaRPr lang="en-US" dirty="0"/>
          </a:p>
        </p:txBody>
      </p:sp>
    </p:spTree>
    <p:extLst>
      <p:ext uri="{BB962C8B-B14F-4D97-AF65-F5344CB8AC3E}">
        <p14:creationId xmlns:p14="http://schemas.microsoft.com/office/powerpoint/2010/main" val="237876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xmlns="" id="{F64048FA-1C7E-4BEF-8273-A6490A2211F4}"/>
              </a:ext>
            </a:extLst>
          </p:cNvPr>
          <p:cNvSpPr>
            <a:spLocks noGrp="1"/>
          </p:cNvSpPr>
          <p:nvPr>
            <p:ph type="title"/>
          </p:nvPr>
        </p:nvSpPr>
        <p:spPr/>
        <p:txBody>
          <a:bodyPr/>
          <a:lstStyle/>
          <a:p>
            <a:r>
              <a:rPr lang="en-US" dirty="0" smtClean="0"/>
              <a:t>AVL TREES</a:t>
            </a:r>
            <a:endParaRPr lang="en-US" b="0" dirty="0"/>
          </a:p>
        </p:txBody>
      </p:sp>
      <p:sp>
        <p:nvSpPr>
          <p:cNvPr id="12" name="Text Placeholder 18">
            <a:extLst>
              <a:ext uri="{FF2B5EF4-FFF2-40B4-BE49-F238E27FC236}">
                <a16:creationId xmlns:a16="http://schemas.microsoft.com/office/drawing/2014/main" xmlns="" id="{FAA9D8EA-A7CA-4ED0-94D3-29382CDEBB32}"/>
              </a:ext>
            </a:extLst>
          </p:cNvPr>
          <p:cNvSpPr>
            <a:spLocks noGrp="1"/>
          </p:cNvSpPr>
          <p:nvPr>
            <p:ph type="body" sz="quarter" idx="16"/>
          </p:nvPr>
        </p:nvSpPr>
        <p:spPr/>
        <p:txBody>
          <a:bodyPr/>
          <a:lstStyle/>
          <a:p>
            <a:r>
              <a:rPr lang="en-US" dirty="0" smtClean="0"/>
              <a:t>ADVANTAGES AND DISADVANTAGES</a:t>
            </a:r>
            <a:endParaRPr lang="en-US" dirty="0"/>
          </a:p>
        </p:txBody>
      </p:sp>
      <p:sp>
        <p:nvSpPr>
          <p:cNvPr id="3" name="Footer Placeholder 2">
            <a:extLst>
              <a:ext uri="{FF2B5EF4-FFF2-40B4-BE49-F238E27FC236}">
                <a16:creationId xmlns:a16="http://schemas.microsoft.com/office/drawing/2014/main" xmlns=""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xmlns="" id="{7553D90E-F2EA-4BA1-ACBD-9D3D0EB22C8A}"/>
              </a:ext>
            </a:extLst>
          </p:cNvPr>
          <p:cNvSpPr>
            <a:spLocks noGrp="1"/>
          </p:cNvSpPr>
          <p:nvPr>
            <p:ph type="sldNum" sz="quarter" idx="18"/>
          </p:nvPr>
        </p:nvSpPr>
        <p:spPr/>
        <p:txBody>
          <a:bodyPr/>
          <a:lstStyle/>
          <a:p>
            <a:fld id="{8699F50C-BE38-4BD0-BA84-9B090E1F2B9B}" type="slidenum">
              <a:rPr lang="en-US" smtClean="0"/>
              <a:pPr/>
              <a:t>19</a:t>
            </a:fld>
            <a:endParaRPr lang="en-US" dirty="0"/>
          </a:p>
        </p:txBody>
      </p:sp>
      <p:sp>
        <p:nvSpPr>
          <p:cNvPr id="6" name="TextBox 5"/>
          <p:cNvSpPr txBox="1"/>
          <p:nvPr/>
        </p:nvSpPr>
        <p:spPr>
          <a:xfrm>
            <a:off x="747348" y="2014597"/>
            <a:ext cx="9965635" cy="4524315"/>
          </a:xfrm>
          <a:prstGeom prst="rect">
            <a:avLst/>
          </a:prstGeom>
          <a:noFill/>
        </p:spPr>
        <p:txBody>
          <a:bodyPr wrap="square" rtlCol="0">
            <a:spAutoFit/>
          </a:bodyPr>
          <a:lstStyle/>
          <a:p>
            <a:r>
              <a:rPr lang="en-US" b="1" dirty="0" smtClean="0">
                <a:solidFill>
                  <a:schemeClr val="accent1">
                    <a:lumMod val="50000"/>
                    <a:lumOff val="50000"/>
                  </a:schemeClr>
                </a:solidFill>
              </a:rPr>
              <a:t>Advantages</a:t>
            </a:r>
            <a:endParaRPr lang="en-US" dirty="0">
              <a:solidFill>
                <a:schemeClr val="accent1">
                  <a:lumMod val="50000"/>
                  <a:lumOff val="50000"/>
                </a:schemeClr>
              </a:solidFill>
            </a:endParaRPr>
          </a:p>
          <a:p>
            <a:r>
              <a:rPr lang="en-US" b="1" dirty="0" smtClean="0"/>
              <a:t>-Efficient </a:t>
            </a:r>
            <a:r>
              <a:rPr lang="en-US" b="1" dirty="0"/>
              <a:t>operations</a:t>
            </a:r>
            <a:r>
              <a:rPr lang="en-US" dirty="0"/>
              <a:t>: AVL trees have a guaranteed logarithmic time complexity for search, insert, and delete operations. This makes them efficient for large datasets.</a:t>
            </a:r>
          </a:p>
          <a:p>
            <a:r>
              <a:rPr lang="en-US" b="1" dirty="0"/>
              <a:t>-</a:t>
            </a:r>
            <a:r>
              <a:rPr lang="en-US" b="1" dirty="0" smtClean="0"/>
              <a:t>Predictable </a:t>
            </a:r>
            <a:r>
              <a:rPr lang="en-US" b="1" dirty="0"/>
              <a:t>performance</a:t>
            </a:r>
            <a:r>
              <a:rPr lang="en-US" dirty="0"/>
              <a:t>: AVL trees have a consistent performance and predictable time complexity.</a:t>
            </a:r>
          </a:p>
          <a:p>
            <a:r>
              <a:rPr lang="en-US" b="1" dirty="0" smtClean="0"/>
              <a:t>-Fast </a:t>
            </a:r>
            <a:r>
              <a:rPr lang="en-US" b="1" dirty="0"/>
              <a:t>lookup</a:t>
            </a:r>
            <a:r>
              <a:rPr lang="en-US" dirty="0"/>
              <a:t>: AVL trees have efficient search operations.</a:t>
            </a:r>
          </a:p>
          <a:p>
            <a:r>
              <a:rPr lang="en-US" b="1" dirty="0" smtClean="0"/>
              <a:t>-Predictable </a:t>
            </a:r>
            <a:r>
              <a:rPr lang="en-US" b="1" dirty="0"/>
              <a:t>structure</a:t>
            </a:r>
            <a:r>
              <a:rPr lang="en-US" dirty="0"/>
              <a:t>: AVL trees have a predictable structure that simplifies certain algorithms</a:t>
            </a:r>
            <a:r>
              <a:rPr lang="en-US" dirty="0" smtClean="0"/>
              <a:t>.</a:t>
            </a:r>
          </a:p>
          <a:p>
            <a:endParaRPr lang="en-US" dirty="0"/>
          </a:p>
          <a:p>
            <a:r>
              <a:rPr lang="en-US" b="1" dirty="0">
                <a:solidFill>
                  <a:schemeClr val="accent1">
                    <a:lumMod val="50000"/>
                    <a:lumOff val="50000"/>
                  </a:schemeClr>
                </a:solidFill>
              </a:rPr>
              <a:t>Disadvantages</a:t>
            </a:r>
            <a:endParaRPr lang="en-US" dirty="0">
              <a:solidFill>
                <a:schemeClr val="accent1">
                  <a:lumMod val="50000"/>
                  <a:lumOff val="50000"/>
                </a:schemeClr>
              </a:solidFill>
            </a:endParaRPr>
          </a:p>
          <a:p>
            <a:r>
              <a:rPr lang="en-US" b="1" dirty="0" smtClean="0"/>
              <a:t>-Complex </a:t>
            </a:r>
            <a:r>
              <a:rPr lang="en-US" b="1" dirty="0"/>
              <a:t>implementation</a:t>
            </a:r>
            <a:r>
              <a:rPr lang="en-US" dirty="0"/>
              <a:t>: AVL trees can be difficult to implement.</a:t>
            </a:r>
          </a:p>
          <a:p>
            <a:r>
              <a:rPr lang="en-US" b="1" dirty="0" smtClean="0"/>
              <a:t>-Higher </a:t>
            </a:r>
            <a:r>
              <a:rPr lang="en-US" b="1" dirty="0"/>
              <a:t>overhead</a:t>
            </a:r>
            <a:r>
              <a:rPr lang="en-US" dirty="0"/>
              <a:t>: AVL trees require more memory and computational cost.</a:t>
            </a:r>
          </a:p>
          <a:p>
            <a:r>
              <a:rPr lang="en-US" b="1" dirty="0" smtClean="0"/>
              <a:t>-Slower </a:t>
            </a:r>
            <a:r>
              <a:rPr lang="en-US" b="1" dirty="0"/>
              <a:t>insertions and deletions</a:t>
            </a:r>
            <a:r>
              <a:rPr lang="en-US" dirty="0"/>
              <a:t>: AVL trees have slower insertions and deletions due to frequent rotations.</a:t>
            </a:r>
          </a:p>
          <a:p>
            <a:r>
              <a:rPr lang="en-US" b="1" dirty="0" smtClean="0"/>
              <a:t>-Not </a:t>
            </a:r>
            <a:r>
              <a:rPr lang="en-US" b="1" dirty="0"/>
              <a:t>always necessary</a:t>
            </a:r>
            <a:r>
              <a:rPr lang="en-US" dirty="0"/>
              <a:t>: AVL trees may be overkill for some applications.</a:t>
            </a:r>
          </a:p>
          <a:p>
            <a:r>
              <a:rPr lang="en-US" dirty="0"/>
              <a:t>AVL trees are a good choice when a dataset is large and efficient search, delete, and insert operations are needed</a:t>
            </a:r>
          </a:p>
          <a:p>
            <a:endParaRPr lang="en-US" dirty="0"/>
          </a:p>
        </p:txBody>
      </p:sp>
    </p:spTree>
    <p:extLst>
      <p:ext uri="{BB962C8B-B14F-4D97-AF65-F5344CB8AC3E}">
        <p14:creationId xmlns:p14="http://schemas.microsoft.com/office/powerpoint/2010/main" val="297370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72696" y="-1481069"/>
            <a:ext cx="11408898" cy="6735649"/>
          </a:xfrm>
        </p:spPr>
        <p:txBody>
          <a:bodyPr>
            <a:noAutofit/>
          </a:bodyPr>
          <a:lstStyle/>
          <a:p>
            <a:r>
              <a:rPr lang="en-US" sz="2000" dirty="0" smtClean="0"/>
              <a:t>				</a:t>
            </a:r>
            <a:r>
              <a:rPr lang="en-US" sz="2400" dirty="0" smtClean="0"/>
              <a:t>AVL TREES: </a:t>
            </a:r>
            <a:r>
              <a:rPr lang="en-US" sz="2000" dirty="0" smtClean="0"/>
              <a:t/>
            </a:r>
            <a:br>
              <a:rPr lang="en-US" sz="2000" dirty="0" smtClean="0"/>
            </a:br>
            <a:r>
              <a:rPr lang="en-US" sz="2000" dirty="0"/>
              <a:t> </a:t>
            </a:r>
            <a:r>
              <a:rPr lang="en-US" sz="2000" dirty="0"/>
              <a:t/>
            </a:r>
            <a:br>
              <a:rPr lang="en-US" sz="2000" dirty="0"/>
            </a:br>
            <a:r>
              <a:rPr lang="en-US" sz="2000" dirty="0" smtClean="0"/>
              <a:t/>
            </a:r>
            <a:br>
              <a:rPr lang="en-US" sz="2000" dirty="0" smtClean="0"/>
            </a:br>
            <a:r>
              <a:rPr lang="en-US" sz="2000" dirty="0" smtClean="0"/>
              <a:t>Describe </a:t>
            </a:r>
            <a:r>
              <a:rPr lang="en-US" sz="2000" dirty="0"/>
              <a:t>the data </a:t>
            </a:r>
            <a:r>
              <a:rPr lang="en-US" sz="2000" dirty="0" smtClean="0"/>
              <a:t>structure</a:t>
            </a:r>
            <a:br>
              <a:rPr lang="en-US" sz="2000" dirty="0" smtClean="0"/>
            </a:br>
            <a:r>
              <a:rPr lang="en-US" sz="2000" dirty="0"/>
              <a:t/>
            </a:r>
            <a:br>
              <a:rPr lang="en-US" sz="2000" dirty="0"/>
            </a:br>
            <a:r>
              <a:rPr lang="en-US" sz="2000" b="0" dirty="0"/>
              <a:t>Data structures are specialized formats for organizing, managing, and storing data in a way that makes it efficient to access and modify</a:t>
            </a:r>
            <a:r>
              <a:rPr lang="en-US" sz="2000" b="0" dirty="0" smtClean="0"/>
              <a:t>.</a:t>
            </a:r>
            <a:br>
              <a:rPr lang="en-US" sz="2000" b="0" dirty="0" smtClean="0"/>
            </a:br>
            <a:r>
              <a:rPr lang="en-US" sz="2000" b="0" dirty="0"/>
              <a:t/>
            </a:r>
            <a:br>
              <a:rPr lang="en-US" sz="2000" b="0" dirty="0"/>
            </a:br>
            <a:r>
              <a:rPr lang="en-US" sz="2000" b="0" dirty="0"/>
              <a:t>An </a:t>
            </a:r>
            <a:r>
              <a:rPr lang="en-US" sz="2000" dirty="0"/>
              <a:t>AVL tree (Adelson-</a:t>
            </a:r>
            <a:r>
              <a:rPr lang="en-US" sz="2000" dirty="0" err="1"/>
              <a:t>Velsky</a:t>
            </a:r>
            <a:r>
              <a:rPr lang="en-US" sz="2000" dirty="0"/>
              <a:t> and Landis tree) </a:t>
            </a:r>
            <a:r>
              <a:rPr lang="en-US" sz="2000" b="0" dirty="0"/>
              <a:t>is a type of self-balancing binary search tree. It ensures that the height of the tree remains logarithmic, which guarantees efficient operations like insertion, deletion, and search</a:t>
            </a:r>
            <a:r>
              <a:rPr lang="en-US" sz="2000" b="0" dirty="0" smtClean="0"/>
              <a:t>.</a:t>
            </a:r>
            <a:r>
              <a:rPr lang="en-US" sz="2000" b="0" dirty="0"/>
              <a:t/>
            </a:r>
            <a:br>
              <a:rPr lang="en-US" sz="2000" b="0" dirty="0"/>
            </a:br>
            <a:r>
              <a:rPr lang="en-US" sz="2000" dirty="0"/>
              <a:t/>
            </a:r>
            <a:br>
              <a:rPr lang="en-US" sz="2000" dirty="0"/>
            </a:br>
            <a:endParaRPr lang="en-US" sz="2000" dirty="0"/>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BE11BF-33A5-4653-A144-CCCBACF58C30}"/>
              </a:ext>
            </a:extLst>
          </p:cNvPr>
          <p:cNvSpPr>
            <a:spLocks noGrp="1"/>
          </p:cNvSpPr>
          <p:nvPr>
            <p:ph type="title"/>
          </p:nvPr>
        </p:nvSpPr>
        <p:spPr>
          <a:xfrm>
            <a:off x="782019" y="945786"/>
            <a:ext cx="7342622" cy="1215566"/>
          </a:xfrm>
        </p:spPr>
        <p:txBody>
          <a:bodyPr>
            <a:normAutofit fontScale="90000"/>
          </a:bodyPr>
          <a:lstStyle/>
          <a:p>
            <a:r>
              <a:rPr lang="en-US" dirty="0"/>
              <a:t>Key Properties of an AVL Tree:</a:t>
            </a:r>
            <a:r>
              <a:rPr lang="en-US" sz="4000" dirty="0"/>
              <a:t/>
            </a:r>
            <a:br>
              <a:rPr lang="en-US" sz="4000" dirty="0"/>
            </a:br>
            <a:endParaRPr lang="en-US" b="0" dirty="0">
              <a:solidFill>
                <a:srgbClr val="FF0000"/>
              </a:solidFill>
            </a:endParaRPr>
          </a:p>
        </p:txBody>
      </p:sp>
      <p:sp>
        <p:nvSpPr>
          <p:cNvPr id="7" name="Content Placeholder 6">
            <a:extLst>
              <a:ext uri="{FF2B5EF4-FFF2-40B4-BE49-F238E27FC236}">
                <a16:creationId xmlns:a16="http://schemas.microsoft.com/office/drawing/2014/main" xmlns="" id="{2482DBEC-EE72-4155-ACC5-87E80C5606A9}"/>
              </a:ext>
            </a:extLst>
          </p:cNvPr>
          <p:cNvSpPr>
            <a:spLocks noGrp="1"/>
          </p:cNvSpPr>
          <p:nvPr>
            <p:ph idx="1"/>
          </p:nvPr>
        </p:nvSpPr>
        <p:spPr>
          <a:xfrm>
            <a:off x="531378" y="1553569"/>
            <a:ext cx="11355819" cy="4601622"/>
          </a:xfrm>
        </p:spPr>
        <p:txBody>
          <a:bodyPr>
            <a:normAutofit/>
          </a:bodyPr>
          <a:lstStyle/>
          <a:p>
            <a:pPr marL="0" indent="0">
              <a:buNone/>
            </a:pPr>
            <a:endParaRPr lang="en-US" sz="2000" dirty="0"/>
          </a:p>
          <a:p>
            <a:pPr lvl="0"/>
            <a:r>
              <a:rPr lang="en-US" b="1" dirty="0"/>
              <a:t>Binary Search Tree Property</a:t>
            </a:r>
            <a:r>
              <a:rPr lang="en-US" dirty="0"/>
              <a:t>:</a:t>
            </a:r>
            <a:endParaRPr lang="en-US" sz="2000" dirty="0"/>
          </a:p>
          <a:p>
            <a:pPr lvl="1"/>
            <a:r>
              <a:rPr lang="en-US" dirty="0"/>
              <a:t>The left subtree of a node contains only nodes with values less than the node.</a:t>
            </a:r>
            <a:endParaRPr lang="en-US" sz="1800" dirty="0"/>
          </a:p>
          <a:p>
            <a:pPr lvl="1"/>
            <a:r>
              <a:rPr lang="en-US" dirty="0"/>
              <a:t>The right subtree contains only nodes with values greater than the node.</a:t>
            </a:r>
            <a:endParaRPr lang="en-US" sz="1800" dirty="0"/>
          </a:p>
          <a:p>
            <a:pPr lvl="0"/>
            <a:r>
              <a:rPr lang="en-US" b="1" dirty="0"/>
              <a:t>Balance Factor</a:t>
            </a:r>
            <a:r>
              <a:rPr lang="en-US" dirty="0"/>
              <a:t>:</a:t>
            </a:r>
            <a:endParaRPr lang="en-US" sz="2000" dirty="0"/>
          </a:p>
          <a:p>
            <a:pPr lvl="1"/>
            <a:r>
              <a:rPr lang="en-US" dirty="0"/>
              <a:t>For every node, the difference in height between the left and right subtrees (called the balance factor) must be </a:t>
            </a:r>
            <a:r>
              <a:rPr lang="en-US" b="1" dirty="0"/>
              <a:t>-1, 0, or 1</a:t>
            </a:r>
            <a:r>
              <a:rPr lang="en-US" dirty="0"/>
              <a:t>.</a:t>
            </a:r>
            <a:endParaRPr lang="en-US" sz="1800" dirty="0"/>
          </a:p>
          <a:p>
            <a:pPr lvl="1"/>
            <a:r>
              <a:rPr lang="en-US" dirty="0"/>
              <a:t>Balance factor = height(left subtree) - height(right subtree).</a:t>
            </a:r>
            <a:endParaRPr lang="en-US" sz="1800" dirty="0"/>
          </a:p>
          <a:p>
            <a:pPr lvl="0"/>
            <a:r>
              <a:rPr lang="en-US" b="1" dirty="0"/>
              <a:t>Self-Balancing</a:t>
            </a:r>
            <a:r>
              <a:rPr lang="en-US" dirty="0"/>
              <a:t>:</a:t>
            </a:r>
            <a:endParaRPr lang="en-US" sz="2000" dirty="0"/>
          </a:p>
          <a:p>
            <a:pPr lvl="1"/>
            <a:r>
              <a:rPr lang="en-US" dirty="0"/>
              <a:t>If an operation (insertion or deletion) causes the balance factor to go out of range (-1 to 1), the tree performs rotations to restore balance</a:t>
            </a:r>
            <a:r>
              <a:rPr lang="en-US" sz="1800" dirty="0"/>
              <a:t>.</a:t>
            </a:r>
            <a:endParaRPr lang="en-US" dirty="0" smtClean="0"/>
          </a:p>
          <a:p>
            <a:pPr marL="0" lvl="0" indent="0">
              <a:buNone/>
            </a:pPr>
            <a:endParaRPr lang="en-US" dirty="0"/>
          </a:p>
        </p:txBody>
      </p:sp>
      <p:sp>
        <p:nvSpPr>
          <p:cNvPr id="11" name="Footer Placeholder 10">
            <a:extLst>
              <a:ext uri="{FF2B5EF4-FFF2-40B4-BE49-F238E27FC236}">
                <a16:creationId xmlns:a16="http://schemas.microsoft.com/office/drawing/2014/main" xmlns="" id="{47F4D2C2-B71A-4089-A3FE-603C32706CA6}"/>
              </a:ext>
            </a:extLst>
          </p:cNvPr>
          <p:cNvSpPr>
            <a:spLocks noGrp="1"/>
          </p:cNvSpPr>
          <p:nvPr>
            <p:ph type="ftr" sz="quarter" idx="14"/>
          </p:nvPr>
        </p:nvSpPr>
        <p:spPr/>
        <p:txBody>
          <a:bodyPr/>
          <a:lstStyle/>
          <a:p>
            <a:r>
              <a:rPr lang="en-US" dirty="0"/>
              <a:t>Adelson-</a:t>
            </a:r>
            <a:r>
              <a:rPr lang="en-US" dirty="0" err="1"/>
              <a:t>Velsky</a:t>
            </a:r>
            <a:r>
              <a:rPr lang="en-US" dirty="0"/>
              <a:t> and </a:t>
            </a:r>
            <a:r>
              <a:rPr lang="en-US" dirty="0" err="1"/>
              <a:t>Evgenii</a:t>
            </a:r>
            <a:r>
              <a:rPr lang="en-US" dirty="0"/>
              <a:t> Landis</a:t>
            </a:r>
          </a:p>
        </p:txBody>
      </p:sp>
      <p:sp>
        <p:nvSpPr>
          <p:cNvPr id="12" name="Slide Number Placeholder 11">
            <a:extLst>
              <a:ext uri="{FF2B5EF4-FFF2-40B4-BE49-F238E27FC236}">
                <a16:creationId xmlns:a16="http://schemas.microsoft.com/office/drawing/2014/main" xmlns=""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6">
            <a:extLst>
              <a:ext uri="{FF2B5EF4-FFF2-40B4-BE49-F238E27FC236}">
                <a16:creationId xmlns:a16="http://schemas.microsoft.com/office/drawing/2014/main" xmlns="" id="{55EACD59-7C51-4810-94C6-BCB4D12346DC}"/>
              </a:ext>
            </a:extLst>
          </p:cNvPr>
          <p:cNvSpPr>
            <a:spLocks noGrp="1"/>
          </p:cNvSpPr>
          <p:nvPr>
            <p:ph idx="1"/>
          </p:nvPr>
        </p:nvSpPr>
        <p:spPr>
          <a:xfrm>
            <a:off x="531378" y="888642"/>
            <a:ext cx="7191785" cy="5266549"/>
          </a:xfrm>
        </p:spPr>
        <p:txBody>
          <a:bodyPr>
            <a:normAutofit fontScale="92500" lnSpcReduction="20000"/>
          </a:bodyPr>
          <a:lstStyle/>
          <a:p>
            <a:pPr marL="0" indent="0">
              <a:buNone/>
            </a:pPr>
            <a:r>
              <a:rPr lang="en-US" b="1" dirty="0" smtClean="0"/>
              <a:t>       </a:t>
            </a:r>
            <a:r>
              <a:rPr lang="en-US" b="1" dirty="0"/>
              <a:t>Rotations in AVL Trees:</a:t>
            </a:r>
            <a:endParaRPr lang="en-US" dirty="0"/>
          </a:p>
          <a:p>
            <a:r>
              <a:rPr lang="en-US" dirty="0"/>
              <a:t>Rotations are used to maintain the AVL property after an insertion or deletion. We have the single rotations(LL Imbalance and RR Imbalance) and the double rotations(the LR and the RL Imbalance</a:t>
            </a:r>
            <a:r>
              <a:rPr lang="en-US" dirty="0" smtClean="0"/>
              <a:t>).</a:t>
            </a:r>
          </a:p>
          <a:p>
            <a:pPr marL="0" indent="0">
              <a:buNone/>
            </a:pPr>
            <a:endParaRPr lang="en-US" dirty="0"/>
          </a:p>
          <a:p>
            <a:pPr marL="0" indent="0">
              <a:buNone/>
            </a:pPr>
            <a:r>
              <a:rPr lang="en-US" b="1" dirty="0" smtClean="0"/>
              <a:t>        </a:t>
            </a:r>
            <a:r>
              <a:rPr lang="en-US" b="1" dirty="0"/>
              <a:t>Operations in an AVL Tree:</a:t>
            </a:r>
            <a:endParaRPr lang="en-US" dirty="0"/>
          </a:p>
          <a:p>
            <a:pPr lvl="0"/>
            <a:r>
              <a:rPr lang="en-US" b="1" dirty="0" err="1"/>
              <a:t>Insertion</a:t>
            </a:r>
            <a:r>
              <a:rPr lang="en-US" dirty="0" err="1"/>
              <a:t>:Similar</a:t>
            </a:r>
            <a:r>
              <a:rPr lang="en-US" dirty="0"/>
              <a:t> to a binary search tree insertion but may require rotations to maintain balance</a:t>
            </a:r>
            <a:r>
              <a:rPr lang="en-US" dirty="0" smtClean="0"/>
              <a:t>.</a:t>
            </a:r>
          </a:p>
          <a:p>
            <a:pPr marL="0" lvl="0" indent="0">
              <a:buNone/>
            </a:pPr>
            <a:endParaRPr lang="en-US" dirty="0"/>
          </a:p>
          <a:p>
            <a:pPr lvl="0"/>
            <a:r>
              <a:rPr lang="en-US" b="1" dirty="0" err="1"/>
              <a:t>Deletion</a:t>
            </a:r>
            <a:r>
              <a:rPr lang="en-US" dirty="0" err="1"/>
              <a:t>:Remove</a:t>
            </a:r>
            <a:r>
              <a:rPr lang="en-US" dirty="0"/>
              <a:t> a node like in a binary search tree, but after deletion, balance factors are checked, and rotations are performed if necessary</a:t>
            </a:r>
            <a:r>
              <a:rPr lang="en-US" dirty="0" smtClean="0"/>
              <a:t>.</a:t>
            </a:r>
          </a:p>
          <a:p>
            <a:pPr marL="0" lvl="0" indent="0">
              <a:buNone/>
            </a:pPr>
            <a:endParaRPr lang="en-US" dirty="0"/>
          </a:p>
          <a:p>
            <a:pPr lvl="0"/>
            <a:r>
              <a:rPr lang="en-US" b="1" dirty="0" err="1"/>
              <a:t>Search</a:t>
            </a:r>
            <a:r>
              <a:rPr lang="en-US" dirty="0" err="1"/>
              <a:t>:Follow</a:t>
            </a:r>
            <a:r>
              <a:rPr lang="en-US" dirty="0"/>
              <a:t> the binary search tree search logic, which operates in O(</a:t>
            </a:r>
            <a:r>
              <a:rPr lang="en-US" dirty="0" err="1"/>
              <a:t>log⁡n</a:t>
            </a:r>
            <a:r>
              <a:rPr lang="en-US" dirty="0"/>
              <a:t>)O(\log n)O(</a:t>
            </a:r>
            <a:r>
              <a:rPr lang="en-US" dirty="0" err="1"/>
              <a:t>logn</a:t>
            </a:r>
            <a:r>
              <a:rPr lang="en-US" dirty="0"/>
              <a:t>) time due to the balanced nature of AVL trees.</a:t>
            </a:r>
            <a:endParaRPr lang="en-US" dirty="0"/>
          </a:p>
        </p:txBody>
      </p:sp>
      <p:pic>
        <p:nvPicPr>
          <p:cNvPr id="59" name="Picture Placeholder 58" title="Buildings">
            <a:extLst>
              <a:ext uri="{FF2B5EF4-FFF2-40B4-BE49-F238E27FC236}">
                <a16:creationId xmlns:a16="http://schemas.microsoft.com/office/drawing/2014/main" xmlns=""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xmlns=""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xmlns="" id="{A267D224-5586-43DC-82CA-8605E158298B}"/>
              </a:ext>
            </a:extLst>
          </p:cNvPr>
          <p:cNvSpPr>
            <a:spLocks noGrp="1"/>
          </p:cNvSpPr>
          <p:nvPr>
            <p:ph type="sldNum" sz="quarter" idx="16"/>
          </p:nvPr>
        </p:nvSpPr>
        <p:spPr/>
        <p:txBody>
          <a:bodyPr/>
          <a:lstStyle/>
          <a:p>
            <a:fld id="{8699F50C-BE38-4BD0-BA84-9B090E1F2B9B}" type="slidenum">
              <a:rPr lang="en-US" smtClean="0"/>
              <a:pPr/>
              <a:t>4</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5</a:t>
            </a:fld>
            <a:endParaRPr lang="en-US" noProof="0" dirty="0"/>
          </a:p>
        </p:txBody>
      </p:sp>
      <p:sp>
        <p:nvSpPr>
          <p:cNvPr id="4" name="Title 3"/>
          <p:cNvSpPr>
            <a:spLocks noGrp="1"/>
          </p:cNvSpPr>
          <p:nvPr>
            <p:ph type="title"/>
          </p:nvPr>
        </p:nvSpPr>
        <p:spPr/>
        <p:txBody>
          <a:bodyPr/>
          <a:lstStyle/>
          <a:p>
            <a:r>
              <a:rPr lang="en-US" dirty="0"/>
              <a:t>Full ADT specification</a:t>
            </a:r>
            <a:endParaRPr lang="en-US" dirty="0"/>
          </a:p>
        </p:txBody>
      </p:sp>
      <p:sp>
        <p:nvSpPr>
          <p:cNvPr id="5" name="Content Placeholder 4"/>
          <p:cNvSpPr>
            <a:spLocks noGrp="1"/>
          </p:cNvSpPr>
          <p:nvPr>
            <p:ph idx="1"/>
          </p:nvPr>
        </p:nvSpPr>
        <p:spPr/>
        <p:txBody>
          <a:bodyPr/>
          <a:lstStyle/>
          <a:p>
            <a:pPr marL="0" indent="0">
              <a:buNone/>
            </a:pPr>
            <a:r>
              <a:rPr lang="en-US" dirty="0"/>
              <a:t> </a:t>
            </a:r>
            <a:r>
              <a:rPr lang="en-US" sz="2000" dirty="0"/>
              <a:t> </a:t>
            </a:r>
            <a:r>
              <a:rPr lang="en-US" sz="2000" dirty="0" smtClean="0"/>
              <a:t>     </a:t>
            </a:r>
            <a:r>
              <a:rPr lang="en-US" b="1" dirty="0" smtClean="0"/>
              <a:t>Domain</a:t>
            </a:r>
            <a:endParaRPr lang="en-US" sz="2000" dirty="0"/>
          </a:p>
          <a:p>
            <a:r>
              <a:rPr lang="en-US" dirty="0"/>
              <a:t>The domain of the AVL tree includes:</a:t>
            </a:r>
            <a:endParaRPr lang="en-US" sz="2000" dirty="0"/>
          </a:p>
          <a:p>
            <a:pPr lvl="0"/>
            <a:r>
              <a:rPr lang="en-US" dirty="0"/>
              <a:t>A collection of unique elements from a totally ordered set (e.g., integers, strings).</a:t>
            </a:r>
            <a:endParaRPr lang="en-US" sz="2000" dirty="0"/>
          </a:p>
          <a:p>
            <a:pPr lvl="0"/>
            <a:r>
              <a:rPr lang="en-US" dirty="0"/>
              <a:t>Each node contains:</a:t>
            </a:r>
            <a:endParaRPr lang="en-US" sz="2000" dirty="0"/>
          </a:p>
          <a:p>
            <a:pPr lvl="1"/>
            <a:r>
              <a:rPr lang="en-US" dirty="0"/>
              <a:t>A key (value).</a:t>
            </a:r>
            <a:endParaRPr lang="en-US" sz="1800" dirty="0"/>
          </a:p>
          <a:p>
            <a:pPr lvl="1"/>
            <a:r>
              <a:rPr lang="en-US" dirty="0"/>
              <a:t>References to left and right children.</a:t>
            </a:r>
            <a:endParaRPr lang="en-US" sz="1800" dirty="0"/>
          </a:p>
          <a:p>
            <a:pPr lvl="1"/>
            <a:r>
              <a:rPr lang="en-US" dirty="0"/>
              <a:t>A height value (used to compute balance factors).</a:t>
            </a:r>
            <a:endParaRPr lang="en-US" sz="1800" dirty="0"/>
          </a:p>
          <a:p>
            <a:endParaRPr lang="en-US" dirty="0"/>
          </a:p>
        </p:txBody>
      </p:sp>
    </p:spTree>
    <p:extLst>
      <p:ext uri="{BB962C8B-B14F-4D97-AF65-F5344CB8AC3E}">
        <p14:creationId xmlns:p14="http://schemas.microsoft.com/office/powerpoint/2010/main" val="191622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6</a:t>
            </a:fld>
            <a:endParaRPr lang="en-US" noProof="0" dirty="0"/>
          </a:p>
        </p:txBody>
      </p:sp>
      <p:sp>
        <p:nvSpPr>
          <p:cNvPr id="4" name="Title 3"/>
          <p:cNvSpPr>
            <a:spLocks noGrp="1"/>
          </p:cNvSpPr>
          <p:nvPr>
            <p:ph type="title"/>
          </p:nvPr>
        </p:nvSpPr>
        <p:spPr>
          <a:xfrm>
            <a:off x="518678" y="0"/>
            <a:ext cx="8333222" cy="777448"/>
          </a:xfrm>
        </p:spPr>
        <p:txBody>
          <a:bodyPr>
            <a:normAutofit/>
          </a:bodyPr>
          <a:lstStyle/>
          <a:p>
            <a:r>
              <a:rPr lang="en-US" sz="2800" dirty="0" smtClean="0"/>
              <a:t>Operations</a:t>
            </a:r>
            <a:endParaRPr lang="en-US" sz="2800" dirty="0"/>
          </a:p>
        </p:txBody>
      </p:sp>
      <p:sp>
        <p:nvSpPr>
          <p:cNvPr id="5" name="Content Placeholder 4"/>
          <p:cNvSpPr>
            <a:spLocks noGrp="1"/>
          </p:cNvSpPr>
          <p:nvPr>
            <p:ph idx="1"/>
          </p:nvPr>
        </p:nvSpPr>
        <p:spPr>
          <a:xfrm>
            <a:off x="338530" y="976464"/>
            <a:ext cx="10835122" cy="4505039"/>
          </a:xfrm>
        </p:spPr>
        <p:txBody>
          <a:bodyPr/>
          <a:lstStyle/>
          <a:p>
            <a:pPr marL="0" indent="0">
              <a:buNone/>
            </a:pPr>
            <a:r>
              <a:rPr lang="en-US" b="1" dirty="0"/>
              <a:t>1. Create</a:t>
            </a:r>
            <a:endParaRPr lang="en-US" dirty="0"/>
          </a:p>
          <a:p>
            <a:pPr lvl="0"/>
            <a:r>
              <a:rPr lang="en-US" b="1" dirty="0"/>
              <a:t>Purpose</a:t>
            </a:r>
            <a:r>
              <a:rPr lang="en-US" dirty="0"/>
              <a:t>: Initialize an empty AVL tree.</a:t>
            </a:r>
          </a:p>
          <a:p>
            <a:pPr lvl="0"/>
            <a:r>
              <a:rPr lang="en-US" b="1" dirty="0"/>
              <a:t>Signature</a:t>
            </a:r>
            <a:r>
              <a:rPr lang="en-US" dirty="0"/>
              <a:t>: Create() → </a:t>
            </a:r>
            <a:r>
              <a:rPr lang="en-US" dirty="0" err="1"/>
              <a:t>AVLTree</a:t>
            </a:r>
            <a:endParaRPr lang="en-US" dirty="0"/>
          </a:p>
          <a:p>
            <a:pPr lvl="0"/>
            <a:r>
              <a:rPr lang="en-US" b="1" dirty="0"/>
              <a:t>Precondition</a:t>
            </a:r>
            <a:r>
              <a:rPr lang="en-US" dirty="0"/>
              <a:t>: None.</a:t>
            </a:r>
          </a:p>
          <a:p>
            <a:pPr lvl="0"/>
            <a:r>
              <a:rPr lang="en-US" b="1" dirty="0" err="1"/>
              <a:t>Postcondition</a:t>
            </a:r>
            <a:r>
              <a:rPr lang="en-US" dirty="0"/>
              <a:t>: Returns an empty AVL tree with no nodes.</a:t>
            </a:r>
          </a:p>
          <a:p>
            <a:pPr marL="0" indent="0">
              <a:buNone/>
            </a:pPr>
            <a:endParaRPr lang="en-US" dirty="0"/>
          </a:p>
          <a:p>
            <a:pPr marL="0" indent="0">
              <a:buNone/>
            </a:pPr>
            <a:r>
              <a:rPr lang="en-US" b="1" dirty="0"/>
              <a:t>2. Insert</a:t>
            </a:r>
            <a:endParaRPr lang="en-US" dirty="0"/>
          </a:p>
          <a:p>
            <a:pPr lvl="0"/>
            <a:r>
              <a:rPr lang="en-US" b="1" dirty="0"/>
              <a:t>Purpose</a:t>
            </a:r>
            <a:r>
              <a:rPr lang="en-US" dirty="0"/>
              <a:t>: Insert a new key into the AVL tree while maintaining balance.</a:t>
            </a:r>
          </a:p>
          <a:p>
            <a:pPr lvl="0"/>
            <a:r>
              <a:rPr lang="en-US" b="1" dirty="0"/>
              <a:t>Signature</a:t>
            </a:r>
            <a:r>
              <a:rPr lang="en-US" dirty="0"/>
              <a:t>: Insert(tree: </a:t>
            </a:r>
            <a:r>
              <a:rPr lang="en-US" dirty="0" err="1"/>
              <a:t>AVLTree</a:t>
            </a:r>
            <a:r>
              <a:rPr lang="en-US" dirty="0"/>
              <a:t>, key: K) → </a:t>
            </a:r>
            <a:r>
              <a:rPr lang="en-US" dirty="0" err="1"/>
              <a:t>AVLTree</a:t>
            </a:r>
            <a:endParaRPr lang="en-US" dirty="0"/>
          </a:p>
          <a:p>
            <a:pPr lvl="0"/>
            <a:r>
              <a:rPr lang="en-US" b="1" dirty="0"/>
              <a:t>Precondition</a:t>
            </a:r>
            <a:r>
              <a:rPr lang="en-US" dirty="0"/>
              <a:t>: key is not already in the tree.</a:t>
            </a:r>
          </a:p>
          <a:p>
            <a:pPr lvl="0"/>
            <a:r>
              <a:rPr lang="en-US" b="1" dirty="0" err="1"/>
              <a:t>Postcondition</a:t>
            </a:r>
            <a:r>
              <a:rPr lang="en-US" dirty="0"/>
              <a:t>: The tree includes the new key, and the AVL property is preserved</a:t>
            </a:r>
            <a:r>
              <a:rPr lang="en-US" dirty="0" smtClean="0"/>
              <a:t>.</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86880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7"/>
          </p:nvPr>
        </p:nvSpPr>
        <p:spPr/>
        <p:txBody>
          <a:bodyPr/>
          <a:lstStyle/>
          <a:p>
            <a:r>
              <a:rPr lang="en-US" noProof="0" smtClean="0"/>
              <a:t>Add a footer</a:t>
            </a:r>
            <a:endParaRPr lang="en-US" noProof="0" dirty="0"/>
          </a:p>
        </p:txBody>
      </p:sp>
      <p:sp>
        <p:nvSpPr>
          <p:cNvPr id="3" name="Slide Number Placeholder 2"/>
          <p:cNvSpPr>
            <a:spLocks noGrp="1"/>
          </p:cNvSpPr>
          <p:nvPr>
            <p:ph type="sldNum" sz="quarter" idx="18"/>
          </p:nvPr>
        </p:nvSpPr>
        <p:spPr/>
        <p:txBody>
          <a:bodyPr/>
          <a:lstStyle/>
          <a:p>
            <a:fld id="{8699F50C-BE38-4BD0-BA84-9B090E1F2B9B}" type="slidenum">
              <a:rPr lang="en-US" noProof="0" smtClean="0"/>
              <a:t>7</a:t>
            </a:fld>
            <a:endParaRPr lang="en-US" noProof="0" dirty="0"/>
          </a:p>
        </p:txBody>
      </p:sp>
      <p:sp>
        <p:nvSpPr>
          <p:cNvPr id="7" name="Title 5"/>
          <p:cNvSpPr>
            <a:spLocks noGrp="1"/>
          </p:cNvSpPr>
          <p:nvPr>
            <p:ph idx="1"/>
          </p:nvPr>
        </p:nvSpPr>
        <p:spPr>
          <a:xfrm>
            <a:off x="531992" y="501829"/>
            <a:ext cx="10834687" cy="5867400"/>
          </a:xfrm>
        </p:spPr>
        <p:txBody>
          <a:bodyPr/>
          <a:lstStyle/>
          <a:p>
            <a:pPr marL="0" indent="0">
              <a:buNone/>
            </a:pPr>
            <a:r>
              <a:rPr lang="en-US" b="1" dirty="0"/>
              <a:t>3. Delete</a:t>
            </a:r>
            <a:endParaRPr lang="en-US" dirty="0"/>
          </a:p>
          <a:p>
            <a:pPr lvl="0"/>
            <a:r>
              <a:rPr lang="en-US" b="1" dirty="0"/>
              <a:t>Purpose</a:t>
            </a:r>
            <a:r>
              <a:rPr lang="en-US" dirty="0"/>
              <a:t>: Remove a key from the AVL tree while maintaining balance.</a:t>
            </a:r>
          </a:p>
          <a:p>
            <a:pPr lvl="0"/>
            <a:r>
              <a:rPr lang="en-US" b="1" dirty="0"/>
              <a:t>Signature</a:t>
            </a:r>
            <a:r>
              <a:rPr lang="en-US" dirty="0"/>
              <a:t>: Delete(tree: </a:t>
            </a:r>
            <a:r>
              <a:rPr lang="en-US" dirty="0" err="1"/>
              <a:t>AVLTree</a:t>
            </a:r>
            <a:r>
              <a:rPr lang="en-US" dirty="0"/>
              <a:t>, key: K) → </a:t>
            </a:r>
            <a:r>
              <a:rPr lang="en-US" dirty="0" err="1"/>
              <a:t>AVLTree</a:t>
            </a:r>
            <a:endParaRPr lang="en-US" dirty="0"/>
          </a:p>
          <a:p>
            <a:pPr lvl="0"/>
            <a:r>
              <a:rPr lang="en-US" b="1" dirty="0"/>
              <a:t>Precondition</a:t>
            </a:r>
            <a:r>
              <a:rPr lang="en-US" dirty="0"/>
              <a:t>: key must exist in the tree.</a:t>
            </a:r>
          </a:p>
          <a:p>
            <a:pPr lvl="0"/>
            <a:r>
              <a:rPr lang="en-US" b="1" dirty="0" err="1"/>
              <a:t>Postcondition</a:t>
            </a:r>
            <a:r>
              <a:rPr lang="en-US" dirty="0"/>
              <a:t>: The key is removed from the tree, and the AVL property is preserved.</a:t>
            </a:r>
          </a:p>
          <a:p>
            <a:pPr marL="0" indent="0">
              <a:buNone/>
            </a:pPr>
            <a:endParaRPr lang="en-US" dirty="0"/>
          </a:p>
          <a:p>
            <a:pPr marL="0" indent="0">
              <a:buNone/>
            </a:pPr>
            <a:r>
              <a:rPr lang="en-US" b="1" dirty="0"/>
              <a:t>4. Search</a:t>
            </a:r>
            <a:endParaRPr lang="en-US" dirty="0"/>
          </a:p>
          <a:p>
            <a:pPr lvl="0"/>
            <a:r>
              <a:rPr lang="en-US" b="1" dirty="0"/>
              <a:t>Purpose</a:t>
            </a:r>
            <a:r>
              <a:rPr lang="en-US" dirty="0"/>
              <a:t>: Determine if a key exists in the tree.</a:t>
            </a:r>
          </a:p>
          <a:p>
            <a:pPr lvl="0"/>
            <a:r>
              <a:rPr lang="en-US" b="1" dirty="0"/>
              <a:t>Signature</a:t>
            </a:r>
            <a:r>
              <a:rPr lang="en-US" dirty="0"/>
              <a:t>: Search(tree: </a:t>
            </a:r>
            <a:r>
              <a:rPr lang="en-US" dirty="0" err="1"/>
              <a:t>AVLTree</a:t>
            </a:r>
            <a:r>
              <a:rPr lang="en-US" dirty="0"/>
              <a:t>, key: K) → Boolean</a:t>
            </a:r>
          </a:p>
          <a:p>
            <a:pPr lvl="0"/>
            <a:r>
              <a:rPr lang="en-US" b="1" dirty="0"/>
              <a:t>Precondition</a:t>
            </a:r>
            <a:r>
              <a:rPr lang="en-US" dirty="0"/>
              <a:t>: None.</a:t>
            </a:r>
          </a:p>
          <a:p>
            <a:pPr lvl="0"/>
            <a:r>
              <a:rPr lang="en-US" b="1" dirty="0" err="1"/>
              <a:t>Postcondition</a:t>
            </a:r>
            <a:r>
              <a:rPr lang="en-US" dirty="0"/>
              <a:t>: Returns true if the key is found, otherwise false.</a:t>
            </a:r>
          </a:p>
          <a:p>
            <a:pPr marL="0" indent="0">
              <a:buNone/>
            </a:pPr>
            <a:endParaRPr lang="en-US" dirty="0"/>
          </a:p>
        </p:txBody>
      </p:sp>
    </p:spTree>
    <p:extLst>
      <p:ext uri="{BB962C8B-B14F-4D97-AF65-F5344CB8AC3E}">
        <p14:creationId xmlns:p14="http://schemas.microsoft.com/office/powerpoint/2010/main" val="114773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US" noProof="0" smtClean="0"/>
              <a:t>8</a:t>
            </a:fld>
            <a:endParaRPr lang="en-US" noProof="0" dirty="0"/>
          </a:p>
        </p:txBody>
      </p:sp>
      <p:sp>
        <p:nvSpPr>
          <p:cNvPr id="5" name="Content Placeholder 4"/>
          <p:cNvSpPr>
            <a:spLocks noGrp="1"/>
          </p:cNvSpPr>
          <p:nvPr>
            <p:ph idx="1"/>
          </p:nvPr>
        </p:nvSpPr>
        <p:spPr>
          <a:xfrm>
            <a:off x="518678" y="502276"/>
            <a:ext cx="10835122" cy="5674688"/>
          </a:xfrm>
        </p:spPr>
        <p:txBody>
          <a:bodyPr/>
          <a:lstStyle/>
          <a:p>
            <a:pPr marL="0" indent="0">
              <a:buNone/>
            </a:pPr>
            <a:r>
              <a:rPr lang="en-US" b="1" dirty="0"/>
              <a:t>5. </a:t>
            </a:r>
            <a:r>
              <a:rPr lang="en-US" b="1" dirty="0" err="1"/>
              <a:t>FindMin</a:t>
            </a:r>
            <a:endParaRPr lang="en-US" dirty="0"/>
          </a:p>
          <a:p>
            <a:pPr lvl="0"/>
            <a:r>
              <a:rPr lang="en-US" b="1" dirty="0"/>
              <a:t>Purpose</a:t>
            </a:r>
            <a:r>
              <a:rPr lang="en-US" dirty="0"/>
              <a:t>: Retrieve the smallest key in the AVL tree.</a:t>
            </a:r>
          </a:p>
          <a:p>
            <a:pPr lvl="0"/>
            <a:r>
              <a:rPr lang="en-US" b="1" dirty="0"/>
              <a:t>Signature</a:t>
            </a:r>
            <a:r>
              <a:rPr lang="en-US" dirty="0"/>
              <a:t>: </a:t>
            </a:r>
            <a:r>
              <a:rPr lang="en-US" dirty="0" err="1"/>
              <a:t>FindMin</a:t>
            </a:r>
            <a:r>
              <a:rPr lang="en-US" dirty="0"/>
              <a:t>(tree: </a:t>
            </a:r>
            <a:r>
              <a:rPr lang="en-US" dirty="0" err="1"/>
              <a:t>AVLTree</a:t>
            </a:r>
            <a:r>
              <a:rPr lang="en-US" dirty="0"/>
              <a:t>) → K</a:t>
            </a:r>
          </a:p>
          <a:p>
            <a:pPr lvl="0"/>
            <a:r>
              <a:rPr lang="en-US" b="1" dirty="0"/>
              <a:t>Precondition</a:t>
            </a:r>
            <a:r>
              <a:rPr lang="en-US" dirty="0"/>
              <a:t>: The tree is not empty.</a:t>
            </a:r>
          </a:p>
          <a:p>
            <a:pPr lvl="0"/>
            <a:r>
              <a:rPr lang="en-US" b="1" dirty="0" err="1"/>
              <a:t>Postcondition</a:t>
            </a:r>
            <a:r>
              <a:rPr lang="en-US" dirty="0"/>
              <a:t>: Returns the smallest key in the tree.</a:t>
            </a:r>
          </a:p>
          <a:p>
            <a:pPr marL="0" indent="0">
              <a:buNone/>
            </a:pPr>
            <a:endParaRPr lang="en-US" dirty="0"/>
          </a:p>
          <a:p>
            <a:pPr marL="0" indent="0">
              <a:buNone/>
            </a:pPr>
            <a:r>
              <a:rPr lang="en-US" b="1" dirty="0"/>
              <a:t>6. </a:t>
            </a:r>
            <a:r>
              <a:rPr lang="en-US" b="1" dirty="0" err="1"/>
              <a:t>FindMax</a:t>
            </a:r>
            <a:endParaRPr lang="en-US" dirty="0"/>
          </a:p>
          <a:p>
            <a:pPr lvl="0"/>
            <a:r>
              <a:rPr lang="en-US" b="1" dirty="0"/>
              <a:t>Purpose</a:t>
            </a:r>
            <a:r>
              <a:rPr lang="en-US" dirty="0"/>
              <a:t>: Retrieve the largest key in the AVL tree.</a:t>
            </a:r>
          </a:p>
          <a:p>
            <a:pPr lvl="0"/>
            <a:r>
              <a:rPr lang="en-US" b="1" dirty="0"/>
              <a:t>Signature</a:t>
            </a:r>
            <a:r>
              <a:rPr lang="en-US" dirty="0"/>
              <a:t>: </a:t>
            </a:r>
            <a:r>
              <a:rPr lang="en-US" dirty="0" err="1"/>
              <a:t>FindMax</a:t>
            </a:r>
            <a:r>
              <a:rPr lang="en-US" dirty="0"/>
              <a:t>(tree: </a:t>
            </a:r>
            <a:r>
              <a:rPr lang="en-US" dirty="0" err="1"/>
              <a:t>AVLTree</a:t>
            </a:r>
            <a:r>
              <a:rPr lang="en-US" dirty="0"/>
              <a:t>) → K</a:t>
            </a:r>
          </a:p>
          <a:p>
            <a:pPr lvl="0"/>
            <a:r>
              <a:rPr lang="en-US" b="1" dirty="0"/>
              <a:t>Precondition</a:t>
            </a:r>
            <a:r>
              <a:rPr lang="en-US" dirty="0"/>
              <a:t>: The tree is not empty.</a:t>
            </a:r>
          </a:p>
          <a:p>
            <a:pPr lvl="0"/>
            <a:r>
              <a:rPr lang="en-US" b="1" dirty="0" err="1"/>
              <a:t>Postcondition</a:t>
            </a:r>
            <a:r>
              <a:rPr lang="en-US" dirty="0"/>
              <a:t>: Returns the largest key in the tree.</a:t>
            </a:r>
          </a:p>
          <a:p>
            <a:endParaRPr lang="en-US" dirty="0"/>
          </a:p>
        </p:txBody>
      </p:sp>
    </p:spTree>
    <p:extLst>
      <p:ext uri="{BB962C8B-B14F-4D97-AF65-F5344CB8AC3E}">
        <p14:creationId xmlns:p14="http://schemas.microsoft.com/office/powerpoint/2010/main" val="2902548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8"/>
          </p:nvPr>
        </p:nvSpPr>
        <p:spPr/>
        <p:txBody>
          <a:bodyPr/>
          <a:lstStyle/>
          <a:p>
            <a:fld id="{8699F50C-BE38-4BD0-BA84-9B090E1F2B9B}" type="slidenum">
              <a:rPr lang="en-US" noProof="0" smtClean="0"/>
              <a:t>9</a:t>
            </a:fld>
            <a:endParaRPr lang="en-US" noProof="0" dirty="0"/>
          </a:p>
        </p:txBody>
      </p:sp>
      <p:sp>
        <p:nvSpPr>
          <p:cNvPr id="5" name="Content Placeholder 4"/>
          <p:cNvSpPr>
            <a:spLocks noGrp="1"/>
          </p:cNvSpPr>
          <p:nvPr>
            <p:ph idx="1"/>
          </p:nvPr>
        </p:nvSpPr>
        <p:spPr>
          <a:xfrm>
            <a:off x="338530" y="628736"/>
            <a:ext cx="10835122" cy="5527365"/>
          </a:xfrm>
        </p:spPr>
        <p:txBody>
          <a:bodyPr/>
          <a:lstStyle/>
          <a:p>
            <a:pPr marL="0" indent="0">
              <a:buNone/>
            </a:pPr>
            <a:r>
              <a:rPr lang="en-US" b="1" dirty="0"/>
              <a:t>7. Height</a:t>
            </a:r>
            <a:endParaRPr lang="en-US" dirty="0"/>
          </a:p>
          <a:p>
            <a:pPr lvl="0"/>
            <a:r>
              <a:rPr lang="en-US" b="1" dirty="0"/>
              <a:t>Purpose</a:t>
            </a:r>
            <a:r>
              <a:rPr lang="en-US" dirty="0"/>
              <a:t>: Return the height of the AVL tree.</a:t>
            </a:r>
          </a:p>
          <a:p>
            <a:pPr lvl="0"/>
            <a:r>
              <a:rPr lang="en-US" b="1" dirty="0"/>
              <a:t>Signature</a:t>
            </a:r>
            <a:r>
              <a:rPr lang="en-US" dirty="0"/>
              <a:t>: Height(tree: </a:t>
            </a:r>
            <a:r>
              <a:rPr lang="en-US" dirty="0" err="1"/>
              <a:t>AVLTree</a:t>
            </a:r>
            <a:r>
              <a:rPr lang="en-US" dirty="0"/>
              <a:t>) → Integer</a:t>
            </a:r>
          </a:p>
          <a:p>
            <a:pPr lvl="0"/>
            <a:r>
              <a:rPr lang="en-US" b="1" dirty="0"/>
              <a:t>Precondition</a:t>
            </a:r>
            <a:r>
              <a:rPr lang="en-US" dirty="0"/>
              <a:t>: None.</a:t>
            </a:r>
          </a:p>
          <a:p>
            <a:pPr lvl="0"/>
            <a:r>
              <a:rPr lang="en-US" b="1" dirty="0" err="1"/>
              <a:t>Postcondition</a:t>
            </a:r>
            <a:r>
              <a:rPr lang="en-US" dirty="0"/>
              <a:t>: Returns the height of the tree.</a:t>
            </a:r>
          </a:p>
          <a:p>
            <a:pPr marL="0" indent="0">
              <a:buNone/>
            </a:pPr>
            <a:endParaRPr lang="en-US" dirty="0"/>
          </a:p>
          <a:p>
            <a:pPr marL="0" indent="0">
              <a:buNone/>
            </a:pPr>
            <a:r>
              <a:rPr lang="en-US" b="1" dirty="0"/>
              <a:t>8. Traverse</a:t>
            </a:r>
            <a:endParaRPr lang="en-US" dirty="0"/>
          </a:p>
          <a:p>
            <a:pPr lvl="0"/>
            <a:r>
              <a:rPr lang="en-US" b="1" dirty="0"/>
              <a:t>Purpose</a:t>
            </a:r>
            <a:r>
              <a:rPr lang="en-US" dirty="0"/>
              <a:t>: Visit all nodes in the tree in a specified order (e.g., in-order, pre-order, post-order).</a:t>
            </a:r>
          </a:p>
          <a:p>
            <a:pPr lvl="0"/>
            <a:r>
              <a:rPr lang="en-US" b="1" dirty="0"/>
              <a:t>Signature</a:t>
            </a:r>
            <a:r>
              <a:rPr lang="en-US" dirty="0"/>
              <a:t>: Traverse(tree: </a:t>
            </a:r>
            <a:r>
              <a:rPr lang="en-US" dirty="0" err="1"/>
              <a:t>AVLTree</a:t>
            </a:r>
            <a:r>
              <a:rPr lang="en-US" dirty="0"/>
              <a:t>, order: String) → List[K]</a:t>
            </a:r>
          </a:p>
          <a:p>
            <a:pPr lvl="0"/>
            <a:r>
              <a:rPr lang="en-US" b="1" dirty="0"/>
              <a:t>Precondition</a:t>
            </a:r>
            <a:r>
              <a:rPr lang="en-US" dirty="0"/>
              <a:t>: The tree is not empty.</a:t>
            </a:r>
          </a:p>
          <a:p>
            <a:pPr lvl="0"/>
            <a:r>
              <a:rPr lang="en-US" b="1" dirty="0" err="1"/>
              <a:t>Postcondition</a:t>
            </a:r>
            <a:r>
              <a:rPr lang="en-US" dirty="0"/>
              <a:t>: Returns a list of keys in the specified traversal order.</a:t>
            </a:r>
          </a:p>
          <a:p>
            <a:pPr marL="0" indent="0">
              <a:buNone/>
            </a:pPr>
            <a:endParaRPr lang="en-US" dirty="0"/>
          </a:p>
        </p:txBody>
      </p:sp>
    </p:spTree>
    <p:extLst>
      <p:ext uri="{BB962C8B-B14F-4D97-AF65-F5344CB8AC3E}">
        <p14:creationId xmlns:p14="http://schemas.microsoft.com/office/powerpoint/2010/main" val="403299199"/>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purl.org/dc/term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71af3243-3dd4-4a8d-8c0d-dd76da1f02a5"/>
    <ds:schemaRef ds:uri="http://www.w3.org/XML/1998/namespace"/>
    <ds:schemaRef ds:uri="http://purl.org/dc/elements/1.1/"/>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1285</Words>
  <Application>Microsoft Office PowerPoint</Application>
  <PresentationFormat>Widescreen</PresentationFormat>
  <Paragraphs>197</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Calibri Light</vt:lpstr>
      <vt:lpstr>CiscoSans ExtraLight</vt:lpstr>
      <vt:lpstr>Gill Sans SemiBold</vt:lpstr>
      <vt:lpstr>Times New Roman</vt:lpstr>
      <vt:lpstr>Office Theme</vt:lpstr>
      <vt:lpstr>TOPIC: AVL Trees</vt:lpstr>
      <vt:lpstr>    AVL TREES:     Describe the data structure  Data structures are specialized formats for organizing, managing, and storing data in a way that makes it efficient to access and modify.  An AVL tree (Adelson-Velsky and Landis tree) is a type of self-balancing binary search tree. It ensures that the height of the tree remains logarithmic, which guarantees efficient operations like insertion, deletion, and search.  </vt:lpstr>
      <vt:lpstr>Key Properties of an AVL Tree: </vt:lpstr>
      <vt:lpstr>PowerPoint Presentation</vt:lpstr>
      <vt:lpstr>Full ADT specification</vt:lpstr>
      <vt:lpstr>Operations</vt:lpstr>
      <vt:lpstr>PowerPoint Presentation</vt:lpstr>
      <vt:lpstr>PowerPoint Presentation</vt:lpstr>
      <vt:lpstr>PowerPoint Presentation</vt:lpstr>
      <vt:lpstr>PowerPoint Presentation</vt:lpstr>
      <vt:lpstr>PowerPoint Presentation</vt:lpstr>
      <vt:lpstr>PowerPoint Presentation</vt:lpstr>
      <vt:lpstr>Choose an Application Domain </vt:lpstr>
      <vt:lpstr>Implement an application </vt:lpstr>
      <vt:lpstr>PowerPoint Presentation</vt:lpstr>
      <vt:lpstr>PowerPoint Presentation</vt:lpstr>
      <vt:lpstr>PowerPoint Presentation</vt:lpstr>
      <vt:lpstr>PowerPoint Presentation</vt:lpstr>
      <vt:lpstr>AVL TREES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2024-12-11T03:52:36Z</dcterms:created>
  <dcterms:modified xsi:type="dcterms:W3CDTF">2025-01-11T09:16:18Z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