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BEA7A-6AED-4A7F-84D2-5185B1CC5A60}" type="datetimeFigureOut">
              <a:rPr lang="en-CA" smtClean="0"/>
              <a:t>2025-01-04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8D34C-FE67-4F51-946C-64CCD7C43A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6526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Go to </a:t>
            </a:r>
            <a:r>
              <a:rPr lang="en" b="1"/>
              <a:t>File</a:t>
            </a:r>
            <a:r>
              <a:rPr lang="en"/>
              <a:t> &gt; </a:t>
            </a:r>
            <a:r>
              <a:rPr lang="en" b="1"/>
              <a:t>Make a Copy…</a:t>
            </a:r>
            <a:r>
              <a:rPr lang="en"/>
              <a:t> to make your own canvas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See next slide for instructions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0919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227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90042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3546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1995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8102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3902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14995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8515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1893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9790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8705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4132150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078767" y="986100"/>
            <a:ext cx="1852800" cy="3406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594" indent="-228594" defTabSz="1219170"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333" kern="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Arial"/>
              </a:rPr>
              <a:t>Misinformation Spread: Equity-seeking groups often lack the tools and knowledge to effectively identify and combat fake news on social media.</a:t>
            </a:r>
          </a:p>
          <a:p>
            <a:pPr marL="228594" indent="-228594" defTabSz="1219170">
              <a:buClr>
                <a:srgbClr val="000000"/>
              </a:buClr>
              <a:buSzPts val="1200"/>
              <a:buFont typeface="Arial"/>
              <a:buChar char="-"/>
            </a:pPr>
            <a:endParaRPr lang="en-US" sz="1333" kern="0" dirty="0">
              <a:solidFill>
                <a:srgbClr val="4A86E8"/>
              </a:solidFill>
              <a:latin typeface="Open Sans"/>
              <a:ea typeface="Open Sans"/>
              <a:cs typeface="Open Sans"/>
              <a:sym typeface="Arial"/>
            </a:endParaRPr>
          </a:p>
          <a:p>
            <a:pPr marL="228594" indent="-228594" defTabSz="1219170"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333" kern="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Arial"/>
              </a:rPr>
              <a:t>Limited Access to DRI due to a lack of awareness and resources.</a:t>
            </a:r>
            <a:endParaRPr lang="en-CA" sz="1333" kern="0" dirty="0">
              <a:solidFill>
                <a:srgbClr val="4A86E8"/>
              </a:solidFill>
              <a:latin typeface="Open Sans"/>
              <a:ea typeface="Open Sans"/>
              <a:cs typeface="Open Sans"/>
              <a:sym typeface="Arial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976300" y="986100"/>
            <a:ext cx="1852800" cy="15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594" indent="-228594" defTabSz="1219170"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 kern="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Arial"/>
              </a:rPr>
              <a:t>Training Programs</a:t>
            </a:r>
          </a:p>
          <a:p>
            <a:pPr marL="228594" indent="-228594" defTabSz="1219170"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 kern="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Arial"/>
              </a:rPr>
              <a:t>Resource Development.</a:t>
            </a:r>
          </a:p>
          <a:p>
            <a:pPr marL="228594" indent="-228594" defTabSz="1219170"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 kern="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Arial"/>
              </a:rPr>
              <a:t>Community Engagement.  and support.</a:t>
            </a:r>
          </a:p>
          <a:p>
            <a:pPr marL="228594" indent="-228594" defTabSz="1219170"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200" kern="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Arial"/>
              </a:rPr>
              <a:t>Mentorship Programs.</a:t>
            </a:r>
            <a:endParaRPr lang="en-CA" sz="1200" kern="0" dirty="0">
              <a:solidFill>
                <a:srgbClr val="4A86E8"/>
              </a:solidFill>
              <a:latin typeface="Open Sans"/>
              <a:ea typeface="Open Sans"/>
              <a:cs typeface="Open Sans"/>
              <a:sym typeface="Arial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976300" y="2887678"/>
            <a:ext cx="1852800" cy="1404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594" indent="-228594" defTabSz="1219170">
              <a:buClr>
                <a:srgbClr val="000000"/>
              </a:buClr>
              <a:buSzPts val="1200"/>
              <a:buFont typeface="Arial"/>
              <a:buChar char="-"/>
            </a:pPr>
            <a:r>
              <a:rPr lang="en-CA" sz="933" kern="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Arial"/>
              </a:rPr>
              <a:t>#workshops conducted.</a:t>
            </a:r>
          </a:p>
          <a:p>
            <a:pPr marL="228594" indent="-228594" defTabSz="1219170">
              <a:buClr>
                <a:srgbClr val="000000"/>
              </a:buClr>
              <a:buSzPts val="1200"/>
              <a:buFont typeface="Arial"/>
              <a:buChar char="-"/>
            </a:pPr>
            <a:r>
              <a:rPr lang="en-CA" sz="933" kern="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Arial"/>
              </a:rPr>
              <a:t>Participant feedback and satisfaction scores.</a:t>
            </a:r>
          </a:p>
          <a:p>
            <a:pPr marL="228594" indent="-228594" defTabSz="1219170">
              <a:buClr>
                <a:srgbClr val="000000"/>
              </a:buClr>
              <a:buSzPts val="1200"/>
              <a:buFont typeface="Arial"/>
              <a:buChar char="-"/>
            </a:pPr>
            <a:r>
              <a:rPr lang="en-CA" sz="933" kern="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Arial"/>
              </a:rPr>
              <a:t>Improved understanding of explainable AI among participants.</a:t>
            </a:r>
          </a:p>
          <a:p>
            <a:pPr marL="228594" indent="-228594" defTabSz="1219170">
              <a:buClr>
                <a:srgbClr val="000000"/>
              </a:buClr>
              <a:buSzPts val="1200"/>
              <a:buFont typeface="Arial"/>
              <a:buChar char="-"/>
            </a:pPr>
            <a:r>
              <a:rPr lang="en-CA" sz="933" kern="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Arial"/>
              </a:rPr>
              <a:t>Post-workshop implementation of detection systems by stakeholders.</a:t>
            </a:r>
            <a:endParaRPr sz="933" kern="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078767" y="4859911"/>
            <a:ext cx="3963796" cy="15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200" kern="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Arial"/>
              </a:rPr>
              <a:t>High-Performance Computing (HPC) Resources.</a:t>
            </a:r>
          </a:p>
          <a:p>
            <a:pPr defTabSz="1219170">
              <a:buClr>
                <a:srgbClr val="000000"/>
              </a:buClr>
            </a:pPr>
            <a:r>
              <a:rPr lang="en-US" sz="1200" kern="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Arial"/>
              </a:rPr>
              <a:t>Data Management Services.</a:t>
            </a:r>
          </a:p>
          <a:p>
            <a:pPr defTabSz="1219170">
              <a:buClr>
                <a:srgbClr val="000000"/>
              </a:buClr>
            </a:pPr>
            <a:r>
              <a:rPr lang="en-US" sz="1200" kern="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Arial"/>
              </a:rPr>
              <a:t>Training Materials.</a:t>
            </a:r>
          </a:p>
          <a:p>
            <a:pPr defTabSz="1219170">
              <a:buClr>
                <a:srgbClr val="000000"/>
              </a:buClr>
            </a:pPr>
            <a:r>
              <a:rPr lang="en-US" sz="1200" kern="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Arial"/>
              </a:rPr>
              <a:t>Collaborative Platforms.</a:t>
            </a:r>
          </a:p>
          <a:p>
            <a:pPr defTabSz="1219170">
              <a:buClr>
                <a:srgbClr val="000000"/>
              </a:buClr>
            </a:pPr>
            <a:r>
              <a:rPr lang="en-US" sz="1200" kern="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Arial"/>
              </a:rPr>
              <a:t>Financial Support.</a:t>
            </a:r>
          </a:p>
          <a:p>
            <a:pPr defTabSz="1219170">
              <a:buClr>
                <a:srgbClr val="000000"/>
              </a:buClr>
            </a:pPr>
            <a:r>
              <a:rPr lang="en-US" sz="1200" kern="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Arial"/>
              </a:rPr>
              <a:t>Expertise and Mentorship.</a:t>
            </a:r>
            <a:endParaRPr lang="en-CA" sz="1200" kern="0" dirty="0">
              <a:solidFill>
                <a:srgbClr val="4A86E8"/>
              </a:solidFill>
              <a:latin typeface="Open Sans"/>
              <a:ea typeface="Open Sans"/>
              <a:cs typeface="Open Sans"/>
              <a:sym typeface="Arial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903700" y="1090765"/>
            <a:ext cx="5408800" cy="146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594" indent="-228594" defTabSz="1219170"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333" kern="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Arial"/>
              </a:rPr>
              <a:t>Empowerment through Education: Empower equity-seeking groups with the knowledge and tools to navigate and utilize DRI effectively.</a:t>
            </a:r>
          </a:p>
          <a:p>
            <a:pPr marL="228594" indent="-228594" defTabSz="1219170">
              <a:buClr>
                <a:srgbClr val="000000"/>
              </a:buClr>
              <a:buSzPts val="1200"/>
              <a:buFont typeface="Arial"/>
              <a:buChar char="-"/>
            </a:pPr>
            <a:r>
              <a:rPr lang="en-US" sz="1333" kern="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Arial"/>
              </a:rPr>
              <a:t>Inclusive Research Environment: Foster an inclusive research environment where all individuals have access to advanced digital tools and technologies.</a:t>
            </a:r>
          </a:p>
        </p:txBody>
      </p:sp>
      <p:sp>
        <p:nvSpPr>
          <p:cNvPr id="59" name="Google Shape;59;p13"/>
          <p:cNvSpPr txBox="1"/>
          <p:nvPr/>
        </p:nvSpPr>
        <p:spPr>
          <a:xfrm>
            <a:off x="4903700" y="3122765"/>
            <a:ext cx="3302000" cy="126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200"/>
            </a:pPr>
            <a:r>
              <a:rPr lang="en-CA" sz="1600" kern="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Equity-seeking groups including Newcomers and Refugees, Women, Indigenous ppl, Women, 2SLGBTQQIA+, ppl with disability.</a:t>
            </a:r>
            <a:endParaRPr sz="1600" kern="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8190767" y="2988233"/>
            <a:ext cx="2254133" cy="1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200"/>
            </a:pPr>
            <a:r>
              <a:rPr lang="en-CA" sz="1333" kern="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Arial"/>
              </a:rPr>
              <a:t>- Workshops.</a:t>
            </a:r>
          </a:p>
          <a:p>
            <a:pPr defTabSz="1219170">
              <a:buClr>
                <a:srgbClr val="000000"/>
              </a:buClr>
              <a:buSzPts val="1200"/>
            </a:pPr>
            <a:r>
              <a:rPr lang="en-CA" sz="1333" kern="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Arial"/>
              </a:rPr>
              <a:t>-  Educational Institutions</a:t>
            </a:r>
          </a:p>
          <a:p>
            <a:pPr defTabSz="1219170">
              <a:buClr>
                <a:srgbClr val="000000"/>
              </a:buClr>
              <a:buSzPts val="1200"/>
            </a:pPr>
            <a:r>
              <a:rPr lang="en-CA" sz="1333" kern="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- Immigrants centers</a:t>
            </a:r>
          </a:p>
          <a:p>
            <a:pPr defTabSz="1219170">
              <a:buClr>
                <a:srgbClr val="000000"/>
              </a:buClr>
              <a:buSzPts val="1200"/>
            </a:pPr>
            <a:r>
              <a:rPr lang="en-CA" sz="1333" kern="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-CA" sz="1333" kern="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Arial"/>
              </a:rPr>
              <a:t>Government Agencies</a:t>
            </a:r>
          </a:p>
          <a:p>
            <a:pPr defTabSz="1219170">
              <a:buClr>
                <a:srgbClr val="000000"/>
              </a:buClr>
              <a:buSzPts val="1200"/>
            </a:pPr>
            <a:r>
              <a:rPr lang="en-CA" sz="1333" kern="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- Social Workers around the city</a:t>
            </a:r>
          </a:p>
        </p:txBody>
      </p:sp>
      <p:sp>
        <p:nvSpPr>
          <p:cNvPr id="61" name="Google Shape;61;p13"/>
          <p:cNvSpPr txBox="1"/>
          <p:nvPr/>
        </p:nvSpPr>
        <p:spPr>
          <a:xfrm>
            <a:off x="4903700" y="4869402"/>
            <a:ext cx="3257165" cy="1498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CA" sz="1067" kern="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Arial"/>
              </a:rPr>
              <a:t>(1)</a:t>
            </a:r>
            <a:r>
              <a:rPr lang="en-CA" sz="1067" kern="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Arial"/>
              </a:rPr>
              <a:t> Volunteers: Lived experiences, community insights, and feedback, </a:t>
            </a:r>
            <a:r>
              <a:rPr lang="en-CA" sz="1067" kern="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Arial"/>
              </a:rPr>
              <a:t>(2)</a:t>
            </a:r>
            <a:r>
              <a:rPr lang="en-CA" sz="1067" kern="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Arial"/>
              </a:rPr>
              <a:t> Tech Industry Experts: Technical resources, infrastructure, </a:t>
            </a:r>
            <a:r>
              <a:rPr lang="en-CA" sz="1067" kern="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Arial"/>
              </a:rPr>
              <a:t>(3)</a:t>
            </a:r>
            <a:r>
              <a:rPr lang="en-CA" sz="1067" kern="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Arial"/>
              </a:rPr>
              <a:t>Educators/guest speaker: Teaching, mentorship, knowledge sharing,</a:t>
            </a:r>
          </a:p>
          <a:p>
            <a:pPr defTabSz="1219170">
              <a:buClr>
                <a:srgbClr val="000000"/>
              </a:buClr>
            </a:pPr>
            <a:r>
              <a:rPr lang="en-CA" sz="1067" kern="0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Arial"/>
              </a:rPr>
              <a:t>(4)</a:t>
            </a:r>
            <a:r>
              <a:rPr lang="en-CA" sz="1067" kern="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Arial"/>
              </a:rPr>
              <a:t>Community Organization Leaders: insights reg. challenges faced by their communities, co-organizing workshops, and ensuring effective outreach</a:t>
            </a:r>
          </a:p>
        </p:txBody>
      </p:sp>
      <p:sp>
        <p:nvSpPr>
          <p:cNvPr id="62" name="Google Shape;62;p13"/>
          <p:cNvSpPr txBox="1"/>
          <p:nvPr/>
        </p:nvSpPr>
        <p:spPr>
          <a:xfrm>
            <a:off x="8160866" y="4939340"/>
            <a:ext cx="2610828" cy="11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200"/>
            </a:pPr>
            <a:r>
              <a:rPr lang="en-CA" sz="1200" kern="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Arial"/>
              </a:rPr>
              <a:t>- Fellow researchers</a:t>
            </a:r>
            <a:br>
              <a:rPr lang="en-CA" sz="1200" kern="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Arial"/>
              </a:rPr>
            </a:br>
            <a:r>
              <a:rPr lang="en-CA" sz="1200" kern="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Arial"/>
              </a:rPr>
              <a:t>- Graduate students in cybersecurity</a:t>
            </a:r>
          </a:p>
          <a:p>
            <a:pPr defTabSz="1219170">
              <a:buClr>
                <a:srgbClr val="000000"/>
              </a:buClr>
              <a:buSzPts val="1200"/>
            </a:pPr>
            <a:r>
              <a:rPr lang="en-CA" sz="1200" kern="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- Non-Governmental Organizations </a:t>
            </a:r>
          </a:p>
          <a:p>
            <a:pPr defTabSz="1219170">
              <a:buClr>
                <a:srgbClr val="000000"/>
              </a:buClr>
              <a:buSzPts val="1200"/>
            </a:pPr>
            <a:r>
              <a:rPr lang="en-CA" sz="1200" kern="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Arial"/>
              </a:rPr>
              <a:t>- Digital Research Alliance of Canada (Compute Canada)</a:t>
            </a:r>
            <a:endParaRPr sz="1200" kern="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6382898" y="77457"/>
            <a:ext cx="5685276" cy="3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r>
              <a:rPr lang="en-US" sz="1333" kern="0" dirty="0">
                <a:solidFill>
                  <a:srgbClr val="4A86E8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Truth Navigation: Empowering Equity-Seeking Groups through Digital Research Infrastructure with Automated Fake News Detection Case Study</a:t>
            </a:r>
            <a:endParaRPr sz="1333" kern="0" dirty="0">
              <a:solidFill>
                <a:srgbClr val="4A86E8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66108580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Office PowerPoint</Application>
  <PresentationFormat>Widescreen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Open Sans</vt:lpstr>
      <vt:lpstr>Times New Roman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Alnabhan</dc:creator>
  <cp:lastModifiedBy>Mohammad Alnabhan</cp:lastModifiedBy>
  <cp:revision>1</cp:revision>
  <dcterms:created xsi:type="dcterms:W3CDTF">2025-01-04T05:17:15Z</dcterms:created>
  <dcterms:modified xsi:type="dcterms:W3CDTF">2025-01-04T05:18:09Z</dcterms:modified>
</cp:coreProperties>
</file>