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2" r:id="rId4"/>
    <p:sldId id="258" r:id="rId5"/>
    <p:sldId id="259" r:id="rId6"/>
    <p:sldId id="265" r:id="rId7"/>
    <p:sldId id="295" r:id="rId8"/>
    <p:sldId id="275" r:id="rId9"/>
    <p:sldId id="266" r:id="rId10"/>
    <p:sldId id="268" r:id="rId11"/>
    <p:sldId id="269" r:id="rId12"/>
    <p:sldId id="273" r:id="rId13"/>
    <p:sldId id="277" r:id="rId14"/>
    <p:sldId id="260" r:id="rId15"/>
    <p:sldId id="291" r:id="rId16"/>
    <p:sldId id="292" r:id="rId17"/>
    <p:sldId id="262" r:id="rId18"/>
    <p:sldId id="296" r:id="rId19"/>
    <p:sldId id="261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0D3E83-CE84-4275-87BC-C2D7E049D80D}" type="doc">
      <dgm:prSet loTypeId="urn:microsoft.com/office/officeart/2005/8/layout/hList1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1E19316-F761-495C-9EDC-6A8E1CD76784}">
      <dgm:prSet phldrT="[Text]" custT="1"/>
      <dgm:spPr/>
      <dgm:t>
        <a:bodyPr/>
        <a:lstStyle/>
        <a:p>
          <a:pPr algn="l">
            <a:buClrTx/>
            <a:buSzTx/>
            <a:buFont typeface="+mj-lt"/>
            <a:buAutoNum type="arabicPeriod"/>
          </a:pPr>
          <a:r>
            <a:rPr kumimoji="0" lang="en-US" altLang="en-US" sz="2000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1. Adding Gender using AI</a:t>
          </a:r>
          <a:endParaRPr lang="en-US" sz="2000" dirty="0"/>
        </a:p>
      </dgm:t>
    </dgm:pt>
    <dgm:pt modelId="{99864A88-776A-4AE3-A75A-92367B25BBFF}" type="parTrans" cxnId="{6FC3E129-6891-46C9-B215-DD845951308F}">
      <dgm:prSet/>
      <dgm:spPr/>
      <dgm:t>
        <a:bodyPr/>
        <a:lstStyle/>
        <a:p>
          <a:endParaRPr lang="en-US"/>
        </a:p>
      </dgm:t>
    </dgm:pt>
    <dgm:pt modelId="{27B6C366-18F1-4807-A3A8-15FEE06801FE}" type="sibTrans" cxnId="{6FC3E129-6891-46C9-B215-DD845951308F}">
      <dgm:prSet/>
      <dgm:spPr/>
      <dgm:t>
        <a:bodyPr/>
        <a:lstStyle/>
        <a:p>
          <a:endParaRPr lang="en-US"/>
        </a:p>
      </dgm:t>
    </dgm:pt>
    <dgm:pt modelId="{551C4F7B-2312-4230-84F8-2E4F536CF9E2}">
      <dgm:prSet phldrT="[Text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sz="2000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Utilized AI-based name classification to predict customer gender. </a:t>
          </a:r>
          <a:endParaRPr lang="en-US" sz="2000" dirty="0"/>
        </a:p>
      </dgm:t>
    </dgm:pt>
    <dgm:pt modelId="{314BC294-5089-43A5-9E37-AD4689226F41}" type="parTrans" cxnId="{67DD6FED-424B-4356-81E8-5C05A0115F23}">
      <dgm:prSet/>
      <dgm:spPr/>
      <dgm:t>
        <a:bodyPr/>
        <a:lstStyle/>
        <a:p>
          <a:endParaRPr lang="en-US"/>
        </a:p>
      </dgm:t>
    </dgm:pt>
    <dgm:pt modelId="{AA3138EB-C5E9-40B7-8E7F-4873C1CE53A8}" type="sibTrans" cxnId="{67DD6FED-424B-4356-81E8-5C05A0115F23}">
      <dgm:prSet/>
      <dgm:spPr/>
      <dgm:t>
        <a:bodyPr/>
        <a:lstStyle/>
        <a:p>
          <a:endParaRPr lang="en-US"/>
        </a:p>
      </dgm:t>
    </dgm:pt>
    <dgm:pt modelId="{8382133E-D191-4D05-A96C-B208FB55F92A}">
      <dgm:prSet phldrT="[Text]" custT="1"/>
      <dgm:spPr/>
      <dgm:t>
        <a:bodyPr/>
        <a:lstStyle/>
        <a:p>
          <a:pPr algn="l">
            <a:buClrTx/>
            <a:buSzTx/>
            <a:buNone/>
          </a:pPr>
          <a:r>
            <a:rPr kumimoji="0" lang="en-US" altLang="en-US" sz="2000" b="1" i="0" u="none" strike="noStrike" cap="none" normalizeH="0" baseline="0">
              <a:ln/>
              <a:effectLst/>
              <a:latin typeface="Arial" panose="020B0604020202020204" pitchFamily="34" charset="0"/>
            </a:rPr>
            <a:t>2.  Calculating Duration with a Function</a:t>
          </a:r>
          <a:endParaRPr lang="en-US" sz="2000" dirty="0"/>
        </a:p>
      </dgm:t>
    </dgm:pt>
    <dgm:pt modelId="{71862468-16DC-4625-9623-068457886AE7}" type="parTrans" cxnId="{6FA23861-1764-4D50-B9E8-42AEB0E01BEB}">
      <dgm:prSet/>
      <dgm:spPr/>
      <dgm:t>
        <a:bodyPr/>
        <a:lstStyle/>
        <a:p>
          <a:endParaRPr lang="en-US"/>
        </a:p>
      </dgm:t>
    </dgm:pt>
    <dgm:pt modelId="{282C1134-1B07-4CC3-9633-BE6E835E8B65}" type="sibTrans" cxnId="{6FA23861-1764-4D50-B9E8-42AEB0E01BEB}">
      <dgm:prSet/>
      <dgm:spPr/>
      <dgm:t>
        <a:bodyPr/>
        <a:lstStyle/>
        <a:p>
          <a:endParaRPr lang="en-US"/>
        </a:p>
      </dgm:t>
    </dgm:pt>
    <dgm:pt modelId="{D716E551-86DF-4756-BC4D-71D60C299C01}">
      <dgm:prSet phldrT="[Text]" custT="1"/>
      <dgm:spPr/>
      <dgm:t>
        <a:bodyPr/>
        <a:lstStyle/>
        <a:p>
          <a:pPr algn="l"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2000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Used M formula --- </a:t>
          </a:r>
          <a:r>
            <a:rPr lang="en-US" altLang="en-US" sz="1800" b="1" dirty="0">
              <a:latin typeface="Artifakt Element Light" panose="020B0303050000020004" pitchFamily="34" charset="0"/>
              <a:ea typeface="Artifakt Element Light" panose="020B0303050000020004" pitchFamily="34" charset="0"/>
            </a:rPr>
            <a:t>Duration.Days([Shipdate] - [Orderdate])   </a:t>
          </a:r>
          <a:br>
            <a:rPr lang="en-US" altLang="en-US" sz="2000" dirty="0">
              <a:latin typeface="Arial" panose="020B0604020202020204" pitchFamily="34" charset="0"/>
            </a:rPr>
          </a:br>
          <a:r>
            <a:rPr lang="en-US" altLang="en-US" sz="2000" b="1" i="1" u="sng" dirty="0">
              <a:latin typeface="Arial" panose="020B0604020202020204" pitchFamily="34" charset="0"/>
            </a:rPr>
            <a:t>“to calculate shipping duration.” </a:t>
          </a:r>
          <a:endParaRPr lang="en-US" sz="2000" b="1" i="1" u="sng" dirty="0"/>
        </a:p>
      </dgm:t>
    </dgm:pt>
    <dgm:pt modelId="{027C0B2E-F534-4067-A005-C149D75DAE8E}" type="parTrans" cxnId="{CF8A8002-1615-4507-848F-AC0A83B0A3C0}">
      <dgm:prSet/>
      <dgm:spPr/>
      <dgm:t>
        <a:bodyPr/>
        <a:lstStyle/>
        <a:p>
          <a:endParaRPr lang="en-US"/>
        </a:p>
      </dgm:t>
    </dgm:pt>
    <dgm:pt modelId="{6D798387-A9ED-4AFF-ADF6-1FB0026A5278}" type="sibTrans" cxnId="{CF8A8002-1615-4507-848F-AC0A83B0A3C0}">
      <dgm:prSet/>
      <dgm:spPr/>
      <dgm:t>
        <a:bodyPr/>
        <a:lstStyle/>
        <a:p>
          <a:endParaRPr lang="en-US"/>
        </a:p>
      </dgm:t>
    </dgm:pt>
    <dgm:pt modelId="{E45CD248-B3F4-4A70-ACBD-09C9B92C4E39}">
      <dgm:prSet phldrT="[Text]" custT="1"/>
      <dgm:spPr/>
      <dgm:t>
        <a:bodyPr/>
        <a:lstStyle/>
        <a:p>
          <a:pPr algn="l">
            <a:buClrTx/>
            <a:buSzTx/>
            <a:buNone/>
          </a:pPr>
          <a:r>
            <a:rPr kumimoji="0" lang="en-US" altLang="en-US" sz="2000" b="1" i="0" u="none" strike="noStrike" cap="none" normalizeH="0" baseline="0">
              <a:ln/>
              <a:effectLst/>
              <a:latin typeface="Arial" panose="020B0604020202020204" pitchFamily="34" charset="0"/>
            </a:rPr>
            <a:t>3.  Customer Satisfaction Stratification</a:t>
          </a:r>
          <a:endParaRPr lang="en-US" sz="2000" dirty="0"/>
        </a:p>
      </dgm:t>
    </dgm:pt>
    <dgm:pt modelId="{5610EC4C-1D8F-43B2-80C9-D30DCC706546}" type="parTrans" cxnId="{3CC253E4-04EF-43D3-BE9E-1C46FE306314}">
      <dgm:prSet/>
      <dgm:spPr/>
      <dgm:t>
        <a:bodyPr/>
        <a:lstStyle/>
        <a:p>
          <a:endParaRPr lang="en-US"/>
        </a:p>
      </dgm:t>
    </dgm:pt>
    <dgm:pt modelId="{CBF81669-3599-4427-B660-859D6F09B812}" type="sibTrans" cxnId="{3CC253E4-04EF-43D3-BE9E-1C46FE306314}">
      <dgm:prSet/>
      <dgm:spPr/>
      <dgm:t>
        <a:bodyPr/>
        <a:lstStyle/>
        <a:p>
          <a:endParaRPr lang="en-US"/>
        </a:p>
      </dgm:t>
    </dgm:pt>
    <dgm:pt modelId="{19F85F92-2112-4626-A7BE-26024EF626EB}">
      <dgm:prSet phldrT="[Text]" custT="1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sz="2000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Applied conditional formatting to categorize satisfaction levels:</a:t>
          </a:r>
          <a:endParaRPr lang="en-US" sz="2000" dirty="0"/>
        </a:p>
      </dgm:t>
    </dgm:pt>
    <dgm:pt modelId="{2EC14C75-D114-4744-93D7-25247CC30D29}" type="parTrans" cxnId="{7A7D872F-7EFF-4B1E-B874-881D3ECD1448}">
      <dgm:prSet/>
      <dgm:spPr/>
      <dgm:t>
        <a:bodyPr/>
        <a:lstStyle/>
        <a:p>
          <a:endParaRPr lang="en-US"/>
        </a:p>
      </dgm:t>
    </dgm:pt>
    <dgm:pt modelId="{2B516712-DCF1-47DC-B931-65D690E865CE}" type="sibTrans" cxnId="{7A7D872F-7EFF-4B1E-B874-881D3ECD1448}">
      <dgm:prSet/>
      <dgm:spPr/>
      <dgm:t>
        <a:bodyPr/>
        <a:lstStyle/>
        <a:p>
          <a:endParaRPr lang="en-US"/>
        </a:p>
      </dgm:t>
    </dgm:pt>
    <dgm:pt modelId="{B5A8FD01-BEA7-4811-A2A6-4AB30333C218}">
      <dgm:prSet custT="1"/>
      <dgm:spPr/>
      <dgm:t>
        <a:bodyPr/>
        <a:lstStyle/>
        <a:p>
          <a:r>
            <a:rPr kumimoji="0" lang="en-US" altLang="en-US" sz="2000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Added a new column: "Gender" with values 'Male' and 'Female’. </a:t>
          </a:r>
        </a:p>
      </dgm:t>
    </dgm:pt>
    <dgm:pt modelId="{6627B6E5-3556-4F10-A882-62F704A9B909}" type="parTrans" cxnId="{D0990B70-7B92-4DF8-8944-AC6B8E9B14B9}">
      <dgm:prSet/>
      <dgm:spPr/>
      <dgm:t>
        <a:bodyPr/>
        <a:lstStyle/>
        <a:p>
          <a:endParaRPr lang="en-US"/>
        </a:p>
      </dgm:t>
    </dgm:pt>
    <dgm:pt modelId="{19B7FAE7-BAC1-44DD-BC14-7146DC9A877D}" type="sibTrans" cxnId="{D0990B70-7B92-4DF8-8944-AC6B8E9B14B9}">
      <dgm:prSet/>
      <dgm:spPr/>
      <dgm:t>
        <a:bodyPr/>
        <a:lstStyle/>
        <a:p>
          <a:endParaRPr lang="en-US"/>
        </a:p>
      </dgm:t>
    </dgm:pt>
    <dgm:pt modelId="{5181C80A-D8D6-4736-BA00-5040B679CC78}">
      <dgm:prSet custT="1"/>
      <dgm:spPr/>
      <dgm:t>
        <a:bodyPr/>
        <a:lstStyle/>
        <a:p>
          <a:pPr algn="l"/>
          <a:r>
            <a:rPr kumimoji="0" lang="en-US" altLang="en-US" sz="2000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Ensured the column datatype was formatted as an integer. </a:t>
          </a:r>
        </a:p>
      </dgm:t>
    </dgm:pt>
    <dgm:pt modelId="{8F18ACCD-2F4B-4EC9-9BF2-A5BC4821150E}" type="parTrans" cxnId="{4E5C5735-F6A4-40F8-9E81-92DD1640EA5A}">
      <dgm:prSet/>
      <dgm:spPr/>
      <dgm:t>
        <a:bodyPr/>
        <a:lstStyle/>
        <a:p>
          <a:endParaRPr lang="en-US"/>
        </a:p>
      </dgm:t>
    </dgm:pt>
    <dgm:pt modelId="{CBC6049C-D5FA-49FE-9C7E-DFE02E5CB76F}" type="sibTrans" cxnId="{4E5C5735-F6A4-40F8-9E81-92DD1640EA5A}">
      <dgm:prSet/>
      <dgm:spPr/>
      <dgm:t>
        <a:bodyPr/>
        <a:lstStyle/>
        <a:p>
          <a:endParaRPr lang="en-US"/>
        </a:p>
      </dgm:t>
    </dgm:pt>
    <dgm:pt modelId="{F0AFBB2D-DA38-4F0D-ABF6-5CDB9F4A03A9}">
      <dgm:prSet custT="1"/>
      <dgm:spPr/>
      <dgm:t>
        <a:bodyPr/>
        <a:lstStyle/>
        <a:p>
          <a:r>
            <a:rPr kumimoji="0" lang="en-US" altLang="en-US" sz="1800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0-2</a:t>
          </a:r>
          <a:r>
            <a:rPr kumimoji="0" lang="en-US" altLang="en-US" sz="1800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 Satisfied </a:t>
          </a:r>
        </a:p>
      </dgm:t>
    </dgm:pt>
    <dgm:pt modelId="{7B67975C-5B80-4984-ADA2-6EFDA41B35B4}" type="parTrans" cxnId="{F805D21C-270D-4E26-816F-77A83408BE29}">
      <dgm:prSet/>
      <dgm:spPr/>
      <dgm:t>
        <a:bodyPr/>
        <a:lstStyle/>
        <a:p>
          <a:endParaRPr lang="en-US"/>
        </a:p>
      </dgm:t>
    </dgm:pt>
    <dgm:pt modelId="{D8E4C1AD-F8F4-4301-A40B-54562D2E1638}" type="sibTrans" cxnId="{F805D21C-270D-4E26-816F-77A83408BE29}">
      <dgm:prSet/>
      <dgm:spPr/>
      <dgm:t>
        <a:bodyPr/>
        <a:lstStyle/>
        <a:p>
          <a:endParaRPr lang="en-US"/>
        </a:p>
      </dgm:t>
    </dgm:pt>
    <dgm:pt modelId="{645C4E50-2862-4972-A8E3-6A008E1F9D8F}">
      <dgm:prSet custT="1"/>
      <dgm:spPr/>
      <dgm:t>
        <a:bodyPr/>
        <a:lstStyle/>
        <a:p>
          <a:r>
            <a:rPr kumimoji="0" lang="en-US" altLang="en-US" sz="1800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3-5</a:t>
          </a:r>
          <a:r>
            <a:rPr kumimoji="0" lang="en-US" altLang="en-US" sz="1800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 Neutral </a:t>
          </a:r>
        </a:p>
      </dgm:t>
    </dgm:pt>
    <dgm:pt modelId="{5D68F124-B110-4A8D-B515-199326CD2F47}" type="parTrans" cxnId="{B47F69DE-55CF-4919-84F5-AAE2EF989A29}">
      <dgm:prSet/>
      <dgm:spPr/>
      <dgm:t>
        <a:bodyPr/>
        <a:lstStyle/>
        <a:p>
          <a:endParaRPr lang="en-US"/>
        </a:p>
      </dgm:t>
    </dgm:pt>
    <dgm:pt modelId="{05BBE9C5-FABA-4647-AA1F-75FD6046A6B5}" type="sibTrans" cxnId="{B47F69DE-55CF-4919-84F5-AAE2EF989A29}">
      <dgm:prSet/>
      <dgm:spPr/>
      <dgm:t>
        <a:bodyPr/>
        <a:lstStyle/>
        <a:p>
          <a:endParaRPr lang="en-US"/>
        </a:p>
      </dgm:t>
    </dgm:pt>
    <dgm:pt modelId="{E39C73B9-1378-4DDF-9E6C-D3BC9F4C4FBC}">
      <dgm:prSet custT="1"/>
      <dgm:spPr/>
      <dgm:t>
        <a:bodyPr/>
        <a:lstStyle/>
        <a:p>
          <a:r>
            <a:rPr kumimoji="0" lang="en-US" altLang="en-US" sz="1800" b="1" i="0" u="none" strike="noStrike" cap="none" normalizeH="0" baseline="0" dirty="0">
              <a:ln/>
              <a:effectLst/>
              <a:latin typeface="Arial" panose="020B0604020202020204" pitchFamily="34" charset="0"/>
            </a:rPr>
            <a:t>6-7</a:t>
          </a:r>
          <a:r>
            <a:rPr kumimoji="0" lang="en-US" altLang="en-US" sz="1800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: Dissatisfied</a:t>
          </a:r>
        </a:p>
      </dgm:t>
    </dgm:pt>
    <dgm:pt modelId="{8FEBBAD6-68D5-4B0E-8CBB-C89E11D8DA4E}" type="parTrans" cxnId="{F8C7326A-764E-416B-9AD6-C8A4D2EE82D5}">
      <dgm:prSet/>
      <dgm:spPr/>
      <dgm:t>
        <a:bodyPr/>
        <a:lstStyle/>
        <a:p>
          <a:endParaRPr lang="en-US"/>
        </a:p>
      </dgm:t>
    </dgm:pt>
    <dgm:pt modelId="{D9FDDC78-AFF4-4768-8DFB-7A8B5A34935D}" type="sibTrans" cxnId="{F8C7326A-764E-416B-9AD6-C8A4D2EE82D5}">
      <dgm:prSet/>
      <dgm:spPr/>
      <dgm:t>
        <a:bodyPr/>
        <a:lstStyle/>
        <a:p>
          <a:endParaRPr lang="en-US"/>
        </a:p>
      </dgm:t>
    </dgm:pt>
    <dgm:pt modelId="{8E0BE973-6C99-467C-A4F3-F6E3FD93BBCA}">
      <dgm:prSet phldrT="[Text]" custT="1"/>
      <dgm:spPr/>
      <dgm:t>
        <a:bodyPr/>
        <a:lstStyle/>
        <a:p>
          <a:pPr algn="l">
            <a:buClrTx/>
            <a:buSzTx/>
            <a:buFont typeface="Arial" panose="020B0604020202020204" pitchFamily="34" charset="0"/>
            <a:buNone/>
          </a:pPr>
          <a:endParaRPr lang="en-US" sz="2000" b="1" i="1" u="sng" dirty="0"/>
        </a:p>
      </dgm:t>
    </dgm:pt>
    <dgm:pt modelId="{8723445C-4E7B-497E-BD01-0AD7DAB7FCC9}" type="parTrans" cxnId="{796E0CE5-9838-497C-8B76-F51E10AC3697}">
      <dgm:prSet/>
      <dgm:spPr/>
      <dgm:t>
        <a:bodyPr/>
        <a:lstStyle/>
        <a:p>
          <a:endParaRPr lang="en-US"/>
        </a:p>
      </dgm:t>
    </dgm:pt>
    <dgm:pt modelId="{E487F846-6C11-45D6-947F-1D74AD6FFAC8}" type="sibTrans" cxnId="{796E0CE5-9838-497C-8B76-F51E10AC3697}">
      <dgm:prSet/>
      <dgm:spPr/>
      <dgm:t>
        <a:bodyPr/>
        <a:lstStyle/>
        <a:p>
          <a:endParaRPr lang="en-US"/>
        </a:p>
      </dgm:t>
    </dgm:pt>
    <dgm:pt modelId="{2EAF09BA-72F5-4EF1-8073-77E67297EA77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endParaRPr lang="en-US" sz="2000" dirty="0"/>
        </a:p>
      </dgm:t>
    </dgm:pt>
    <dgm:pt modelId="{672C232E-5C0A-4B22-A858-8B156EF5021C}" type="parTrans" cxnId="{754FBA99-EB03-4BEE-A3D0-3C83138B52E3}">
      <dgm:prSet/>
      <dgm:spPr/>
      <dgm:t>
        <a:bodyPr/>
        <a:lstStyle/>
        <a:p>
          <a:endParaRPr lang="en-US"/>
        </a:p>
      </dgm:t>
    </dgm:pt>
    <dgm:pt modelId="{3BDB7B6A-1A91-4907-ACE6-3F8E3D8A0492}" type="sibTrans" cxnId="{754FBA99-EB03-4BEE-A3D0-3C83138B52E3}">
      <dgm:prSet/>
      <dgm:spPr/>
      <dgm:t>
        <a:bodyPr/>
        <a:lstStyle/>
        <a:p>
          <a:endParaRPr lang="en-US"/>
        </a:p>
      </dgm:t>
    </dgm:pt>
    <dgm:pt modelId="{5DB2781E-098D-473A-A70F-AF643487730C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kumimoji="0" lang="en-US" altLang="en-US" sz="2000" b="0" i="0" u="none" strike="noStrike" cap="none" normalizeH="0" baseline="0" dirty="0">
              <a:ln/>
              <a:effectLst/>
              <a:latin typeface="Arial" panose="020B0604020202020204" pitchFamily="34" charset="0"/>
            </a:rPr>
            <a:t> </a:t>
          </a:r>
          <a:endParaRPr lang="en-US" sz="2000" dirty="0"/>
        </a:p>
      </dgm:t>
    </dgm:pt>
    <dgm:pt modelId="{ED4CEE30-1099-4C1E-B299-4B337689D1DE}" type="parTrans" cxnId="{ABDED585-F683-48CD-B38F-396905776D46}">
      <dgm:prSet/>
      <dgm:spPr/>
      <dgm:t>
        <a:bodyPr/>
        <a:lstStyle/>
        <a:p>
          <a:endParaRPr lang="en-US"/>
        </a:p>
      </dgm:t>
    </dgm:pt>
    <dgm:pt modelId="{C1FCE639-0143-4678-A76F-1920ACF4575D}" type="sibTrans" cxnId="{ABDED585-F683-48CD-B38F-396905776D46}">
      <dgm:prSet/>
      <dgm:spPr/>
      <dgm:t>
        <a:bodyPr/>
        <a:lstStyle/>
        <a:p>
          <a:endParaRPr lang="en-US"/>
        </a:p>
      </dgm:t>
    </dgm:pt>
    <dgm:pt modelId="{8D6D54B9-84CB-498D-9EC1-AE8CC432067B}" type="pres">
      <dgm:prSet presAssocID="{D20D3E83-CE84-4275-87BC-C2D7E049D80D}" presName="Name0" presStyleCnt="0">
        <dgm:presLayoutVars>
          <dgm:dir/>
          <dgm:animLvl val="lvl"/>
          <dgm:resizeHandles val="exact"/>
        </dgm:presLayoutVars>
      </dgm:prSet>
      <dgm:spPr/>
    </dgm:pt>
    <dgm:pt modelId="{2E4E9D1E-8684-4E0F-A0DC-89CF0BF99C13}" type="pres">
      <dgm:prSet presAssocID="{C1E19316-F761-495C-9EDC-6A8E1CD76784}" presName="composite" presStyleCnt="0"/>
      <dgm:spPr/>
    </dgm:pt>
    <dgm:pt modelId="{B01358A1-10BF-490C-9B31-02267A592E83}" type="pres">
      <dgm:prSet presAssocID="{C1E19316-F761-495C-9EDC-6A8E1CD7678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989F65A-F373-47D7-91F9-BEA7F113DA1E}" type="pres">
      <dgm:prSet presAssocID="{C1E19316-F761-495C-9EDC-6A8E1CD76784}" presName="desTx" presStyleLbl="alignAccFollowNode1" presStyleIdx="0" presStyleCnt="3">
        <dgm:presLayoutVars>
          <dgm:bulletEnabled val="1"/>
        </dgm:presLayoutVars>
      </dgm:prSet>
      <dgm:spPr/>
    </dgm:pt>
    <dgm:pt modelId="{40286B4A-03BE-46F3-A0FB-ABC136AAEF81}" type="pres">
      <dgm:prSet presAssocID="{27B6C366-18F1-4807-A3A8-15FEE06801FE}" presName="space" presStyleCnt="0"/>
      <dgm:spPr/>
    </dgm:pt>
    <dgm:pt modelId="{4E686E88-A937-4213-82C9-EB4558A3FCF7}" type="pres">
      <dgm:prSet presAssocID="{8382133E-D191-4D05-A96C-B208FB55F92A}" presName="composite" presStyleCnt="0"/>
      <dgm:spPr/>
    </dgm:pt>
    <dgm:pt modelId="{1060B81C-3BCB-4E2F-B68B-3DD857962DD6}" type="pres">
      <dgm:prSet presAssocID="{8382133E-D191-4D05-A96C-B208FB55F92A}" presName="parTx" presStyleLbl="alignNode1" presStyleIdx="1" presStyleCnt="3" custScaleX="119973">
        <dgm:presLayoutVars>
          <dgm:chMax val="0"/>
          <dgm:chPref val="0"/>
          <dgm:bulletEnabled val="1"/>
        </dgm:presLayoutVars>
      </dgm:prSet>
      <dgm:spPr/>
    </dgm:pt>
    <dgm:pt modelId="{C09094B3-F582-4294-B640-2C8350194263}" type="pres">
      <dgm:prSet presAssocID="{8382133E-D191-4D05-A96C-B208FB55F92A}" presName="desTx" presStyleLbl="alignAccFollowNode1" presStyleIdx="1" presStyleCnt="3" custScaleX="119647">
        <dgm:presLayoutVars>
          <dgm:bulletEnabled val="1"/>
        </dgm:presLayoutVars>
      </dgm:prSet>
      <dgm:spPr/>
    </dgm:pt>
    <dgm:pt modelId="{52AA7DA3-802A-46C1-9BE1-3559157462EE}" type="pres">
      <dgm:prSet presAssocID="{282C1134-1B07-4CC3-9633-BE6E835E8B65}" presName="space" presStyleCnt="0"/>
      <dgm:spPr/>
    </dgm:pt>
    <dgm:pt modelId="{388B6DBE-3D78-4F44-BCD1-27B853DF80E9}" type="pres">
      <dgm:prSet presAssocID="{E45CD248-B3F4-4A70-ACBD-09C9B92C4E39}" presName="composite" presStyleCnt="0"/>
      <dgm:spPr/>
    </dgm:pt>
    <dgm:pt modelId="{49D53F42-3E42-4DE1-AA1D-046C8B72A827}" type="pres">
      <dgm:prSet presAssocID="{E45CD248-B3F4-4A70-ACBD-09C9B92C4E3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3ECA59F-691D-4986-9A5D-8D0704A09032}" type="pres">
      <dgm:prSet presAssocID="{E45CD248-B3F4-4A70-ACBD-09C9B92C4E3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F8A8002-1615-4507-848F-AC0A83B0A3C0}" srcId="{8382133E-D191-4D05-A96C-B208FB55F92A}" destId="{D716E551-86DF-4756-BC4D-71D60C299C01}" srcOrd="0" destOrd="0" parTransId="{027C0B2E-F534-4067-A005-C149D75DAE8E}" sibTransId="{6D798387-A9ED-4AFF-ADF6-1FB0026A5278}"/>
    <dgm:cxn modelId="{F805D21C-270D-4E26-816F-77A83408BE29}" srcId="{5DB2781E-098D-473A-A70F-AF643487730C}" destId="{F0AFBB2D-DA38-4F0D-ABF6-5CDB9F4A03A9}" srcOrd="0" destOrd="0" parTransId="{7B67975C-5B80-4984-ADA2-6EFDA41B35B4}" sibTransId="{D8E4C1AD-F8F4-4301-A40B-54562D2E1638}"/>
    <dgm:cxn modelId="{6FC3E129-6891-46C9-B215-DD845951308F}" srcId="{D20D3E83-CE84-4275-87BC-C2D7E049D80D}" destId="{C1E19316-F761-495C-9EDC-6A8E1CD76784}" srcOrd="0" destOrd="0" parTransId="{99864A88-776A-4AE3-A75A-92367B25BBFF}" sibTransId="{27B6C366-18F1-4807-A3A8-15FEE06801FE}"/>
    <dgm:cxn modelId="{8D8ECC2E-D645-4546-87C5-A35BF835DBF8}" type="presOf" srcId="{C1E19316-F761-495C-9EDC-6A8E1CD76784}" destId="{B01358A1-10BF-490C-9B31-02267A592E83}" srcOrd="0" destOrd="0" presId="urn:microsoft.com/office/officeart/2005/8/layout/hList1"/>
    <dgm:cxn modelId="{7A7D872F-7EFF-4B1E-B874-881D3ECD1448}" srcId="{E45CD248-B3F4-4A70-ACBD-09C9B92C4E39}" destId="{19F85F92-2112-4626-A7BE-26024EF626EB}" srcOrd="0" destOrd="0" parTransId="{2EC14C75-D114-4744-93D7-25247CC30D29}" sibTransId="{2B516712-DCF1-47DC-B931-65D690E865CE}"/>
    <dgm:cxn modelId="{4E5C5735-F6A4-40F8-9E81-92DD1640EA5A}" srcId="{8382133E-D191-4D05-A96C-B208FB55F92A}" destId="{5181C80A-D8D6-4736-BA00-5040B679CC78}" srcOrd="2" destOrd="0" parTransId="{8F18ACCD-2F4B-4EC9-9BF2-A5BC4821150E}" sibTransId="{CBC6049C-D5FA-49FE-9C7E-DFE02E5CB76F}"/>
    <dgm:cxn modelId="{C420B25E-A886-480C-ABEF-A976044D8F91}" type="presOf" srcId="{2EAF09BA-72F5-4EF1-8073-77E67297EA77}" destId="{6989F65A-F373-47D7-91F9-BEA7F113DA1E}" srcOrd="0" destOrd="1" presId="urn:microsoft.com/office/officeart/2005/8/layout/hList1"/>
    <dgm:cxn modelId="{6FA23861-1764-4D50-B9E8-42AEB0E01BEB}" srcId="{D20D3E83-CE84-4275-87BC-C2D7E049D80D}" destId="{8382133E-D191-4D05-A96C-B208FB55F92A}" srcOrd="1" destOrd="0" parTransId="{71862468-16DC-4625-9623-068457886AE7}" sibTransId="{282C1134-1B07-4CC3-9633-BE6E835E8B65}"/>
    <dgm:cxn modelId="{19DDB445-56D4-4439-A875-E147F5A9B20F}" type="presOf" srcId="{E39C73B9-1378-4DDF-9E6C-D3BC9F4C4FBC}" destId="{63ECA59F-691D-4986-9A5D-8D0704A09032}" srcOrd="0" destOrd="4" presId="urn:microsoft.com/office/officeart/2005/8/layout/hList1"/>
    <dgm:cxn modelId="{F8C7326A-764E-416B-9AD6-C8A4D2EE82D5}" srcId="{5DB2781E-098D-473A-A70F-AF643487730C}" destId="{E39C73B9-1378-4DDF-9E6C-D3BC9F4C4FBC}" srcOrd="2" destOrd="0" parTransId="{8FEBBAD6-68D5-4B0E-8CBB-C89E11D8DA4E}" sibTransId="{D9FDDC78-AFF4-4768-8DFB-7A8B5A34935D}"/>
    <dgm:cxn modelId="{DE01404F-4BA4-4350-B5D9-7B0F71B8C086}" type="presOf" srcId="{551C4F7B-2312-4230-84F8-2E4F536CF9E2}" destId="{6989F65A-F373-47D7-91F9-BEA7F113DA1E}" srcOrd="0" destOrd="0" presId="urn:microsoft.com/office/officeart/2005/8/layout/hList1"/>
    <dgm:cxn modelId="{D0990B70-7B92-4DF8-8944-AC6B8E9B14B9}" srcId="{C1E19316-F761-495C-9EDC-6A8E1CD76784}" destId="{B5A8FD01-BEA7-4811-A2A6-4AB30333C218}" srcOrd="2" destOrd="0" parTransId="{6627B6E5-3556-4F10-A882-62F704A9B909}" sibTransId="{19B7FAE7-BAC1-44DD-BC14-7146DC9A877D}"/>
    <dgm:cxn modelId="{369E8A72-A7DF-4B95-B4A4-7CDBA8DADF83}" type="presOf" srcId="{645C4E50-2862-4972-A8E3-6A008E1F9D8F}" destId="{63ECA59F-691D-4986-9A5D-8D0704A09032}" srcOrd="0" destOrd="3" presId="urn:microsoft.com/office/officeart/2005/8/layout/hList1"/>
    <dgm:cxn modelId="{F64F5D58-0506-4603-904B-DAD105F8C318}" type="presOf" srcId="{F0AFBB2D-DA38-4F0D-ABF6-5CDB9F4A03A9}" destId="{63ECA59F-691D-4986-9A5D-8D0704A09032}" srcOrd="0" destOrd="2" presId="urn:microsoft.com/office/officeart/2005/8/layout/hList1"/>
    <dgm:cxn modelId="{1336BB7F-50FE-4985-9512-8B4B5459EA2B}" type="presOf" srcId="{E45CD248-B3F4-4A70-ACBD-09C9B92C4E39}" destId="{49D53F42-3E42-4DE1-AA1D-046C8B72A827}" srcOrd="0" destOrd="0" presId="urn:microsoft.com/office/officeart/2005/8/layout/hList1"/>
    <dgm:cxn modelId="{ABDED585-F683-48CD-B38F-396905776D46}" srcId="{E45CD248-B3F4-4A70-ACBD-09C9B92C4E39}" destId="{5DB2781E-098D-473A-A70F-AF643487730C}" srcOrd="1" destOrd="0" parTransId="{ED4CEE30-1099-4C1E-B299-4B337689D1DE}" sibTransId="{C1FCE639-0143-4678-A76F-1920ACF4575D}"/>
    <dgm:cxn modelId="{3A2AA98F-E8AA-457C-8664-AD72BABF953D}" type="presOf" srcId="{B5A8FD01-BEA7-4811-A2A6-4AB30333C218}" destId="{6989F65A-F373-47D7-91F9-BEA7F113DA1E}" srcOrd="0" destOrd="2" presId="urn:microsoft.com/office/officeart/2005/8/layout/hList1"/>
    <dgm:cxn modelId="{E4F51F97-8154-478A-953F-AE680DCFBF90}" type="presOf" srcId="{D716E551-86DF-4756-BC4D-71D60C299C01}" destId="{C09094B3-F582-4294-B640-2C8350194263}" srcOrd="0" destOrd="0" presId="urn:microsoft.com/office/officeart/2005/8/layout/hList1"/>
    <dgm:cxn modelId="{754FBA99-EB03-4BEE-A3D0-3C83138B52E3}" srcId="{C1E19316-F761-495C-9EDC-6A8E1CD76784}" destId="{2EAF09BA-72F5-4EF1-8073-77E67297EA77}" srcOrd="1" destOrd="0" parTransId="{672C232E-5C0A-4B22-A858-8B156EF5021C}" sibTransId="{3BDB7B6A-1A91-4907-ACE6-3F8E3D8A0492}"/>
    <dgm:cxn modelId="{2051B8A6-DC14-4F5D-8B2C-00B41E2B6497}" type="presOf" srcId="{5DB2781E-098D-473A-A70F-AF643487730C}" destId="{63ECA59F-691D-4986-9A5D-8D0704A09032}" srcOrd="0" destOrd="1" presId="urn:microsoft.com/office/officeart/2005/8/layout/hList1"/>
    <dgm:cxn modelId="{09F73DC7-667B-4D6B-9F72-456ADAA0D61C}" type="presOf" srcId="{5181C80A-D8D6-4736-BA00-5040B679CC78}" destId="{C09094B3-F582-4294-B640-2C8350194263}" srcOrd="0" destOrd="2" presId="urn:microsoft.com/office/officeart/2005/8/layout/hList1"/>
    <dgm:cxn modelId="{B47F69DE-55CF-4919-84F5-AAE2EF989A29}" srcId="{5DB2781E-098D-473A-A70F-AF643487730C}" destId="{645C4E50-2862-4972-A8E3-6A008E1F9D8F}" srcOrd="1" destOrd="0" parTransId="{5D68F124-B110-4A8D-B515-199326CD2F47}" sibTransId="{05BBE9C5-FABA-4647-AA1F-75FD6046A6B5}"/>
    <dgm:cxn modelId="{7257DEDE-D842-43F1-ADDC-08C05A5B0416}" type="presOf" srcId="{8382133E-D191-4D05-A96C-B208FB55F92A}" destId="{1060B81C-3BCB-4E2F-B68B-3DD857962DD6}" srcOrd="0" destOrd="0" presId="urn:microsoft.com/office/officeart/2005/8/layout/hList1"/>
    <dgm:cxn modelId="{3CC253E4-04EF-43D3-BE9E-1C46FE306314}" srcId="{D20D3E83-CE84-4275-87BC-C2D7E049D80D}" destId="{E45CD248-B3F4-4A70-ACBD-09C9B92C4E39}" srcOrd="2" destOrd="0" parTransId="{5610EC4C-1D8F-43B2-80C9-D30DCC706546}" sibTransId="{CBF81669-3599-4427-B660-859D6F09B812}"/>
    <dgm:cxn modelId="{796E0CE5-9838-497C-8B76-F51E10AC3697}" srcId="{8382133E-D191-4D05-A96C-B208FB55F92A}" destId="{8E0BE973-6C99-467C-A4F3-F6E3FD93BBCA}" srcOrd="1" destOrd="0" parTransId="{8723445C-4E7B-497E-BD01-0AD7DAB7FCC9}" sibTransId="{E487F846-6C11-45D6-947F-1D74AD6FFAC8}"/>
    <dgm:cxn modelId="{67DD6FED-424B-4356-81E8-5C05A0115F23}" srcId="{C1E19316-F761-495C-9EDC-6A8E1CD76784}" destId="{551C4F7B-2312-4230-84F8-2E4F536CF9E2}" srcOrd="0" destOrd="0" parTransId="{314BC294-5089-43A5-9E37-AD4689226F41}" sibTransId="{AA3138EB-C5E9-40B7-8E7F-4873C1CE53A8}"/>
    <dgm:cxn modelId="{F240E1F2-67A5-414F-83A7-2A9DDB35C3F5}" type="presOf" srcId="{19F85F92-2112-4626-A7BE-26024EF626EB}" destId="{63ECA59F-691D-4986-9A5D-8D0704A09032}" srcOrd="0" destOrd="0" presId="urn:microsoft.com/office/officeart/2005/8/layout/hList1"/>
    <dgm:cxn modelId="{759007FA-92C7-45A9-98FE-59CD76F029C4}" type="presOf" srcId="{D20D3E83-CE84-4275-87BC-C2D7E049D80D}" destId="{8D6D54B9-84CB-498D-9EC1-AE8CC432067B}" srcOrd="0" destOrd="0" presId="urn:microsoft.com/office/officeart/2005/8/layout/hList1"/>
    <dgm:cxn modelId="{9C34E2FC-464F-480F-9168-0B557F11177C}" type="presOf" srcId="{8E0BE973-6C99-467C-A4F3-F6E3FD93BBCA}" destId="{C09094B3-F582-4294-B640-2C8350194263}" srcOrd="0" destOrd="1" presId="urn:microsoft.com/office/officeart/2005/8/layout/hList1"/>
    <dgm:cxn modelId="{A8D2922D-9646-4C4C-BF57-960D9921AE69}" type="presParOf" srcId="{8D6D54B9-84CB-498D-9EC1-AE8CC432067B}" destId="{2E4E9D1E-8684-4E0F-A0DC-89CF0BF99C13}" srcOrd="0" destOrd="0" presId="urn:microsoft.com/office/officeart/2005/8/layout/hList1"/>
    <dgm:cxn modelId="{F6588003-B230-437F-9FA7-BB322DDD7727}" type="presParOf" srcId="{2E4E9D1E-8684-4E0F-A0DC-89CF0BF99C13}" destId="{B01358A1-10BF-490C-9B31-02267A592E83}" srcOrd="0" destOrd="0" presId="urn:microsoft.com/office/officeart/2005/8/layout/hList1"/>
    <dgm:cxn modelId="{2FBE4D27-1D36-4F17-8A9E-CF67A4C14112}" type="presParOf" srcId="{2E4E9D1E-8684-4E0F-A0DC-89CF0BF99C13}" destId="{6989F65A-F373-47D7-91F9-BEA7F113DA1E}" srcOrd="1" destOrd="0" presId="urn:microsoft.com/office/officeart/2005/8/layout/hList1"/>
    <dgm:cxn modelId="{19B86F24-93AE-4AC4-9D40-5F716B528622}" type="presParOf" srcId="{8D6D54B9-84CB-498D-9EC1-AE8CC432067B}" destId="{40286B4A-03BE-46F3-A0FB-ABC136AAEF81}" srcOrd="1" destOrd="0" presId="urn:microsoft.com/office/officeart/2005/8/layout/hList1"/>
    <dgm:cxn modelId="{65758F0D-C64A-4D70-AE75-7E7C948935DD}" type="presParOf" srcId="{8D6D54B9-84CB-498D-9EC1-AE8CC432067B}" destId="{4E686E88-A937-4213-82C9-EB4558A3FCF7}" srcOrd="2" destOrd="0" presId="urn:microsoft.com/office/officeart/2005/8/layout/hList1"/>
    <dgm:cxn modelId="{10CAC970-D0EC-4E3A-9B1C-8B6E9939D376}" type="presParOf" srcId="{4E686E88-A937-4213-82C9-EB4558A3FCF7}" destId="{1060B81C-3BCB-4E2F-B68B-3DD857962DD6}" srcOrd="0" destOrd="0" presId="urn:microsoft.com/office/officeart/2005/8/layout/hList1"/>
    <dgm:cxn modelId="{CC154BAA-1A9B-4BC0-895B-0C0D5B613128}" type="presParOf" srcId="{4E686E88-A937-4213-82C9-EB4558A3FCF7}" destId="{C09094B3-F582-4294-B640-2C8350194263}" srcOrd="1" destOrd="0" presId="urn:microsoft.com/office/officeart/2005/8/layout/hList1"/>
    <dgm:cxn modelId="{66E5EDA8-7034-42FA-9D7C-5A7CACFD645B}" type="presParOf" srcId="{8D6D54B9-84CB-498D-9EC1-AE8CC432067B}" destId="{52AA7DA3-802A-46C1-9BE1-3559157462EE}" srcOrd="3" destOrd="0" presId="urn:microsoft.com/office/officeart/2005/8/layout/hList1"/>
    <dgm:cxn modelId="{628F18DB-AAE0-4A62-BD60-7A538665F928}" type="presParOf" srcId="{8D6D54B9-84CB-498D-9EC1-AE8CC432067B}" destId="{388B6DBE-3D78-4F44-BCD1-27B853DF80E9}" srcOrd="4" destOrd="0" presId="urn:microsoft.com/office/officeart/2005/8/layout/hList1"/>
    <dgm:cxn modelId="{806DE51E-3EBF-4CF6-BA2D-DEFE642AF1EF}" type="presParOf" srcId="{388B6DBE-3D78-4F44-BCD1-27B853DF80E9}" destId="{49D53F42-3E42-4DE1-AA1D-046C8B72A827}" srcOrd="0" destOrd="0" presId="urn:microsoft.com/office/officeart/2005/8/layout/hList1"/>
    <dgm:cxn modelId="{1D4D7305-137C-4BEA-89A8-84C71E861CC7}" type="presParOf" srcId="{388B6DBE-3D78-4F44-BCD1-27B853DF80E9}" destId="{63ECA59F-691D-4986-9A5D-8D0704A090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358A1-10BF-490C-9B31-02267A592E83}">
      <dsp:nvSpPr>
        <dsp:cNvPr id="0" name=""/>
        <dsp:cNvSpPr/>
      </dsp:nvSpPr>
      <dsp:spPr>
        <a:xfrm>
          <a:off x="4879" y="308042"/>
          <a:ext cx="2990381" cy="119615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+mj-lt"/>
            <a:buNone/>
          </a:pPr>
          <a:r>
            <a:rPr kumimoji="0" lang="en-US" altLang="en-US" sz="20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1. Adding Gender using AI</a:t>
          </a:r>
          <a:endParaRPr lang="en-US" sz="2000" kern="1200" dirty="0"/>
        </a:p>
      </dsp:txBody>
      <dsp:txXfrm>
        <a:off x="4879" y="308042"/>
        <a:ext cx="2990381" cy="1196152"/>
      </dsp:txXfrm>
    </dsp:sp>
    <dsp:sp modelId="{6989F65A-F373-47D7-91F9-BEA7F113DA1E}">
      <dsp:nvSpPr>
        <dsp:cNvPr id="0" name=""/>
        <dsp:cNvSpPr/>
      </dsp:nvSpPr>
      <dsp:spPr>
        <a:xfrm>
          <a:off x="4879" y="1504194"/>
          <a:ext cx="2990381" cy="294401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0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Utilized AI-based name classification to predict customer gender.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20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Added a new column: "Gender" with values 'Male' and 'Female’. </a:t>
          </a:r>
        </a:p>
      </dsp:txBody>
      <dsp:txXfrm>
        <a:off x="4879" y="1504194"/>
        <a:ext cx="2990381" cy="2944012"/>
      </dsp:txXfrm>
    </dsp:sp>
    <dsp:sp modelId="{1060B81C-3BCB-4E2F-B68B-3DD857962DD6}">
      <dsp:nvSpPr>
        <dsp:cNvPr id="0" name=""/>
        <dsp:cNvSpPr/>
      </dsp:nvSpPr>
      <dsp:spPr>
        <a:xfrm>
          <a:off x="3413913" y="308042"/>
          <a:ext cx="3587649" cy="119615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None/>
          </a:pPr>
          <a:r>
            <a:rPr kumimoji="0" lang="en-US" altLang="en-US" sz="20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2.  Calculating Duration with a Function</a:t>
          </a:r>
          <a:endParaRPr lang="en-US" sz="2000" kern="1200" dirty="0"/>
        </a:p>
      </dsp:txBody>
      <dsp:txXfrm>
        <a:off x="3413913" y="308042"/>
        <a:ext cx="3587649" cy="1196152"/>
      </dsp:txXfrm>
    </dsp:sp>
    <dsp:sp modelId="{C09094B3-F582-4294-B640-2C8350194263}">
      <dsp:nvSpPr>
        <dsp:cNvPr id="0" name=""/>
        <dsp:cNvSpPr/>
      </dsp:nvSpPr>
      <dsp:spPr>
        <a:xfrm>
          <a:off x="3418787" y="1504194"/>
          <a:ext cx="3577901" cy="294401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Char char="•"/>
          </a:pPr>
          <a:r>
            <a:rPr kumimoji="0" lang="en-US" altLang="en-US" sz="20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Used M formula --- </a:t>
          </a:r>
          <a:r>
            <a:rPr lang="en-US" altLang="en-US" sz="1800" b="1" kern="1200" dirty="0">
              <a:latin typeface="Artifakt Element Light" panose="020B0303050000020004" pitchFamily="34" charset="0"/>
              <a:ea typeface="Artifakt Element Light" panose="020B0303050000020004" pitchFamily="34" charset="0"/>
            </a:rPr>
            <a:t>Duration.Days([Shipdate] - [Orderdate])   </a:t>
          </a:r>
          <a:br>
            <a:rPr lang="en-US" altLang="en-US" sz="2000" kern="1200" dirty="0">
              <a:latin typeface="Arial" panose="020B0604020202020204" pitchFamily="34" charset="0"/>
            </a:rPr>
          </a:br>
          <a:r>
            <a:rPr lang="en-US" altLang="en-US" sz="2000" b="1" i="1" u="sng" kern="1200" dirty="0">
              <a:latin typeface="Arial" panose="020B0604020202020204" pitchFamily="34" charset="0"/>
            </a:rPr>
            <a:t>“to calculate shipping duration.” </a:t>
          </a:r>
          <a:endParaRPr lang="en-US" sz="2000" b="1" i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Arial" panose="020B0604020202020204" pitchFamily="34" charset="0"/>
            <a:buNone/>
          </a:pPr>
          <a:endParaRPr lang="en-US" sz="2000" b="1" i="1" u="sng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20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Ensured the column datatype was formatted as an integer. </a:t>
          </a:r>
        </a:p>
      </dsp:txBody>
      <dsp:txXfrm>
        <a:off x="3418787" y="1504194"/>
        <a:ext cx="3577901" cy="2944012"/>
      </dsp:txXfrm>
    </dsp:sp>
    <dsp:sp modelId="{49D53F42-3E42-4DE1-AA1D-046C8B72A827}">
      <dsp:nvSpPr>
        <dsp:cNvPr id="0" name=""/>
        <dsp:cNvSpPr/>
      </dsp:nvSpPr>
      <dsp:spPr>
        <a:xfrm>
          <a:off x="7420216" y="308042"/>
          <a:ext cx="2990381" cy="119615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60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None/>
          </a:pPr>
          <a:r>
            <a:rPr kumimoji="0" lang="en-US" altLang="en-US" sz="2000" b="1" i="0" u="none" strike="noStrike" kern="1200" cap="none" normalizeH="0" baseline="0">
              <a:ln/>
              <a:effectLst/>
              <a:latin typeface="Arial" panose="020B0604020202020204" pitchFamily="34" charset="0"/>
            </a:rPr>
            <a:t>3.  Customer Satisfaction Stratification</a:t>
          </a:r>
          <a:endParaRPr lang="en-US" sz="2000" kern="1200" dirty="0"/>
        </a:p>
      </dsp:txBody>
      <dsp:txXfrm>
        <a:off x="7420216" y="308042"/>
        <a:ext cx="2990381" cy="1196152"/>
      </dsp:txXfrm>
    </dsp:sp>
    <dsp:sp modelId="{63ECA59F-691D-4986-9A5D-8D0704A09032}">
      <dsp:nvSpPr>
        <dsp:cNvPr id="0" name=""/>
        <dsp:cNvSpPr/>
      </dsp:nvSpPr>
      <dsp:spPr>
        <a:xfrm>
          <a:off x="7420216" y="1504194"/>
          <a:ext cx="2990381" cy="2944012"/>
        </a:xfrm>
        <a:prstGeom prst="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Char char="•"/>
          </a:pPr>
          <a:r>
            <a:rPr kumimoji="0" lang="en-US" altLang="en-US" sz="20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Applied conditional formatting to categorize satisfaction levels: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en-US" altLang="en-US" sz="20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 </a:t>
          </a:r>
          <a:endParaRPr lang="en-US" sz="20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0-2</a:t>
          </a:r>
          <a:r>
            <a:rPr kumimoji="0" lang="en-US" altLang="en-US" sz="18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 Satisfied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3-5</a:t>
          </a:r>
          <a:r>
            <a:rPr kumimoji="0" lang="en-US" altLang="en-US" sz="18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 Neutral 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800" b="1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6-7</a:t>
          </a:r>
          <a:r>
            <a:rPr kumimoji="0" lang="en-US" altLang="en-US" sz="1800" b="0" i="0" u="none" strike="noStrike" kern="1200" cap="none" normalizeH="0" baseline="0" dirty="0">
              <a:ln/>
              <a:effectLst/>
              <a:latin typeface="Arial" panose="020B0604020202020204" pitchFamily="34" charset="0"/>
            </a:rPr>
            <a:t>: Dissatisfied</a:t>
          </a:r>
        </a:p>
      </dsp:txBody>
      <dsp:txXfrm>
        <a:off x="7420216" y="1504194"/>
        <a:ext cx="2990381" cy="2944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3C2A2-A1B5-4888-8EA9-C97A9D6418D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D6B8E-E831-4906-AE85-2702E1F97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0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D6B8E-E831-4906-AE85-2702E1F97A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79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6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7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9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55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38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61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0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1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9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5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4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9730C5-CB82-4363-942B-A7E6BE6DC641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BB1973-D7B7-4954-AA9B-CBA2B7709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0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3000">
              <a:schemeClr val="accent1">
                <a:lumMod val="60000"/>
                <a:lumOff val="40000"/>
              </a:schemeClr>
            </a:gs>
            <a:gs pos="76000">
              <a:schemeClr val="accent1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5FD7-CB09-8193-B1A2-53F4DC65C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4E4E3-AAC6-61C8-117A-BD1D95AFF6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Team Name:</a:t>
            </a:r>
            <a:r>
              <a:rPr lang="en-US" dirty="0"/>
              <a:t> Group 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Date:</a:t>
            </a:r>
            <a:r>
              <a:rPr lang="en-US" dirty="0"/>
              <a:t> April 2025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01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B6463-3251-A3C3-A570-F1F2CCC3D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D38-6B70-4E1B-81D7-AA5D8697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4885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Cleaning &amp; Transformation in Power Query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1439B8-9971-7CD9-8D9B-34ABCF9A4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2933" y="2363199"/>
            <a:ext cx="959009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 Data Type Transformation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date fields to Date type for consistency.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 Duration Calculation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M formula --- </a:t>
            </a:r>
            <a:r>
              <a:rPr lang="en-US" altLang="en-US" sz="1800" dirty="0">
                <a:latin typeface="Arial" panose="020B0604020202020204" pitchFamily="34" charset="0"/>
              </a:rPr>
              <a:t>Duration.Days([Shipdate] - [Orderdate])   “to calculate shipping duration.”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 Conditional Column for Customer Satisfaction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"Add Column &gt; Conditional Column" to categorize satisfaction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8230C-5050-B6E7-41DA-97B651D4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C4D5-55A1-E377-D86F-F0E1CC7D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31694"/>
            <a:ext cx="10018713" cy="1004472"/>
          </a:xfrm>
        </p:spPr>
        <p:txBody>
          <a:bodyPr>
            <a:normAutofit/>
          </a:bodyPr>
          <a:lstStyle/>
          <a:p>
            <a:r>
              <a:rPr lang="en-US" b="1" dirty="0"/>
              <a:t>DAX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49CE1F-3D15-D7E1-5632-5B48BF2D8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08657" y="1669588"/>
            <a:ext cx="95700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a professional presentation we created two modes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Dark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Light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Mode for each component  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 table created for both modes dark and light 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DAX Formulas: </a:t>
            </a:r>
            <a:endParaRPr lang="ar-E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98CD6-4B41-4358-8E77-D5000B7A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245" y="2334262"/>
            <a:ext cx="1618126" cy="798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5BCE36-1ED9-4E8C-9DB1-00F4969DE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30" y="3720223"/>
            <a:ext cx="7749243" cy="388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EAF93-32EB-4AE6-ABC7-2A66A57F1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108"/>
          <a:stretch/>
        </p:blipFill>
        <p:spPr>
          <a:xfrm>
            <a:off x="2237631" y="4196265"/>
            <a:ext cx="7837940" cy="376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A1D43B-EB65-4F85-9D61-77BA8C6DB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7630" y="4651736"/>
            <a:ext cx="7682733" cy="421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DA72CA-3B77-41E7-A774-2B7509CA3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7630" y="5160738"/>
            <a:ext cx="8403327" cy="3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7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76819-6316-C409-1A7C-AED09A8B4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6832-1362-F9C4-B0D7-52D9040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4885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DAX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E10AD9-29AF-B472-5B26-D6DA953C8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8621" y="1862224"/>
            <a:ext cx="9590090" cy="1566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gain deeper insights into customer loyalty,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DAX measure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was created to count the total number of orders per customer.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DAX Formula: Counting Orders per Customer</a:t>
            </a:r>
          </a:p>
          <a:p>
            <a:pPr marL="0" indent="0">
              <a:lnSpc>
                <a:spcPts val="1350"/>
              </a:lnSpc>
              <a:buNone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45A4C-0751-4738-A135-0C46535B5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1" y="3129936"/>
            <a:ext cx="9590090" cy="64635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38183A2-B4B9-4464-9BC0-E530A6455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21" y="4004041"/>
            <a:ext cx="95900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DAX Formula: Counting of return.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5A3E30-BF98-4918-A080-D44567028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" t="5373" b="3326"/>
          <a:stretch/>
        </p:blipFill>
        <p:spPr>
          <a:xfrm>
            <a:off x="1792941" y="4594206"/>
            <a:ext cx="6239436" cy="146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59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76819-6316-C409-1A7C-AED09A8B4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6832-1362-F9C4-B0D7-52D90400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4885"/>
            <a:ext cx="10018713" cy="1752599"/>
          </a:xfrm>
        </p:spPr>
        <p:txBody>
          <a:bodyPr>
            <a:normAutofit/>
          </a:bodyPr>
          <a:lstStyle/>
          <a:p>
            <a:r>
              <a:rPr lang="en-US" b="1" dirty="0"/>
              <a:t>DAX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E10AD9-29AF-B472-5B26-D6DA953C8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90296" y="1797134"/>
            <a:ext cx="881140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DAX Formula: Summing Total Sales.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1074E-363F-4C1D-B661-57FC2CAA6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96" y="2474242"/>
            <a:ext cx="8811407" cy="4645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4356F9E-CE37-4B4A-9574-D13F757BA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51" y="3288400"/>
            <a:ext cx="95218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DAX Formula: Calculating male.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3BA05F-0CE1-4CE9-852C-73FCE56A3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96" y="3919237"/>
            <a:ext cx="9812727" cy="63332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BE4D9AE-7071-43C0-8BBD-4BE81FABE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51" y="4783289"/>
            <a:ext cx="95218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DAX Formula: Calculating female.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26E975-EDA8-4AD4-B4AE-0BC2068E4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296" y="5338746"/>
            <a:ext cx="9812727" cy="66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8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A9FF-6C31-C1A2-BD84-20B904BC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Insights &amp; Findings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1F2E-E994-25FC-DEF6-228FAFC20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Performing Products:</a:t>
            </a:r>
            <a:r>
              <a:rPr lang="en-US" dirty="0"/>
              <a:t> Identified best-selling items and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Trends:</a:t>
            </a:r>
            <a:r>
              <a:rPr lang="en-US" dirty="0"/>
              <a:t> Analyzed purchase patterns by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Profitability Analysis:</a:t>
            </a:r>
            <a:r>
              <a:rPr lang="en-US" dirty="0"/>
              <a:t> Compared profit margins across different regions.</a:t>
            </a:r>
          </a:p>
        </p:txBody>
      </p:sp>
    </p:spTree>
    <p:extLst>
      <p:ext uri="{BB962C8B-B14F-4D97-AF65-F5344CB8AC3E}">
        <p14:creationId xmlns:p14="http://schemas.microsoft.com/office/powerpoint/2010/main" val="288704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7EAB-01EC-F582-21BA-5CE9097B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800101"/>
            <a:ext cx="10018713" cy="1752599"/>
          </a:xfrm>
        </p:spPr>
        <p:txBody>
          <a:bodyPr/>
          <a:lstStyle/>
          <a:p>
            <a:r>
              <a:rPr lang="en-US" dirty="0"/>
              <a:t>Navigation and Dark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201B-99D1-1894-3307-9DC6A820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3248025"/>
            <a:ext cx="10018713" cy="1752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Empowering Users with Advanced Features: Navigation and Dark Mode for Seamless Accessibility and Comfort</a:t>
            </a:r>
          </a:p>
        </p:txBody>
      </p:sp>
    </p:spTree>
    <p:extLst>
      <p:ext uri="{BB962C8B-B14F-4D97-AF65-F5344CB8AC3E}">
        <p14:creationId xmlns:p14="http://schemas.microsoft.com/office/powerpoint/2010/main" val="139230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70776-9126-2530-1337-8445F4E2C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2C76A9-A984-463E-C8A8-5ED292B5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816" y="214075"/>
            <a:ext cx="2929209" cy="4486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 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A900C-C8E6-46CD-886D-C56595B11D39}"/>
              </a:ext>
            </a:extLst>
          </p:cNvPr>
          <p:cNvSpPr txBox="1"/>
          <p:nvPr/>
        </p:nvSpPr>
        <p:spPr>
          <a:xfrm>
            <a:off x="3867150" y="443315"/>
            <a:ext cx="419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Power BI Visuals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37E33-A1F9-4686-8D30-66DEDF44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902" y="1512060"/>
            <a:ext cx="3584290" cy="2412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2ADE77-758A-415A-A6F7-E4C31D74F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925" y="1512060"/>
            <a:ext cx="3195879" cy="2412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E1D03E-CF74-40B4-B2D4-32517F3EE9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700" t="3014"/>
          <a:stretch/>
        </p:blipFill>
        <p:spPr>
          <a:xfrm>
            <a:off x="8470537" y="1597786"/>
            <a:ext cx="3721463" cy="23265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BE5D4D-58A1-4082-A0AE-5450FBE8C5C2}"/>
              </a:ext>
            </a:extLst>
          </p:cNvPr>
          <p:cNvSpPr txBox="1"/>
          <p:nvPr/>
        </p:nvSpPr>
        <p:spPr>
          <a:xfrm>
            <a:off x="8532757" y="3995678"/>
            <a:ext cx="365924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🔹 Sales by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West</a:t>
            </a:r>
            <a:r>
              <a:rPr lang="en-US" sz="1600" dirty="0"/>
              <a:t> region leads in sales (0.71M), followed by </a:t>
            </a:r>
            <a:r>
              <a:rPr lang="en-US" sz="1600" b="1" dirty="0"/>
              <a:t>East</a:t>
            </a:r>
            <a:r>
              <a:rPr lang="en-US" sz="1600" dirty="0"/>
              <a:t> (0.67M).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South</a:t>
            </a:r>
            <a:r>
              <a:rPr lang="en-US" sz="1600" dirty="0"/>
              <a:t> has the lowest sales (0.39M), suggesting a potential area for growth strategies.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2E70B-6372-46A5-8215-B10A71958B26}"/>
              </a:ext>
            </a:extLst>
          </p:cNvPr>
          <p:cNvSpPr txBox="1"/>
          <p:nvPr/>
        </p:nvSpPr>
        <p:spPr>
          <a:xfrm>
            <a:off x="1218380" y="3995678"/>
            <a:ext cx="373681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🔹 Returned Products by Region &amp;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West</a:t>
            </a:r>
            <a:r>
              <a:rPr lang="en-US" sz="1600" dirty="0"/>
              <a:t> and </a:t>
            </a:r>
            <a:r>
              <a:rPr lang="en-US" sz="1600" b="1" dirty="0"/>
              <a:t>East</a:t>
            </a:r>
            <a:r>
              <a:rPr lang="en-US" sz="1600" dirty="0"/>
              <a:t> regions have the highest percentage of returned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Consumer</a:t>
            </a:r>
            <a:r>
              <a:rPr lang="en-US" sz="1600" dirty="0"/>
              <a:t> segment accounts for the majority of returns across all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South</a:t>
            </a:r>
            <a:r>
              <a:rPr lang="en-US" sz="1600" dirty="0"/>
              <a:t> region shows the lowest return rates overall.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4D470-C580-4A98-8049-C42184FA6BB4}"/>
              </a:ext>
            </a:extLst>
          </p:cNvPr>
          <p:cNvSpPr txBox="1"/>
          <p:nvPr/>
        </p:nvSpPr>
        <p:spPr>
          <a:xfrm>
            <a:off x="5114925" y="3995678"/>
            <a:ext cx="31958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🔹 Orders by Customer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Most orders come from </a:t>
            </a:r>
            <a:r>
              <a:rPr lang="en-US" sz="1600" b="1" dirty="0"/>
              <a:t>Neutral</a:t>
            </a:r>
            <a:r>
              <a:rPr lang="en-US" sz="1600" dirty="0"/>
              <a:t> customers (5.8K), followed by </a:t>
            </a:r>
            <a:r>
              <a:rPr lang="en-US" sz="1600" b="1" dirty="0"/>
              <a:t>Satisfied</a:t>
            </a:r>
            <a:r>
              <a:rPr lang="en-US" sz="1600" dirty="0"/>
              <a:t> (2.2K), and </a:t>
            </a:r>
            <a:r>
              <a:rPr lang="en-US" sz="1600" b="1" dirty="0"/>
              <a:t>Dissatisfied</a:t>
            </a:r>
            <a:r>
              <a:rPr lang="en-US" sz="1600" dirty="0"/>
              <a:t> (1.8K).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Indicates a need to improve satisfaction to increase repeat purchases.</a:t>
            </a:r>
          </a:p>
        </p:txBody>
      </p:sp>
    </p:spTree>
    <p:extLst>
      <p:ext uri="{BB962C8B-B14F-4D97-AF65-F5344CB8AC3E}">
        <p14:creationId xmlns:p14="http://schemas.microsoft.com/office/powerpoint/2010/main" val="3741822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DCB4-551F-1FCD-4323-D88DA33C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Sales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A36A-0396-3DF5-A05C-A25239BCA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3 Performing Regions:</a:t>
            </a:r>
            <a:r>
              <a:rPr lang="en-US" dirty="0"/>
              <a:t> [West, East, Central]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Highest Revenue-Generating Category:</a:t>
            </a:r>
            <a:r>
              <a:rPr lang="en-US" dirty="0"/>
              <a:t> [Office supplies]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Seasonal Trends:</a:t>
            </a:r>
            <a:r>
              <a:rPr lang="en-US" dirty="0"/>
              <a:t> Identified peak sales periods.</a:t>
            </a:r>
          </a:p>
        </p:txBody>
      </p:sp>
    </p:spTree>
    <p:extLst>
      <p:ext uri="{BB962C8B-B14F-4D97-AF65-F5344CB8AC3E}">
        <p14:creationId xmlns:p14="http://schemas.microsoft.com/office/powerpoint/2010/main" val="58279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9B1B-69B7-DC8C-A57A-75FC613C0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7044-D318-5F01-7D93-147F120C1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high-margin products to maximize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marketing strategies for underperforming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customer targeting using segmentation insights.</a:t>
            </a:r>
          </a:p>
        </p:txBody>
      </p:sp>
    </p:spTree>
    <p:extLst>
      <p:ext uri="{BB962C8B-B14F-4D97-AF65-F5344CB8AC3E}">
        <p14:creationId xmlns:p14="http://schemas.microsoft.com/office/powerpoint/2010/main" val="410995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4F5-B739-68DB-D015-3CEBAD39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Members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1E824-F3D2-24E2-1D42-2E766E30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028" y="2290482"/>
            <a:ext cx="10018713" cy="3124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Mohammad Kordy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Ahmad Ramadan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Mohammad Osama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Sanaa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8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14F6-0117-6A02-9126-EDC8DC03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093" y="2552700"/>
            <a:ext cx="10018713" cy="175259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745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6E57-4060-C962-245D-5B8689159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678E-1059-B36F-FE1C-7533B4C4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2916-2520-3229-A0CC-62C9D10A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Analyze sales performance, customer insights, and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Scope:</a:t>
            </a:r>
            <a:r>
              <a:rPr lang="en-US" dirty="0"/>
              <a:t> Data cleaning, DAX calculations, and identifying top sales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Audience:</a:t>
            </a:r>
            <a:r>
              <a:rPr lang="en-US" dirty="0"/>
              <a:t> Management and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61444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80C5-E966-9817-6777-82716598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EDC3-5457-220F-B4BF-2993EBDF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Source:</a:t>
            </a:r>
            <a:r>
              <a:rPr lang="en-US" dirty="0"/>
              <a:t> Superstore Sales Dataset (CSV)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Cleaning Process: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Standardized date formats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Corrected inconsistent category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Fields:</a:t>
            </a:r>
            <a:r>
              <a:rPr lang="en-US" dirty="0"/>
              <a:t> Order ID, Product Category, Sales, Profit, Customer Segment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6D852EF-14D9-C3D6-7D2C-906AAD41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5433C1-9E8C-58B7-D987-8CF160FE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7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2D3C-ACCE-51A0-062A-BC7B43DC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019" y="133350"/>
            <a:ext cx="10018713" cy="1752599"/>
          </a:xfrm>
        </p:spPr>
        <p:txBody>
          <a:bodyPr/>
          <a:lstStyle/>
          <a:p>
            <a:r>
              <a:rPr lang="en-US" b="1" dirty="0"/>
              <a:t>Power BI Process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FE2F2C-73B7-456C-BE58-209784C34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2550" y="1532006"/>
            <a:ext cx="10610850" cy="527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</a:pPr>
            <a:r>
              <a:rPr lang="en-US" altLang="en-US" sz="2100" b="1" dirty="0"/>
              <a:t>Data Cleaning: </a:t>
            </a:r>
            <a:r>
              <a:rPr lang="en-US" altLang="en-US" sz="2100" dirty="0"/>
              <a:t>Used Power Query to transform and prepare raw data for analysis.</a:t>
            </a:r>
          </a:p>
          <a:p>
            <a:pPr>
              <a:buFont typeface="Arial" panose="020B0604020202020204" pitchFamily="34" charset="0"/>
            </a:pPr>
            <a:r>
              <a:rPr lang="en-US" altLang="en-US" sz="2100" b="1" dirty="0"/>
              <a:t>DAX Functions: </a:t>
            </a:r>
            <a:r>
              <a:rPr lang="en-US" altLang="en-US" sz="2100" dirty="0"/>
              <a:t>Implemented measures and calculated columns to derive meaningful insights.</a:t>
            </a:r>
          </a:p>
          <a:p>
            <a:pPr>
              <a:buFont typeface="Arial" panose="020B0604020202020204" pitchFamily="34" charset="0"/>
            </a:pPr>
            <a:r>
              <a:rPr lang="en-US" altLang="en-US" sz="2100" b="1" dirty="0"/>
              <a:t>Data Modeling: </a:t>
            </a:r>
            <a:r>
              <a:rPr lang="en-US" altLang="en-US" sz="2100" dirty="0"/>
              <a:t>Established relationships between tables to ensure accurate data context.</a:t>
            </a:r>
          </a:p>
          <a:p>
            <a:pPr>
              <a:buFont typeface="Arial" panose="020B0604020202020204" pitchFamily="34" charset="0"/>
            </a:pPr>
            <a:r>
              <a:rPr lang="en-US" altLang="en-US" sz="2100" b="1" dirty="0"/>
              <a:t>Data Visualization: </a:t>
            </a:r>
            <a:r>
              <a:rPr lang="en-US" altLang="en-US" sz="2100" dirty="0"/>
              <a:t>Created clear and impactful charts and visuals to communicate trends.</a:t>
            </a:r>
          </a:p>
          <a:p>
            <a:pPr>
              <a:buFont typeface="Arial" panose="020B0604020202020204" pitchFamily="34" charset="0"/>
            </a:pPr>
            <a:r>
              <a:rPr lang="en-US" altLang="en-US" sz="2100" b="1" dirty="0"/>
              <a:t>Report Creation: </a:t>
            </a:r>
            <a:r>
              <a:rPr lang="en-US" altLang="en-US" sz="2100" dirty="0"/>
              <a:t>Designed structured reports using the most suitable visuals to highlight key findings.</a:t>
            </a:r>
          </a:p>
          <a:p>
            <a:pPr>
              <a:buFont typeface="Arial" panose="020B0604020202020204" pitchFamily="34" charset="0"/>
            </a:pPr>
            <a:r>
              <a:rPr lang="en-US" altLang="en-US" sz="2100" b="1" dirty="0"/>
              <a:t>Dashboard Creation: </a:t>
            </a:r>
            <a:r>
              <a:rPr lang="en-US" altLang="en-US" sz="2100" dirty="0"/>
              <a:t>Built interactive dashboards showcasing KPIs and the most critical data from the reports.</a:t>
            </a:r>
          </a:p>
        </p:txBody>
      </p:sp>
    </p:spTree>
    <p:extLst>
      <p:ext uri="{BB962C8B-B14F-4D97-AF65-F5344CB8AC3E}">
        <p14:creationId xmlns:p14="http://schemas.microsoft.com/office/powerpoint/2010/main" val="1454122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2F5-C0D1-0162-9F20-05ACE302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0FE2AAA-CFAE-F3E7-F774-E72FF375A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927074"/>
              </p:ext>
            </p:extLst>
          </p:nvPr>
        </p:nvGraphicFramePr>
        <p:xfrm>
          <a:off x="1484310" y="1528436"/>
          <a:ext cx="10415477" cy="4756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A77D63-7AEE-0E2F-6BB8-F5D820DA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335"/>
            <a:ext cx="10018713" cy="1752599"/>
          </a:xfrm>
        </p:spPr>
        <p:txBody>
          <a:bodyPr/>
          <a:lstStyle/>
          <a:p>
            <a:r>
              <a:rPr lang="en-US" dirty="0"/>
              <a:t>Technical Steps &amp;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39841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02F5-C0D1-0162-9F20-05ACE302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7D63-7AEE-0E2F-6BB8-F5D820DA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335"/>
            <a:ext cx="10018713" cy="1752599"/>
          </a:xfrm>
        </p:spPr>
        <p:txBody>
          <a:bodyPr/>
          <a:lstStyle/>
          <a:p>
            <a:r>
              <a:rPr lang="en-US" dirty="0"/>
              <a:t>Data Modeling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6F7E0-CFD8-4947-8522-853D1AFBB3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7"/>
          <a:stretch/>
        </p:blipFill>
        <p:spPr>
          <a:xfrm>
            <a:off x="2375647" y="1416424"/>
            <a:ext cx="9127376" cy="50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6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F82AC-BE02-0FB6-09B0-69CAE31AE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72A1-557B-C9BE-0A5B-8A7EC7C1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19" y="226785"/>
            <a:ext cx="9957467" cy="47806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Cleaning &amp; Transformation in Power Query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8F2EC9-275C-46F9-8F69-3963AC400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54" y="4106523"/>
            <a:ext cx="8529777" cy="2448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20B672-9199-436D-81CB-65E537078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754" y="1150506"/>
            <a:ext cx="8529777" cy="24633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C5E0E2A5-0E86-4220-91A6-D720F4550741}"/>
              </a:ext>
            </a:extLst>
          </p:cNvPr>
          <p:cNvSpPr txBox="1">
            <a:spLocks/>
          </p:cNvSpPr>
          <p:nvPr/>
        </p:nvSpPr>
        <p:spPr>
          <a:xfrm>
            <a:off x="1290937" y="2143156"/>
            <a:ext cx="1784817" cy="4780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/>
              <a:t>Before Cleaning</a:t>
            </a:r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503099-16E7-4787-B0B6-129A6F505DCD}"/>
              </a:ext>
            </a:extLst>
          </p:cNvPr>
          <p:cNvSpPr txBox="1">
            <a:spLocks/>
          </p:cNvSpPr>
          <p:nvPr/>
        </p:nvSpPr>
        <p:spPr>
          <a:xfrm>
            <a:off x="1290936" y="5091944"/>
            <a:ext cx="1631557" cy="47806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b="1" dirty="0"/>
              <a:t>After Cleaning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939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33F1-5230-5DB7-A12D-F60A064A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4885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Cleaning &amp; Transformation in Power Query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60A1B0-FF02-17A9-4153-22E0FFD195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2933" y="2344136"/>
            <a:ext cx="959009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 Insert New Column: Gender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AI-based name classification to derive gender.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 Insert New Column: Returned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new column to flag returned orders. “Modifying the source Data”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3.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Date Format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Settings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"English (United Kingdom)".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Transformed date fields to ensure correct formatting.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3277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4a600b93-8b16-4533-b765-e37be2808743}">
  <we:reference id="WA200003233" version="2.0.0.3" store="en-US" storeType="OMEX"/>
  <we:alternateReferences/>
  <we:properties>
    <we:property name="Microsoft.Office.CampaignId" value="&quot;none&quot;"/>
    <we:property name="backgroundColor" value="&quot;#FFFFFF&quot;"/>
    <we:property name="bookmark" value="&quot;H4sIAAAAAAAAA+1YTW/bRhD9KwUvuQjF7PdujjbcJkBaGLXhHAofZndnZSaUKJBUGtfwf++QcpLasavA7MWADpLI1e6b2eG8tzO8qXLdbxq8/h1XVL2ujtr24wq7jz+palGtd2M2FuGjhJwE2oi2SMz8b7sZ6nbdV69vqgG7JQ0Xdb/FZgTiwT8vFxU2zSkux7uCTU+LakNd366xqf+m3WT+a+i2dLuo6POmaTscIc8GHGiE/cTT+Z5dED+P/mAa6k90RmnYjcaUpcxCFZtEAaGlDYGn9bsJk2ePThmhJ/PH7XrAes1mxrEijC3egogFnEMBlPI43tfrZXPn8Le159ebMTj9FfIvRyN+YLMjzu0tb6c48MUnkEZqS8FlLfVeLJz8PtoOA2/vO0ih0MfgkgjO2sioWeJz3SNFTuioICobyYrkrZrpnlMiWm2FyTqT0VmpEmdCYgYZS7LkkzNGRuHDXC85g4stwTiVlc1Gs6NlJqTk58yUIMmP2EWVEgdzJmSSLoYsjTdZFivAGZ+mDK2b4S5Z4/XJ503HPGP27SCPmTXLtqsTm5v41FG/o89Nddw229V0dXJv/Kzddon+oCkGJ+uhHq4Z6fzNyW8n1ejIadcyZx8MXrV/HXfE1pgdcHvJI/+dgk2dqLu3yWpFLBjjxZKYfeMi3sdmZ6ym/tte719dfBEEuah+6drVtOxOuQa28GAHi2rnAju5qN5fUUfTAmZ9roe7CLx9EJX+bsoPxGt3M5l+IlZs9gKb7aSHjPquHnabvdkN88xX797++ub81Tj3kh/9+BlXZRzwkZis2jxFjaZH/zjgEfZ1GgF3cF9Uk7378C9d/OrW/5obl1P2RisJtTCejM0pSWHTfiV4QqhUCrkYpeOoKylbWX6Ar09geXYnFNYUL6PTaJKLc4kqBKAxfF5ABpYnEwDdgagHor4MonK5I3JxkoklSCQFQPsJ8QS5bEHmUzLAFQBXTp7LE5hJLhtyYO0oqFUUCtAHE+ZCQopOFKchCBckWCIxt0gJXFNk7QQlE6xQXpo0E9L4qDKgNVo56X2EHA6qclCVF6IqIqEqgYC43YogCbLxz1aVSCUiC0pEbj49WpfnNhWJW7JUBBco5CFokxPhgVwHcr0MclkX0EAJTnJ9rcFrbrufSy6pAZPySifg6tpISDCXXFqj5To4o/VjSYwAae5hGEPiol3JiDlrbRO3FbPfpIDzfK4iRA9CyBwyxYMEHCTgZUiAUyic5WPVGcg+RYzaPFcCgineec/MV6QUZJXFXL6Cy0koBINOE38xdec2AhijsNxjOwBDXAaA03OFKvhslFHoeNeWlQCE3d/61CtcfhfECe4x7rXbod9golNc0yPJxkmG60x5T8JNb86ryQj7UsdmX4aO79O/puft7T8QekYH4RcAAA==&quot;"/>
    <we:property name="creatorSessionId" value="&quot;51b1fbb8-e4c0-4a77-aefd-48bd6a5f0697&quot;"/>
    <we:property name="creatorTenantId" value="&quot;dd46f09d-f91f-4e02-ac72-3ecef503cb24&quot;"/>
    <we:property name="creatorUserId" value="&quot;100320017AEDAD5B&quot;"/>
    <we:property name="datasetId" value="&quot;f8b42a6d-8f19-404d-8646-21e8bb88cb11&quot;"/>
    <we:property name="embedUrl" value="&quot;/reportEmbed?reportId=d7aa3879-1e5f-4893-8758-58e7c3499890&amp;groupId=417191d2-f54a-4cab-9ef9-3a8f642867a1&amp;w=2&amp;config=eyJjbHVzdGVyVXJsIjoiaHR0cHM6Ly9XQUJJLVdFU1QtRVVST1BFLUQtUFJJTUFSWS1yZWRpcmVjdC5hbmFseXNpcy53aW5kb3dzLm5ldCIsImVtYmVkRmVhdHVyZXMiOnsidXNhZ2VNZXRyaWNzVk5leHQiOnRydWV9fQ%3D%3D&amp;disableSensitivityBanner=true&amp;storytellingChangeViewModeShortcutKeys=true&quot;"/>
    <we:property name="initialStateBookmark" value="&quot;H4sIAAAAAAAAA+1YTW/cNhD9K4UuuSyK4TeZW2y4TZBPxIZ7KIxiSA5tJdrVQtKmcQ3/94y0TlI7dh1YvRjYw+5Ks+Sb4Wje41AXVa77dYPnb3BJ1dNqr20/LrH7+IuqFtXqyvb27cvXz96//OvNs9cHbG7XQ92u+urpRTVgd0rDcd1vsBkR2PjnyaLCpnmHp+NdwaanRbWmrm9X2NT/0HYw/zV0G7pcVPR53bQdjpCHAw40wn7i4XzPvsWvYyCYhvoTHVIattaYspRZqGKTKCC0tCHwsH47YIrs1iEj9OR+v10NWK/YzWgrwtjiLYhYwDkUQCmP9r5enTZXAX+fe3S+HrPSnyH/cjbiB3Y74lxe8nKKA198AmmkthRc1lLfi4VT3HubYeDl/QApFPoYXBLBWRsZNUt8aHikyAkdFURlI1mRvFUzw3NKRKutMFlnMjorVeJMSMwgY0mWfHLGyCh8mBulQFtsCcaprGw2mgMtMyElP+cikSQ/YhdVSpzMmZBJuhiyNN5kWawAZ3yaKrRuhqtijecHn9cd84zZt4XcZ9actl2d2N3Ep476LX0uqv222Synq4Nr9sN20yV6T1MODlZDPZwz0tHzA2b4GMi7rmXO3jCetX/vd8TemB1wecKW/y7Bpk7UXVtktSQWjPHilJh94yRex3rrrKb++1qvXx1/FQS5qH7r2uU07UqyBvZwYwWLahsCB7mo/jijjqYJzPpcD1cZeHEjK/3VkJ/I1/Zmcn1HrtjtMTabSQ8Z9VU9bBd7sTXzyCevXvz+/OjJOPaEH/34GWdlHPCWnCzbPGWNpkd/O+Ae9nUaAbdwX1WTo/vwL138Ftb/WhsnU/VGKwm1MJ6MzSlJYdP9SnCHUKkUcjFKx1FXUray/ARf78DyHE4orCleRqfRJBfnElUIQGN4v4AMLE8mALodUXdEfRxE5XZH5OIkE0uQSAqA7ifEHeSyBZlPyQB3ANw5eW5PYCa5bMiBtaOgVlEoQB9MmAsJKTpRnIYgXJBgicTcJiVwT5G1E5RMsEJ5adJMSOOjyoDWaOWk9xFy2KnKTlUeiaqIhKoEAuLjVgRJkI1/sKpEKhFZUCImgR6ty3MPFYmPZKkIblDIQ9AmJ8IduXbkehzksi6ggRKc5P5ag9d87H4ouaQGTMornYC7ayMhwVxyaY2W++CM1o8tMQKkuZthDImbdiUj5qy1TXysmP0mBZznfRUhehBC5pAp7iRgJwGPQwKcQuEsb6vOQPYpYtTmoRIQTPHOe2a+IqUgqyzm8hVcTkIhGHSa+IupO/cggDEKy2dsB2CI2wBweq5QBZ+NMgodr9qyEoCw9x996iWe/pDECe427rWboV9jone4oluKjYsMV5nyPQU3vTmvJiccSx2b+yp0fJ/+rTwvL78Ag0Df2toXAAA=&quot;"/>
    <we:property name="isFiltersActionButtonVisible" value="true"/>
    <we:property name="isVisualContainerHeaderHidden" value="false"/>
    <we:property name="pageDisplayName" value="&quot;home&quot;"/>
    <we:property name="pageName" value="&quot;bcd22d13f6c1f0142699&quot;"/>
    <we:property name="reportEmbeddedTime" value="&quot;2025-04-12T12:33:34.315Z&quot;"/>
    <we:property name="reportName" value="&quot;sales final project&quot;"/>
    <we:property name="reportState" value="&quot;CONNECTED&quot;"/>
    <we:property name="reportUrl" value="&quot;/groups/417191d2-f54a-4cab-9ef9-3a8f642867a1/reports/d7aa3879-1e5f-4893-8758-58e7c3499890/bcd22d13f6c1f0142699?bookmarkGuid=547396cf-1f21-4684-ad2d-0ac06bca4c28&amp;bookmarkUsage=1&amp;ctid=dd46f09d-f91f-4e02-ac72-3ecef503cb24&amp;fromEntryPoint=export&amp;pbi_source=storytelling_addin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1006</TotalTime>
  <Words>747</Words>
  <Application>Microsoft Office PowerPoint</Application>
  <PresentationFormat>Widescreen</PresentationFormat>
  <Paragraphs>100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Artifakt Element Light</vt:lpstr>
      <vt:lpstr>Calibri</vt:lpstr>
      <vt:lpstr>Consolas</vt:lpstr>
      <vt:lpstr>Corbel</vt:lpstr>
      <vt:lpstr>Segoe UI Light</vt:lpstr>
      <vt:lpstr>Parallax</vt:lpstr>
      <vt:lpstr>Sales Analysis </vt:lpstr>
      <vt:lpstr>Team Members </vt:lpstr>
      <vt:lpstr>Introduction </vt:lpstr>
      <vt:lpstr>Data Overview </vt:lpstr>
      <vt:lpstr>Power BI Process</vt:lpstr>
      <vt:lpstr>Technical Steps &amp; Data Processing</vt:lpstr>
      <vt:lpstr>Data Modeling </vt:lpstr>
      <vt:lpstr>Data Cleaning &amp; Transformation in Power Query</vt:lpstr>
      <vt:lpstr>Data Cleaning &amp; Transformation in Power Query </vt:lpstr>
      <vt:lpstr>Data Cleaning &amp; Transformation in Power Query </vt:lpstr>
      <vt:lpstr>DAX Implementation</vt:lpstr>
      <vt:lpstr>DAX Implementation</vt:lpstr>
      <vt:lpstr>DAX Implementation</vt:lpstr>
      <vt:lpstr>Key Insights &amp; Findings</vt:lpstr>
      <vt:lpstr>Navigation and Dark Mode</vt:lpstr>
      <vt:lpstr>PowerPoint Presentation</vt:lpstr>
      <vt:lpstr>Best Sales Performance</vt:lpstr>
      <vt:lpstr>Microsoft Power BI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</dc:title>
  <dc:creator>Mohammad Osama</dc:creator>
  <cp:lastModifiedBy>Mohammad Osama</cp:lastModifiedBy>
  <cp:revision>45</cp:revision>
  <dcterms:created xsi:type="dcterms:W3CDTF">2025-03-08T08:28:47Z</dcterms:created>
  <dcterms:modified xsi:type="dcterms:W3CDTF">2025-04-12T15:19:06Z</dcterms:modified>
</cp:coreProperties>
</file>