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5"/>
  </p:handoutMasterIdLst>
  <p:sldIdLst>
    <p:sldId id="256" r:id="rId2"/>
    <p:sldId id="258" r:id="rId3"/>
    <p:sldId id="259" r:id="rId4"/>
    <p:sldId id="260" r:id="rId5"/>
    <p:sldId id="262" r:id="rId6"/>
    <p:sldId id="261" r:id="rId7"/>
    <p:sldId id="263" r:id="rId8"/>
    <p:sldId id="264" r:id="rId9"/>
    <p:sldId id="266" r:id="rId10"/>
    <p:sldId id="268" r:id="rId11"/>
    <p:sldId id="271" r:id="rId12"/>
    <p:sldId id="272" r:id="rId13"/>
    <p:sldId id="267" r:id="rId14"/>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91" d="100"/>
          <a:sy n="91" d="100"/>
        </p:scale>
        <p:origin x="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473970DA-FA85-415E-A853-013666C94F2D}" type="datetimeFigureOut">
              <a:rPr lang="en-GB" smtClean="0"/>
              <a:t>28/11/2018</a:t>
            </a:fld>
            <a:endParaRPr lang="en-GB"/>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4118F00D-BB11-42F4-A77C-841D6254F411}" type="slidenum">
              <a:rPr lang="en-GB" smtClean="0"/>
              <a:t>‹#›</a:t>
            </a:fld>
            <a:endParaRPr lang="en-GB"/>
          </a:p>
        </p:txBody>
      </p:sp>
    </p:spTree>
    <p:extLst>
      <p:ext uri="{BB962C8B-B14F-4D97-AF65-F5344CB8AC3E}">
        <p14:creationId xmlns:p14="http://schemas.microsoft.com/office/powerpoint/2010/main" val="278490640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95072CE-B60C-417B-849E-643F7E889C53}" type="datetimeFigureOut">
              <a:rPr lang="en-GB" smtClean="0"/>
              <a:t>28/11/2018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367775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95072CE-B60C-417B-849E-643F7E889C53}" type="datetimeFigureOut">
              <a:rPr lang="en-GB" smtClean="0"/>
              <a:t>28/11/2018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3347175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95072CE-B60C-417B-849E-643F7E889C53}" type="datetimeFigureOut">
              <a:rPr lang="en-GB" smtClean="0"/>
              <a:t>28/11/2018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1038205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95072CE-B60C-417B-849E-643F7E889C53}" type="datetimeFigureOut">
              <a:rPr lang="en-GB" smtClean="0"/>
              <a:t>28/11/2018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565834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5072CE-B60C-417B-849E-643F7E889C53}" type="datetimeFigureOut">
              <a:rPr lang="en-GB" smtClean="0"/>
              <a:t>28/11/2018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1578227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95072CE-B60C-417B-849E-643F7E889C53}" type="datetimeFigureOut">
              <a:rPr lang="en-GB" smtClean="0"/>
              <a:t>28/11/2018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398863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95072CE-B60C-417B-849E-643F7E889C53}" type="datetimeFigureOut">
              <a:rPr lang="en-GB" smtClean="0"/>
              <a:t>28/11/2018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1573909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95072CE-B60C-417B-849E-643F7E889C53}" type="datetimeFigureOut">
              <a:rPr lang="en-GB" smtClean="0"/>
              <a:t>28/11/2018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2075940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5072CE-B60C-417B-849E-643F7E889C53}" type="datetimeFigureOut">
              <a:rPr lang="en-GB" smtClean="0"/>
              <a:t>28/11/2018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397895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5072CE-B60C-417B-849E-643F7E889C53}" type="datetimeFigureOut">
              <a:rPr lang="en-GB" smtClean="0"/>
              <a:t>28/11/2018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1364392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5072CE-B60C-417B-849E-643F7E889C53}" type="datetimeFigureOut">
              <a:rPr lang="en-GB" smtClean="0"/>
              <a:t>28/11/2018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4054707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5072CE-B60C-417B-849E-643F7E889C53}" type="datetimeFigureOut">
              <a:rPr lang="en-GB" smtClean="0"/>
              <a:t>28/11/2018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BC6C3-C5D1-4BDB-A9E6-6856E92C3960}" type="slidenum">
              <a:rPr lang="en-GB" smtClean="0"/>
              <a:t>‹#›</a:t>
            </a:fld>
            <a:endParaRPr lang="en-GB"/>
          </a:p>
        </p:txBody>
      </p:sp>
    </p:spTree>
    <p:extLst>
      <p:ext uri="{BB962C8B-B14F-4D97-AF65-F5344CB8AC3E}">
        <p14:creationId xmlns:p14="http://schemas.microsoft.com/office/powerpoint/2010/main" val="1592563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520" y="1902781"/>
            <a:ext cx="1071164" cy="435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Module 1</a:t>
            </a:r>
          </a:p>
        </p:txBody>
      </p:sp>
      <p:sp>
        <p:nvSpPr>
          <p:cNvPr id="19" name="Rectangle 18"/>
          <p:cNvSpPr/>
          <p:nvPr/>
        </p:nvSpPr>
        <p:spPr>
          <a:xfrm>
            <a:off x="158920" y="2055181"/>
            <a:ext cx="1071164" cy="435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Module 1</a:t>
            </a:r>
          </a:p>
        </p:txBody>
      </p:sp>
      <p:sp>
        <p:nvSpPr>
          <p:cNvPr id="20" name="Rectangle 19"/>
          <p:cNvSpPr/>
          <p:nvPr/>
        </p:nvSpPr>
        <p:spPr>
          <a:xfrm>
            <a:off x="311320" y="2207581"/>
            <a:ext cx="1071164" cy="435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Module 1</a:t>
            </a:r>
          </a:p>
        </p:txBody>
      </p:sp>
      <p:sp>
        <p:nvSpPr>
          <p:cNvPr id="21" name="Rectangle 20"/>
          <p:cNvSpPr/>
          <p:nvPr/>
        </p:nvSpPr>
        <p:spPr>
          <a:xfrm>
            <a:off x="463720" y="2359981"/>
            <a:ext cx="1071164" cy="435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Module 1</a:t>
            </a:r>
          </a:p>
        </p:txBody>
      </p:sp>
      <p:sp>
        <p:nvSpPr>
          <p:cNvPr id="22" name="Rectangle 21"/>
          <p:cNvSpPr/>
          <p:nvPr/>
        </p:nvSpPr>
        <p:spPr>
          <a:xfrm>
            <a:off x="616120" y="2512381"/>
            <a:ext cx="1071164" cy="435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Module 1</a:t>
            </a:r>
          </a:p>
        </p:txBody>
      </p:sp>
      <p:sp>
        <p:nvSpPr>
          <p:cNvPr id="23" name="Rectangle 22"/>
          <p:cNvSpPr/>
          <p:nvPr/>
        </p:nvSpPr>
        <p:spPr>
          <a:xfrm>
            <a:off x="768520" y="2677843"/>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Module 1</a:t>
            </a:r>
          </a:p>
        </p:txBody>
      </p:sp>
      <p:sp>
        <p:nvSpPr>
          <p:cNvPr id="24" name="Rectangle 23"/>
          <p:cNvSpPr/>
          <p:nvPr/>
        </p:nvSpPr>
        <p:spPr>
          <a:xfrm>
            <a:off x="3363668" y="2677843"/>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Intro, Theory and Model</a:t>
            </a:r>
          </a:p>
        </p:txBody>
      </p:sp>
      <p:sp>
        <p:nvSpPr>
          <p:cNvPr id="25" name="Rectangle 24"/>
          <p:cNvSpPr/>
          <p:nvPr/>
        </p:nvSpPr>
        <p:spPr>
          <a:xfrm>
            <a:off x="5856676" y="2677843"/>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Exercise</a:t>
            </a:r>
          </a:p>
        </p:txBody>
      </p:sp>
      <p:sp>
        <p:nvSpPr>
          <p:cNvPr id="26" name="Rectangle 25"/>
          <p:cNvSpPr/>
          <p:nvPr/>
        </p:nvSpPr>
        <p:spPr>
          <a:xfrm>
            <a:off x="10938280" y="2643005"/>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Conclusion</a:t>
            </a:r>
          </a:p>
        </p:txBody>
      </p:sp>
      <p:sp>
        <p:nvSpPr>
          <p:cNvPr id="27" name="Rectangle 26"/>
          <p:cNvSpPr/>
          <p:nvPr/>
        </p:nvSpPr>
        <p:spPr>
          <a:xfrm>
            <a:off x="10931930" y="202153"/>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Quiz</a:t>
            </a:r>
          </a:p>
        </p:txBody>
      </p:sp>
      <p:cxnSp>
        <p:nvCxnSpPr>
          <p:cNvPr id="68" name="Elbow Connector 67"/>
          <p:cNvCxnSpPr>
            <a:stCxn id="23" idx="3"/>
            <a:endCxn id="24" idx="1"/>
          </p:cNvCxnSpPr>
          <p:nvPr/>
        </p:nvCxnSpPr>
        <p:spPr>
          <a:xfrm>
            <a:off x="1839684" y="3696794"/>
            <a:ext cx="1523984"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endCxn id="25" idx="1"/>
          </p:cNvCxnSpPr>
          <p:nvPr/>
        </p:nvCxnSpPr>
        <p:spPr>
          <a:xfrm>
            <a:off x="5499634" y="3696794"/>
            <a:ext cx="357042"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25" idx="3"/>
            <a:endCxn id="26" idx="1"/>
          </p:cNvCxnSpPr>
          <p:nvPr/>
        </p:nvCxnSpPr>
        <p:spPr>
          <a:xfrm flipV="1">
            <a:off x="6927840" y="3661956"/>
            <a:ext cx="4010440" cy="348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26" idx="0"/>
            <a:endCxn id="27" idx="2"/>
          </p:cNvCxnSpPr>
          <p:nvPr/>
        </p:nvCxnSpPr>
        <p:spPr>
          <a:xfrm rot="16200000" flipV="1">
            <a:off x="11269212" y="2438355"/>
            <a:ext cx="402951" cy="63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27" idx="1"/>
            <a:endCxn id="18" idx="0"/>
          </p:cNvCxnSpPr>
          <p:nvPr/>
        </p:nvCxnSpPr>
        <p:spPr>
          <a:xfrm rot="10800000" flipV="1">
            <a:off x="542102" y="1221103"/>
            <a:ext cx="10389828" cy="6816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063888" y="2681795"/>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Story  - Anwar and Zara</a:t>
            </a:r>
          </a:p>
          <a:p>
            <a:pPr algn="ctr"/>
            <a:r>
              <a:rPr lang="en-US" sz="1200" dirty="0" smtClean="0"/>
              <a:t>To Illustrate topic</a:t>
            </a:r>
          </a:p>
        </p:txBody>
      </p:sp>
      <p:sp>
        <p:nvSpPr>
          <p:cNvPr id="62" name="Rectangle 61"/>
          <p:cNvSpPr/>
          <p:nvPr/>
        </p:nvSpPr>
        <p:spPr>
          <a:xfrm>
            <a:off x="9693123" y="2649356"/>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Inspitrational</a:t>
            </a:r>
            <a:r>
              <a:rPr lang="en-US" sz="1200" dirty="0" smtClean="0"/>
              <a:t> Story or Factoid</a:t>
            </a:r>
          </a:p>
          <a:p>
            <a:pPr algn="ctr"/>
            <a:r>
              <a:rPr lang="en-US" sz="1200" dirty="0" err="1" smtClean="0"/>
              <a:t>Eg</a:t>
            </a:r>
            <a:r>
              <a:rPr lang="en-US" sz="1200" dirty="0" smtClean="0"/>
              <a:t> “Steve Jobs started his first company at age 3 in his father’s basement…”</a:t>
            </a:r>
          </a:p>
        </p:txBody>
      </p:sp>
      <p:sp>
        <p:nvSpPr>
          <p:cNvPr id="65" name="Rectangle 64"/>
          <p:cNvSpPr/>
          <p:nvPr/>
        </p:nvSpPr>
        <p:spPr>
          <a:xfrm>
            <a:off x="7104527" y="2671287"/>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Inspitrational</a:t>
            </a:r>
            <a:r>
              <a:rPr lang="en-US" sz="1200" dirty="0" smtClean="0"/>
              <a:t> Story or Factoid</a:t>
            </a:r>
          </a:p>
          <a:p>
            <a:pPr algn="ctr"/>
            <a:r>
              <a:rPr lang="en-US" sz="1200" dirty="0" err="1" smtClean="0"/>
              <a:t>Eg</a:t>
            </a:r>
            <a:r>
              <a:rPr lang="en-US" sz="1200" dirty="0" smtClean="0"/>
              <a:t> “Steve Jobs started his first company at age 3 in his father’s basement…”</a:t>
            </a:r>
          </a:p>
        </p:txBody>
      </p:sp>
      <p:sp>
        <p:nvSpPr>
          <p:cNvPr id="69" name="Rectangle 68"/>
          <p:cNvSpPr/>
          <p:nvPr/>
        </p:nvSpPr>
        <p:spPr>
          <a:xfrm>
            <a:off x="9231225" y="217570"/>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Homework</a:t>
            </a:r>
          </a:p>
          <a:p>
            <a:pPr algn="ctr"/>
            <a:r>
              <a:rPr lang="en-US" sz="1200" dirty="0" smtClean="0"/>
              <a:t>“Show your vision statement to 3 friends and ask their views”</a:t>
            </a:r>
          </a:p>
        </p:txBody>
      </p:sp>
      <p:sp>
        <p:nvSpPr>
          <p:cNvPr id="73" name="Rectangle 72"/>
          <p:cNvSpPr/>
          <p:nvPr/>
        </p:nvSpPr>
        <p:spPr>
          <a:xfrm>
            <a:off x="4596117" y="2664731"/>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Examples</a:t>
            </a:r>
          </a:p>
          <a:p>
            <a:pPr algn="ctr"/>
            <a:r>
              <a:rPr lang="en-US" sz="1200" dirty="0" err="1" smtClean="0"/>
              <a:t>Eg</a:t>
            </a:r>
            <a:r>
              <a:rPr lang="en-US" sz="1200" dirty="0" smtClean="0"/>
              <a:t> Sample Vision Statements</a:t>
            </a:r>
          </a:p>
        </p:txBody>
      </p:sp>
      <p:sp>
        <p:nvSpPr>
          <p:cNvPr id="76" name="Rectangle 75"/>
          <p:cNvSpPr/>
          <p:nvPr/>
        </p:nvSpPr>
        <p:spPr>
          <a:xfrm>
            <a:off x="8349684" y="2643005"/>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Self Check of Results</a:t>
            </a:r>
          </a:p>
          <a:p>
            <a:pPr algn="ctr"/>
            <a:r>
              <a:rPr lang="en-US" sz="1200" dirty="0" err="1" smtClean="0"/>
              <a:t>Eg</a:t>
            </a:r>
            <a:r>
              <a:rPr lang="en-US" sz="1200" dirty="0" smtClean="0"/>
              <a:t>. Did your vision statement do a) </a:t>
            </a:r>
            <a:r>
              <a:rPr lang="en-US" sz="1200" dirty="0" err="1" smtClean="0"/>
              <a:t>xoxoxo</a:t>
            </a:r>
            <a:r>
              <a:rPr lang="en-US" sz="1200" dirty="0" smtClean="0"/>
              <a:t> and b) XOXOXO and c) XOXOXO</a:t>
            </a:r>
          </a:p>
        </p:txBody>
      </p:sp>
    </p:spTree>
    <p:extLst>
      <p:ext uri="{BB962C8B-B14F-4D97-AF65-F5344CB8AC3E}">
        <p14:creationId xmlns:p14="http://schemas.microsoft.com/office/powerpoint/2010/main" val="3830417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7461" y="463827"/>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a:r>
              <a:rPr lang="en-US" sz="1300" dirty="0" smtClean="0"/>
              <a:t>Conclusion:  Entrepreneurship is not for everyone, but it may be for you.</a:t>
            </a:r>
          </a:p>
          <a:p>
            <a:pPr marL="174625"/>
            <a:r>
              <a:rPr lang="en-US" sz="1300" dirty="0" smtClean="0"/>
              <a:t>There are a number of traits that commonly are applied to entrepreneurs, particularly successful entrepreneurs – hard working visionaries, risk takers that are innovative and financially adept, able to pursue a plan with passion and commitment.  </a:t>
            </a:r>
            <a:endParaRPr lang="en-US" sz="1300" dirty="0"/>
          </a:p>
          <a:p>
            <a:pPr marL="174625"/>
            <a:endParaRPr lang="en-US" sz="1300" dirty="0" smtClean="0"/>
          </a:p>
          <a:p>
            <a:pPr marL="174625"/>
            <a:r>
              <a:rPr lang="en-US" sz="1300" dirty="0" smtClean="0"/>
              <a:t>If that doesn’t sound like you – if one or more of the traits listed don’t apply, that doesn’t mean you wouldn’t make a successful entrepreneur.  In some cases you can develop new skills and abilities. In other cases, you can have others support you, if for example you are not detail oriented, or need to develop increased financial understanding.</a:t>
            </a:r>
          </a:p>
          <a:p>
            <a:pPr marL="174625"/>
            <a:endParaRPr lang="en-US" sz="1300" dirty="0"/>
          </a:p>
          <a:p>
            <a:pPr marL="174625"/>
            <a:r>
              <a:rPr lang="en-US" sz="1300" dirty="0" smtClean="0"/>
              <a:t>The key point is having the drive and vision – do you really want to start a business, a business you are passionate about and can commit to pursuing – then the main obstacles to successful entrepreneurship </a:t>
            </a:r>
            <a:r>
              <a:rPr lang="en-US" sz="1300" dirty="0" smtClean="0"/>
              <a:t>are already </a:t>
            </a:r>
            <a:r>
              <a:rPr lang="en-US" sz="1300" dirty="0" smtClean="0"/>
              <a:t>overcome.  Drive and desire will take </a:t>
            </a:r>
            <a:r>
              <a:rPr lang="en-US" sz="1300" dirty="0" smtClean="0"/>
              <a:t>you a </a:t>
            </a:r>
            <a:r>
              <a:rPr lang="en-US" sz="1300" dirty="0" smtClean="0"/>
              <a:t>long ways toward success.</a:t>
            </a:r>
          </a:p>
          <a:p>
            <a:pPr marL="174625"/>
            <a:endParaRPr lang="en-US" sz="1300" dirty="0"/>
          </a:p>
          <a:p>
            <a:pPr marL="174625"/>
            <a:r>
              <a:rPr lang="en-US" sz="1300" dirty="0" smtClean="0"/>
              <a:t>The following modules will help you pursue your dreams in a more structured, systematic manner.  And that is the second key to success; drive and desire will get you much of the way there – but having a good plan might take you the rest of the way..</a:t>
            </a:r>
          </a:p>
        </p:txBody>
      </p:sp>
      <p:sp>
        <p:nvSpPr>
          <p:cNvPr id="3" name="TextBox 2"/>
          <p:cNvSpPr txBox="1"/>
          <p:nvPr/>
        </p:nvSpPr>
        <p:spPr>
          <a:xfrm>
            <a:off x="1046922" y="1205948"/>
            <a:ext cx="2895921" cy="584775"/>
          </a:xfrm>
          <a:prstGeom prst="rect">
            <a:avLst/>
          </a:prstGeom>
          <a:noFill/>
        </p:spPr>
        <p:txBody>
          <a:bodyPr wrap="none" rtlCol="0">
            <a:spAutoFit/>
          </a:bodyPr>
          <a:lstStyle/>
          <a:p>
            <a:r>
              <a:rPr lang="en-US" sz="3200" dirty="0" smtClean="0"/>
              <a:t>Conclusion Page</a:t>
            </a:r>
            <a:endParaRPr lang="en-GB" sz="3200" dirty="0"/>
          </a:p>
        </p:txBody>
      </p:sp>
    </p:spTree>
    <p:extLst>
      <p:ext uri="{BB962C8B-B14F-4D97-AF65-F5344CB8AC3E}">
        <p14:creationId xmlns:p14="http://schemas.microsoft.com/office/powerpoint/2010/main" val="2704887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6922" y="1205948"/>
            <a:ext cx="1820307" cy="584775"/>
          </a:xfrm>
          <a:prstGeom prst="rect">
            <a:avLst/>
          </a:prstGeom>
          <a:noFill/>
        </p:spPr>
        <p:txBody>
          <a:bodyPr wrap="none" rtlCol="0">
            <a:spAutoFit/>
          </a:bodyPr>
          <a:lstStyle/>
          <a:p>
            <a:r>
              <a:rPr lang="en-US" sz="3200" dirty="0" smtClean="0"/>
              <a:t>Quiz Page</a:t>
            </a:r>
            <a:endParaRPr lang="en-GB" sz="3200" dirty="0"/>
          </a:p>
        </p:txBody>
      </p:sp>
      <p:sp>
        <p:nvSpPr>
          <p:cNvPr id="4" name="Rectangle 3"/>
          <p:cNvSpPr/>
          <p:nvPr/>
        </p:nvSpPr>
        <p:spPr>
          <a:xfrm>
            <a:off x="5868347" y="496484"/>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Module 1 – Quiz</a:t>
            </a:r>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smtClean="0"/>
          </a:p>
          <a:p>
            <a:pPr algn="ctr"/>
            <a:endParaRPr lang="en-US" sz="1300" dirty="0"/>
          </a:p>
          <a:p>
            <a:pPr algn="ctr"/>
            <a:endParaRPr lang="en-US" sz="1300" dirty="0" smtClean="0"/>
          </a:p>
          <a:p>
            <a:pPr algn="ctr"/>
            <a:endParaRPr lang="en-US" sz="1300" dirty="0"/>
          </a:p>
          <a:p>
            <a:endParaRPr lang="en-US" sz="1300" dirty="0" smtClean="0"/>
          </a:p>
          <a:p>
            <a:endParaRPr lang="en-US" sz="1300" dirty="0" smtClean="0"/>
          </a:p>
        </p:txBody>
      </p:sp>
      <p:graphicFrame>
        <p:nvGraphicFramePr>
          <p:cNvPr id="5" name="Table 4"/>
          <p:cNvGraphicFramePr>
            <a:graphicFrameLocks noGrp="1"/>
          </p:cNvGraphicFramePr>
          <p:nvPr>
            <p:extLst>
              <p:ext uri="{D42A27DB-BD31-4B8C-83A1-F6EECF244321}">
                <p14:modId xmlns:p14="http://schemas.microsoft.com/office/powerpoint/2010/main" val="155077350"/>
              </p:ext>
            </p:extLst>
          </p:nvPr>
        </p:nvGraphicFramePr>
        <p:xfrm>
          <a:off x="6021237" y="2035987"/>
          <a:ext cx="3522741" cy="3210052"/>
        </p:xfrm>
        <a:graphic>
          <a:graphicData uri="http://schemas.openxmlformats.org/drawingml/2006/table">
            <a:tbl>
              <a:tblPr/>
              <a:tblGrid>
                <a:gridCol w="1174247"/>
                <a:gridCol w="1174247"/>
                <a:gridCol w="1174247"/>
              </a:tblGrid>
              <a:tr h="215900">
                <a:tc gridSpan="3">
                  <a:txBody>
                    <a:bodyPr/>
                    <a:lstStyle/>
                    <a:p>
                      <a:pPr>
                        <a:spcAft>
                          <a:spcPts val="0"/>
                        </a:spcAft>
                        <a:tabLst>
                          <a:tab pos="202565" algn="l"/>
                        </a:tabLst>
                      </a:pPr>
                      <a:r>
                        <a:rPr lang="en-GB" sz="1100" b="1">
                          <a:solidFill>
                            <a:srgbClr val="E0A652"/>
                          </a:solidFill>
                          <a:effectLst/>
                          <a:latin typeface="Arial" panose="020B0604020202020204" pitchFamily="34" charset="0"/>
                          <a:ea typeface="Arial" panose="020B0604020202020204" pitchFamily="34" charset="0"/>
                          <a:cs typeface="Times New Roman" panose="02020603050405020304" pitchFamily="18" charset="0"/>
                        </a:rPr>
                        <a:t>1.</a:t>
                      </a:r>
                      <a:r>
                        <a:rPr lang="en-GB" sz="1100" b="1">
                          <a:effectLst/>
                          <a:latin typeface="Arial" panose="020B0604020202020204" pitchFamily="34" charset="0"/>
                          <a:ea typeface="Arial" panose="020B0604020202020204" pitchFamily="34" charset="0"/>
                          <a:cs typeface="Times New Roman" panose="02020603050405020304" pitchFamily="18" charset="0"/>
                        </a:rPr>
                        <a:t>	Which one below is an advantage of being an entrepreneur?</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a:noFill/>
                    </a:lnL>
                    <a:lnR>
                      <a:noFill/>
                    </a:lnR>
                    <a:lnT>
                      <a:noFill/>
                    </a:lnT>
                    <a:lnB>
                      <a:noFill/>
                    </a:lnB>
                    <a:solidFill>
                      <a:srgbClr val="FBEFDA"/>
                    </a:solidFill>
                  </a:tcPr>
                </a:tc>
                <a:tc hMerge="1">
                  <a:txBody>
                    <a:bodyPr/>
                    <a:lstStyle/>
                    <a:p>
                      <a:endParaRPr lang="en-GB"/>
                    </a:p>
                  </a:txBody>
                  <a:tcPr/>
                </a:tc>
                <a:tc hMerge="1">
                  <a:txBody>
                    <a:bodyPr/>
                    <a:lstStyle/>
                    <a:p>
                      <a:endParaRPr lang="en-GB"/>
                    </a:p>
                  </a:txBody>
                  <a:tcPr/>
                </a:tc>
              </a:tr>
              <a:tr h="288290">
                <a:tc>
                  <a:txBody>
                    <a:bodyPr/>
                    <a:lstStyle/>
                    <a:p>
                      <a:pPr marL="202565">
                        <a:lnSpc>
                          <a:spcPct val="115000"/>
                        </a:lnSpc>
                        <a:spcAft>
                          <a:spcPts val="0"/>
                        </a:spcAft>
                      </a:pPr>
                      <a:r>
                        <a:rPr lang="en-GB" sz="9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A.</a:t>
                      </a:r>
                      <a:r>
                        <a:rPr lang="en-GB" sz="900" dirty="0">
                          <a:effectLst/>
                          <a:latin typeface="Arial" panose="020B0604020202020204" pitchFamily="34" charset="0"/>
                          <a:ea typeface="Arial" panose="020B0604020202020204" pitchFamily="34" charset="0"/>
                          <a:cs typeface="Times New Roman" panose="02020603050405020304" pitchFamily="18" charset="0"/>
                        </a:rPr>
                        <a:t> Safety</a:t>
                      </a:r>
                    </a:p>
                  </a:txBody>
                  <a:tcPr marL="68580" marR="68580" marT="36195" marB="17780">
                    <a:lnL>
                      <a:noFill/>
                    </a:lnL>
                    <a:lnR>
                      <a:noFill/>
                    </a:lnR>
                    <a:lnT>
                      <a:noFill/>
                    </a:lnT>
                    <a:lnB w="12700" cap="flat" cmpd="sng" algn="ctr">
                      <a:solidFill>
                        <a:srgbClr val="E0A652"/>
                      </a:solidFill>
                      <a:prstDash val="solid"/>
                      <a:round/>
                      <a:headEnd type="none" w="med" len="med"/>
                      <a:tailEnd type="none" w="med" len="med"/>
                    </a:lnB>
                  </a:tcPr>
                </a:tc>
                <a:tc>
                  <a:txBody>
                    <a:bodyPr/>
                    <a:lstStyle/>
                    <a:p>
                      <a:pPr>
                        <a:lnSpc>
                          <a:spcPct val="115000"/>
                        </a:lnSpc>
                        <a:spcAft>
                          <a:spcPts val="0"/>
                        </a:spcAft>
                      </a:pPr>
                      <a:r>
                        <a:rPr lang="en-GB" sz="9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B.</a:t>
                      </a:r>
                      <a:r>
                        <a:rPr lang="en-GB" sz="900" dirty="0">
                          <a:effectLst/>
                          <a:latin typeface="Arial" panose="020B0604020202020204" pitchFamily="34" charset="0"/>
                          <a:ea typeface="Arial" panose="020B0604020202020204" pitchFamily="34" charset="0"/>
                          <a:cs typeface="Times New Roman" panose="02020603050405020304" pitchFamily="18" charset="0"/>
                        </a:rPr>
                        <a:t> Independence</a:t>
                      </a:r>
                    </a:p>
                  </a:txBody>
                  <a:tcPr marL="68580" marR="68580" marT="36195" marB="17780">
                    <a:lnL>
                      <a:noFill/>
                    </a:lnL>
                    <a:lnR>
                      <a:noFill/>
                    </a:lnR>
                    <a:lnT>
                      <a:noFill/>
                    </a:lnT>
                    <a:lnB w="12700" cap="flat" cmpd="sng" algn="ctr">
                      <a:solidFill>
                        <a:srgbClr val="E0A652"/>
                      </a:solidFill>
                      <a:prstDash val="solid"/>
                      <a:round/>
                      <a:headEnd type="none" w="med" len="med"/>
                      <a:tailEnd type="none" w="med" len="med"/>
                    </a:lnB>
                  </a:tcPr>
                </a:tc>
                <a:tc>
                  <a:txBody>
                    <a:bodyPr/>
                    <a:lstStyle/>
                    <a:p>
                      <a:pPr>
                        <a:lnSpc>
                          <a:spcPct val="115000"/>
                        </a:lnSpc>
                        <a:spcAft>
                          <a:spcPts val="0"/>
                        </a:spcAft>
                      </a:pPr>
                      <a:r>
                        <a:rPr lang="en-GB" sz="9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C.</a:t>
                      </a:r>
                      <a:r>
                        <a:rPr lang="en-GB" sz="900" dirty="0">
                          <a:effectLst/>
                          <a:latin typeface="Arial" panose="020B0604020202020204" pitchFamily="34" charset="0"/>
                          <a:ea typeface="Arial" panose="020B0604020202020204" pitchFamily="34" charset="0"/>
                          <a:cs typeface="Times New Roman" panose="02020603050405020304" pitchFamily="18" charset="0"/>
                        </a:rPr>
                        <a:t> Risk</a:t>
                      </a:r>
                    </a:p>
                  </a:txBody>
                  <a:tcPr marL="68580" marR="68580" marT="36195" marB="17780">
                    <a:lnL>
                      <a:noFill/>
                    </a:lnL>
                    <a:lnR>
                      <a:noFill/>
                    </a:lnR>
                    <a:lnT>
                      <a:noFill/>
                    </a:lnT>
                    <a:lnB w="12700" cap="flat" cmpd="sng" algn="ctr">
                      <a:solidFill>
                        <a:srgbClr val="E0A652"/>
                      </a:solidFill>
                      <a:prstDash val="solid"/>
                      <a:round/>
                      <a:headEnd type="none" w="med" len="med"/>
                      <a:tailEnd type="none" w="med" len="med"/>
                    </a:lnB>
                  </a:tcPr>
                </a:tc>
              </a:tr>
              <a:tr h="215900">
                <a:tc gridSpan="3">
                  <a:txBody>
                    <a:bodyPr/>
                    <a:lstStyle/>
                    <a:p>
                      <a:pPr>
                        <a:spcAft>
                          <a:spcPts val="0"/>
                        </a:spcAft>
                        <a:tabLst>
                          <a:tab pos="202565" algn="l"/>
                        </a:tabLst>
                      </a:pPr>
                      <a:r>
                        <a:rPr lang="en-GB" sz="11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2.</a:t>
                      </a:r>
                      <a:r>
                        <a:rPr lang="en-GB" sz="1100" b="1" dirty="0">
                          <a:effectLst/>
                          <a:latin typeface="Arial" panose="020B0604020202020204" pitchFamily="34" charset="0"/>
                          <a:ea typeface="Arial" panose="020B0604020202020204" pitchFamily="34" charset="0"/>
                          <a:cs typeface="Times New Roman" panose="02020603050405020304" pitchFamily="18" charset="0"/>
                        </a:rPr>
                        <a:t>	</a:t>
                      </a:r>
                      <a:r>
                        <a:rPr lang="en-GB" sz="1100" dirty="0">
                          <a:effectLst/>
                          <a:latin typeface="Arial" panose="020B0604020202020204" pitchFamily="34" charset="0"/>
                          <a:ea typeface="Arial" panose="020B0604020202020204" pitchFamily="34" charset="0"/>
                          <a:cs typeface="Times New Roman" panose="02020603050405020304" pitchFamily="18" charset="0"/>
                        </a:rPr>
                        <a:t>Which characteristic below is not an entrepreneurial characteristic?</a:t>
                      </a:r>
                    </a:p>
                  </a:txBody>
                  <a:tcPr marL="68580" marR="68580" marT="0" marB="0" anchor="ctr">
                    <a:lnL>
                      <a:noFill/>
                    </a:lnL>
                    <a:lnR>
                      <a:noFill/>
                    </a:lnR>
                    <a:lnT w="12700" cap="flat" cmpd="sng" algn="ctr">
                      <a:solidFill>
                        <a:srgbClr val="E0A652"/>
                      </a:solidFill>
                      <a:prstDash val="solid"/>
                      <a:round/>
                      <a:headEnd type="none" w="med" len="med"/>
                      <a:tailEnd type="none" w="med" len="med"/>
                    </a:lnT>
                    <a:lnB>
                      <a:noFill/>
                    </a:lnB>
                    <a:solidFill>
                      <a:srgbClr val="FBEFDA"/>
                    </a:solidFill>
                  </a:tcPr>
                </a:tc>
                <a:tc hMerge="1">
                  <a:txBody>
                    <a:bodyPr/>
                    <a:lstStyle/>
                    <a:p>
                      <a:endParaRPr lang="en-GB"/>
                    </a:p>
                  </a:txBody>
                  <a:tcPr/>
                </a:tc>
                <a:tc hMerge="1">
                  <a:txBody>
                    <a:bodyPr/>
                    <a:lstStyle/>
                    <a:p>
                      <a:endParaRPr lang="en-GB"/>
                    </a:p>
                  </a:txBody>
                  <a:tcPr/>
                </a:tc>
              </a:tr>
              <a:tr h="288290">
                <a:tc>
                  <a:txBody>
                    <a:bodyPr/>
                    <a:lstStyle/>
                    <a:p>
                      <a:pPr marL="202565">
                        <a:lnSpc>
                          <a:spcPct val="115000"/>
                        </a:lnSpc>
                        <a:spcAft>
                          <a:spcPts val="0"/>
                        </a:spcAft>
                        <a:tabLst>
                          <a:tab pos="202565" algn="l"/>
                        </a:tabLst>
                      </a:pPr>
                      <a:r>
                        <a:rPr lang="en-GB" sz="8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A.</a:t>
                      </a:r>
                      <a:r>
                        <a:rPr lang="en-GB" sz="800" dirty="0">
                          <a:effectLst/>
                          <a:latin typeface="Arial" panose="020B0604020202020204" pitchFamily="34" charset="0"/>
                          <a:ea typeface="Arial" panose="020B0604020202020204" pitchFamily="34" charset="0"/>
                          <a:cs typeface="Times New Roman" panose="02020603050405020304" pitchFamily="18" charset="0"/>
                        </a:rPr>
                        <a:t>  Avoiding risks</a:t>
                      </a:r>
                    </a:p>
                  </a:txBody>
                  <a:tcPr marL="68580" marR="68580" marT="36195" marB="17780">
                    <a:lnL>
                      <a:noFill/>
                    </a:lnL>
                    <a:lnR>
                      <a:noFill/>
                    </a:lnR>
                    <a:lnT>
                      <a:noFill/>
                    </a:lnT>
                    <a:lnB w="12700" cap="flat" cmpd="sng" algn="ctr">
                      <a:solidFill>
                        <a:srgbClr val="E0A652"/>
                      </a:solidFill>
                      <a:prstDash val="solid"/>
                      <a:round/>
                      <a:headEnd type="none" w="med" len="med"/>
                      <a:tailEnd type="none" w="med" len="med"/>
                    </a:lnB>
                  </a:tcPr>
                </a:tc>
                <a:tc>
                  <a:txBody>
                    <a:bodyPr/>
                    <a:lstStyle/>
                    <a:p>
                      <a:pPr>
                        <a:lnSpc>
                          <a:spcPct val="115000"/>
                        </a:lnSpc>
                        <a:spcAft>
                          <a:spcPts val="0"/>
                        </a:spcAft>
                      </a:pPr>
                      <a:r>
                        <a:rPr lang="en-GB" sz="8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B.</a:t>
                      </a:r>
                      <a:r>
                        <a:rPr lang="en-GB" sz="800" dirty="0">
                          <a:effectLst/>
                          <a:latin typeface="Arial" panose="020B0604020202020204" pitchFamily="34" charset="0"/>
                          <a:ea typeface="Arial" panose="020B0604020202020204" pitchFamily="34" charset="0"/>
                          <a:cs typeface="Times New Roman" panose="02020603050405020304" pitchFamily="18" charset="0"/>
                        </a:rPr>
                        <a:t> Taking informed risks</a:t>
                      </a:r>
                    </a:p>
                  </a:txBody>
                  <a:tcPr marL="68580" marR="68580" marT="36195" marB="17780">
                    <a:lnL>
                      <a:noFill/>
                    </a:lnL>
                    <a:lnR>
                      <a:noFill/>
                    </a:lnR>
                    <a:lnT>
                      <a:noFill/>
                    </a:lnT>
                    <a:lnB w="12700" cap="flat" cmpd="sng" algn="ctr">
                      <a:solidFill>
                        <a:srgbClr val="E0A652"/>
                      </a:solidFill>
                      <a:prstDash val="solid"/>
                      <a:round/>
                      <a:headEnd type="none" w="med" len="med"/>
                      <a:tailEnd type="none" w="med" len="med"/>
                    </a:lnB>
                  </a:tcPr>
                </a:tc>
                <a:tc>
                  <a:txBody>
                    <a:bodyPr/>
                    <a:lstStyle/>
                    <a:p>
                      <a:pPr>
                        <a:lnSpc>
                          <a:spcPct val="115000"/>
                        </a:lnSpc>
                        <a:spcAft>
                          <a:spcPts val="0"/>
                        </a:spcAft>
                      </a:pPr>
                      <a:r>
                        <a:rPr lang="en-GB" sz="8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C.</a:t>
                      </a:r>
                      <a:r>
                        <a:rPr lang="en-GB" sz="800" dirty="0">
                          <a:effectLst/>
                          <a:latin typeface="Arial" panose="020B0604020202020204" pitchFamily="34" charset="0"/>
                          <a:ea typeface="Arial" panose="020B0604020202020204" pitchFamily="34" charset="0"/>
                          <a:cs typeface="Times New Roman" panose="02020603050405020304" pitchFamily="18" charset="0"/>
                        </a:rPr>
                        <a:t> Having authority</a:t>
                      </a:r>
                    </a:p>
                  </a:txBody>
                  <a:tcPr marL="68580" marR="68580" marT="36195" marB="17780">
                    <a:lnL>
                      <a:noFill/>
                    </a:lnL>
                    <a:lnR>
                      <a:noFill/>
                    </a:lnR>
                    <a:lnT>
                      <a:noFill/>
                    </a:lnT>
                    <a:lnB w="12700" cap="flat" cmpd="sng" algn="ctr">
                      <a:solidFill>
                        <a:srgbClr val="E0A652"/>
                      </a:solidFill>
                      <a:prstDash val="solid"/>
                      <a:round/>
                      <a:headEnd type="none" w="med" len="med"/>
                      <a:tailEnd type="none" w="med" len="med"/>
                    </a:lnB>
                  </a:tcPr>
                </a:tc>
              </a:tr>
              <a:tr h="179705">
                <a:tc gridSpan="3">
                  <a:txBody>
                    <a:bodyPr/>
                    <a:lstStyle/>
                    <a:p>
                      <a:pPr>
                        <a:spcAft>
                          <a:spcPts val="0"/>
                        </a:spcAft>
                        <a:tabLst>
                          <a:tab pos="202565" algn="l"/>
                        </a:tabLst>
                      </a:pPr>
                      <a:r>
                        <a:rPr lang="en-GB" sz="11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3.</a:t>
                      </a:r>
                      <a:r>
                        <a:rPr lang="en-GB" sz="1100" b="1" dirty="0">
                          <a:effectLst/>
                          <a:latin typeface="Arial" panose="020B0604020202020204" pitchFamily="34" charset="0"/>
                          <a:ea typeface="Arial" panose="020B0604020202020204" pitchFamily="34" charset="0"/>
                          <a:cs typeface="Times New Roman" panose="02020603050405020304" pitchFamily="18" charset="0"/>
                        </a:rPr>
                        <a:t>	</a:t>
                      </a:r>
                      <a:r>
                        <a:rPr lang="en-GB" sz="1100" dirty="0">
                          <a:effectLst/>
                          <a:latin typeface="Arial" panose="020B0604020202020204" pitchFamily="34" charset="0"/>
                          <a:ea typeface="Arial" panose="020B0604020202020204" pitchFamily="34" charset="0"/>
                          <a:cs typeface="Times New Roman" panose="02020603050405020304" pitchFamily="18" charset="0"/>
                        </a:rPr>
                        <a:t>Which characteristic below is an entrepreneurial characteristic?</a:t>
                      </a:r>
                    </a:p>
                  </a:txBody>
                  <a:tcPr marL="68580" marR="68580" marT="0" marB="0" anchor="ctr">
                    <a:lnL>
                      <a:noFill/>
                    </a:lnL>
                    <a:lnR>
                      <a:noFill/>
                    </a:lnR>
                    <a:lnT w="12700" cap="flat" cmpd="sng" algn="ctr">
                      <a:solidFill>
                        <a:srgbClr val="E0A652"/>
                      </a:solidFill>
                      <a:prstDash val="solid"/>
                      <a:round/>
                      <a:headEnd type="none" w="med" len="med"/>
                      <a:tailEnd type="none" w="med" len="med"/>
                    </a:lnT>
                    <a:lnB>
                      <a:noFill/>
                    </a:lnB>
                    <a:solidFill>
                      <a:srgbClr val="FBEFDA"/>
                    </a:solidFill>
                  </a:tcPr>
                </a:tc>
                <a:tc hMerge="1">
                  <a:txBody>
                    <a:bodyPr/>
                    <a:lstStyle/>
                    <a:p>
                      <a:endParaRPr lang="en-GB"/>
                    </a:p>
                  </a:txBody>
                  <a:tcPr/>
                </a:tc>
                <a:tc hMerge="1">
                  <a:txBody>
                    <a:bodyPr/>
                    <a:lstStyle/>
                    <a:p>
                      <a:endParaRPr lang="en-GB"/>
                    </a:p>
                  </a:txBody>
                  <a:tcPr/>
                </a:tc>
              </a:tr>
              <a:tr h="288290">
                <a:tc>
                  <a:txBody>
                    <a:bodyPr/>
                    <a:lstStyle/>
                    <a:p>
                      <a:pPr marL="202565">
                        <a:lnSpc>
                          <a:spcPct val="115000"/>
                        </a:lnSpc>
                        <a:spcAft>
                          <a:spcPts val="0"/>
                        </a:spcAft>
                        <a:tabLst>
                          <a:tab pos="540385" algn="l"/>
                          <a:tab pos="982345" algn="l"/>
                        </a:tabLst>
                      </a:pPr>
                      <a:r>
                        <a:rPr lang="en-GB" sz="8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A.</a:t>
                      </a:r>
                      <a:r>
                        <a:rPr lang="en-GB" sz="800" dirty="0">
                          <a:effectLst/>
                          <a:latin typeface="Arial" panose="020B0604020202020204" pitchFamily="34" charset="0"/>
                          <a:ea typeface="Arial" panose="020B0604020202020204" pitchFamily="34" charset="0"/>
                          <a:cs typeface="Times New Roman" panose="02020603050405020304" pitchFamily="18" charset="0"/>
                        </a:rPr>
                        <a:t> </a:t>
                      </a:r>
                      <a:r>
                        <a:rPr lang="en-GB" sz="800" dirty="0">
                          <a:effectLst/>
                          <a:latin typeface="Arial" panose="020B0604020202020204" pitchFamily="34" charset="0"/>
                          <a:ea typeface="Calibri" panose="020F0502020204030204" pitchFamily="34" charset="0"/>
                          <a:cs typeface="Arial" panose="020B0604020202020204" pitchFamily="34" charset="0"/>
                        </a:rPr>
                        <a:t>Easily discouraged</a:t>
                      </a:r>
                      <a:endParaRPr lang="en-GB" sz="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36195" marB="17780">
                    <a:lnL>
                      <a:noFill/>
                    </a:lnL>
                    <a:lnR>
                      <a:noFill/>
                    </a:lnR>
                    <a:lnT>
                      <a:noFill/>
                    </a:lnT>
                    <a:lnB w="12700" cap="flat" cmpd="sng" algn="ctr">
                      <a:solidFill>
                        <a:srgbClr val="E0A652"/>
                      </a:solidFill>
                      <a:prstDash val="solid"/>
                      <a:round/>
                      <a:headEnd type="none" w="med" len="med"/>
                      <a:tailEnd type="none" w="med" len="med"/>
                    </a:lnB>
                  </a:tcPr>
                </a:tc>
                <a:tc>
                  <a:txBody>
                    <a:bodyPr/>
                    <a:lstStyle/>
                    <a:p>
                      <a:pPr>
                        <a:lnSpc>
                          <a:spcPct val="115000"/>
                        </a:lnSpc>
                        <a:spcAft>
                          <a:spcPts val="0"/>
                        </a:spcAft>
                        <a:tabLst>
                          <a:tab pos="540385" algn="l"/>
                          <a:tab pos="982345" algn="l"/>
                        </a:tabLst>
                      </a:pPr>
                      <a:r>
                        <a:rPr lang="en-GB" sz="8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B.</a:t>
                      </a:r>
                      <a:r>
                        <a:rPr lang="en-GB" sz="800" dirty="0">
                          <a:effectLst/>
                          <a:latin typeface="Arial" panose="020B0604020202020204" pitchFamily="34" charset="0"/>
                          <a:ea typeface="Arial" panose="020B0604020202020204" pitchFamily="34" charset="0"/>
                          <a:cs typeface="Times New Roman" panose="02020603050405020304" pitchFamily="18" charset="0"/>
                        </a:rPr>
                        <a:t> </a:t>
                      </a:r>
                      <a:r>
                        <a:rPr lang="en-GB" sz="800" dirty="0">
                          <a:effectLst/>
                          <a:latin typeface="Arial" panose="020B0604020202020204" pitchFamily="34" charset="0"/>
                          <a:ea typeface="Calibri" panose="020F0502020204030204" pitchFamily="34" charset="0"/>
                          <a:cs typeface="Arial" panose="020B0604020202020204" pitchFamily="34" charset="0"/>
                        </a:rPr>
                        <a:t>Reliable</a:t>
                      </a:r>
                      <a:endParaRPr lang="en-GB" sz="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36195" marB="17780">
                    <a:lnL>
                      <a:noFill/>
                    </a:lnL>
                    <a:lnR>
                      <a:noFill/>
                    </a:lnR>
                    <a:lnT>
                      <a:noFill/>
                    </a:lnT>
                    <a:lnB w="12700" cap="flat" cmpd="sng" algn="ctr">
                      <a:solidFill>
                        <a:srgbClr val="E0A652"/>
                      </a:solidFill>
                      <a:prstDash val="solid"/>
                      <a:round/>
                      <a:headEnd type="none" w="med" len="med"/>
                      <a:tailEnd type="none" w="med" len="med"/>
                    </a:lnB>
                  </a:tcPr>
                </a:tc>
                <a:tc>
                  <a:txBody>
                    <a:bodyPr/>
                    <a:lstStyle/>
                    <a:p>
                      <a:pPr>
                        <a:lnSpc>
                          <a:spcPct val="115000"/>
                        </a:lnSpc>
                        <a:spcAft>
                          <a:spcPts val="0"/>
                        </a:spcAft>
                        <a:tabLst>
                          <a:tab pos="540385" algn="l"/>
                          <a:tab pos="982345" algn="l"/>
                        </a:tabLst>
                      </a:pPr>
                      <a:r>
                        <a:rPr lang="en-GB" sz="8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C.</a:t>
                      </a:r>
                      <a:r>
                        <a:rPr lang="en-GB" sz="800" dirty="0">
                          <a:effectLst/>
                          <a:latin typeface="Arial" panose="020B0604020202020204" pitchFamily="34" charset="0"/>
                          <a:ea typeface="Arial" panose="020B0604020202020204" pitchFamily="34" charset="0"/>
                          <a:cs typeface="Times New Roman" panose="02020603050405020304" pitchFamily="18" charset="0"/>
                        </a:rPr>
                        <a:t> </a:t>
                      </a:r>
                      <a:r>
                        <a:rPr lang="en-GB" sz="800" dirty="0">
                          <a:effectLst/>
                          <a:latin typeface="Arial" panose="020B0604020202020204" pitchFamily="34" charset="0"/>
                          <a:ea typeface="Calibri" panose="020F0502020204030204" pitchFamily="34" charset="0"/>
                          <a:cs typeface="Arial" panose="020B0604020202020204" pitchFamily="34" charset="0"/>
                        </a:rPr>
                        <a:t>Inflexible</a:t>
                      </a:r>
                      <a:endParaRPr lang="en-GB" sz="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36195" marB="17780">
                    <a:lnL>
                      <a:noFill/>
                    </a:lnL>
                    <a:lnR>
                      <a:noFill/>
                    </a:lnR>
                    <a:lnT>
                      <a:noFill/>
                    </a:lnT>
                    <a:lnB w="12700" cap="flat" cmpd="sng" algn="ctr">
                      <a:solidFill>
                        <a:srgbClr val="E0A652"/>
                      </a:solidFill>
                      <a:prstDash val="solid"/>
                      <a:round/>
                      <a:headEnd type="none" w="med" len="med"/>
                      <a:tailEnd type="none" w="med" len="med"/>
                    </a:lnB>
                  </a:tcPr>
                </a:tc>
              </a:tr>
              <a:tr h="179705">
                <a:tc gridSpan="3">
                  <a:txBody>
                    <a:bodyPr/>
                    <a:lstStyle/>
                    <a:p>
                      <a:pPr>
                        <a:spcAft>
                          <a:spcPts val="0"/>
                        </a:spcAft>
                        <a:tabLst>
                          <a:tab pos="202565" algn="l"/>
                        </a:tabLst>
                      </a:pPr>
                      <a:r>
                        <a:rPr lang="en-GB" sz="11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4.</a:t>
                      </a:r>
                      <a:r>
                        <a:rPr lang="en-GB" sz="1100" b="1" dirty="0">
                          <a:effectLst/>
                          <a:latin typeface="Arial" panose="020B0604020202020204" pitchFamily="34" charset="0"/>
                          <a:ea typeface="Arial" panose="020B0604020202020204" pitchFamily="34" charset="0"/>
                          <a:cs typeface="Times New Roman" panose="02020603050405020304" pitchFamily="18" charset="0"/>
                        </a:rPr>
                        <a:t>	</a:t>
                      </a:r>
                      <a:r>
                        <a:rPr lang="en-GB" sz="1100" dirty="0">
                          <a:effectLst/>
                          <a:latin typeface="Arial" panose="020B0604020202020204" pitchFamily="34" charset="0"/>
                          <a:ea typeface="Arial" panose="020B0604020202020204" pitchFamily="34" charset="0"/>
                          <a:cs typeface="Times New Roman" panose="02020603050405020304" pitchFamily="18" charset="0"/>
                        </a:rPr>
                        <a:t>Which action below is something entrepreneurs typically do?</a:t>
                      </a:r>
                    </a:p>
                  </a:txBody>
                  <a:tcPr marL="68580" marR="68580" marT="0" marB="0" anchor="ctr">
                    <a:lnL>
                      <a:noFill/>
                    </a:lnL>
                    <a:lnR>
                      <a:noFill/>
                    </a:lnR>
                    <a:lnT w="12700" cap="flat" cmpd="sng" algn="ctr">
                      <a:solidFill>
                        <a:srgbClr val="E0A652"/>
                      </a:solidFill>
                      <a:prstDash val="solid"/>
                      <a:round/>
                      <a:headEnd type="none" w="med" len="med"/>
                      <a:tailEnd type="none" w="med" len="med"/>
                    </a:lnT>
                    <a:lnB>
                      <a:noFill/>
                    </a:lnB>
                    <a:solidFill>
                      <a:srgbClr val="FBEFDA"/>
                    </a:solidFill>
                  </a:tcPr>
                </a:tc>
                <a:tc hMerge="1">
                  <a:txBody>
                    <a:bodyPr/>
                    <a:lstStyle/>
                    <a:p>
                      <a:endParaRPr lang="en-GB"/>
                    </a:p>
                  </a:txBody>
                  <a:tcPr/>
                </a:tc>
                <a:tc hMerge="1">
                  <a:txBody>
                    <a:bodyPr/>
                    <a:lstStyle/>
                    <a:p>
                      <a:endParaRPr lang="en-GB"/>
                    </a:p>
                  </a:txBody>
                  <a:tcPr/>
                </a:tc>
              </a:tr>
              <a:tr h="288290">
                <a:tc>
                  <a:txBody>
                    <a:bodyPr/>
                    <a:lstStyle/>
                    <a:p>
                      <a:pPr marL="202565">
                        <a:lnSpc>
                          <a:spcPct val="115000"/>
                        </a:lnSpc>
                        <a:spcAft>
                          <a:spcPts val="0"/>
                        </a:spcAft>
                        <a:tabLst>
                          <a:tab pos="540385" algn="l"/>
                          <a:tab pos="982345" algn="l"/>
                        </a:tabLst>
                      </a:pPr>
                      <a:r>
                        <a:rPr lang="en-GB" sz="8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A.</a:t>
                      </a:r>
                      <a:r>
                        <a:rPr lang="en-GB" sz="800" dirty="0">
                          <a:effectLst/>
                          <a:latin typeface="Arial" panose="020B0604020202020204" pitchFamily="34" charset="0"/>
                          <a:ea typeface="Arial" panose="020B0604020202020204" pitchFamily="34" charset="0"/>
                          <a:cs typeface="Times New Roman" panose="02020603050405020304" pitchFamily="18" charset="0"/>
                        </a:rPr>
                        <a:t> </a:t>
                      </a:r>
                      <a:r>
                        <a:rPr lang="en-GB" sz="800" dirty="0">
                          <a:effectLst/>
                          <a:latin typeface="Arial" panose="020B0604020202020204" pitchFamily="34" charset="0"/>
                          <a:ea typeface="Calibri" panose="020F0502020204030204" pitchFamily="34" charset="0"/>
                          <a:cs typeface="Arial" panose="020B0604020202020204" pitchFamily="34" charset="0"/>
                        </a:rPr>
                        <a:t>Play safe</a:t>
                      </a:r>
                      <a:endParaRPr lang="en-GB" sz="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36195" marB="17780">
                    <a:lnL>
                      <a:noFill/>
                    </a:lnL>
                    <a:lnR>
                      <a:noFill/>
                    </a:lnR>
                    <a:lnT>
                      <a:noFill/>
                    </a:lnT>
                    <a:lnB w="12700" cap="flat" cmpd="sng" algn="ctr">
                      <a:solidFill>
                        <a:srgbClr val="E0A652"/>
                      </a:solidFill>
                      <a:prstDash val="solid"/>
                      <a:round/>
                      <a:headEnd type="none" w="med" len="med"/>
                      <a:tailEnd type="none" w="med" len="med"/>
                    </a:lnB>
                  </a:tcPr>
                </a:tc>
                <a:tc>
                  <a:txBody>
                    <a:bodyPr/>
                    <a:lstStyle/>
                    <a:p>
                      <a:pPr>
                        <a:lnSpc>
                          <a:spcPct val="115000"/>
                        </a:lnSpc>
                        <a:spcAft>
                          <a:spcPts val="0"/>
                        </a:spcAft>
                        <a:tabLst>
                          <a:tab pos="540385" algn="l"/>
                          <a:tab pos="982345" algn="l"/>
                        </a:tabLst>
                      </a:pPr>
                      <a:r>
                        <a:rPr lang="en-GB" sz="8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B.</a:t>
                      </a:r>
                      <a:r>
                        <a:rPr lang="en-GB" sz="800" dirty="0">
                          <a:effectLst/>
                          <a:latin typeface="Arial" panose="020B0604020202020204" pitchFamily="34" charset="0"/>
                          <a:ea typeface="Arial" panose="020B0604020202020204" pitchFamily="34" charset="0"/>
                          <a:cs typeface="Times New Roman" panose="02020603050405020304" pitchFamily="18" charset="0"/>
                        </a:rPr>
                        <a:t> </a:t>
                      </a:r>
                      <a:r>
                        <a:rPr lang="en-GB" sz="800" dirty="0">
                          <a:effectLst/>
                          <a:latin typeface="Arial" panose="020B0604020202020204" pitchFamily="34" charset="0"/>
                          <a:ea typeface="Calibri" panose="020F0502020204030204" pitchFamily="34" charset="0"/>
                          <a:cs typeface="Arial" panose="020B0604020202020204" pitchFamily="34" charset="0"/>
                        </a:rPr>
                        <a:t>Take informed risks</a:t>
                      </a:r>
                      <a:endParaRPr lang="en-GB" sz="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36195" marB="17780">
                    <a:lnL>
                      <a:noFill/>
                    </a:lnL>
                    <a:lnR>
                      <a:noFill/>
                    </a:lnR>
                    <a:lnT>
                      <a:noFill/>
                    </a:lnT>
                    <a:lnB w="12700" cap="flat" cmpd="sng" algn="ctr">
                      <a:solidFill>
                        <a:srgbClr val="E0A652"/>
                      </a:solidFill>
                      <a:prstDash val="solid"/>
                      <a:round/>
                      <a:headEnd type="none" w="med" len="med"/>
                      <a:tailEnd type="none" w="med" len="med"/>
                    </a:lnB>
                  </a:tcPr>
                </a:tc>
                <a:tc>
                  <a:txBody>
                    <a:bodyPr/>
                    <a:lstStyle/>
                    <a:p>
                      <a:pPr>
                        <a:lnSpc>
                          <a:spcPct val="115000"/>
                        </a:lnSpc>
                        <a:spcAft>
                          <a:spcPts val="0"/>
                        </a:spcAft>
                        <a:tabLst>
                          <a:tab pos="540385" algn="l"/>
                          <a:tab pos="982345" algn="l"/>
                        </a:tabLst>
                      </a:pPr>
                      <a:r>
                        <a:rPr lang="en-GB" sz="8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C.</a:t>
                      </a:r>
                      <a:r>
                        <a:rPr lang="en-GB" sz="800" dirty="0">
                          <a:effectLst/>
                          <a:latin typeface="Arial" panose="020B0604020202020204" pitchFamily="34" charset="0"/>
                          <a:ea typeface="Arial" panose="020B0604020202020204" pitchFamily="34" charset="0"/>
                          <a:cs typeface="Times New Roman" panose="02020603050405020304" pitchFamily="18" charset="0"/>
                        </a:rPr>
                        <a:t> </a:t>
                      </a:r>
                      <a:r>
                        <a:rPr lang="en-GB" sz="800" dirty="0">
                          <a:effectLst/>
                          <a:latin typeface="Arial" panose="020B0604020202020204" pitchFamily="34" charset="0"/>
                          <a:ea typeface="Calibri" panose="020F0502020204030204" pitchFamily="34" charset="0"/>
                          <a:cs typeface="Arial" panose="020B0604020202020204" pitchFamily="34" charset="0"/>
                        </a:rPr>
                        <a:t>Give up easily</a:t>
                      </a:r>
                      <a:endParaRPr lang="en-GB" sz="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36195" marB="17780">
                    <a:lnL>
                      <a:noFill/>
                    </a:lnL>
                    <a:lnR>
                      <a:noFill/>
                    </a:lnR>
                    <a:lnT>
                      <a:noFill/>
                    </a:lnT>
                    <a:lnB w="12700" cap="flat" cmpd="sng" algn="ctr">
                      <a:solidFill>
                        <a:srgbClr val="E0A652"/>
                      </a:solidFill>
                      <a:prstDash val="solid"/>
                      <a:round/>
                      <a:headEnd type="none" w="med" len="med"/>
                      <a:tailEnd type="none" w="med" len="med"/>
                    </a:lnB>
                  </a:tcPr>
                </a:tc>
              </a:tr>
              <a:tr h="179705">
                <a:tc gridSpan="3">
                  <a:txBody>
                    <a:bodyPr/>
                    <a:lstStyle/>
                    <a:p>
                      <a:pPr>
                        <a:spcAft>
                          <a:spcPts val="0"/>
                        </a:spcAft>
                        <a:tabLst>
                          <a:tab pos="202565" algn="l"/>
                        </a:tabLst>
                      </a:pPr>
                      <a:r>
                        <a:rPr lang="en-GB" sz="11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5.</a:t>
                      </a:r>
                      <a:r>
                        <a:rPr lang="en-GB" sz="1100" b="1" dirty="0">
                          <a:effectLst/>
                          <a:latin typeface="Arial" panose="020B0604020202020204" pitchFamily="34" charset="0"/>
                          <a:ea typeface="Arial" panose="020B0604020202020204" pitchFamily="34" charset="0"/>
                          <a:cs typeface="Times New Roman" panose="02020603050405020304" pitchFamily="18" charset="0"/>
                        </a:rPr>
                        <a:t>	</a:t>
                      </a:r>
                      <a:r>
                        <a:rPr lang="en-GB" sz="1100" dirty="0">
                          <a:effectLst/>
                          <a:latin typeface="Arial" panose="020B0604020202020204" pitchFamily="34" charset="0"/>
                          <a:ea typeface="Arial" panose="020B0604020202020204" pitchFamily="34" charset="0"/>
                          <a:cs typeface="Times New Roman" panose="02020603050405020304" pitchFamily="18" charset="0"/>
                        </a:rPr>
                        <a:t>Which action below is something entrepreneurs typically do not do?</a:t>
                      </a:r>
                    </a:p>
                  </a:txBody>
                  <a:tcPr marL="68580" marR="68580" marT="0" marB="0" anchor="ctr">
                    <a:lnL>
                      <a:noFill/>
                    </a:lnL>
                    <a:lnR>
                      <a:noFill/>
                    </a:lnR>
                    <a:lnT w="12700" cap="flat" cmpd="sng" algn="ctr">
                      <a:solidFill>
                        <a:srgbClr val="E0A652"/>
                      </a:solidFill>
                      <a:prstDash val="solid"/>
                      <a:round/>
                      <a:headEnd type="none" w="med" len="med"/>
                      <a:tailEnd type="none" w="med" len="med"/>
                    </a:lnT>
                    <a:lnB>
                      <a:noFill/>
                    </a:lnB>
                    <a:solidFill>
                      <a:srgbClr val="FBEFDA"/>
                    </a:solidFill>
                  </a:tcPr>
                </a:tc>
                <a:tc hMerge="1">
                  <a:txBody>
                    <a:bodyPr/>
                    <a:lstStyle/>
                    <a:p>
                      <a:endParaRPr lang="en-GB"/>
                    </a:p>
                  </a:txBody>
                  <a:tcPr/>
                </a:tc>
                <a:tc hMerge="1">
                  <a:txBody>
                    <a:bodyPr/>
                    <a:lstStyle/>
                    <a:p>
                      <a:endParaRPr lang="en-GB"/>
                    </a:p>
                  </a:txBody>
                  <a:tcPr/>
                </a:tc>
              </a:tr>
              <a:tr h="288290">
                <a:tc>
                  <a:txBody>
                    <a:bodyPr/>
                    <a:lstStyle/>
                    <a:p>
                      <a:pPr marL="202565">
                        <a:lnSpc>
                          <a:spcPct val="115000"/>
                        </a:lnSpc>
                        <a:spcAft>
                          <a:spcPts val="0"/>
                        </a:spcAft>
                        <a:tabLst>
                          <a:tab pos="540385" algn="l"/>
                          <a:tab pos="982345" algn="l"/>
                        </a:tabLst>
                      </a:pPr>
                      <a:r>
                        <a:rPr lang="en-GB" sz="8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A.</a:t>
                      </a:r>
                      <a:r>
                        <a:rPr lang="en-GB" sz="800" dirty="0">
                          <a:effectLst/>
                          <a:latin typeface="Arial" panose="020B0604020202020204" pitchFamily="34" charset="0"/>
                          <a:ea typeface="Arial" panose="020B0604020202020204" pitchFamily="34" charset="0"/>
                          <a:cs typeface="Times New Roman" panose="02020603050405020304" pitchFamily="18" charset="0"/>
                        </a:rPr>
                        <a:t> </a:t>
                      </a:r>
                      <a:r>
                        <a:rPr lang="en-GB" sz="800" dirty="0">
                          <a:effectLst/>
                          <a:latin typeface="Arial" panose="020B0604020202020204" pitchFamily="34" charset="0"/>
                          <a:ea typeface="Calibri" panose="020F0502020204030204" pitchFamily="34" charset="0"/>
                          <a:cs typeface="Arial" panose="020B0604020202020204" pitchFamily="34" charset="0"/>
                        </a:rPr>
                        <a:t>Resist change</a:t>
                      </a:r>
                      <a:endParaRPr lang="en-GB" sz="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36195" marB="17780">
                    <a:lnL>
                      <a:noFill/>
                    </a:lnL>
                    <a:lnR>
                      <a:noFill/>
                    </a:lnR>
                    <a:lnT>
                      <a:noFill/>
                    </a:lnT>
                    <a:lnB w="12700" cap="flat" cmpd="sng" algn="ctr">
                      <a:solidFill>
                        <a:srgbClr val="E0A652"/>
                      </a:solidFill>
                      <a:prstDash val="solid"/>
                      <a:round/>
                      <a:headEnd type="none" w="med" len="med"/>
                      <a:tailEnd type="none" w="med" len="med"/>
                    </a:lnB>
                  </a:tcPr>
                </a:tc>
                <a:tc>
                  <a:txBody>
                    <a:bodyPr/>
                    <a:lstStyle/>
                    <a:p>
                      <a:pPr>
                        <a:lnSpc>
                          <a:spcPct val="115000"/>
                        </a:lnSpc>
                        <a:spcAft>
                          <a:spcPts val="0"/>
                        </a:spcAft>
                        <a:tabLst>
                          <a:tab pos="540385" algn="l"/>
                          <a:tab pos="982345" algn="l"/>
                        </a:tabLst>
                      </a:pPr>
                      <a:r>
                        <a:rPr lang="en-GB" sz="8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B.</a:t>
                      </a:r>
                      <a:r>
                        <a:rPr lang="en-GB" sz="800" dirty="0">
                          <a:effectLst/>
                          <a:latin typeface="Arial" panose="020B0604020202020204" pitchFamily="34" charset="0"/>
                          <a:ea typeface="Arial" panose="020B0604020202020204" pitchFamily="34" charset="0"/>
                          <a:cs typeface="Times New Roman" panose="02020603050405020304" pitchFamily="18" charset="0"/>
                        </a:rPr>
                        <a:t> </a:t>
                      </a:r>
                      <a:r>
                        <a:rPr lang="en-GB" sz="800" dirty="0">
                          <a:effectLst/>
                          <a:latin typeface="Arial" panose="020B0604020202020204" pitchFamily="34" charset="0"/>
                          <a:ea typeface="Calibri" panose="020F0502020204030204" pitchFamily="34" charset="0"/>
                          <a:cs typeface="Arial" panose="020B0604020202020204" pitchFamily="34" charset="0"/>
                        </a:rPr>
                        <a:t>Stay optimistic</a:t>
                      </a:r>
                      <a:endParaRPr lang="en-GB" sz="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36195" marB="17780">
                    <a:lnL>
                      <a:noFill/>
                    </a:lnL>
                    <a:lnR>
                      <a:noFill/>
                    </a:lnR>
                    <a:lnT>
                      <a:noFill/>
                    </a:lnT>
                    <a:lnB w="12700" cap="flat" cmpd="sng" algn="ctr">
                      <a:solidFill>
                        <a:srgbClr val="E0A652"/>
                      </a:solidFill>
                      <a:prstDash val="solid"/>
                      <a:round/>
                      <a:headEnd type="none" w="med" len="med"/>
                      <a:tailEnd type="none" w="med" len="med"/>
                    </a:lnB>
                  </a:tcPr>
                </a:tc>
                <a:tc>
                  <a:txBody>
                    <a:bodyPr/>
                    <a:lstStyle/>
                    <a:p>
                      <a:pPr>
                        <a:lnSpc>
                          <a:spcPct val="115000"/>
                        </a:lnSpc>
                        <a:spcAft>
                          <a:spcPts val="0"/>
                        </a:spcAft>
                        <a:tabLst>
                          <a:tab pos="540385" algn="l"/>
                          <a:tab pos="982345" algn="l"/>
                        </a:tabLst>
                      </a:pPr>
                      <a:r>
                        <a:rPr lang="en-GB" sz="8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C.</a:t>
                      </a:r>
                      <a:r>
                        <a:rPr lang="en-GB" sz="800" dirty="0">
                          <a:effectLst/>
                          <a:latin typeface="Arial" panose="020B0604020202020204" pitchFamily="34" charset="0"/>
                          <a:ea typeface="Arial" panose="020B0604020202020204" pitchFamily="34" charset="0"/>
                          <a:cs typeface="Times New Roman" panose="02020603050405020304" pitchFamily="18" charset="0"/>
                        </a:rPr>
                        <a:t> </a:t>
                      </a:r>
                      <a:r>
                        <a:rPr lang="en-GB" sz="800" dirty="0">
                          <a:effectLst/>
                          <a:latin typeface="Arial" panose="020B0604020202020204" pitchFamily="34" charset="0"/>
                          <a:ea typeface="Calibri" panose="020F0502020204030204" pitchFamily="34" charset="0"/>
                          <a:cs typeface="Arial" panose="020B0604020202020204" pitchFamily="34" charset="0"/>
                        </a:rPr>
                        <a:t>Organise tasks</a:t>
                      </a:r>
                      <a:endParaRPr lang="en-GB" sz="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36195" marB="17780">
                    <a:lnL>
                      <a:noFill/>
                    </a:lnL>
                    <a:lnR>
                      <a:noFill/>
                    </a:lnR>
                    <a:lnT>
                      <a:noFill/>
                    </a:lnT>
                    <a:lnB w="12700" cap="flat" cmpd="sng" algn="ctr">
                      <a:solidFill>
                        <a:srgbClr val="E0A652"/>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40397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6922" y="1205948"/>
            <a:ext cx="4663264" cy="4031873"/>
          </a:xfrm>
          <a:prstGeom prst="rect">
            <a:avLst/>
          </a:prstGeom>
          <a:noFill/>
        </p:spPr>
        <p:txBody>
          <a:bodyPr wrap="none" rtlCol="0">
            <a:spAutoFit/>
          </a:bodyPr>
          <a:lstStyle/>
          <a:p>
            <a:r>
              <a:rPr lang="en-US" sz="3200" dirty="0"/>
              <a:t>Quiz Results </a:t>
            </a:r>
            <a:r>
              <a:rPr lang="en-US" sz="3200" dirty="0" smtClean="0"/>
              <a:t>Page</a:t>
            </a:r>
          </a:p>
          <a:p>
            <a:r>
              <a:rPr lang="en-GB" sz="3200" i="1" dirty="0"/>
              <a:t>Quiz answers: </a:t>
            </a:r>
            <a:endParaRPr lang="en-GB" sz="3200" i="1" dirty="0" smtClean="0"/>
          </a:p>
          <a:p>
            <a:r>
              <a:rPr lang="en-GB" sz="3200" i="1" dirty="0" smtClean="0"/>
              <a:t>1)b </a:t>
            </a:r>
            <a:r>
              <a:rPr lang="en-GB" sz="3200" i="1" dirty="0"/>
              <a:t>2)a 3)b 4)b 5)a </a:t>
            </a:r>
            <a:endParaRPr lang="en-US" sz="3200" dirty="0"/>
          </a:p>
          <a:p>
            <a:r>
              <a:rPr lang="en-US" sz="3200" dirty="0"/>
              <a:t>HIGHLIGHT QUESTIONS</a:t>
            </a:r>
          </a:p>
          <a:p>
            <a:r>
              <a:rPr lang="en-US" sz="3200" dirty="0"/>
              <a:t>THAT WERE ANSWERED</a:t>
            </a:r>
          </a:p>
          <a:p>
            <a:r>
              <a:rPr lang="en-US" sz="3200" dirty="0"/>
              <a:t>WRONG – And send back </a:t>
            </a:r>
          </a:p>
          <a:p>
            <a:r>
              <a:rPr lang="en-US" sz="3200" dirty="0"/>
              <a:t>to introduction page if 2 or</a:t>
            </a:r>
          </a:p>
          <a:p>
            <a:r>
              <a:rPr lang="en-US" sz="3200" dirty="0"/>
              <a:t>more answers are wrong.</a:t>
            </a:r>
            <a:endParaRPr lang="en-GB" sz="3200" dirty="0"/>
          </a:p>
        </p:txBody>
      </p:sp>
      <p:sp>
        <p:nvSpPr>
          <p:cNvPr id="4" name="Rectangle 3"/>
          <p:cNvSpPr/>
          <p:nvPr/>
        </p:nvSpPr>
        <p:spPr>
          <a:xfrm>
            <a:off x="5868347" y="496484"/>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Module 1 – Quiz</a:t>
            </a:r>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smtClean="0"/>
          </a:p>
          <a:p>
            <a:pPr algn="ctr"/>
            <a:endParaRPr lang="en-US" sz="1300" dirty="0"/>
          </a:p>
          <a:p>
            <a:pPr algn="ctr"/>
            <a:endParaRPr lang="en-US" sz="1300" dirty="0" smtClean="0"/>
          </a:p>
          <a:p>
            <a:pPr algn="ctr"/>
            <a:endParaRPr lang="en-US" sz="1300" dirty="0"/>
          </a:p>
          <a:p>
            <a:endParaRPr lang="en-US" sz="1300" dirty="0" smtClean="0"/>
          </a:p>
          <a:p>
            <a:endParaRPr lang="en-US" sz="1300" dirty="0" smtClean="0"/>
          </a:p>
        </p:txBody>
      </p:sp>
      <p:graphicFrame>
        <p:nvGraphicFramePr>
          <p:cNvPr id="5" name="Table 4"/>
          <p:cNvGraphicFramePr>
            <a:graphicFrameLocks noGrp="1"/>
          </p:cNvGraphicFramePr>
          <p:nvPr/>
        </p:nvGraphicFramePr>
        <p:xfrm>
          <a:off x="6021237" y="2035987"/>
          <a:ext cx="3522741" cy="3210052"/>
        </p:xfrm>
        <a:graphic>
          <a:graphicData uri="http://schemas.openxmlformats.org/drawingml/2006/table">
            <a:tbl>
              <a:tblPr/>
              <a:tblGrid>
                <a:gridCol w="1174247"/>
                <a:gridCol w="1174247"/>
                <a:gridCol w="1174247"/>
              </a:tblGrid>
              <a:tr h="215900">
                <a:tc gridSpan="3">
                  <a:txBody>
                    <a:bodyPr/>
                    <a:lstStyle/>
                    <a:p>
                      <a:pPr>
                        <a:spcAft>
                          <a:spcPts val="0"/>
                        </a:spcAft>
                        <a:tabLst>
                          <a:tab pos="202565" algn="l"/>
                        </a:tabLst>
                      </a:pPr>
                      <a:r>
                        <a:rPr lang="en-GB" sz="1100" b="1">
                          <a:solidFill>
                            <a:srgbClr val="E0A652"/>
                          </a:solidFill>
                          <a:effectLst/>
                          <a:latin typeface="Arial" panose="020B0604020202020204" pitchFamily="34" charset="0"/>
                          <a:ea typeface="Arial" panose="020B0604020202020204" pitchFamily="34" charset="0"/>
                          <a:cs typeface="Times New Roman" panose="02020603050405020304" pitchFamily="18" charset="0"/>
                        </a:rPr>
                        <a:t>1.</a:t>
                      </a:r>
                      <a:r>
                        <a:rPr lang="en-GB" sz="1100" b="1">
                          <a:effectLst/>
                          <a:latin typeface="Arial" panose="020B0604020202020204" pitchFamily="34" charset="0"/>
                          <a:ea typeface="Arial" panose="020B0604020202020204" pitchFamily="34" charset="0"/>
                          <a:cs typeface="Times New Roman" panose="02020603050405020304" pitchFamily="18" charset="0"/>
                        </a:rPr>
                        <a:t>	Which one below is an advantage of being an entrepreneur?</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a:noFill/>
                    </a:lnL>
                    <a:lnR>
                      <a:noFill/>
                    </a:lnR>
                    <a:lnT>
                      <a:noFill/>
                    </a:lnT>
                    <a:lnB>
                      <a:noFill/>
                    </a:lnB>
                    <a:solidFill>
                      <a:srgbClr val="FBEFDA"/>
                    </a:solidFill>
                  </a:tcPr>
                </a:tc>
                <a:tc hMerge="1">
                  <a:txBody>
                    <a:bodyPr/>
                    <a:lstStyle/>
                    <a:p>
                      <a:endParaRPr lang="en-GB"/>
                    </a:p>
                  </a:txBody>
                  <a:tcPr/>
                </a:tc>
                <a:tc hMerge="1">
                  <a:txBody>
                    <a:bodyPr/>
                    <a:lstStyle/>
                    <a:p>
                      <a:endParaRPr lang="en-GB"/>
                    </a:p>
                  </a:txBody>
                  <a:tcPr/>
                </a:tc>
              </a:tr>
              <a:tr h="288290">
                <a:tc>
                  <a:txBody>
                    <a:bodyPr/>
                    <a:lstStyle/>
                    <a:p>
                      <a:pPr marL="202565">
                        <a:lnSpc>
                          <a:spcPct val="115000"/>
                        </a:lnSpc>
                        <a:spcAft>
                          <a:spcPts val="0"/>
                        </a:spcAft>
                      </a:pPr>
                      <a:r>
                        <a:rPr lang="en-GB" sz="9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A.</a:t>
                      </a:r>
                      <a:r>
                        <a:rPr lang="en-GB" sz="900" dirty="0">
                          <a:effectLst/>
                          <a:latin typeface="Arial" panose="020B0604020202020204" pitchFamily="34" charset="0"/>
                          <a:ea typeface="Arial" panose="020B0604020202020204" pitchFamily="34" charset="0"/>
                          <a:cs typeface="Times New Roman" panose="02020603050405020304" pitchFamily="18" charset="0"/>
                        </a:rPr>
                        <a:t> Safety</a:t>
                      </a:r>
                    </a:p>
                  </a:txBody>
                  <a:tcPr marL="68580" marR="68580" marT="36195" marB="17780">
                    <a:lnL>
                      <a:noFill/>
                    </a:lnL>
                    <a:lnR>
                      <a:noFill/>
                    </a:lnR>
                    <a:lnT>
                      <a:noFill/>
                    </a:lnT>
                    <a:lnB w="12700" cap="flat" cmpd="sng" algn="ctr">
                      <a:solidFill>
                        <a:srgbClr val="E0A652"/>
                      </a:solidFill>
                      <a:prstDash val="solid"/>
                      <a:round/>
                      <a:headEnd type="none" w="med" len="med"/>
                      <a:tailEnd type="none" w="med" len="med"/>
                    </a:lnB>
                  </a:tcPr>
                </a:tc>
                <a:tc>
                  <a:txBody>
                    <a:bodyPr/>
                    <a:lstStyle/>
                    <a:p>
                      <a:pPr>
                        <a:lnSpc>
                          <a:spcPct val="115000"/>
                        </a:lnSpc>
                        <a:spcAft>
                          <a:spcPts val="0"/>
                        </a:spcAft>
                      </a:pPr>
                      <a:r>
                        <a:rPr lang="en-GB" sz="9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B.</a:t>
                      </a:r>
                      <a:r>
                        <a:rPr lang="en-GB" sz="900" dirty="0">
                          <a:effectLst/>
                          <a:latin typeface="Arial" panose="020B0604020202020204" pitchFamily="34" charset="0"/>
                          <a:ea typeface="Arial" panose="020B0604020202020204" pitchFamily="34" charset="0"/>
                          <a:cs typeface="Times New Roman" panose="02020603050405020304" pitchFamily="18" charset="0"/>
                        </a:rPr>
                        <a:t> Independence</a:t>
                      </a:r>
                    </a:p>
                  </a:txBody>
                  <a:tcPr marL="68580" marR="68580" marT="36195" marB="17780">
                    <a:lnL>
                      <a:noFill/>
                    </a:lnL>
                    <a:lnR>
                      <a:noFill/>
                    </a:lnR>
                    <a:lnT>
                      <a:noFill/>
                    </a:lnT>
                    <a:lnB w="12700" cap="flat" cmpd="sng" algn="ctr">
                      <a:solidFill>
                        <a:srgbClr val="E0A652"/>
                      </a:solidFill>
                      <a:prstDash val="solid"/>
                      <a:round/>
                      <a:headEnd type="none" w="med" len="med"/>
                      <a:tailEnd type="none" w="med" len="med"/>
                    </a:lnB>
                  </a:tcPr>
                </a:tc>
                <a:tc>
                  <a:txBody>
                    <a:bodyPr/>
                    <a:lstStyle/>
                    <a:p>
                      <a:pPr>
                        <a:lnSpc>
                          <a:spcPct val="115000"/>
                        </a:lnSpc>
                        <a:spcAft>
                          <a:spcPts val="0"/>
                        </a:spcAft>
                      </a:pPr>
                      <a:r>
                        <a:rPr lang="en-GB" sz="9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C.</a:t>
                      </a:r>
                      <a:r>
                        <a:rPr lang="en-GB" sz="900" dirty="0">
                          <a:effectLst/>
                          <a:latin typeface="Arial" panose="020B0604020202020204" pitchFamily="34" charset="0"/>
                          <a:ea typeface="Arial" panose="020B0604020202020204" pitchFamily="34" charset="0"/>
                          <a:cs typeface="Times New Roman" panose="02020603050405020304" pitchFamily="18" charset="0"/>
                        </a:rPr>
                        <a:t> Risk</a:t>
                      </a:r>
                    </a:p>
                  </a:txBody>
                  <a:tcPr marL="68580" marR="68580" marT="36195" marB="17780">
                    <a:lnL>
                      <a:noFill/>
                    </a:lnL>
                    <a:lnR>
                      <a:noFill/>
                    </a:lnR>
                    <a:lnT>
                      <a:noFill/>
                    </a:lnT>
                    <a:lnB w="12700" cap="flat" cmpd="sng" algn="ctr">
                      <a:solidFill>
                        <a:srgbClr val="E0A652"/>
                      </a:solidFill>
                      <a:prstDash val="solid"/>
                      <a:round/>
                      <a:headEnd type="none" w="med" len="med"/>
                      <a:tailEnd type="none" w="med" len="med"/>
                    </a:lnB>
                  </a:tcPr>
                </a:tc>
              </a:tr>
              <a:tr h="215900">
                <a:tc gridSpan="3">
                  <a:txBody>
                    <a:bodyPr/>
                    <a:lstStyle/>
                    <a:p>
                      <a:pPr>
                        <a:spcAft>
                          <a:spcPts val="0"/>
                        </a:spcAft>
                        <a:tabLst>
                          <a:tab pos="202565" algn="l"/>
                        </a:tabLst>
                      </a:pPr>
                      <a:r>
                        <a:rPr lang="en-GB" sz="11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2.</a:t>
                      </a:r>
                      <a:r>
                        <a:rPr lang="en-GB" sz="1100" b="1" dirty="0">
                          <a:effectLst/>
                          <a:latin typeface="Arial" panose="020B0604020202020204" pitchFamily="34" charset="0"/>
                          <a:ea typeface="Arial" panose="020B0604020202020204" pitchFamily="34" charset="0"/>
                          <a:cs typeface="Times New Roman" panose="02020603050405020304" pitchFamily="18" charset="0"/>
                        </a:rPr>
                        <a:t>	</a:t>
                      </a:r>
                      <a:r>
                        <a:rPr lang="en-GB" sz="1100" dirty="0">
                          <a:effectLst/>
                          <a:latin typeface="Arial" panose="020B0604020202020204" pitchFamily="34" charset="0"/>
                          <a:ea typeface="Arial" panose="020B0604020202020204" pitchFamily="34" charset="0"/>
                          <a:cs typeface="Times New Roman" panose="02020603050405020304" pitchFamily="18" charset="0"/>
                        </a:rPr>
                        <a:t>Which characteristic below is not an entrepreneurial characteristic?</a:t>
                      </a:r>
                    </a:p>
                  </a:txBody>
                  <a:tcPr marL="68580" marR="68580" marT="0" marB="0" anchor="ctr">
                    <a:lnL>
                      <a:noFill/>
                    </a:lnL>
                    <a:lnR>
                      <a:noFill/>
                    </a:lnR>
                    <a:lnT w="12700" cap="flat" cmpd="sng" algn="ctr">
                      <a:solidFill>
                        <a:srgbClr val="E0A652"/>
                      </a:solidFill>
                      <a:prstDash val="solid"/>
                      <a:round/>
                      <a:headEnd type="none" w="med" len="med"/>
                      <a:tailEnd type="none" w="med" len="med"/>
                    </a:lnT>
                    <a:lnB>
                      <a:noFill/>
                    </a:lnB>
                    <a:solidFill>
                      <a:srgbClr val="FBEFDA"/>
                    </a:solidFill>
                  </a:tcPr>
                </a:tc>
                <a:tc hMerge="1">
                  <a:txBody>
                    <a:bodyPr/>
                    <a:lstStyle/>
                    <a:p>
                      <a:endParaRPr lang="en-GB"/>
                    </a:p>
                  </a:txBody>
                  <a:tcPr/>
                </a:tc>
                <a:tc hMerge="1">
                  <a:txBody>
                    <a:bodyPr/>
                    <a:lstStyle/>
                    <a:p>
                      <a:endParaRPr lang="en-GB"/>
                    </a:p>
                  </a:txBody>
                  <a:tcPr/>
                </a:tc>
              </a:tr>
              <a:tr h="288290">
                <a:tc>
                  <a:txBody>
                    <a:bodyPr/>
                    <a:lstStyle/>
                    <a:p>
                      <a:pPr marL="202565">
                        <a:lnSpc>
                          <a:spcPct val="115000"/>
                        </a:lnSpc>
                        <a:spcAft>
                          <a:spcPts val="0"/>
                        </a:spcAft>
                        <a:tabLst>
                          <a:tab pos="202565" algn="l"/>
                        </a:tabLst>
                      </a:pPr>
                      <a:r>
                        <a:rPr lang="en-GB" sz="8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A.</a:t>
                      </a:r>
                      <a:r>
                        <a:rPr lang="en-GB" sz="800" dirty="0">
                          <a:effectLst/>
                          <a:latin typeface="Arial" panose="020B0604020202020204" pitchFamily="34" charset="0"/>
                          <a:ea typeface="Arial" panose="020B0604020202020204" pitchFamily="34" charset="0"/>
                          <a:cs typeface="Times New Roman" panose="02020603050405020304" pitchFamily="18" charset="0"/>
                        </a:rPr>
                        <a:t>  Avoiding risks</a:t>
                      </a:r>
                    </a:p>
                  </a:txBody>
                  <a:tcPr marL="68580" marR="68580" marT="36195" marB="17780">
                    <a:lnL>
                      <a:noFill/>
                    </a:lnL>
                    <a:lnR>
                      <a:noFill/>
                    </a:lnR>
                    <a:lnT>
                      <a:noFill/>
                    </a:lnT>
                    <a:lnB w="12700" cap="flat" cmpd="sng" algn="ctr">
                      <a:solidFill>
                        <a:srgbClr val="E0A652"/>
                      </a:solidFill>
                      <a:prstDash val="solid"/>
                      <a:round/>
                      <a:headEnd type="none" w="med" len="med"/>
                      <a:tailEnd type="none" w="med" len="med"/>
                    </a:lnB>
                  </a:tcPr>
                </a:tc>
                <a:tc>
                  <a:txBody>
                    <a:bodyPr/>
                    <a:lstStyle/>
                    <a:p>
                      <a:pPr>
                        <a:lnSpc>
                          <a:spcPct val="115000"/>
                        </a:lnSpc>
                        <a:spcAft>
                          <a:spcPts val="0"/>
                        </a:spcAft>
                      </a:pPr>
                      <a:r>
                        <a:rPr lang="en-GB" sz="8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B.</a:t>
                      </a:r>
                      <a:r>
                        <a:rPr lang="en-GB" sz="800" dirty="0">
                          <a:effectLst/>
                          <a:latin typeface="Arial" panose="020B0604020202020204" pitchFamily="34" charset="0"/>
                          <a:ea typeface="Arial" panose="020B0604020202020204" pitchFamily="34" charset="0"/>
                          <a:cs typeface="Times New Roman" panose="02020603050405020304" pitchFamily="18" charset="0"/>
                        </a:rPr>
                        <a:t> Taking informed risks</a:t>
                      </a:r>
                    </a:p>
                  </a:txBody>
                  <a:tcPr marL="68580" marR="68580" marT="36195" marB="17780">
                    <a:lnL>
                      <a:noFill/>
                    </a:lnL>
                    <a:lnR>
                      <a:noFill/>
                    </a:lnR>
                    <a:lnT>
                      <a:noFill/>
                    </a:lnT>
                    <a:lnB w="12700" cap="flat" cmpd="sng" algn="ctr">
                      <a:solidFill>
                        <a:srgbClr val="E0A652"/>
                      </a:solidFill>
                      <a:prstDash val="solid"/>
                      <a:round/>
                      <a:headEnd type="none" w="med" len="med"/>
                      <a:tailEnd type="none" w="med" len="med"/>
                    </a:lnB>
                  </a:tcPr>
                </a:tc>
                <a:tc>
                  <a:txBody>
                    <a:bodyPr/>
                    <a:lstStyle/>
                    <a:p>
                      <a:pPr>
                        <a:lnSpc>
                          <a:spcPct val="115000"/>
                        </a:lnSpc>
                        <a:spcAft>
                          <a:spcPts val="0"/>
                        </a:spcAft>
                      </a:pPr>
                      <a:r>
                        <a:rPr lang="en-GB" sz="8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C.</a:t>
                      </a:r>
                      <a:r>
                        <a:rPr lang="en-GB" sz="800" dirty="0">
                          <a:effectLst/>
                          <a:latin typeface="Arial" panose="020B0604020202020204" pitchFamily="34" charset="0"/>
                          <a:ea typeface="Arial" panose="020B0604020202020204" pitchFamily="34" charset="0"/>
                          <a:cs typeface="Times New Roman" panose="02020603050405020304" pitchFamily="18" charset="0"/>
                        </a:rPr>
                        <a:t> Having authority</a:t>
                      </a:r>
                    </a:p>
                  </a:txBody>
                  <a:tcPr marL="68580" marR="68580" marT="36195" marB="17780">
                    <a:lnL>
                      <a:noFill/>
                    </a:lnL>
                    <a:lnR>
                      <a:noFill/>
                    </a:lnR>
                    <a:lnT>
                      <a:noFill/>
                    </a:lnT>
                    <a:lnB w="12700" cap="flat" cmpd="sng" algn="ctr">
                      <a:solidFill>
                        <a:srgbClr val="E0A652"/>
                      </a:solidFill>
                      <a:prstDash val="solid"/>
                      <a:round/>
                      <a:headEnd type="none" w="med" len="med"/>
                      <a:tailEnd type="none" w="med" len="med"/>
                    </a:lnB>
                  </a:tcPr>
                </a:tc>
              </a:tr>
              <a:tr h="179705">
                <a:tc gridSpan="3">
                  <a:txBody>
                    <a:bodyPr/>
                    <a:lstStyle/>
                    <a:p>
                      <a:pPr>
                        <a:spcAft>
                          <a:spcPts val="0"/>
                        </a:spcAft>
                        <a:tabLst>
                          <a:tab pos="202565" algn="l"/>
                        </a:tabLst>
                      </a:pPr>
                      <a:r>
                        <a:rPr lang="en-GB" sz="11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3.</a:t>
                      </a:r>
                      <a:r>
                        <a:rPr lang="en-GB" sz="1100" b="1" dirty="0">
                          <a:effectLst/>
                          <a:latin typeface="Arial" panose="020B0604020202020204" pitchFamily="34" charset="0"/>
                          <a:ea typeface="Arial" panose="020B0604020202020204" pitchFamily="34" charset="0"/>
                          <a:cs typeface="Times New Roman" panose="02020603050405020304" pitchFamily="18" charset="0"/>
                        </a:rPr>
                        <a:t>	</a:t>
                      </a:r>
                      <a:r>
                        <a:rPr lang="en-GB" sz="1100" dirty="0">
                          <a:effectLst/>
                          <a:latin typeface="Arial" panose="020B0604020202020204" pitchFamily="34" charset="0"/>
                          <a:ea typeface="Arial" panose="020B0604020202020204" pitchFamily="34" charset="0"/>
                          <a:cs typeface="Times New Roman" panose="02020603050405020304" pitchFamily="18" charset="0"/>
                        </a:rPr>
                        <a:t>Which characteristic below is an entrepreneurial characteristic?</a:t>
                      </a:r>
                    </a:p>
                  </a:txBody>
                  <a:tcPr marL="68580" marR="68580" marT="0" marB="0" anchor="ctr">
                    <a:lnL>
                      <a:noFill/>
                    </a:lnL>
                    <a:lnR>
                      <a:noFill/>
                    </a:lnR>
                    <a:lnT w="12700" cap="flat" cmpd="sng" algn="ctr">
                      <a:solidFill>
                        <a:srgbClr val="E0A652"/>
                      </a:solidFill>
                      <a:prstDash val="solid"/>
                      <a:round/>
                      <a:headEnd type="none" w="med" len="med"/>
                      <a:tailEnd type="none" w="med" len="med"/>
                    </a:lnT>
                    <a:lnB>
                      <a:noFill/>
                    </a:lnB>
                    <a:solidFill>
                      <a:srgbClr val="FBEFDA"/>
                    </a:solidFill>
                  </a:tcPr>
                </a:tc>
                <a:tc hMerge="1">
                  <a:txBody>
                    <a:bodyPr/>
                    <a:lstStyle/>
                    <a:p>
                      <a:endParaRPr lang="en-GB"/>
                    </a:p>
                  </a:txBody>
                  <a:tcPr/>
                </a:tc>
                <a:tc hMerge="1">
                  <a:txBody>
                    <a:bodyPr/>
                    <a:lstStyle/>
                    <a:p>
                      <a:endParaRPr lang="en-GB"/>
                    </a:p>
                  </a:txBody>
                  <a:tcPr/>
                </a:tc>
              </a:tr>
              <a:tr h="288290">
                <a:tc>
                  <a:txBody>
                    <a:bodyPr/>
                    <a:lstStyle/>
                    <a:p>
                      <a:pPr marL="202565">
                        <a:lnSpc>
                          <a:spcPct val="115000"/>
                        </a:lnSpc>
                        <a:spcAft>
                          <a:spcPts val="0"/>
                        </a:spcAft>
                        <a:tabLst>
                          <a:tab pos="540385" algn="l"/>
                          <a:tab pos="982345" algn="l"/>
                        </a:tabLst>
                      </a:pPr>
                      <a:r>
                        <a:rPr lang="en-GB" sz="8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A.</a:t>
                      </a:r>
                      <a:r>
                        <a:rPr lang="en-GB" sz="800" dirty="0">
                          <a:effectLst/>
                          <a:latin typeface="Arial" panose="020B0604020202020204" pitchFamily="34" charset="0"/>
                          <a:ea typeface="Arial" panose="020B0604020202020204" pitchFamily="34" charset="0"/>
                          <a:cs typeface="Times New Roman" panose="02020603050405020304" pitchFamily="18" charset="0"/>
                        </a:rPr>
                        <a:t> </a:t>
                      </a:r>
                      <a:r>
                        <a:rPr lang="en-GB" sz="800" dirty="0">
                          <a:effectLst/>
                          <a:latin typeface="Arial" panose="020B0604020202020204" pitchFamily="34" charset="0"/>
                          <a:ea typeface="Calibri" panose="020F0502020204030204" pitchFamily="34" charset="0"/>
                          <a:cs typeface="Arial" panose="020B0604020202020204" pitchFamily="34" charset="0"/>
                        </a:rPr>
                        <a:t>Easily discouraged</a:t>
                      </a:r>
                      <a:endParaRPr lang="en-GB" sz="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36195" marB="17780">
                    <a:lnL>
                      <a:noFill/>
                    </a:lnL>
                    <a:lnR>
                      <a:noFill/>
                    </a:lnR>
                    <a:lnT>
                      <a:noFill/>
                    </a:lnT>
                    <a:lnB w="12700" cap="flat" cmpd="sng" algn="ctr">
                      <a:solidFill>
                        <a:srgbClr val="E0A652"/>
                      </a:solidFill>
                      <a:prstDash val="solid"/>
                      <a:round/>
                      <a:headEnd type="none" w="med" len="med"/>
                      <a:tailEnd type="none" w="med" len="med"/>
                    </a:lnB>
                  </a:tcPr>
                </a:tc>
                <a:tc>
                  <a:txBody>
                    <a:bodyPr/>
                    <a:lstStyle/>
                    <a:p>
                      <a:pPr>
                        <a:lnSpc>
                          <a:spcPct val="115000"/>
                        </a:lnSpc>
                        <a:spcAft>
                          <a:spcPts val="0"/>
                        </a:spcAft>
                        <a:tabLst>
                          <a:tab pos="540385" algn="l"/>
                          <a:tab pos="982345" algn="l"/>
                        </a:tabLst>
                      </a:pPr>
                      <a:r>
                        <a:rPr lang="en-GB" sz="8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B.</a:t>
                      </a:r>
                      <a:r>
                        <a:rPr lang="en-GB" sz="800" dirty="0">
                          <a:effectLst/>
                          <a:latin typeface="Arial" panose="020B0604020202020204" pitchFamily="34" charset="0"/>
                          <a:ea typeface="Arial" panose="020B0604020202020204" pitchFamily="34" charset="0"/>
                          <a:cs typeface="Times New Roman" panose="02020603050405020304" pitchFamily="18" charset="0"/>
                        </a:rPr>
                        <a:t> </a:t>
                      </a:r>
                      <a:r>
                        <a:rPr lang="en-GB" sz="800" dirty="0">
                          <a:effectLst/>
                          <a:latin typeface="Arial" panose="020B0604020202020204" pitchFamily="34" charset="0"/>
                          <a:ea typeface="Calibri" panose="020F0502020204030204" pitchFamily="34" charset="0"/>
                          <a:cs typeface="Arial" panose="020B0604020202020204" pitchFamily="34" charset="0"/>
                        </a:rPr>
                        <a:t>Reliable</a:t>
                      </a:r>
                      <a:endParaRPr lang="en-GB" sz="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36195" marB="17780">
                    <a:lnL>
                      <a:noFill/>
                    </a:lnL>
                    <a:lnR>
                      <a:noFill/>
                    </a:lnR>
                    <a:lnT>
                      <a:noFill/>
                    </a:lnT>
                    <a:lnB w="12700" cap="flat" cmpd="sng" algn="ctr">
                      <a:solidFill>
                        <a:srgbClr val="E0A652"/>
                      </a:solidFill>
                      <a:prstDash val="solid"/>
                      <a:round/>
                      <a:headEnd type="none" w="med" len="med"/>
                      <a:tailEnd type="none" w="med" len="med"/>
                    </a:lnB>
                  </a:tcPr>
                </a:tc>
                <a:tc>
                  <a:txBody>
                    <a:bodyPr/>
                    <a:lstStyle/>
                    <a:p>
                      <a:pPr>
                        <a:lnSpc>
                          <a:spcPct val="115000"/>
                        </a:lnSpc>
                        <a:spcAft>
                          <a:spcPts val="0"/>
                        </a:spcAft>
                        <a:tabLst>
                          <a:tab pos="540385" algn="l"/>
                          <a:tab pos="982345" algn="l"/>
                        </a:tabLst>
                      </a:pPr>
                      <a:r>
                        <a:rPr lang="en-GB" sz="8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C.</a:t>
                      </a:r>
                      <a:r>
                        <a:rPr lang="en-GB" sz="800" dirty="0">
                          <a:effectLst/>
                          <a:latin typeface="Arial" panose="020B0604020202020204" pitchFamily="34" charset="0"/>
                          <a:ea typeface="Arial" panose="020B0604020202020204" pitchFamily="34" charset="0"/>
                          <a:cs typeface="Times New Roman" panose="02020603050405020304" pitchFamily="18" charset="0"/>
                        </a:rPr>
                        <a:t> </a:t>
                      </a:r>
                      <a:r>
                        <a:rPr lang="en-GB" sz="800" dirty="0">
                          <a:effectLst/>
                          <a:latin typeface="Arial" panose="020B0604020202020204" pitchFamily="34" charset="0"/>
                          <a:ea typeface="Calibri" panose="020F0502020204030204" pitchFamily="34" charset="0"/>
                          <a:cs typeface="Arial" panose="020B0604020202020204" pitchFamily="34" charset="0"/>
                        </a:rPr>
                        <a:t>Inflexible</a:t>
                      </a:r>
                      <a:endParaRPr lang="en-GB" sz="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36195" marB="17780">
                    <a:lnL>
                      <a:noFill/>
                    </a:lnL>
                    <a:lnR>
                      <a:noFill/>
                    </a:lnR>
                    <a:lnT>
                      <a:noFill/>
                    </a:lnT>
                    <a:lnB w="12700" cap="flat" cmpd="sng" algn="ctr">
                      <a:solidFill>
                        <a:srgbClr val="E0A652"/>
                      </a:solidFill>
                      <a:prstDash val="solid"/>
                      <a:round/>
                      <a:headEnd type="none" w="med" len="med"/>
                      <a:tailEnd type="none" w="med" len="med"/>
                    </a:lnB>
                  </a:tcPr>
                </a:tc>
              </a:tr>
              <a:tr h="179705">
                <a:tc gridSpan="3">
                  <a:txBody>
                    <a:bodyPr/>
                    <a:lstStyle/>
                    <a:p>
                      <a:pPr>
                        <a:spcAft>
                          <a:spcPts val="0"/>
                        </a:spcAft>
                        <a:tabLst>
                          <a:tab pos="202565" algn="l"/>
                        </a:tabLst>
                      </a:pPr>
                      <a:r>
                        <a:rPr lang="en-GB" sz="11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4.</a:t>
                      </a:r>
                      <a:r>
                        <a:rPr lang="en-GB" sz="1100" b="1" dirty="0">
                          <a:effectLst/>
                          <a:latin typeface="Arial" panose="020B0604020202020204" pitchFamily="34" charset="0"/>
                          <a:ea typeface="Arial" panose="020B0604020202020204" pitchFamily="34" charset="0"/>
                          <a:cs typeface="Times New Roman" panose="02020603050405020304" pitchFamily="18" charset="0"/>
                        </a:rPr>
                        <a:t>	</a:t>
                      </a:r>
                      <a:r>
                        <a:rPr lang="en-GB" sz="1100" dirty="0">
                          <a:effectLst/>
                          <a:latin typeface="Arial" panose="020B0604020202020204" pitchFamily="34" charset="0"/>
                          <a:ea typeface="Arial" panose="020B0604020202020204" pitchFamily="34" charset="0"/>
                          <a:cs typeface="Times New Roman" panose="02020603050405020304" pitchFamily="18" charset="0"/>
                        </a:rPr>
                        <a:t>Which action below is something entrepreneurs typically do?</a:t>
                      </a:r>
                    </a:p>
                  </a:txBody>
                  <a:tcPr marL="68580" marR="68580" marT="0" marB="0" anchor="ctr">
                    <a:lnL>
                      <a:noFill/>
                    </a:lnL>
                    <a:lnR>
                      <a:noFill/>
                    </a:lnR>
                    <a:lnT w="12700" cap="flat" cmpd="sng" algn="ctr">
                      <a:solidFill>
                        <a:srgbClr val="E0A652"/>
                      </a:solidFill>
                      <a:prstDash val="solid"/>
                      <a:round/>
                      <a:headEnd type="none" w="med" len="med"/>
                      <a:tailEnd type="none" w="med" len="med"/>
                    </a:lnT>
                    <a:lnB>
                      <a:noFill/>
                    </a:lnB>
                    <a:solidFill>
                      <a:srgbClr val="FBEFDA"/>
                    </a:solidFill>
                  </a:tcPr>
                </a:tc>
                <a:tc hMerge="1">
                  <a:txBody>
                    <a:bodyPr/>
                    <a:lstStyle/>
                    <a:p>
                      <a:endParaRPr lang="en-GB"/>
                    </a:p>
                  </a:txBody>
                  <a:tcPr/>
                </a:tc>
                <a:tc hMerge="1">
                  <a:txBody>
                    <a:bodyPr/>
                    <a:lstStyle/>
                    <a:p>
                      <a:endParaRPr lang="en-GB"/>
                    </a:p>
                  </a:txBody>
                  <a:tcPr/>
                </a:tc>
              </a:tr>
              <a:tr h="288290">
                <a:tc>
                  <a:txBody>
                    <a:bodyPr/>
                    <a:lstStyle/>
                    <a:p>
                      <a:pPr marL="202565">
                        <a:lnSpc>
                          <a:spcPct val="115000"/>
                        </a:lnSpc>
                        <a:spcAft>
                          <a:spcPts val="0"/>
                        </a:spcAft>
                        <a:tabLst>
                          <a:tab pos="540385" algn="l"/>
                          <a:tab pos="982345" algn="l"/>
                        </a:tabLst>
                      </a:pPr>
                      <a:r>
                        <a:rPr lang="en-GB" sz="8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A.</a:t>
                      </a:r>
                      <a:r>
                        <a:rPr lang="en-GB" sz="800" dirty="0">
                          <a:effectLst/>
                          <a:latin typeface="Arial" panose="020B0604020202020204" pitchFamily="34" charset="0"/>
                          <a:ea typeface="Arial" panose="020B0604020202020204" pitchFamily="34" charset="0"/>
                          <a:cs typeface="Times New Roman" panose="02020603050405020304" pitchFamily="18" charset="0"/>
                        </a:rPr>
                        <a:t> </a:t>
                      </a:r>
                      <a:r>
                        <a:rPr lang="en-GB" sz="800" dirty="0">
                          <a:effectLst/>
                          <a:latin typeface="Arial" panose="020B0604020202020204" pitchFamily="34" charset="0"/>
                          <a:ea typeface="Calibri" panose="020F0502020204030204" pitchFamily="34" charset="0"/>
                          <a:cs typeface="Arial" panose="020B0604020202020204" pitchFamily="34" charset="0"/>
                        </a:rPr>
                        <a:t>Play safe</a:t>
                      </a:r>
                      <a:endParaRPr lang="en-GB" sz="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36195" marB="17780">
                    <a:lnL>
                      <a:noFill/>
                    </a:lnL>
                    <a:lnR>
                      <a:noFill/>
                    </a:lnR>
                    <a:lnT>
                      <a:noFill/>
                    </a:lnT>
                    <a:lnB w="12700" cap="flat" cmpd="sng" algn="ctr">
                      <a:solidFill>
                        <a:srgbClr val="E0A652"/>
                      </a:solidFill>
                      <a:prstDash val="solid"/>
                      <a:round/>
                      <a:headEnd type="none" w="med" len="med"/>
                      <a:tailEnd type="none" w="med" len="med"/>
                    </a:lnB>
                  </a:tcPr>
                </a:tc>
                <a:tc>
                  <a:txBody>
                    <a:bodyPr/>
                    <a:lstStyle/>
                    <a:p>
                      <a:pPr>
                        <a:lnSpc>
                          <a:spcPct val="115000"/>
                        </a:lnSpc>
                        <a:spcAft>
                          <a:spcPts val="0"/>
                        </a:spcAft>
                        <a:tabLst>
                          <a:tab pos="540385" algn="l"/>
                          <a:tab pos="982345" algn="l"/>
                        </a:tabLst>
                      </a:pPr>
                      <a:r>
                        <a:rPr lang="en-GB" sz="8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B.</a:t>
                      </a:r>
                      <a:r>
                        <a:rPr lang="en-GB" sz="800" dirty="0">
                          <a:effectLst/>
                          <a:latin typeface="Arial" panose="020B0604020202020204" pitchFamily="34" charset="0"/>
                          <a:ea typeface="Arial" panose="020B0604020202020204" pitchFamily="34" charset="0"/>
                          <a:cs typeface="Times New Roman" panose="02020603050405020304" pitchFamily="18" charset="0"/>
                        </a:rPr>
                        <a:t> </a:t>
                      </a:r>
                      <a:r>
                        <a:rPr lang="en-GB" sz="800" dirty="0">
                          <a:effectLst/>
                          <a:latin typeface="Arial" panose="020B0604020202020204" pitchFamily="34" charset="0"/>
                          <a:ea typeface="Calibri" panose="020F0502020204030204" pitchFamily="34" charset="0"/>
                          <a:cs typeface="Arial" panose="020B0604020202020204" pitchFamily="34" charset="0"/>
                        </a:rPr>
                        <a:t>Take informed risks</a:t>
                      </a:r>
                      <a:endParaRPr lang="en-GB" sz="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36195" marB="17780">
                    <a:lnL>
                      <a:noFill/>
                    </a:lnL>
                    <a:lnR>
                      <a:noFill/>
                    </a:lnR>
                    <a:lnT>
                      <a:noFill/>
                    </a:lnT>
                    <a:lnB w="12700" cap="flat" cmpd="sng" algn="ctr">
                      <a:solidFill>
                        <a:srgbClr val="E0A652"/>
                      </a:solidFill>
                      <a:prstDash val="solid"/>
                      <a:round/>
                      <a:headEnd type="none" w="med" len="med"/>
                      <a:tailEnd type="none" w="med" len="med"/>
                    </a:lnB>
                  </a:tcPr>
                </a:tc>
                <a:tc>
                  <a:txBody>
                    <a:bodyPr/>
                    <a:lstStyle/>
                    <a:p>
                      <a:pPr>
                        <a:lnSpc>
                          <a:spcPct val="115000"/>
                        </a:lnSpc>
                        <a:spcAft>
                          <a:spcPts val="0"/>
                        </a:spcAft>
                        <a:tabLst>
                          <a:tab pos="540385" algn="l"/>
                          <a:tab pos="982345" algn="l"/>
                        </a:tabLst>
                      </a:pPr>
                      <a:r>
                        <a:rPr lang="en-GB" sz="8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C.</a:t>
                      </a:r>
                      <a:r>
                        <a:rPr lang="en-GB" sz="800" dirty="0">
                          <a:effectLst/>
                          <a:latin typeface="Arial" panose="020B0604020202020204" pitchFamily="34" charset="0"/>
                          <a:ea typeface="Arial" panose="020B0604020202020204" pitchFamily="34" charset="0"/>
                          <a:cs typeface="Times New Roman" panose="02020603050405020304" pitchFamily="18" charset="0"/>
                        </a:rPr>
                        <a:t> </a:t>
                      </a:r>
                      <a:r>
                        <a:rPr lang="en-GB" sz="800" dirty="0">
                          <a:effectLst/>
                          <a:latin typeface="Arial" panose="020B0604020202020204" pitchFamily="34" charset="0"/>
                          <a:ea typeface="Calibri" panose="020F0502020204030204" pitchFamily="34" charset="0"/>
                          <a:cs typeface="Arial" panose="020B0604020202020204" pitchFamily="34" charset="0"/>
                        </a:rPr>
                        <a:t>Give up easily</a:t>
                      </a:r>
                      <a:endParaRPr lang="en-GB" sz="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36195" marB="17780">
                    <a:lnL>
                      <a:noFill/>
                    </a:lnL>
                    <a:lnR>
                      <a:noFill/>
                    </a:lnR>
                    <a:lnT>
                      <a:noFill/>
                    </a:lnT>
                    <a:lnB w="12700" cap="flat" cmpd="sng" algn="ctr">
                      <a:solidFill>
                        <a:srgbClr val="E0A652"/>
                      </a:solidFill>
                      <a:prstDash val="solid"/>
                      <a:round/>
                      <a:headEnd type="none" w="med" len="med"/>
                      <a:tailEnd type="none" w="med" len="med"/>
                    </a:lnB>
                  </a:tcPr>
                </a:tc>
              </a:tr>
              <a:tr h="179705">
                <a:tc gridSpan="3">
                  <a:txBody>
                    <a:bodyPr/>
                    <a:lstStyle/>
                    <a:p>
                      <a:pPr>
                        <a:spcAft>
                          <a:spcPts val="0"/>
                        </a:spcAft>
                        <a:tabLst>
                          <a:tab pos="202565" algn="l"/>
                        </a:tabLst>
                      </a:pPr>
                      <a:r>
                        <a:rPr lang="en-GB" sz="11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5.</a:t>
                      </a:r>
                      <a:r>
                        <a:rPr lang="en-GB" sz="1100" b="1" dirty="0">
                          <a:effectLst/>
                          <a:latin typeface="Arial" panose="020B0604020202020204" pitchFamily="34" charset="0"/>
                          <a:ea typeface="Arial" panose="020B0604020202020204" pitchFamily="34" charset="0"/>
                          <a:cs typeface="Times New Roman" panose="02020603050405020304" pitchFamily="18" charset="0"/>
                        </a:rPr>
                        <a:t>	</a:t>
                      </a:r>
                      <a:r>
                        <a:rPr lang="en-GB" sz="1100" dirty="0">
                          <a:effectLst/>
                          <a:latin typeface="Arial" panose="020B0604020202020204" pitchFamily="34" charset="0"/>
                          <a:ea typeface="Arial" panose="020B0604020202020204" pitchFamily="34" charset="0"/>
                          <a:cs typeface="Times New Roman" panose="02020603050405020304" pitchFamily="18" charset="0"/>
                        </a:rPr>
                        <a:t>Which action below is something entrepreneurs typically do not do?</a:t>
                      </a:r>
                    </a:p>
                  </a:txBody>
                  <a:tcPr marL="68580" marR="68580" marT="0" marB="0" anchor="ctr">
                    <a:lnL>
                      <a:noFill/>
                    </a:lnL>
                    <a:lnR>
                      <a:noFill/>
                    </a:lnR>
                    <a:lnT w="12700" cap="flat" cmpd="sng" algn="ctr">
                      <a:solidFill>
                        <a:srgbClr val="E0A652"/>
                      </a:solidFill>
                      <a:prstDash val="solid"/>
                      <a:round/>
                      <a:headEnd type="none" w="med" len="med"/>
                      <a:tailEnd type="none" w="med" len="med"/>
                    </a:lnT>
                    <a:lnB>
                      <a:noFill/>
                    </a:lnB>
                    <a:solidFill>
                      <a:srgbClr val="FBEFDA"/>
                    </a:solidFill>
                  </a:tcPr>
                </a:tc>
                <a:tc hMerge="1">
                  <a:txBody>
                    <a:bodyPr/>
                    <a:lstStyle/>
                    <a:p>
                      <a:endParaRPr lang="en-GB"/>
                    </a:p>
                  </a:txBody>
                  <a:tcPr/>
                </a:tc>
                <a:tc hMerge="1">
                  <a:txBody>
                    <a:bodyPr/>
                    <a:lstStyle/>
                    <a:p>
                      <a:endParaRPr lang="en-GB"/>
                    </a:p>
                  </a:txBody>
                  <a:tcPr/>
                </a:tc>
              </a:tr>
              <a:tr h="288290">
                <a:tc>
                  <a:txBody>
                    <a:bodyPr/>
                    <a:lstStyle/>
                    <a:p>
                      <a:pPr marL="202565">
                        <a:lnSpc>
                          <a:spcPct val="115000"/>
                        </a:lnSpc>
                        <a:spcAft>
                          <a:spcPts val="0"/>
                        </a:spcAft>
                        <a:tabLst>
                          <a:tab pos="540385" algn="l"/>
                          <a:tab pos="982345" algn="l"/>
                        </a:tabLst>
                      </a:pPr>
                      <a:r>
                        <a:rPr lang="en-GB" sz="8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A.</a:t>
                      </a:r>
                      <a:r>
                        <a:rPr lang="en-GB" sz="800" dirty="0">
                          <a:effectLst/>
                          <a:latin typeface="Arial" panose="020B0604020202020204" pitchFamily="34" charset="0"/>
                          <a:ea typeface="Arial" panose="020B0604020202020204" pitchFamily="34" charset="0"/>
                          <a:cs typeface="Times New Roman" panose="02020603050405020304" pitchFamily="18" charset="0"/>
                        </a:rPr>
                        <a:t> </a:t>
                      </a:r>
                      <a:r>
                        <a:rPr lang="en-GB" sz="800" dirty="0">
                          <a:effectLst/>
                          <a:latin typeface="Arial" panose="020B0604020202020204" pitchFamily="34" charset="0"/>
                          <a:ea typeface="Calibri" panose="020F0502020204030204" pitchFamily="34" charset="0"/>
                          <a:cs typeface="Arial" panose="020B0604020202020204" pitchFamily="34" charset="0"/>
                        </a:rPr>
                        <a:t>Resist change</a:t>
                      </a:r>
                      <a:endParaRPr lang="en-GB" sz="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36195" marB="17780">
                    <a:lnL>
                      <a:noFill/>
                    </a:lnL>
                    <a:lnR>
                      <a:noFill/>
                    </a:lnR>
                    <a:lnT>
                      <a:noFill/>
                    </a:lnT>
                    <a:lnB w="12700" cap="flat" cmpd="sng" algn="ctr">
                      <a:solidFill>
                        <a:srgbClr val="E0A652"/>
                      </a:solidFill>
                      <a:prstDash val="solid"/>
                      <a:round/>
                      <a:headEnd type="none" w="med" len="med"/>
                      <a:tailEnd type="none" w="med" len="med"/>
                    </a:lnB>
                  </a:tcPr>
                </a:tc>
                <a:tc>
                  <a:txBody>
                    <a:bodyPr/>
                    <a:lstStyle/>
                    <a:p>
                      <a:pPr>
                        <a:lnSpc>
                          <a:spcPct val="115000"/>
                        </a:lnSpc>
                        <a:spcAft>
                          <a:spcPts val="0"/>
                        </a:spcAft>
                        <a:tabLst>
                          <a:tab pos="540385" algn="l"/>
                          <a:tab pos="982345" algn="l"/>
                        </a:tabLst>
                      </a:pPr>
                      <a:r>
                        <a:rPr lang="en-GB" sz="8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B.</a:t>
                      </a:r>
                      <a:r>
                        <a:rPr lang="en-GB" sz="800" dirty="0">
                          <a:effectLst/>
                          <a:latin typeface="Arial" panose="020B0604020202020204" pitchFamily="34" charset="0"/>
                          <a:ea typeface="Arial" panose="020B0604020202020204" pitchFamily="34" charset="0"/>
                          <a:cs typeface="Times New Roman" panose="02020603050405020304" pitchFamily="18" charset="0"/>
                        </a:rPr>
                        <a:t> </a:t>
                      </a:r>
                      <a:r>
                        <a:rPr lang="en-GB" sz="800" dirty="0">
                          <a:effectLst/>
                          <a:latin typeface="Arial" panose="020B0604020202020204" pitchFamily="34" charset="0"/>
                          <a:ea typeface="Calibri" panose="020F0502020204030204" pitchFamily="34" charset="0"/>
                          <a:cs typeface="Arial" panose="020B0604020202020204" pitchFamily="34" charset="0"/>
                        </a:rPr>
                        <a:t>Stay optimistic</a:t>
                      </a:r>
                      <a:endParaRPr lang="en-GB" sz="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36195" marB="17780">
                    <a:lnL>
                      <a:noFill/>
                    </a:lnL>
                    <a:lnR>
                      <a:noFill/>
                    </a:lnR>
                    <a:lnT>
                      <a:noFill/>
                    </a:lnT>
                    <a:lnB w="12700" cap="flat" cmpd="sng" algn="ctr">
                      <a:solidFill>
                        <a:srgbClr val="E0A652"/>
                      </a:solidFill>
                      <a:prstDash val="solid"/>
                      <a:round/>
                      <a:headEnd type="none" w="med" len="med"/>
                      <a:tailEnd type="none" w="med" len="med"/>
                    </a:lnB>
                  </a:tcPr>
                </a:tc>
                <a:tc>
                  <a:txBody>
                    <a:bodyPr/>
                    <a:lstStyle/>
                    <a:p>
                      <a:pPr>
                        <a:lnSpc>
                          <a:spcPct val="115000"/>
                        </a:lnSpc>
                        <a:spcAft>
                          <a:spcPts val="0"/>
                        </a:spcAft>
                        <a:tabLst>
                          <a:tab pos="540385" algn="l"/>
                          <a:tab pos="982345" algn="l"/>
                        </a:tabLst>
                      </a:pPr>
                      <a:r>
                        <a:rPr lang="en-GB" sz="800" b="1" dirty="0">
                          <a:solidFill>
                            <a:srgbClr val="E0A652"/>
                          </a:solidFill>
                          <a:effectLst/>
                          <a:latin typeface="Arial" panose="020B0604020202020204" pitchFamily="34" charset="0"/>
                          <a:ea typeface="Arial" panose="020B0604020202020204" pitchFamily="34" charset="0"/>
                          <a:cs typeface="Times New Roman" panose="02020603050405020304" pitchFamily="18" charset="0"/>
                        </a:rPr>
                        <a:t>C.</a:t>
                      </a:r>
                      <a:r>
                        <a:rPr lang="en-GB" sz="800" dirty="0">
                          <a:effectLst/>
                          <a:latin typeface="Arial" panose="020B0604020202020204" pitchFamily="34" charset="0"/>
                          <a:ea typeface="Arial" panose="020B0604020202020204" pitchFamily="34" charset="0"/>
                          <a:cs typeface="Times New Roman" panose="02020603050405020304" pitchFamily="18" charset="0"/>
                        </a:rPr>
                        <a:t> </a:t>
                      </a:r>
                      <a:r>
                        <a:rPr lang="en-GB" sz="800" dirty="0">
                          <a:effectLst/>
                          <a:latin typeface="Arial" panose="020B0604020202020204" pitchFamily="34" charset="0"/>
                          <a:ea typeface="Calibri" panose="020F0502020204030204" pitchFamily="34" charset="0"/>
                          <a:cs typeface="Arial" panose="020B0604020202020204" pitchFamily="34" charset="0"/>
                        </a:rPr>
                        <a:t>Organise tasks</a:t>
                      </a:r>
                      <a:endParaRPr lang="en-GB" sz="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36195" marB="17780">
                    <a:lnL>
                      <a:noFill/>
                    </a:lnL>
                    <a:lnR>
                      <a:noFill/>
                    </a:lnR>
                    <a:lnT>
                      <a:noFill/>
                    </a:lnT>
                    <a:lnB w="12700" cap="flat" cmpd="sng" algn="ctr">
                      <a:solidFill>
                        <a:srgbClr val="E0A652"/>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83291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68347" y="463827"/>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Consider the list of the characteristics listed on the page earlier.  Ask family and friends whether they think these fit for you.  </a:t>
            </a:r>
          </a:p>
          <a:p>
            <a:pPr algn="ctr"/>
            <a:endParaRPr lang="en-US" dirty="0"/>
          </a:p>
          <a:p>
            <a:pPr algn="ctr"/>
            <a:r>
              <a:rPr lang="en-GB" sz="1400" dirty="0"/>
              <a:t>Creative; Hard working; Self-confident; Passionate; Takes initiative; Can handle uncertainty; Open minded; Risk taking; Has a vision; Persistent; Goal setting; Committed to goals; Listening to others; Focused on future; Financial astute</a:t>
            </a:r>
          </a:p>
          <a:p>
            <a:pPr algn="ctr"/>
            <a:endParaRPr lang="en-US" dirty="0"/>
          </a:p>
          <a:p>
            <a:pPr algn="ctr"/>
            <a:r>
              <a:rPr lang="en-US" dirty="0" smtClean="0"/>
              <a:t>If after this </a:t>
            </a:r>
            <a:r>
              <a:rPr lang="en-US" dirty="0" err="1" smtClean="0"/>
              <a:t>programme</a:t>
            </a:r>
            <a:r>
              <a:rPr lang="en-US" dirty="0" smtClean="0"/>
              <a:t> you continue to pursue entrepreneurship, consider their answers and your own self assessment, and </a:t>
            </a:r>
            <a:r>
              <a:rPr lang="en-US" dirty="0" smtClean="0"/>
              <a:t>thing about what you might do </a:t>
            </a:r>
            <a:r>
              <a:rPr lang="en-US" dirty="0" smtClean="0"/>
              <a:t>to develop further, to support your entrepreneurial future.  </a:t>
            </a:r>
          </a:p>
          <a:p>
            <a:pPr algn="ctr"/>
            <a:endParaRPr lang="en-US" dirty="0"/>
          </a:p>
        </p:txBody>
      </p:sp>
      <p:sp>
        <p:nvSpPr>
          <p:cNvPr id="3" name="TextBox 2"/>
          <p:cNvSpPr txBox="1"/>
          <p:nvPr/>
        </p:nvSpPr>
        <p:spPr>
          <a:xfrm>
            <a:off x="1046922" y="1205948"/>
            <a:ext cx="2171428" cy="584775"/>
          </a:xfrm>
          <a:prstGeom prst="rect">
            <a:avLst/>
          </a:prstGeom>
          <a:noFill/>
        </p:spPr>
        <p:txBody>
          <a:bodyPr wrap="none" rtlCol="0">
            <a:spAutoFit/>
          </a:bodyPr>
          <a:lstStyle/>
          <a:p>
            <a:r>
              <a:rPr lang="en-US" sz="3200" dirty="0" smtClean="0"/>
              <a:t>Homework </a:t>
            </a:r>
            <a:endParaRPr lang="en-GB" sz="3200" dirty="0"/>
          </a:p>
        </p:txBody>
      </p:sp>
    </p:spTree>
    <p:extLst>
      <p:ext uri="{BB962C8B-B14F-4D97-AF65-F5344CB8AC3E}">
        <p14:creationId xmlns:p14="http://schemas.microsoft.com/office/powerpoint/2010/main" val="2064026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7461" y="463827"/>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Being an Entrepreneur</a:t>
            </a:r>
          </a:p>
        </p:txBody>
      </p:sp>
      <p:sp>
        <p:nvSpPr>
          <p:cNvPr id="3" name="TextBox 2"/>
          <p:cNvSpPr txBox="1"/>
          <p:nvPr/>
        </p:nvSpPr>
        <p:spPr>
          <a:xfrm>
            <a:off x="1046922" y="1205948"/>
            <a:ext cx="3194080" cy="584775"/>
          </a:xfrm>
          <a:prstGeom prst="rect">
            <a:avLst/>
          </a:prstGeom>
          <a:noFill/>
        </p:spPr>
        <p:txBody>
          <a:bodyPr wrap="none" rtlCol="0">
            <a:spAutoFit/>
          </a:bodyPr>
          <a:lstStyle/>
          <a:p>
            <a:r>
              <a:rPr lang="en-US" sz="3200" dirty="0" smtClean="0"/>
              <a:t>Module Title Page</a:t>
            </a:r>
            <a:endParaRPr lang="en-GB" sz="3200" dirty="0"/>
          </a:p>
        </p:txBody>
      </p:sp>
    </p:spTree>
    <p:extLst>
      <p:ext uri="{BB962C8B-B14F-4D97-AF65-F5344CB8AC3E}">
        <p14:creationId xmlns:p14="http://schemas.microsoft.com/office/powerpoint/2010/main" val="3536631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7461" y="463827"/>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5738"/>
            <a:endParaRPr lang="en-GB" sz="1200" dirty="0" smtClean="0"/>
          </a:p>
          <a:p>
            <a:pPr marL="185738"/>
            <a:endParaRPr lang="en-GB" sz="1200" dirty="0"/>
          </a:p>
          <a:p>
            <a:pPr marL="185738"/>
            <a:endParaRPr lang="en-GB" sz="1200" dirty="0" smtClean="0"/>
          </a:p>
          <a:p>
            <a:pPr marL="185738"/>
            <a:endParaRPr lang="en-GB" sz="1200" dirty="0"/>
          </a:p>
          <a:p>
            <a:pPr marL="185738"/>
            <a:endParaRPr lang="en-GB" sz="1200" dirty="0" smtClean="0"/>
          </a:p>
          <a:p>
            <a:pPr marL="185738"/>
            <a:endParaRPr lang="en-GB" sz="1200" dirty="0"/>
          </a:p>
          <a:p>
            <a:pPr marL="185738"/>
            <a:r>
              <a:rPr lang="en-GB" sz="1200" dirty="0" smtClean="0"/>
              <a:t>Zara and Anwar are two typical young people in Cambodia.  Both have finished school, and are considering their career options.  Meeting in a local café one morning, they talked about their concerns and ideas about the future: </a:t>
            </a:r>
          </a:p>
          <a:p>
            <a:pPr marL="185738"/>
            <a:endParaRPr lang="en-GB" sz="1200" dirty="0"/>
          </a:p>
          <a:p>
            <a:pPr marL="185738"/>
            <a:r>
              <a:rPr lang="en-GB" sz="1200" b="1" dirty="0"/>
              <a:t>Zara</a:t>
            </a:r>
            <a:r>
              <a:rPr lang="en-GB" sz="1200" dirty="0"/>
              <a:t>: </a:t>
            </a:r>
            <a:r>
              <a:rPr lang="en-GB" sz="1200" dirty="0" smtClean="0"/>
              <a:t>“I’ve been looking at job opportunities, wondering if I should get a job at the same company where my brother works.  He said he could probably get me in.”</a:t>
            </a:r>
            <a:endParaRPr lang="en-GB" sz="1200" dirty="0"/>
          </a:p>
          <a:p>
            <a:pPr marL="185738"/>
            <a:r>
              <a:rPr lang="en-GB" sz="1200" b="1" dirty="0"/>
              <a:t>Anwar</a:t>
            </a:r>
            <a:r>
              <a:rPr lang="en-GB" sz="1200" dirty="0"/>
              <a:t>: </a:t>
            </a:r>
            <a:r>
              <a:rPr lang="en-GB" sz="1200" dirty="0" smtClean="0"/>
              <a:t>“Me too.  My dad wants me to start working at the family shop.  But I don’t know, I would rather do what I want to do, not just get a job to make money.”</a:t>
            </a:r>
            <a:endParaRPr lang="en-GB" sz="1200" dirty="0"/>
          </a:p>
          <a:p>
            <a:pPr marL="185738"/>
            <a:r>
              <a:rPr lang="en-GB" sz="1200" b="1" dirty="0"/>
              <a:t>Zara</a:t>
            </a:r>
            <a:r>
              <a:rPr lang="en-GB" sz="1200" dirty="0"/>
              <a:t>: </a:t>
            </a:r>
            <a:r>
              <a:rPr lang="en-GB" sz="1200" dirty="0" smtClean="0"/>
              <a:t>“Yes, to be honest, I really don’t like my brother’s company.  In fact, I don’t really like the idea of working in any company.” </a:t>
            </a:r>
            <a:endParaRPr lang="en-GB" sz="1200" dirty="0"/>
          </a:p>
          <a:p>
            <a:pPr marL="185738"/>
            <a:r>
              <a:rPr lang="en-GB" sz="1200" b="1" dirty="0"/>
              <a:t>Anwar</a:t>
            </a:r>
            <a:r>
              <a:rPr lang="en-GB" sz="1200" dirty="0"/>
              <a:t>: </a:t>
            </a:r>
            <a:r>
              <a:rPr lang="en-GB" sz="1200" dirty="0" smtClean="0"/>
              <a:t>“A friend started a business, it failed, so they started another.  They said it is hard work, but they don’t mind, they are their own boss.”</a:t>
            </a:r>
            <a:endParaRPr lang="en-GB" sz="1200" dirty="0"/>
          </a:p>
          <a:p>
            <a:pPr marL="185738"/>
            <a:r>
              <a:rPr lang="en-GB" sz="1200" b="1" dirty="0"/>
              <a:t>Zara</a:t>
            </a:r>
            <a:r>
              <a:rPr lang="en-GB" sz="1200" dirty="0"/>
              <a:t>: </a:t>
            </a:r>
            <a:r>
              <a:rPr lang="en-GB" sz="1200" dirty="0" smtClean="0"/>
              <a:t>“And they can do something they love.”</a:t>
            </a:r>
          </a:p>
          <a:p>
            <a:pPr marL="185738"/>
            <a:endParaRPr lang="en-GB" sz="1200" dirty="0"/>
          </a:p>
          <a:p>
            <a:pPr marL="185738"/>
            <a:r>
              <a:rPr lang="en-GB" sz="1200" dirty="0" smtClean="0"/>
              <a:t>Consider the </a:t>
            </a:r>
            <a:r>
              <a:rPr lang="en-GB" sz="1200" dirty="0"/>
              <a:t>following </a:t>
            </a:r>
            <a:r>
              <a:rPr lang="en-GB" sz="1200" dirty="0" smtClean="0"/>
              <a:t>questions before moving on:</a:t>
            </a:r>
            <a:endParaRPr lang="en-GB" sz="1200" dirty="0"/>
          </a:p>
          <a:p>
            <a:pPr marL="357188" indent="-171450">
              <a:buFont typeface="Arial" panose="020B0604020202020204" pitchFamily="34" charset="0"/>
              <a:buChar char="•"/>
            </a:pPr>
            <a:r>
              <a:rPr lang="en-GB" sz="1200" dirty="0" smtClean="0"/>
              <a:t>What choice faces Zara </a:t>
            </a:r>
            <a:r>
              <a:rPr lang="en-GB" sz="1200" dirty="0"/>
              <a:t>and </a:t>
            </a:r>
            <a:r>
              <a:rPr lang="en-GB" sz="1200" dirty="0" smtClean="0"/>
              <a:t>Anwar?  </a:t>
            </a:r>
            <a:endParaRPr lang="en-GB" sz="1200" dirty="0"/>
          </a:p>
          <a:p>
            <a:pPr marL="357188" indent="-171450">
              <a:buFont typeface="Arial" panose="020B0604020202020204" pitchFamily="34" charset="0"/>
              <a:buChar char="•"/>
            </a:pPr>
            <a:r>
              <a:rPr lang="en-GB" sz="1200" dirty="0" smtClean="0"/>
              <a:t>Why might they want to start their own business?  </a:t>
            </a:r>
            <a:endParaRPr lang="en-GB" sz="1200" dirty="0"/>
          </a:p>
          <a:p>
            <a:pPr marL="357188" indent="-171450">
              <a:buFont typeface="Arial" panose="020B0604020202020204" pitchFamily="34" charset="0"/>
              <a:buChar char="•"/>
            </a:pPr>
            <a:r>
              <a:rPr lang="en-GB" sz="1200" dirty="0" smtClean="0"/>
              <a:t>What challenges do they have to consider, if they want to start their own business?</a:t>
            </a:r>
            <a:r>
              <a:rPr lang="en-GB" sz="1200" dirty="0"/>
              <a:t>	</a:t>
            </a:r>
          </a:p>
        </p:txBody>
      </p:sp>
      <p:sp>
        <p:nvSpPr>
          <p:cNvPr id="3" name="TextBox 2"/>
          <p:cNvSpPr txBox="1"/>
          <p:nvPr/>
        </p:nvSpPr>
        <p:spPr>
          <a:xfrm>
            <a:off x="1046922" y="1205948"/>
            <a:ext cx="4060086" cy="584775"/>
          </a:xfrm>
          <a:prstGeom prst="rect">
            <a:avLst/>
          </a:prstGeom>
          <a:noFill/>
        </p:spPr>
        <p:txBody>
          <a:bodyPr wrap="none" rtlCol="0">
            <a:spAutoFit/>
          </a:bodyPr>
          <a:lstStyle/>
          <a:p>
            <a:r>
              <a:rPr lang="en-US" sz="3200" dirty="0" smtClean="0"/>
              <a:t>Story – Anwar and Zara</a:t>
            </a:r>
            <a:endParaRPr lang="en-GB" sz="3200" dirty="0"/>
          </a:p>
        </p:txBody>
      </p:sp>
      <p:pic>
        <p:nvPicPr>
          <p:cNvPr id="2049" name="Picture 1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7663" y="636279"/>
            <a:ext cx="741362" cy="9144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1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2144" y="617053"/>
            <a:ext cx="712787" cy="9239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2291236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7461" y="463826"/>
            <a:ext cx="3843129" cy="7687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5113"/>
            <a:r>
              <a:rPr lang="en-US" sz="1200" dirty="0" smtClean="0"/>
              <a:t>Being an Entrepreneur</a:t>
            </a:r>
          </a:p>
          <a:p>
            <a:pPr marL="265113"/>
            <a:endParaRPr lang="en-US" sz="1200" dirty="0"/>
          </a:p>
          <a:p>
            <a:pPr marL="265113"/>
            <a:r>
              <a:rPr lang="en-US" sz="1200" dirty="0" smtClean="0"/>
              <a:t>The Oxford Dictionary defines entrepreneur as “A </a:t>
            </a:r>
            <a:r>
              <a:rPr lang="en-US" sz="1200" dirty="0"/>
              <a:t>person who sets up a business or businesses, taking on financial risks in the hope of profit</a:t>
            </a:r>
            <a:r>
              <a:rPr lang="en-US" sz="1200" dirty="0" smtClean="0"/>
              <a:t>.”  This, though, only captures part of what entrepreneurship is about.</a:t>
            </a:r>
          </a:p>
          <a:p>
            <a:pPr marL="265113"/>
            <a:endParaRPr lang="en-US" sz="1200" dirty="0"/>
          </a:p>
          <a:p>
            <a:pPr marL="265113"/>
            <a:r>
              <a:rPr lang="en-US" sz="1200" dirty="0" smtClean="0"/>
              <a:t>Entrepreneurs are risk-takers, people who chose the challenging over the easily chosen.  Typically they are </a:t>
            </a:r>
            <a:r>
              <a:rPr lang="en-US" sz="1200" dirty="0" err="1" smtClean="0"/>
              <a:t>are</a:t>
            </a:r>
            <a:r>
              <a:rPr lang="en-US" sz="1200" dirty="0" smtClean="0"/>
              <a:t> creators and innovators, people who invent something new.  They typically have to work hard, to be able to achieve the results desired in spite of doing something new.</a:t>
            </a:r>
          </a:p>
          <a:p>
            <a:pPr marL="265113"/>
            <a:endParaRPr lang="en-US" sz="1200" dirty="0"/>
          </a:p>
          <a:p>
            <a:pPr marL="265113"/>
            <a:r>
              <a:rPr lang="en-US" sz="1200" dirty="0" smtClean="0"/>
              <a:t>Entrepreneurs pursue entrepreneurship because </a:t>
            </a:r>
            <a:r>
              <a:rPr lang="en-US" sz="1200" dirty="0"/>
              <a:t>they hope for a greater reward – but this is not always financial – the reward could be a hope for independence, or for having the opportunity to do something they love.  In some cases, it is due to necessity – being an entrepreneur is the best option, as other forms of income generation are much less attractive or don’t exist</a:t>
            </a:r>
            <a:r>
              <a:rPr lang="en-US" sz="1200" dirty="0" smtClean="0"/>
              <a:t>.</a:t>
            </a:r>
          </a:p>
          <a:p>
            <a:pPr marL="265113"/>
            <a:endParaRPr lang="en-US" sz="1200" dirty="0"/>
          </a:p>
          <a:p>
            <a:pPr marL="265113"/>
            <a:r>
              <a:rPr lang="en-US" sz="1200" dirty="0" smtClean="0"/>
              <a:t>In this module, we will explore the nature of entrepreneurship, the basis of business innovation and startup, and ask you to consider – are you an entrepreneur?  Is this the path for you?</a:t>
            </a:r>
          </a:p>
          <a:p>
            <a:pPr marL="265113"/>
            <a:endParaRPr lang="en-US" sz="1200" dirty="0"/>
          </a:p>
          <a:p>
            <a:pPr marL="265113"/>
            <a:r>
              <a:rPr lang="en-US" sz="1200" dirty="0" smtClean="0"/>
              <a:t>Taking this into account, consider the following traits of an entrepreneur.  Consider which of these you think you have, and which you think you could develop further.  With these in mind, you will consider whether you are ready for entrepreneurship.</a:t>
            </a:r>
          </a:p>
        </p:txBody>
      </p:sp>
      <p:sp>
        <p:nvSpPr>
          <p:cNvPr id="3" name="TextBox 2"/>
          <p:cNvSpPr txBox="1"/>
          <p:nvPr/>
        </p:nvSpPr>
        <p:spPr>
          <a:xfrm>
            <a:off x="1046922" y="1205948"/>
            <a:ext cx="3665747" cy="584775"/>
          </a:xfrm>
          <a:prstGeom prst="rect">
            <a:avLst/>
          </a:prstGeom>
          <a:noFill/>
        </p:spPr>
        <p:txBody>
          <a:bodyPr wrap="none" rtlCol="0">
            <a:spAutoFit/>
          </a:bodyPr>
          <a:lstStyle/>
          <a:p>
            <a:r>
              <a:rPr lang="en-US" sz="3200" dirty="0" smtClean="0"/>
              <a:t>Theory / Model Page</a:t>
            </a:r>
            <a:endParaRPr lang="en-GB" sz="3200" dirty="0"/>
          </a:p>
        </p:txBody>
      </p:sp>
    </p:spTree>
    <p:extLst>
      <p:ext uri="{BB962C8B-B14F-4D97-AF65-F5344CB8AC3E}">
        <p14:creationId xmlns:p14="http://schemas.microsoft.com/office/powerpoint/2010/main" val="2237711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7461" y="442396"/>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endParaRPr lang="en-US" sz="1400" dirty="0"/>
          </a:p>
          <a:p>
            <a:pPr algn="ctr"/>
            <a:endParaRPr lang="en-US" sz="1400" dirty="0" smtClean="0"/>
          </a:p>
          <a:p>
            <a:pPr algn="ctr"/>
            <a:r>
              <a:rPr lang="en-US" sz="1400" dirty="0" smtClean="0"/>
              <a:t>Traits of Entrepreneurs</a:t>
            </a:r>
          </a:p>
          <a:p>
            <a:pPr algn="ctr"/>
            <a:endParaRPr lang="en-US" sz="1200" dirty="0" smtClean="0">
              <a:sym typeface="Wingdings" panose="05000000000000000000" pitchFamily="2" charset="2"/>
            </a:endParaRPr>
          </a:p>
          <a:p>
            <a:pPr algn="ctr"/>
            <a:endParaRPr lang="en-US" sz="1200" dirty="0" smtClean="0">
              <a:sym typeface="Wingdings" panose="05000000000000000000" pitchFamily="2" charset="2"/>
            </a:endParaRPr>
          </a:p>
          <a:p>
            <a:pPr algn="ctr"/>
            <a:endParaRPr lang="en-US" sz="1400" dirty="0" smtClean="0"/>
          </a:p>
          <a:p>
            <a:pPr algn="ctr"/>
            <a:endParaRPr lang="en-US" sz="1400" dirty="0"/>
          </a:p>
          <a:p>
            <a:pPr algn="ctr"/>
            <a:endParaRPr lang="en-US" sz="1400" dirty="0" smtClean="0"/>
          </a:p>
          <a:p>
            <a:pPr algn="ctr"/>
            <a:endParaRPr lang="en-US" sz="1400" dirty="0"/>
          </a:p>
          <a:p>
            <a:pPr algn="ctr"/>
            <a:endParaRPr lang="en-US" sz="1400" dirty="0" smtClean="0"/>
          </a:p>
          <a:p>
            <a:pPr algn="ctr"/>
            <a:endParaRPr lang="en-US" sz="1400" dirty="0"/>
          </a:p>
          <a:p>
            <a:pPr algn="ctr"/>
            <a:endParaRPr lang="en-US" sz="1400" dirty="0" smtClean="0"/>
          </a:p>
          <a:p>
            <a:pPr algn="ctr"/>
            <a:endParaRPr lang="en-US" sz="1400" dirty="0"/>
          </a:p>
          <a:p>
            <a:pPr algn="ctr"/>
            <a:endParaRPr lang="en-US" sz="1400" dirty="0" smtClean="0"/>
          </a:p>
          <a:p>
            <a:pPr algn="ctr"/>
            <a:endParaRPr lang="en-US" sz="1400" dirty="0"/>
          </a:p>
          <a:p>
            <a:pPr algn="ctr"/>
            <a:endParaRPr lang="en-US" sz="1400" dirty="0" smtClean="0"/>
          </a:p>
          <a:p>
            <a:pPr algn="ctr"/>
            <a:endParaRPr lang="en-US" sz="1400" dirty="0"/>
          </a:p>
          <a:p>
            <a:pPr algn="ctr"/>
            <a:endParaRPr lang="en-US" sz="1400" dirty="0" smtClean="0"/>
          </a:p>
          <a:p>
            <a:pPr algn="ctr"/>
            <a:endParaRPr lang="en-US" sz="1400" dirty="0"/>
          </a:p>
          <a:p>
            <a:pPr algn="ctr"/>
            <a:endParaRPr lang="en-US" sz="1400" dirty="0" smtClean="0"/>
          </a:p>
          <a:p>
            <a:pPr algn="ctr"/>
            <a:endParaRPr lang="en-US" sz="1400" dirty="0"/>
          </a:p>
          <a:p>
            <a:pPr algn="ctr"/>
            <a:endParaRPr lang="en-US" sz="1400" dirty="0" smtClean="0"/>
          </a:p>
          <a:p>
            <a:pPr algn="ctr"/>
            <a:endParaRPr lang="en-US" sz="1400" dirty="0"/>
          </a:p>
          <a:p>
            <a:pPr algn="ctr"/>
            <a:endParaRPr lang="en-US" sz="1400" dirty="0" smtClean="0"/>
          </a:p>
          <a:p>
            <a:pPr algn="ctr"/>
            <a:endParaRPr lang="en-US" sz="1400" dirty="0"/>
          </a:p>
          <a:p>
            <a:pPr algn="ctr"/>
            <a:endParaRPr lang="en-US" sz="1400" dirty="0" smtClean="0"/>
          </a:p>
          <a:p>
            <a:pPr algn="ctr"/>
            <a:endParaRPr lang="en-US" sz="1400" dirty="0" smtClean="0"/>
          </a:p>
        </p:txBody>
      </p:sp>
      <p:sp>
        <p:nvSpPr>
          <p:cNvPr id="3" name="TextBox 2"/>
          <p:cNvSpPr txBox="1"/>
          <p:nvPr/>
        </p:nvSpPr>
        <p:spPr>
          <a:xfrm>
            <a:off x="1046922" y="1205948"/>
            <a:ext cx="4026936" cy="1569660"/>
          </a:xfrm>
          <a:prstGeom prst="rect">
            <a:avLst/>
          </a:prstGeom>
          <a:noFill/>
        </p:spPr>
        <p:txBody>
          <a:bodyPr wrap="none" rtlCol="0">
            <a:spAutoFit/>
          </a:bodyPr>
          <a:lstStyle/>
          <a:p>
            <a:r>
              <a:rPr lang="en-US" sz="3200" dirty="0" err="1" smtClean="0"/>
              <a:t>Entrep</a:t>
            </a:r>
            <a:r>
              <a:rPr lang="en-US" sz="3200" dirty="0" smtClean="0"/>
              <a:t> Traits – perhaps</a:t>
            </a:r>
          </a:p>
          <a:p>
            <a:r>
              <a:rPr lang="en-US" sz="3200" dirty="0"/>
              <a:t>h</a:t>
            </a:r>
            <a:r>
              <a:rPr lang="en-US" sz="3200" dirty="0" smtClean="0"/>
              <a:t>ave them swipe to </a:t>
            </a:r>
          </a:p>
          <a:p>
            <a:r>
              <a:rPr lang="en-US" sz="3200" dirty="0" smtClean="0"/>
              <a:t>reveal</a:t>
            </a:r>
            <a:endParaRPr lang="en-GB" sz="3200" dirty="0"/>
          </a:p>
        </p:txBody>
      </p:sp>
      <p:graphicFrame>
        <p:nvGraphicFramePr>
          <p:cNvPr id="4" name="Table 3"/>
          <p:cNvGraphicFramePr>
            <a:graphicFrameLocks noGrp="1"/>
          </p:cNvGraphicFramePr>
          <p:nvPr>
            <p:extLst>
              <p:ext uri="{D42A27DB-BD31-4B8C-83A1-F6EECF244321}">
                <p14:modId xmlns:p14="http://schemas.microsoft.com/office/powerpoint/2010/main" val="2593873700"/>
              </p:ext>
            </p:extLst>
          </p:nvPr>
        </p:nvGraphicFramePr>
        <p:xfrm>
          <a:off x="6547449" y="1604512"/>
          <a:ext cx="2605178" cy="4578020"/>
        </p:xfrm>
        <a:graphic>
          <a:graphicData uri="http://schemas.openxmlformats.org/drawingml/2006/table">
            <a:tbl>
              <a:tblPr firstRow="1" bandRow="1">
                <a:tableStyleId>{5C22544A-7EE6-4342-B048-85BDC9FD1C3A}</a:tableStyleId>
              </a:tblPr>
              <a:tblGrid>
                <a:gridCol w="2605178"/>
              </a:tblGrid>
              <a:tr h="298420">
                <a:tc>
                  <a:txBody>
                    <a:bodyPr/>
                    <a:lstStyle/>
                    <a:p>
                      <a:r>
                        <a:rPr lang="en-GB" sz="1100" dirty="0" smtClean="0"/>
                        <a:t>Entrepreneur</a:t>
                      </a:r>
                      <a:endParaRPr lang="en-GB" sz="1100" dirty="0"/>
                    </a:p>
                  </a:txBody>
                  <a:tcPr/>
                </a:tc>
              </a:tr>
              <a:tr h="298420">
                <a:tc>
                  <a:txBody>
                    <a:bodyPr/>
                    <a:lstStyle/>
                    <a:p>
                      <a:r>
                        <a:rPr lang="en-GB" sz="1100" b="0" dirty="0" smtClean="0"/>
                        <a:t>Creative</a:t>
                      </a:r>
                      <a:endParaRPr lang="en-GB" sz="1100" b="0" dirty="0"/>
                    </a:p>
                  </a:txBody>
                  <a:tcPr/>
                </a:tc>
              </a:tr>
              <a:tr h="298420">
                <a:tc>
                  <a:txBody>
                    <a:bodyPr/>
                    <a:lstStyle/>
                    <a:p>
                      <a:r>
                        <a:rPr lang="en-GB" sz="1100" b="0" dirty="0" smtClean="0"/>
                        <a:t>Hard working</a:t>
                      </a:r>
                      <a:endParaRPr lang="en-GB" sz="1100" b="0" dirty="0"/>
                    </a:p>
                  </a:txBody>
                  <a:tcPr/>
                </a:tc>
              </a:tr>
              <a:tr h="298420">
                <a:tc>
                  <a:txBody>
                    <a:bodyPr/>
                    <a:lstStyle/>
                    <a:p>
                      <a:r>
                        <a:rPr lang="en-GB" sz="1100" dirty="0" smtClean="0"/>
                        <a:t>Self-confident</a:t>
                      </a:r>
                      <a:endParaRPr lang="en-GB" sz="1100" dirty="0"/>
                    </a:p>
                  </a:txBody>
                  <a:tcPr/>
                </a:tc>
              </a:tr>
              <a:tr h="298420">
                <a:tc>
                  <a:txBody>
                    <a:bodyPr/>
                    <a:lstStyle/>
                    <a:p>
                      <a:r>
                        <a:rPr lang="en-GB" sz="1100" dirty="0" smtClean="0"/>
                        <a:t>Passionate</a:t>
                      </a:r>
                      <a:endParaRPr lang="en-GB" sz="1100" dirty="0"/>
                    </a:p>
                  </a:txBody>
                  <a:tcPr/>
                </a:tc>
              </a:tr>
              <a:tr h="298420">
                <a:tc>
                  <a:txBody>
                    <a:bodyPr/>
                    <a:lstStyle/>
                    <a:p>
                      <a:r>
                        <a:rPr lang="en-GB" sz="1100" dirty="0" smtClean="0"/>
                        <a:t>Takes initiative</a:t>
                      </a:r>
                      <a:endParaRPr lang="en-GB" sz="1100" dirty="0"/>
                    </a:p>
                  </a:txBody>
                  <a:tcPr/>
                </a:tc>
              </a:tr>
              <a:tr h="298420">
                <a:tc>
                  <a:txBody>
                    <a:bodyPr/>
                    <a:lstStyle/>
                    <a:p>
                      <a:r>
                        <a:rPr lang="en-GB" sz="1100" dirty="0" smtClean="0"/>
                        <a:t>Can handle uncertainty</a:t>
                      </a:r>
                      <a:endParaRPr lang="en-GB" sz="1100" dirty="0"/>
                    </a:p>
                  </a:txBody>
                  <a:tcPr/>
                </a:tc>
              </a:tr>
              <a:tr h="298420">
                <a:tc>
                  <a:txBody>
                    <a:bodyPr/>
                    <a:lstStyle/>
                    <a:p>
                      <a:r>
                        <a:rPr lang="en-GB" sz="1100" dirty="0" smtClean="0"/>
                        <a:t>Open minded</a:t>
                      </a:r>
                      <a:endParaRPr lang="en-GB" sz="1100" dirty="0"/>
                    </a:p>
                  </a:txBody>
                  <a:tcPr/>
                </a:tc>
              </a:tr>
              <a:tr h="298420">
                <a:tc>
                  <a:txBody>
                    <a:bodyPr/>
                    <a:lstStyle/>
                    <a:p>
                      <a:r>
                        <a:rPr lang="en-GB" sz="1100" dirty="0" smtClean="0"/>
                        <a:t>Risk taking</a:t>
                      </a:r>
                      <a:endParaRPr lang="en-GB" sz="1100" dirty="0"/>
                    </a:p>
                  </a:txBody>
                  <a:tcPr/>
                </a:tc>
              </a:tr>
              <a:tr h="298420">
                <a:tc>
                  <a:txBody>
                    <a:bodyPr/>
                    <a:lstStyle/>
                    <a:p>
                      <a:r>
                        <a:rPr lang="en-GB" sz="1100" dirty="0" smtClean="0"/>
                        <a:t>Has a vision</a:t>
                      </a:r>
                      <a:endParaRPr lang="en-GB" sz="1100" dirty="0"/>
                    </a:p>
                  </a:txBody>
                  <a:tcPr/>
                </a:tc>
              </a:tr>
              <a:tr h="298420">
                <a:tc>
                  <a:txBody>
                    <a:bodyPr/>
                    <a:lstStyle/>
                    <a:p>
                      <a:r>
                        <a:rPr lang="en-GB" sz="1100" dirty="0" smtClean="0"/>
                        <a:t>Persistent</a:t>
                      </a:r>
                      <a:endParaRPr lang="en-GB" sz="1100" dirty="0"/>
                    </a:p>
                  </a:txBody>
                  <a:tcPr/>
                </a:tc>
              </a:tr>
              <a:tr h="2450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smtClean="0"/>
                        <a:t>Goal setting</a:t>
                      </a:r>
                    </a:p>
                  </a:txBody>
                  <a:tcPr/>
                </a:tc>
              </a:tr>
              <a:tr h="2450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smtClean="0"/>
                        <a:t>Committed to goals</a:t>
                      </a:r>
                    </a:p>
                  </a:txBody>
                  <a:tcPr/>
                </a:tc>
              </a:tr>
              <a:tr h="245057">
                <a:tc>
                  <a:txBody>
                    <a:bodyPr/>
                    <a:lstStyle/>
                    <a:p>
                      <a:r>
                        <a:rPr lang="en-GB" sz="1100" dirty="0" smtClean="0"/>
                        <a:t>Listening to others</a:t>
                      </a:r>
                      <a:endParaRPr lang="en-GB" sz="1100" dirty="0"/>
                    </a:p>
                  </a:txBody>
                  <a:tcPr/>
                </a:tc>
              </a:tr>
              <a:tr h="245057">
                <a:tc>
                  <a:txBody>
                    <a:bodyPr/>
                    <a:lstStyle/>
                    <a:p>
                      <a:r>
                        <a:rPr lang="en-GB" sz="1100" dirty="0" smtClean="0"/>
                        <a:t>Focused on future</a:t>
                      </a:r>
                      <a:endParaRPr lang="en-GB" sz="1100" dirty="0"/>
                    </a:p>
                  </a:txBody>
                  <a:tcPr/>
                </a:tc>
              </a:tr>
              <a:tr h="245057">
                <a:tc>
                  <a:txBody>
                    <a:bodyPr/>
                    <a:lstStyle/>
                    <a:p>
                      <a:r>
                        <a:rPr lang="en-GB" sz="1100" dirty="0" smtClean="0"/>
                        <a:t>Financial aware</a:t>
                      </a:r>
                      <a:endParaRPr lang="en-GB" sz="1100" dirty="0"/>
                    </a:p>
                  </a:txBody>
                  <a:tcPr/>
                </a:tc>
              </a:tr>
            </a:tbl>
          </a:graphicData>
        </a:graphic>
      </p:graphicFrame>
    </p:spTree>
    <p:extLst>
      <p:ext uri="{BB962C8B-B14F-4D97-AF65-F5344CB8AC3E}">
        <p14:creationId xmlns:p14="http://schemas.microsoft.com/office/powerpoint/2010/main" val="2525650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7461" y="463827"/>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7175"/>
            <a:r>
              <a:rPr lang="en-US" sz="1200" dirty="0" smtClean="0"/>
              <a:t>Consider the </a:t>
            </a:r>
            <a:r>
              <a:rPr lang="en-US" sz="1200" dirty="0"/>
              <a:t>pros (advantages) and cons (disadvantages) of being an entrepreneur </a:t>
            </a:r>
            <a:r>
              <a:rPr lang="en-US" sz="1200" dirty="0" smtClean="0"/>
              <a:t>- write </a:t>
            </a:r>
            <a:r>
              <a:rPr lang="en-US" sz="1200" dirty="0"/>
              <a:t>them down on a separate </a:t>
            </a:r>
            <a:r>
              <a:rPr lang="en-US" sz="1200" dirty="0" smtClean="0"/>
              <a:t>paper </a:t>
            </a:r>
            <a:r>
              <a:rPr lang="en-US" sz="1200" dirty="0"/>
              <a:t>as in the table below. </a:t>
            </a:r>
            <a:r>
              <a:rPr lang="en-US" sz="1200" dirty="0" smtClean="0"/>
              <a:t>  If you have a friend or family member you can discuss this with, please do so.</a:t>
            </a:r>
            <a:endParaRPr lang="en-US" sz="1200" dirty="0"/>
          </a:p>
          <a:p>
            <a:pPr marL="257175"/>
            <a:endParaRPr lang="en-US" sz="1200" dirty="0"/>
          </a:p>
          <a:p>
            <a:pPr marL="257175"/>
            <a:r>
              <a:rPr lang="en-US" sz="1200" dirty="0"/>
              <a:t>Being an entrepreneur</a:t>
            </a:r>
          </a:p>
          <a:p>
            <a:pPr marL="257175"/>
            <a:r>
              <a:rPr lang="en-US" sz="1200" dirty="0"/>
              <a:t>Pros	</a:t>
            </a:r>
            <a:endParaRPr lang="en-US" sz="1200" dirty="0" smtClean="0"/>
          </a:p>
          <a:p>
            <a:pPr marL="257175"/>
            <a:endParaRPr lang="en-US" sz="1200" dirty="0" smtClean="0"/>
          </a:p>
          <a:p>
            <a:pPr marL="257175"/>
            <a:endParaRPr lang="en-US" sz="1200" dirty="0"/>
          </a:p>
          <a:p>
            <a:pPr marL="257175"/>
            <a:endParaRPr lang="en-US" sz="1200" dirty="0" smtClean="0"/>
          </a:p>
          <a:p>
            <a:pPr marL="257175"/>
            <a:endParaRPr lang="en-US" sz="1200" dirty="0"/>
          </a:p>
          <a:p>
            <a:pPr marL="257175"/>
            <a:r>
              <a:rPr lang="en-US" sz="1200" dirty="0" smtClean="0"/>
              <a:t>_________________________________</a:t>
            </a:r>
          </a:p>
          <a:p>
            <a:pPr marL="257175"/>
            <a:endParaRPr lang="en-US" sz="1200" dirty="0"/>
          </a:p>
          <a:p>
            <a:pPr marL="257175"/>
            <a:r>
              <a:rPr lang="en-US" sz="1200" dirty="0" smtClean="0"/>
              <a:t>Cons</a:t>
            </a:r>
            <a:endParaRPr lang="en-US" sz="1200" dirty="0"/>
          </a:p>
          <a:p>
            <a:pPr marL="257175"/>
            <a:r>
              <a:rPr lang="en-US" sz="1200" dirty="0"/>
              <a:t>	</a:t>
            </a:r>
          </a:p>
          <a:p>
            <a:pPr marL="257175"/>
            <a:endParaRPr lang="en-US" sz="1200" dirty="0" smtClean="0"/>
          </a:p>
          <a:p>
            <a:pPr marL="257175"/>
            <a:endParaRPr lang="en-US" sz="1200" dirty="0"/>
          </a:p>
          <a:p>
            <a:pPr marL="257175"/>
            <a:endParaRPr lang="en-US" sz="1200" dirty="0" smtClean="0"/>
          </a:p>
          <a:p>
            <a:pPr marL="257175"/>
            <a:endParaRPr lang="en-US" sz="1200" dirty="0"/>
          </a:p>
          <a:p>
            <a:pPr marL="257175"/>
            <a:r>
              <a:rPr lang="en-US" sz="1200" dirty="0"/>
              <a:t>_________________________________</a:t>
            </a:r>
          </a:p>
          <a:p>
            <a:pPr marL="257175"/>
            <a:endParaRPr lang="en-US" sz="1200" dirty="0"/>
          </a:p>
          <a:p>
            <a:pPr marL="257175"/>
            <a:r>
              <a:rPr lang="en-US" sz="1200" dirty="0" smtClean="0"/>
              <a:t>Now answer for yourself, if you had to put these onto a scale, to see which would weigh more, which would you say weighs more?  </a:t>
            </a:r>
          </a:p>
          <a:p>
            <a:pPr marL="257175"/>
            <a:endParaRPr lang="en-US" sz="1200" dirty="0"/>
          </a:p>
          <a:p>
            <a:pPr marL="257175"/>
            <a:r>
              <a:rPr lang="en-US" sz="1200" dirty="0" smtClean="0"/>
              <a:t>Entrepreneurship is hard work, and can be risky.  If you don’t feel the benefits of being an entrepreneur outweigh those costs, you may want to consider carefully your options.</a:t>
            </a:r>
            <a:r>
              <a:rPr lang="en-US" sz="1200" dirty="0"/>
              <a:t>	</a:t>
            </a:r>
            <a:r>
              <a:rPr lang="en-US" sz="1200" dirty="0" smtClean="0"/>
              <a:t> Throughout this </a:t>
            </a:r>
            <a:r>
              <a:rPr lang="en-US" sz="1200" dirty="0" err="1" smtClean="0"/>
              <a:t>programme</a:t>
            </a:r>
            <a:r>
              <a:rPr lang="en-US" sz="1200" dirty="0" smtClean="0"/>
              <a:t>, consider these pros and cons, and others you see – this </a:t>
            </a:r>
            <a:r>
              <a:rPr lang="en-US" sz="1200" dirty="0" err="1" smtClean="0"/>
              <a:t>programme</a:t>
            </a:r>
            <a:r>
              <a:rPr lang="en-US" sz="1200" dirty="0" smtClean="0"/>
              <a:t> should help you decide on whether to try to start your own business.</a:t>
            </a:r>
            <a:endParaRPr lang="en-US" sz="1200" dirty="0"/>
          </a:p>
          <a:p>
            <a:pPr marL="257175"/>
            <a:r>
              <a:rPr lang="en-US" sz="1200" dirty="0"/>
              <a:t>	</a:t>
            </a:r>
          </a:p>
          <a:p>
            <a:pPr marL="257175"/>
            <a:r>
              <a:rPr lang="en-US" sz="1200" dirty="0"/>
              <a:t>	</a:t>
            </a:r>
          </a:p>
          <a:p>
            <a:pPr marL="257175"/>
            <a:r>
              <a:rPr lang="en-US" sz="1200" dirty="0"/>
              <a:t>	</a:t>
            </a:r>
          </a:p>
          <a:p>
            <a:pPr marL="257175"/>
            <a:r>
              <a:rPr lang="en-US" sz="1200" dirty="0"/>
              <a:t>	</a:t>
            </a:r>
          </a:p>
          <a:p>
            <a:pPr marL="257175"/>
            <a:endParaRPr lang="en-US" sz="1200" dirty="0"/>
          </a:p>
        </p:txBody>
      </p:sp>
      <p:sp>
        <p:nvSpPr>
          <p:cNvPr id="3" name="TextBox 2"/>
          <p:cNvSpPr txBox="1"/>
          <p:nvPr/>
        </p:nvSpPr>
        <p:spPr>
          <a:xfrm>
            <a:off x="1046922" y="1205948"/>
            <a:ext cx="2410981" cy="584775"/>
          </a:xfrm>
          <a:prstGeom prst="rect">
            <a:avLst/>
          </a:prstGeom>
          <a:noFill/>
        </p:spPr>
        <p:txBody>
          <a:bodyPr wrap="none" rtlCol="0">
            <a:spAutoFit/>
          </a:bodyPr>
          <a:lstStyle/>
          <a:p>
            <a:r>
              <a:rPr lang="en-US" sz="3200" dirty="0" smtClean="0"/>
              <a:t>Exercise Page</a:t>
            </a:r>
            <a:endParaRPr lang="en-GB" sz="3200" dirty="0"/>
          </a:p>
        </p:txBody>
      </p:sp>
    </p:spTree>
    <p:extLst>
      <p:ext uri="{BB962C8B-B14F-4D97-AF65-F5344CB8AC3E}">
        <p14:creationId xmlns:p14="http://schemas.microsoft.com/office/powerpoint/2010/main" val="747658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0208" y="412068"/>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Entrepreneurship Success Story</a:t>
            </a:r>
          </a:p>
          <a:p>
            <a:endParaRPr lang="en-US" sz="1200" dirty="0"/>
          </a:p>
          <a:p>
            <a:r>
              <a:rPr lang="en-US" sz="1200" dirty="0"/>
              <a:t>John Paul </a:t>
            </a:r>
            <a:r>
              <a:rPr lang="en-US" sz="1200" dirty="0" err="1"/>
              <a:t>DeJoria</a:t>
            </a:r>
            <a:r>
              <a:rPr lang="en-US" sz="1200" dirty="0"/>
              <a:t> </a:t>
            </a:r>
            <a:r>
              <a:rPr lang="en-US" sz="1200" dirty="0" smtClean="0"/>
              <a:t>co-founded </a:t>
            </a:r>
            <a:r>
              <a:rPr lang="en-US" sz="1200" dirty="0"/>
              <a:t>both Paul Mitchell hair products and </a:t>
            </a:r>
            <a:r>
              <a:rPr lang="en-US" sz="1200" dirty="0" err="1"/>
              <a:t>Patrón</a:t>
            </a:r>
            <a:r>
              <a:rPr lang="en-US" sz="1200" dirty="0"/>
              <a:t> </a:t>
            </a:r>
            <a:r>
              <a:rPr lang="en-US" sz="1200" dirty="0" smtClean="0"/>
              <a:t>tequila, </a:t>
            </a:r>
            <a:r>
              <a:rPr lang="en-US" sz="1200" dirty="0"/>
              <a:t>becoming a billionaire along the way. The path to success wasn't always easy for him, though. </a:t>
            </a:r>
            <a:r>
              <a:rPr lang="en-US" sz="1200" dirty="0" err="1"/>
              <a:t>DeJoria</a:t>
            </a:r>
            <a:r>
              <a:rPr lang="en-US" sz="1200" dirty="0"/>
              <a:t> spent time on the streets twice. The first time he was homeless, he was only 22 and had a two-year-old son to care for. He persisted in his entrepreneurial vision, though, eventually co-founding John Paul Mitchell Systems with $700 in startup cash. </a:t>
            </a:r>
            <a:r>
              <a:rPr lang="en-US" sz="1200" dirty="0" smtClean="0"/>
              <a:t>Today</a:t>
            </a:r>
            <a:r>
              <a:rPr lang="en-US" sz="1200" dirty="0"/>
              <a:t>, </a:t>
            </a:r>
            <a:r>
              <a:rPr lang="en-US" sz="1200" dirty="0" err="1"/>
              <a:t>DeJoria</a:t>
            </a:r>
            <a:r>
              <a:rPr lang="en-US" sz="1200" dirty="0"/>
              <a:t> is a philanthropist who supports a number of social causes. Among other things, he helps to </a:t>
            </a:r>
            <a:r>
              <a:rPr lang="en-US" sz="1200" dirty="0" smtClean="0"/>
              <a:t>provide </a:t>
            </a:r>
            <a:r>
              <a:rPr lang="en-US" sz="1200" dirty="0"/>
              <a:t>resources to people dealing with homelessness</a:t>
            </a:r>
            <a:r>
              <a:rPr lang="en-US" sz="1200" dirty="0" smtClean="0"/>
              <a:t>.</a:t>
            </a:r>
          </a:p>
          <a:p>
            <a:endParaRPr lang="en-US" sz="1200" dirty="0"/>
          </a:p>
          <a:p>
            <a:r>
              <a:rPr lang="en-US" sz="1200" dirty="0" smtClean="0"/>
              <a:t>Source:</a:t>
            </a:r>
          </a:p>
          <a:p>
            <a:r>
              <a:rPr lang="en-US" sz="1200" dirty="0"/>
              <a:t>https://www.inc.com/adam-heitzman/8-wacky-entrepreneur-stories-to-inspire-your-own-business-success.html</a:t>
            </a:r>
          </a:p>
        </p:txBody>
      </p:sp>
      <p:sp>
        <p:nvSpPr>
          <p:cNvPr id="3" name="TextBox 2"/>
          <p:cNvSpPr txBox="1"/>
          <p:nvPr/>
        </p:nvSpPr>
        <p:spPr>
          <a:xfrm>
            <a:off x="1046922" y="1205948"/>
            <a:ext cx="3290837" cy="584775"/>
          </a:xfrm>
          <a:prstGeom prst="rect">
            <a:avLst/>
          </a:prstGeom>
          <a:noFill/>
        </p:spPr>
        <p:txBody>
          <a:bodyPr wrap="none" rtlCol="0">
            <a:spAutoFit/>
          </a:bodyPr>
          <a:lstStyle/>
          <a:p>
            <a:r>
              <a:rPr lang="en-US" sz="3200" dirty="0" smtClean="0"/>
              <a:t>Success story page</a:t>
            </a:r>
            <a:endParaRPr lang="en-GB" sz="3200" dirty="0"/>
          </a:p>
        </p:txBody>
      </p:sp>
    </p:spTree>
    <p:extLst>
      <p:ext uri="{BB962C8B-B14F-4D97-AF65-F5344CB8AC3E}">
        <p14:creationId xmlns:p14="http://schemas.microsoft.com/office/powerpoint/2010/main" val="744385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6922" y="1205948"/>
            <a:ext cx="4718792" cy="4031873"/>
          </a:xfrm>
          <a:prstGeom prst="rect">
            <a:avLst/>
          </a:prstGeom>
          <a:noFill/>
        </p:spPr>
        <p:txBody>
          <a:bodyPr wrap="none" rtlCol="0">
            <a:spAutoFit/>
          </a:bodyPr>
          <a:lstStyle/>
          <a:p>
            <a:r>
              <a:rPr lang="en-US" sz="3200" dirty="0" smtClean="0"/>
              <a:t>Reality check / review </a:t>
            </a:r>
            <a:r>
              <a:rPr lang="en-US" sz="3200" dirty="0" smtClean="0"/>
              <a:t>page</a:t>
            </a:r>
          </a:p>
          <a:p>
            <a:endParaRPr lang="en-US" sz="3200" dirty="0"/>
          </a:p>
          <a:p>
            <a:r>
              <a:rPr lang="en-US" sz="3200" dirty="0" smtClean="0"/>
              <a:t>The answers here should</a:t>
            </a:r>
          </a:p>
          <a:p>
            <a:r>
              <a:rPr lang="en-US" sz="3200" dirty="0" smtClean="0"/>
              <a:t>Automatically</a:t>
            </a:r>
          </a:p>
          <a:p>
            <a:r>
              <a:rPr lang="en-US" sz="3200" dirty="0"/>
              <a:t>g</a:t>
            </a:r>
            <a:r>
              <a:rPr lang="en-US" sz="3200" dirty="0" smtClean="0"/>
              <a:t>o into the business plan</a:t>
            </a:r>
          </a:p>
          <a:p>
            <a:r>
              <a:rPr lang="en-US" sz="3200" dirty="0" smtClean="0"/>
              <a:t>Section describing the</a:t>
            </a:r>
          </a:p>
          <a:p>
            <a:r>
              <a:rPr lang="en-US" sz="3200" dirty="0" smtClean="0"/>
              <a:t>Background of the</a:t>
            </a:r>
          </a:p>
          <a:p>
            <a:r>
              <a:rPr lang="en-US" sz="3200" dirty="0" smtClean="0"/>
              <a:t>Entrepreneur</a:t>
            </a:r>
          </a:p>
        </p:txBody>
      </p:sp>
      <p:sp>
        <p:nvSpPr>
          <p:cNvPr id="5" name="Rectangle 4"/>
          <p:cNvSpPr/>
          <p:nvPr/>
        </p:nvSpPr>
        <p:spPr>
          <a:xfrm>
            <a:off x="5857461" y="463827"/>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7175"/>
            <a:r>
              <a:rPr lang="en-US" sz="1200" b="1" dirty="0" smtClean="0"/>
              <a:t>Reality check your plans for entrepreneurship</a:t>
            </a:r>
          </a:p>
          <a:p>
            <a:pPr marL="257175"/>
            <a:endParaRPr lang="en-US" sz="1200" dirty="0" smtClean="0"/>
          </a:p>
          <a:p>
            <a:pPr marL="257175"/>
            <a:r>
              <a:rPr lang="en-US" sz="1200" dirty="0" smtClean="0"/>
              <a:t>State why you </a:t>
            </a:r>
            <a:r>
              <a:rPr lang="en-US" sz="1200" dirty="0" smtClean="0"/>
              <a:t>want to be an entrepreneur</a:t>
            </a:r>
          </a:p>
          <a:p>
            <a:pPr marL="257175"/>
            <a:r>
              <a:rPr lang="en-US" sz="1200" dirty="0" smtClean="0"/>
              <a:t>___________________________________</a:t>
            </a:r>
            <a:endParaRPr lang="en-US" sz="1200" dirty="0"/>
          </a:p>
          <a:p>
            <a:pPr marL="257175"/>
            <a:r>
              <a:rPr lang="en-US" sz="1200" dirty="0"/>
              <a:t>___________________________________</a:t>
            </a:r>
          </a:p>
          <a:p>
            <a:pPr marL="257175"/>
            <a:endParaRPr lang="en-US" sz="1200" dirty="0" smtClean="0"/>
          </a:p>
          <a:p>
            <a:pPr marL="257175"/>
            <a:r>
              <a:rPr lang="en-US" sz="1200" dirty="0" smtClean="0"/>
              <a:t>What are YOUR traits as an </a:t>
            </a:r>
            <a:r>
              <a:rPr lang="en-US" sz="1200" dirty="0" smtClean="0"/>
              <a:t>entrepreneur  ___________________________________</a:t>
            </a:r>
            <a:endParaRPr lang="en-US" sz="1200" dirty="0"/>
          </a:p>
          <a:p>
            <a:pPr marL="257175"/>
            <a:r>
              <a:rPr lang="en-US" sz="1200" dirty="0"/>
              <a:t>___________________________________</a:t>
            </a:r>
          </a:p>
          <a:p>
            <a:pPr marL="257175"/>
            <a:endParaRPr lang="en-US" sz="1200" dirty="0" smtClean="0"/>
          </a:p>
          <a:p>
            <a:pPr marL="257175"/>
            <a:r>
              <a:rPr lang="en-US" sz="1200" dirty="0" smtClean="0"/>
              <a:t>Give examples of your entrepreneurial spirit or experience with entrepreneurship</a:t>
            </a:r>
          </a:p>
          <a:p>
            <a:pPr marL="257175"/>
            <a:r>
              <a:rPr lang="en-US" sz="1200" dirty="0" smtClean="0"/>
              <a:t>___________________________________</a:t>
            </a:r>
            <a:endParaRPr lang="en-US" sz="1200" dirty="0"/>
          </a:p>
          <a:p>
            <a:pPr marL="257175"/>
            <a:r>
              <a:rPr lang="en-US" sz="1200" dirty="0"/>
              <a:t>___________________________________</a:t>
            </a:r>
          </a:p>
          <a:p>
            <a:pPr marL="257175"/>
            <a:endParaRPr lang="en-US" sz="1200" dirty="0" smtClean="0"/>
          </a:p>
          <a:p>
            <a:pPr marL="257175"/>
            <a:r>
              <a:rPr lang="en-US" sz="1200" dirty="0" smtClean="0"/>
              <a:t>Think </a:t>
            </a:r>
            <a:r>
              <a:rPr lang="en-US" sz="1200" dirty="0" smtClean="0"/>
              <a:t>about the answers you provided to each of these. </a:t>
            </a:r>
            <a:r>
              <a:rPr lang="en-US" sz="1200" dirty="0" smtClean="0"/>
              <a:t> NOTE: These will be the first entries in your business plan</a:t>
            </a:r>
          </a:p>
          <a:p>
            <a:pPr marL="257175"/>
            <a:endParaRPr lang="en-US" sz="1200" dirty="0"/>
          </a:p>
          <a:p>
            <a:pPr marL="257175"/>
            <a:r>
              <a:rPr lang="en-US" sz="1200" dirty="0" smtClean="0"/>
              <a:t>Do </a:t>
            </a:r>
            <a:r>
              <a:rPr lang="en-US" sz="1200" dirty="0" smtClean="0"/>
              <a:t>the </a:t>
            </a:r>
            <a:r>
              <a:rPr lang="en-US" sz="1200" dirty="0" smtClean="0"/>
              <a:t>answers </a:t>
            </a:r>
            <a:r>
              <a:rPr lang="en-US" sz="1200" dirty="0" smtClean="0"/>
              <a:t>you provided give any clarity to what your vision is for your future?  Sometimes people do things for the wrong reasons – to meet the expectations of friends or family, for example, rather than what is in their heart.  With this </a:t>
            </a:r>
            <a:r>
              <a:rPr lang="en-US" sz="1200" dirty="0" err="1" smtClean="0"/>
              <a:t>programme</a:t>
            </a:r>
            <a:r>
              <a:rPr lang="en-US" sz="1200" dirty="0" smtClean="0"/>
              <a:t>, you should consider what is right for you – and how to get what is right to work.  </a:t>
            </a:r>
          </a:p>
          <a:p>
            <a:pPr marL="257175"/>
            <a:endParaRPr lang="en-US" sz="1200" dirty="0"/>
          </a:p>
          <a:p>
            <a:pPr marL="257175"/>
            <a:r>
              <a:rPr lang="en-US" sz="1200" dirty="0" smtClean="0"/>
              <a:t>If that is entrepreneurship, than this should help you figure out how best to do something new and innovative for your livelihood.  If it is not, then the </a:t>
            </a:r>
            <a:r>
              <a:rPr lang="en-US" sz="1200" dirty="0" err="1" smtClean="0"/>
              <a:t>programme</a:t>
            </a:r>
            <a:r>
              <a:rPr lang="en-US" sz="1200" dirty="0" smtClean="0"/>
              <a:t> should help you know your best way forward, working for someone or some organization, adding value and being more </a:t>
            </a:r>
            <a:r>
              <a:rPr lang="en-US" sz="1200" dirty="0" err="1" smtClean="0"/>
              <a:t>intrapreneurial</a:t>
            </a:r>
            <a:r>
              <a:rPr lang="en-US" sz="1200" dirty="0" smtClean="0"/>
              <a:t>.</a:t>
            </a:r>
            <a:endParaRPr lang="en-US" sz="1200" dirty="0"/>
          </a:p>
        </p:txBody>
      </p:sp>
    </p:spTree>
    <p:extLst>
      <p:ext uri="{BB962C8B-B14F-4D97-AF65-F5344CB8AC3E}">
        <p14:creationId xmlns:p14="http://schemas.microsoft.com/office/powerpoint/2010/main" val="3514032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7461" y="463827"/>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defTabSz="830263">
              <a:tabLst>
                <a:tab pos="3319463" algn="l"/>
              </a:tabLst>
            </a:pPr>
            <a:r>
              <a:rPr lang="en-US" sz="1600" dirty="0"/>
              <a:t>It’s </a:t>
            </a:r>
            <a:r>
              <a:rPr lang="en-US" sz="1600" dirty="0" smtClean="0"/>
              <a:t>often stated that around </a:t>
            </a:r>
            <a:r>
              <a:rPr lang="en-US" sz="1600" dirty="0"/>
              <a:t>90 percent of startups </a:t>
            </a:r>
            <a:r>
              <a:rPr lang="en-US" sz="1600" dirty="0" smtClean="0"/>
              <a:t>fail.  While the actual number is hard to know, it is clear many startups don’t make it past five years, or even one. The </a:t>
            </a:r>
            <a:r>
              <a:rPr lang="en-US" sz="1600" dirty="0" smtClean="0"/>
              <a:t>key is figuring out how to reduce the chances </a:t>
            </a:r>
            <a:r>
              <a:rPr lang="en-US" sz="1600" dirty="0" smtClean="0"/>
              <a:t>your business </a:t>
            </a:r>
            <a:r>
              <a:rPr lang="en-US" sz="1600" dirty="0" smtClean="0"/>
              <a:t>will – something we cover in this </a:t>
            </a:r>
            <a:r>
              <a:rPr lang="en-US" sz="1600" dirty="0" err="1" smtClean="0"/>
              <a:t>programme</a:t>
            </a:r>
            <a:r>
              <a:rPr lang="en-US" sz="1600" dirty="0" smtClean="0"/>
              <a:t>.</a:t>
            </a:r>
            <a:endParaRPr lang="en-US" sz="1600" dirty="0"/>
          </a:p>
          <a:p>
            <a:pPr marL="174625" defTabSz="830263">
              <a:tabLst>
                <a:tab pos="3319463" algn="l"/>
              </a:tabLst>
            </a:pPr>
            <a:endParaRPr lang="en-US" sz="1600" dirty="0"/>
          </a:p>
          <a:p>
            <a:pPr marL="174625" defTabSz="830263">
              <a:tabLst>
                <a:tab pos="3319463" algn="l"/>
              </a:tabLst>
            </a:pPr>
            <a:r>
              <a:rPr lang="en-US" sz="1600" dirty="0"/>
              <a:t>The good news is that after four years of operation, approximately 50 percent of </a:t>
            </a:r>
            <a:r>
              <a:rPr lang="en-US" sz="1600" dirty="0" smtClean="0"/>
              <a:t>new businesses </a:t>
            </a:r>
            <a:r>
              <a:rPr lang="en-US" sz="1600" dirty="0"/>
              <a:t>are still open, though that number does decline as the years go on </a:t>
            </a:r>
            <a:r>
              <a:rPr lang="en-US" sz="1600" dirty="0" smtClean="0"/>
              <a:t>And while most businesses </a:t>
            </a:r>
            <a:r>
              <a:rPr lang="en-US" sz="1600" dirty="0" smtClean="0"/>
              <a:t>eventually close, </a:t>
            </a:r>
            <a:r>
              <a:rPr lang="en-US" sz="1600" dirty="0" smtClean="0"/>
              <a:t>many entrepreneurs try again, with a better understanding of how to succeed.</a:t>
            </a:r>
          </a:p>
          <a:p>
            <a:pPr marL="174625" defTabSz="830263">
              <a:tabLst>
                <a:tab pos="3319463" algn="l"/>
              </a:tabLst>
            </a:pPr>
            <a:endParaRPr lang="en-US" sz="1600" dirty="0"/>
          </a:p>
          <a:p>
            <a:pPr marL="174625" defTabSz="830263">
              <a:tabLst>
                <a:tab pos="3319463" algn="l"/>
              </a:tabLst>
            </a:pPr>
            <a:r>
              <a:rPr lang="en-US" sz="1600" dirty="0" smtClean="0"/>
              <a:t>The key is to consider your </a:t>
            </a:r>
            <a:r>
              <a:rPr lang="en-US" sz="1600" dirty="0" smtClean="0"/>
              <a:t>market and customers, </a:t>
            </a:r>
            <a:r>
              <a:rPr lang="en-US" sz="1600" dirty="0" smtClean="0"/>
              <a:t>come up with a good product or service, plan carefully to eliminate risks, and make sure you do the best job possible to meet customer demand while managing resources.</a:t>
            </a:r>
          </a:p>
        </p:txBody>
      </p:sp>
      <p:sp>
        <p:nvSpPr>
          <p:cNvPr id="3" name="TextBox 2"/>
          <p:cNvSpPr txBox="1"/>
          <p:nvPr/>
        </p:nvSpPr>
        <p:spPr>
          <a:xfrm>
            <a:off x="1046922" y="1205948"/>
            <a:ext cx="2281330" cy="584775"/>
          </a:xfrm>
          <a:prstGeom prst="rect">
            <a:avLst/>
          </a:prstGeom>
          <a:noFill/>
        </p:spPr>
        <p:txBody>
          <a:bodyPr wrap="none" rtlCol="0">
            <a:spAutoFit/>
          </a:bodyPr>
          <a:lstStyle/>
          <a:p>
            <a:r>
              <a:rPr lang="en-US" sz="3200" dirty="0" smtClean="0"/>
              <a:t>Factoid Page</a:t>
            </a:r>
            <a:endParaRPr lang="en-GB" sz="3200" dirty="0"/>
          </a:p>
        </p:txBody>
      </p:sp>
    </p:spTree>
    <p:extLst>
      <p:ext uri="{BB962C8B-B14F-4D97-AF65-F5344CB8AC3E}">
        <p14:creationId xmlns:p14="http://schemas.microsoft.com/office/powerpoint/2010/main" val="182575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9523</TotalTime>
  <Words>1702</Words>
  <Application>Microsoft Office PowerPoint</Application>
  <PresentationFormat>Widescreen</PresentationFormat>
  <Paragraphs>275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ILO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Bodwell, Charles</dc:creator>
  <cp:lastModifiedBy>Bodwell, Charles</cp:lastModifiedBy>
  <cp:revision>40</cp:revision>
  <cp:lastPrinted>2018-11-28T03:55:43Z</cp:lastPrinted>
  <dcterms:created xsi:type="dcterms:W3CDTF">2018-09-11T03:04:09Z</dcterms:created>
  <dcterms:modified xsi:type="dcterms:W3CDTF">2018-11-28T11:03:03Z</dcterms:modified>
</cp:coreProperties>
</file>