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1" r:id="rId7"/>
    <p:sldId id="263" r:id="rId8"/>
    <p:sldId id="264" r:id="rId9"/>
    <p:sldId id="266" r:id="rId10"/>
    <p:sldId id="268" r:id="rId11"/>
    <p:sldId id="265" r:id="rId12"/>
    <p:sldId id="269"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94" d="100"/>
          <a:sy n="94" d="100"/>
        </p:scale>
        <p:origin x="-6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95072CE-B60C-417B-849E-643F7E889C53}"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367775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5072CE-B60C-417B-849E-643F7E889C53}"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3347175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5072CE-B60C-417B-849E-643F7E889C53}"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103820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5072CE-B60C-417B-849E-643F7E889C53}"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565834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5072CE-B60C-417B-849E-643F7E889C53}" type="datetimeFigureOut">
              <a:rPr lang="en-GB" smtClean="0"/>
              <a:t>24/10/2018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1578227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95072CE-B60C-417B-849E-643F7E889C53}" type="datetimeFigureOut">
              <a:rPr lang="en-GB" smtClean="0"/>
              <a:t>24/10/2018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398863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95072CE-B60C-417B-849E-643F7E889C53}" type="datetimeFigureOut">
              <a:rPr lang="en-GB" smtClean="0"/>
              <a:t>24/10/2018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1573909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95072CE-B60C-417B-849E-643F7E889C53}" type="datetimeFigureOut">
              <a:rPr lang="en-GB" smtClean="0"/>
              <a:t>24/10/2018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207594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072CE-B60C-417B-849E-643F7E889C53}" type="datetimeFigureOut">
              <a:rPr lang="en-GB" smtClean="0"/>
              <a:t>24/10/2018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397895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5072CE-B60C-417B-849E-643F7E889C53}" type="datetimeFigureOut">
              <a:rPr lang="en-GB" smtClean="0"/>
              <a:t>24/10/2018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1364392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5072CE-B60C-417B-849E-643F7E889C53}" type="datetimeFigureOut">
              <a:rPr lang="en-GB" smtClean="0"/>
              <a:t>24/10/2018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405470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5072CE-B60C-417B-849E-643F7E889C53}" type="datetimeFigureOut">
              <a:rPr lang="en-GB" smtClean="0"/>
              <a:t>24/10/2018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BC6C3-C5D1-4BDB-A9E6-6856E92C3960}" type="slidenum">
              <a:rPr lang="en-GB" smtClean="0"/>
              <a:t>‹#›</a:t>
            </a:fld>
            <a:endParaRPr lang="en-GB"/>
          </a:p>
        </p:txBody>
      </p:sp>
    </p:spTree>
    <p:extLst>
      <p:ext uri="{BB962C8B-B14F-4D97-AF65-F5344CB8AC3E}">
        <p14:creationId xmlns:p14="http://schemas.microsoft.com/office/powerpoint/2010/main" val="1592563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520" y="1902781"/>
            <a:ext cx="1071164" cy="435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19" name="Rectangle 18"/>
          <p:cNvSpPr/>
          <p:nvPr/>
        </p:nvSpPr>
        <p:spPr>
          <a:xfrm>
            <a:off x="158920" y="2055181"/>
            <a:ext cx="1071164" cy="435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20" name="Rectangle 19"/>
          <p:cNvSpPr/>
          <p:nvPr/>
        </p:nvSpPr>
        <p:spPr>
          <a:xfrm>
            <a:off x="311320" y="2207581"/>
            <a:ext cx="1071164" cy="435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21" name="Rectangle 20"/>
          <p:cNvSpPr/>
          <p:nvPr/>
        </p:nvSpPr>
        <p:spPr>
          <a:xfrm>
            <a:off x="463720" y="2359981"/>
            <a:ext cx="1071164" cy="435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22" name="Rectangle 21"/>
          <p:cNvSpPr/>
          <p:nvPr/>
        </p:nvSpPr>
        <p:spPr>
          <a:xfrm>
            <a:off x="616120" y="2512381"/>
            <a:ext cx="1071164" cy="435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23" name="Rectangle 22"/>
          <p:cNvSpPr/>
          <p:nvPr/>
        </p:nvSpPr>
        <p:spPr>
          <a:xfrm>
            <a:off x="768520" y="2677843"/>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24" name="Rectangle 23"/>
          <p:cNvSpPr/>
          <p:nvPr/>
        </p:nvSpPr>
        <p:spPr>
          <a:xfrm>
            <a:off x="3363668" y="2677843"/>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Intro, Theory and Model</a:t>
            </a:r>
            <a:endParaRPr lang="en-US" sz="1200" dirty="0" smtClean="0"/>
          </a:p>
        </p:txBody>
      </p:sp>
      <p:sp>
        <p:nvSpPr>
          <p:cNvPr id="25" name="Rectangle 24"/>
          <p:cNvSpPr/>
          <p:nvPr/>
        </p:nvSpPr>
        <p:spPr>
          <a:xfrm>
            <a:off x="5856676" y="2677843"/>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Exercise</a:t>
            </a:r>
          </a:p>
        </p:txBody>
      </p:sp>
      <p:sp>
        <p:nvSpPr>
          <p:cNvPr id="26" name="Rectangle 25"/>
          <p:cNvSpPr/>
          <p:nvPr/>
        </p:nvSpPr>
        <p:spPr>
          <a:xfrm>
            <a:off x="10938280" y="2643005"/>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Conclusion</a:t>
            </a:r>
          </a:p>
        </p:txBody>
      </p:sp>
      <p:sp>
        <p:nvSpPr>
          <p:cNvPr id="27" name="Rectangle 26"/>
          <p:cNvSpPr/>
          <p:nvPr/>
        </p:nvSpPr>
        <p:spPr>
          <a:xfrm>
            <a:off x="10931930" y="202153"/>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Quiz</a:t>
            </a:r>
          </a:p>
        </p:txBody>
      </p:sp>
      <p:cxnSp>
        <p:nvCxnSpPr>
          <p:cNvPr id="68" name="Elbow Connector 67"/>
          <p:cNvCxnSpPr>
            <a:stCxn id="23" idx="3"/>
            <a:endCxn id="24" idx="1"/>
          </p:cNvCxnSpPr>
          <p:nvPr/>
        </p:nvCxnSpPr>
        <p:spPr>
          <a:xfrm>
            <a:off x="1839684" y="3696794"/>
            <a:ext cx="1523984"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25" idx="1"/>
          </p:cNvCxnSpPr>
          <p:nvPr/>
        </p:nvCxnSpPr>
        <p:spPr>
          <a:xfrm>
            <a:off x="5499634" y="3696794"/>
            <a:ext cx="357042"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25" idx="3"/>
            <a:endCxn id="26" idx="1"/>
          </p:cNvCxnSpPr>
          <p:nvPr/>
        </p:nvCxnSpPr>
        <p:spPr>
          <a:xfrm flipV="1">
            <a:off x="6927840" y="3661956"/>
            <a:ext cx="4010440" cy="348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26" idx="0"/>
            <a:endCxn id="27" idx="2"/>
          </p:cNvCxnSpPr>
          <p:nvPr/>
        </p:nvCxnSpPr>
        <p:spPr>
          <a:xfrm rot="16200000" flipV="1">
            <a:off x="11269212" y="2438355"/>
            <a:ext cx="402951" cy="63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27" idx="1"/>
            <a:endCxn id="18" idx="0"/>
          </p:cNvCxnSpPr>
          <p:nvPr/>
        </p:nvCxnSpPr>
        <p:spPr>
          <a:xfrm rot="10800000" flipV="1">
            <a:off x="542102" y="1221103"/>
            <a:ext cx="10389828" cy="681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063888" y="2681795"/>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Story  - Anwar and Zara</a:t>
            </a:r>
          </a:p>
          <a:p>
            <a:pPr algn="ctr"/>
            <a:r>
              <a:rPr lang="en-US" sz="1200" dirty="0" smtClean="0"/>
              <a:t>To Illustrate topic</a:t>
            </a:r>
            <a:endParaRPr lang="en-US" sz="1200" dirty="0" smtClean="0"/>
          </a:p>
        </p:txBody>
      </p:sp>
      <p:sp>
        <p:nvSpPr>
          <p:cNvPr id="62" name="Rectangle 61"/>
          <p:cNvSpPr/>
          <p:nvPr/>
        </p:nvSpPr>
        <p:spPr>
          <a:xfrm>
            <a:off x="9693123" y="2649356"/>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Inspitrational</a:t>
            </a:r>
            <a:r>
              <a:rPr lang="en-US" sz="1200" dirty="0" smtClean="0"/>
              <a:t> Story or Factoid</a:t>
            </a:r>
          </a:p>
          <a:p>
            <a:pPr algn="ctr"/>
            <a:r>
              <a:rPr lang="en-US" sz="1200" dirty="0" err="1" smtClean="0"/>
              <a:t>Eg</a:t>
            </a:r>
            <a:r>
              <a:rPr lang="en-US" sz="1200" dirty="0" smtClean="0"/>
              <a:t> “Steve Jobs started his first company at age 3 in his father’s basement…”</a:t>
            </a:r>
            <a:endParaRPr lang="en-US" sz="1200" dirty="0" smtClean="0"/>
          </a:p>
        </p:txBody>
      </p:sp>
      <p:sp>
        <p:nvSpPr>
          <p:cNvPr id="65" name="Rectangle 64"/>
          <p:cNvSpPr/>
          <p:nvPr/>
        </p:nvSpPr>
        <p:spPr>
          <a:xfrm>
            <a:off x="7104527" y="2671287"/>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Inspitrational</a:t>
            </a:r>
            <a:r>
              <a:rPr lang="en-US" sz="1200" dirty="0" smtClean="0"/>
              <a:t> Story or Factoid</a:t>
            </a:r>
          </a:p>
          <a:p>
            <a:pPr algn="ctr"/>
            <a:r>
              <a:rPr lang="en-US" sz="1200" dirty="0" err="1" smtClean="0"/>
              <a:t>Eg</a:t>
            </a:r>
            <a:r>
              <a:rPr lang="en-US" sz="1200" dirty="0" smtClean="0"/>
              <a:t> “Steve Jobs started his first company at age 3 in his father’s basement…”</a:t>
            </a:r>
            <a:endParaRPr lang="en-US" sz="1200" dirty="0" smtClean="0"/>
          </a:p>
        </p:txBody>
      </p:sp>
      <p:sp>
        <p:nvSpPr>
          <p:cNvPr id="69" name="Rectangle 68"/>
          <p:cNvSpPr/>
          <p:nvPr/>
        </p:nvSpPr>
        <p:spPr>
          <a:xfrm>
            <a:off x="9231225" y="217570"/>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Homework</a:t>
            </a:r>
          </a:p>
          <a:p>
            <a:pPr algn="ctr"/>
            <a:r>
              <a:rPr lang="en-US" sz="1200" dirty="0" smtClean="0"/>
              <a:t>“Show your vision statement to 3 friends and ask their views”</a:t>
            </a:r>
            <a:endParaRPr lang="en-US" sz="1200" dirty="0" smtClean="0"/>
          </a:p>
        </p:txBody>
      </p:sp>
      <p:sp>
        <p:nvSpPr>
          <p:cNvPr id="73" name="Rectangle 72"/>
          <p:cNvSpPr/>
          <p:nvPr/>
        </p:nvSpPr>
        <p:spPr>
          <a:xfrm>
            <a:off x="4596117" y="2664731"/>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Examples</a:t>
            </a:r>
          </a:p>
          <a:p>
            <a:pPr algn="ctr"/>
            <a:r>
              <a:rPr lang="en-US" sz="1200" dirty="0" err="1" smtClean="0"/>
              <a:t>Eg</a:t>
            </a:r>
            <a:r>
              <a:rPr lang="en-US" sz="1200" dirty="0" smtClean="0"/>
              <a:t> Sample Vision Statements</a:t>
            </a:r>
            <a:endParaRPr lang="en-US" sz="1200" dirty="0" smtClean="0"/>
          </a:p>
        </p:txBody>
      </p:sp>
      <p:sp>
        <p:nvSpPr>
          <p:cNvPr id="76" name="Rectangle 75"/>
          <p:cNvSpPr/>
          <p:nvPr/>
        </p:nvSpPr>
        <p:spPr>
          <a:xfrm>
            <a:off x="8349684" y="2643005"/>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Self Check of Results</a:t>
            </a:r>
          </a:p>
          <a:p>
            <a:pPr algn="ctr"/>
            <a:r>
              <a:rPr lang="en-US" sz="1200" dirty="0" err="1" smtClean="0"/>
              <a:t>Eg</a:t>
            </a:r>
            <a:r>
              <a:rPr lang="en-US" sz="1200" dirty="0" smtClean="0"/>
              <a:t>. Did your vision statement do a) </a:t>
            </a:r>
            <a:r>
              <a:rPr lang="en-US" sz="1200" dirty="0" err="1" smtClean="0"/>
              <a:t>xoxoxo</a:t>
            </a:r>
            <a:r>
              <a:rPr lang="en-US" sz="1200" dirty="0" smtClean="0"/>
              <a:t> and b) XOXOXO and c) XOXOXO</a:t>
            </a:r>
            <a:endParaRPr lang="en-US" sz="1200" dirty="0" smtClean="0"/>
          </a:p>
        </p:txBody>
      </p:sp>
    </p:spTree>
    <p:extLst>
      <p:ext uri="{BB962C8B-B14F-4D97-AF65-F5344CB8AC3E}">
        <p14:creationId xmlns:p14="http://schemas.microsoft.com/office/powerpoint/2010/main" val="3830417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a:r>
              <a:rPr lang="en-US" sz="1300" dirty="0" smtClean="0"/>
              <a:t>Conclusion:  Entrepreneurship is not easy, but it can be really rewarding.  </a:t>
            </a:r>
          </a:p>
          <a:p>
            <a:pPr marL="174625"/>
            <a:endParaRPr lang="en-US" sz="1300" dirty="0" smtClean="0"/>
          </a:p>
          <a:p>
            <a:pPr marL="174625"/>
            <a:r>
              <a:rPr lang="en-US" sz="1300" dirty="0" smtClean="0"/>
              <a:t>The fact is, most entrepreneurs don’t succeed in their first try at starting a business.  We learn from our mistakes. But the best way to avoid mistakes is to be aware of what they potentially can be.  Consider the following as you go forward, and perhaps adjust as needed.</a:t>
            </a:r>
          </a:p>
          <a:p>
            <a:pPr marL="174625"/>
            <a:endParaRPr lang="en-US" sz="1300" dirty="0"/>
          </a:p>
          <a:p>
            <a:pPr marL="174625"/>
            <a:r>
              <a:rPr lang="en-US" sz="1300" dirty="0" smtClean="0"/>
              <a:t>The most common errors made by people starting businesses include:</a:t>
            </a:r>
            <a:endParaRPr lang="en-US" sz="1300" dirty="0"/>
          </a:p>
          <a:p>
            <a:pPr marL="460375" indent="-285750">
              <a:buFont typeface="Arial" panose="020B0604020202020204" pitchFamily="34" charset="0"/>
              <a:buChar char="•"/>
            </a:pPr>
            <a:r>
              <a:rPr lang="en-GB" sz="1300" dirty="0" smtClean="0"/>
              <a:t>Under-estimating the costs or resources needed.</a:t>
            </a:r>
            <a:endParaRPr lang="en-GB" sz="1300" dirty="0"/>
          </a:p>
          <a:p>
            <a:pPr marL="460375" indent="-285750">
              <a:buFont typeface="Arial" panose="020B0604020202020204" pitchFamily="34" charset="0"/>
              <a:buChar char="•"/>
            </a:pPr>
            <a:r>
              <a:rPr lang="en-GB" sz="1300" dirty="0" smtClean="0"/>
              <a:t>Not meeting customers’ </a:t>
            </a:r>
            <a:r>
              <a:rPr lang="en-GB" sz="1300" dirty="0"/>
              <a:t>quality </a:t>
            </a:r>
            <a:r>
              <a:rPr lang="en-GB" sz="1300" dirty="0" smtClean="0"/>
              <a:t>requirements.</a:t>
            </a:r>
            <a:endParaRPr lang="en-GB" sz="1300" dirty="0"/>
          </a:p>
          <a:p>
            <a:pPr marL="460375" indent="-285750">
              <a:buFont typeface="Arial" panose="020B0604020202020204" pitchFamily="34" charset="0"/>
              <a:buChar char="•"/>
            </a:pPr>
            <a:r>
              <a:rPr lang="en-GB" sz="1300" dirty="0" smtClean="0"/>
              <a:t>Being weak on sales </a:t>
            </a:r>
            <a:r>
              <a:rPr lang="en-GB" sz="1300" dirty="0"/>
              <a:t>and </a:t>
            </a:r>
            <a:r>
              <a:rPr lang="en-GB" sz="1300" dirty="0" smtClean="0"/>
              <a:t>marketing of your new business</a:t>
            </a:r>
            <a:endParaRPr lang="en-GB" sz="1300" dirty="0"/>
          </a:p>
          <a:p>
            <a:pPr marL="460375" indent="-285750">
              <a:buFont typeface="Arial" panose="020B0604020202020204" pitchFamily="34" charset="0"/>
              <a:buChar char="•"/>
            </a:pPr>
            <a:r>
              <a:rPr lang="en-GB" sz="1300" dirty="0"/>
              <a:t>Not managing the finances well – poor accounting.</a:t>
            </a:r>
          </a:p>
          <a:p>
            <a:pPr marL="460375" indent="-285750">
              <a:buFont typeface="Arial" panose="020B0604020202020204" pitchFamily="34" charset="0"/>
              <a:buChar char="•"/>
            </a:pPr>
            <a:r>
              <a:rPr lang="en-GB" sz="1300" dirty="0" smtClean="0"/>
              <a:t>Not being flexible and adjusting as you start.</a:t>
            </a:r>
            <a:endParaRPr lang="en-GB" sz="1300" dirty="0"/>
          </a:p>
          <a:p>
            <a:pPr marL="460375" indent="-285750">
              <a:buFont typeface="Arial" panose="020B0604020202020204" pitchFamily="34" charset="0"/>
              <a:buChar char="•"/>
            </a:pPr>
            <a:r>
              <a:rPr lang="en-GB" sz="1300" dirty="0"/>
              <a:t>Not </a:t>
            </a:r>
            <a:r>
              <a:rPr lang="en-GB" sz="1300" dirty="0" smtClean="0"/>
              <a:t>knowing your competition, and how you can do better than them.</a:t>
            </a:r>
            <a:endParaRPr lang="en-GB" sz="1300" dirty="0"/>
          </a:p>
          <a:p>
            <a:pPr marL="460375" indent="-285750">
              <a:buFont typeface="Arial" panose="020B0604020202020204" pitchFamily="34" charset="0"/>
              <a:buChar char="•"/>
            </a:pPr>
            <a:r>
              <a:rPr lang="en-US" sz="1300" dirty="0" smtClean="0"/>
              <a:t>Setting your price too high or too low.</a:t>
            </a:r>
            <a:r>
              <a:rPr lang="en-GB" sz="1300" dirty="0"/>
              <a:t> </a:t>
            </a:r>
            <a:endParaRPr lang="en-GB" sz="1300" dirty="0" smtClean="0"/>
          </a:p>
          <a:p>
            <a:pPr marL="460375" indent="-285750">
              <a:buFont typeface="Arial" panose="020B0604020202020204" pitchFamily="34" charset="0"/>
              <a:buChar char="•"/>
            </a:pPr>
            <a:r>
              <a:rPr lang="en-GB" sz="1300" dirty="0" smtClean="0"/>
              <a:t>Thinking </a:t>
            </a:r>
            <a:r>
              <a:rPr lang="en-GB" sz="1300" dirty="0"/>
              <a:t>that success will come easily, quickly or without lots of work</a:t>
            </a:r>
            <a:r>
              <a:rPr lang="en-GB" sz="1300" dirty="0" smtClean="0"/>
              <a:t>.</a:t>
            </a:r>
          </a:p>
          <a:p>
            <a:pPr marL="174625"/>
            <a:endParaRPr lang="en-US" sz="1300" dirty="0"/>
          </a:p>
          <a:p>
            <a:pPr marL="174625"/>
            <a:r>
              <a:rPr lang="en-US" sz="1300" dirty="0" smtClean="0"/>
              <a:t>The following modules will help on much of this – but the best start will be for you to consider these points and keep improving your plan.</a:t>
            </a:r>
            <a:endParaRPr lang="en-US" sz="1300" dirty="0" smtClean="0"/>
          </a:p>
        </p:txBody>
      </p:sp>
      <p:sp>
        <p:nvSpPr>
          <p:cNvPr id="3" name="TextBox 2"/>
          <p:cNvSpPr txBox="1"/>
          <p:nvPr/>
        </p:nvSpPr>
        <p:spPr>
          <a:xfrm>
            <a:off x="1046922" y="1205948"/>
            <a:ext cx="2895921" cy="584775"/>
          </a:xfrm>
          <a:prstGeom prst="rect">
            <a:avLst/>
          </a:prstGeom>
          <a:noFill/>
        </p:spPr>
        <p:txBody>
          <a:bodyPr wrap="none" rtlCol="0">
            <a:spAutoFit/>
          </a:bodyPr>
          <a:lstStyle/>
          <a:p>
            <a:r>
              <a:rPr lang="en-US" sz="3200" dirty="0" smtClean="0"/>
              <a:t>Conclusion Page</a:t>
            </a:r>
            <a:endParaRPr lang="en-GB" sz="3200" dirty="0"/>
          </a:p>
        </p:txBody>
      </p:sp>
    </p:spTree>
    <p:extLst>
      <p:ext uri="{BB962C8B-B14F-4D97-AF65-F5344CB8AC3E}">
        <p14:creationId xmlns:p14="http://schemas.microsoft.com/office/powerpoint/2010/main" val="270488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6922" y="1205948"/>
            <a:ext cx="1820307" cy="584775"/>
          </a:xfrm>
          <a:prstGeom prst="rect">
            <a:avLst/>
          </a:prstGeom>
          <a:noFill/>
        </p:spPr>
        <p:txBody>
          <a:bodyPr wrap="none" rtlCol="0">
            <a:spAutoFit/>
          </a:bodyPr>
          <a:lstStyle/>
          <a:p>
            <a:r>
              <a:rPr lang="en-US" sz="3200" dirty="0" smtClean="0"/>
              <a:t>Quiz Page</a:t>
            </a:r>
            <a:endParaRPr lang="en-GB" sz="3200" dirty="0"/>
          </a:p>
        </p:txBody>
      </p:sp>
      <p:sp>
        <p:nvSpPr>
          <p:cNvPr id="4" name="Rectangle 3"/>
          <p:cNvSpPr/>
          <p:nvPr/>
        </p:nvSpPr>
        <p:spPr>
          <a:xfrm>
            <a:off x="5868347" y="496484"/>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Module 1 - Quiz</a:t>
            </a:r>
          </a:p>
          <a:p>
            <a:pPr algn="ctr"/>
            <a:endParaRPr lang="en-US" sz="1300" dirty="0"/>
          </a:p>
          <a:p>
            <a:r>
              <a:rPr lang="en-GB" sz="1300" dirty="0"/>
              <a:t>Which of the following is a first consideration for success in starting a new business –</a:t>
            </a:r>
          </a:p>
          <a:p>
            <a:pPr marL="342900" indent="-342900">
              <a:buFont typeface="+mj-lt"/>
              <a:buAutoNum type="alphaLcParenR"/>
            </a:pPr>
            <a:r>
              <a:rPr lang="en-GB" sz="1300" dirty="0"/>
              <a:t>A customer need that isn’t being met</a:t>
            </a:r>
          </a:p>
          <a:p>
            <a:pPr marL="342900" indent="-342900">
              <a:buFont typeface="+mj-lt"/>
              <a:buAutoNum type="alphaLcParenR"/>
            </a:pPr>
            <a:r>
              <a:rPr lang="en-GB" sz="1300" dirty="0"/>
              <a:t>A business plan that considers marketing</a:t>
            </a:r>
          </a:p>
          <a:p>
            <a:pPr marL="342900" indent="-342900">
              <a:buFont typeface="+mj-lt"/>
              <a:buAutoNum type="alphaLcParenR"/>
            </a:pPr>
            <a:r>
              <a:rPr lang="en-GB" sz="1300" dirty="0"/>
              <a:t>Funding from the bank or government</a:t>
            </a:r>
          </a:p>
          <a:p>
            <a:pPr marL="342900" indent="-342900">
              <a:buFont typeface="+mj-lt"/>
              <a:buAutoNum type="alphaLcParenR"/>
            </a:pPr>
            <a:r>
              <a:rPr lang="en-GB" sz="1300" dirty="0"/>
              <a:t>Support from your family, or a family business</a:t>
            </a:r>
          </a:p>
          <a:p>
            <a:endParaRPr lang="en-GB" sz="1300" dirty="0"/>
          </a:p>
          <a:p>
            <a:r>
              <a:rPr lang="en-GB" sz="1300" dirty="0"/>
              <a:t>True or False – The key to finding a good business idea for </a:t>
            </a:r>
            <a:r>
              <a:rPr lang="en-GB" sz="1300" dirty="0" err="1"/>
              <a:t>startup</a:t>
            </a:r>
            <a:r>
              <a:rPr lang="en-GB" sz="1300" dirty="0"/>
              <a:t> is matching unmet customer needs with good solutions to meeting those needs</a:t>
            </a:r>
            <a:r>
              <a:rPr lang="en-GB" sz="1300" dirty="0" smtClean="0"/>
              <a:t>.</a:t>
            </a:r>
          </a:p>
          <a:p>
            <a:pPr marL="342900" indent="-342900">
              <a:buFont typeface="+mj-lt"/>
              <a:buAutoNum type="alphaLcParenR"/>
            </a:pPr>
            <a:r>
              <a:rPr lang="en-US" sz="1300" dirty="0" smtClean="0"/>
              <a:t>True</a:t>
            </a:r>
          </a:p>
          <a:p>
            <a:pPr marL="342900" indent="-342900">
              <a:buFont typeface="+mj-lt"/>
              <a:buAutoNum type="alphaLcParenR"/>
            </a:pPr>
            <a:r>
              <a:rPr lang="en-US" sz="1300" dirty="0" smtClean="0"/>
              <a:t>False</a:t>
            </a:r>
            <a:endParaRPr lang="en-GB" sz="1300" dirty="0"/>
          </a:p>
          <a:p>
            <a:endParaRPr lang="en-GB" sz="1300" dirty="0"/>
          </a:p>
          <a:p>
            <a:r>
              <a:rPr lang="en-GB" sz="1300" dirty="0"/>
              <a:t>Which of the following question is least important to consider</a:t>
            </a:r>
          </a:p>
          <a:p>
            <a:pPr marL="342900" indent="-342900">
              <a:buFont typeface="+mj-lt"/>
              <a:buAutoNum type="alphaLcParenR"/>
            </a:pPr>
            <a:r>
              <a:rPr lang="en-GB" sz="1300" dirty="0"/>
              <a:t>How much money do you have in bank to start business.</a:t>
            </a:r>
          </a:p>
          <a:p>
            <a:pPr marL="342900" indent="-342900">
              <a:buFont typeface="+mj-lt"/>
              <a:buAutoNum type="alphaLcParenR"/>
            </a:pPr>
            <a:r>
              <a:rPr lang="en-GB" sz="1300" dirty="0"/>
              <a:t>What business your family is in</a:t>
            </a:r>
          </a:p>
          <a:p>
            <a:pPr marL="342900" indent="-342900">
              <a:buFont typeface="+mj-lt"/>
              <a:buAutoNum type="alphaLcParenR"/>
            </a:pPr>
            <a:r>
              <a:rPr lang="en-GB" sz="1300" dirty="0"/>
              <a:t>What your potential customers need</a:t>
            </a:r>
          </a:p>
          <a:p>
            <a:pPr marL="342900" indent="-342900">
              <a:buFont typeface="+mj-lt"/>
              <a:buAutoNum type="alphaLcParenR"/>
            </a:pPr>
            <a:r>
              <a:rPr lang="en-GB" sz="1300" dirty="0"/>
              <a:t>When you should start your business</a:t>
            </a:r>
          </a:p>
          <a:p>
            <a:pPr marL="342900" indent="-342900">
              <a:buFont typeface="+mj-lt"/>
              <a:buAutoNum type="alphaLcParenR"/>
            </a:pPr>
            <a:endParaRPr lang="en-GB" sz="1300" dirty="0"/>
          </a:p>
          <a:p>
            <a:r>
              <a:rPr lang="en-GB" sz="1300" dirty="0"/>
              <a:t>True or false – Most business </a:t>
            </a:r>
            <a:r>
              <a:rPr lang="en-GB" sz="1300" dirty="0" err="1"/>
              <a:t>startups</a:t>
            </a:r>
            <a:r>
              <a:rPr lang="en-GB" sz="1300" dirty="0"/>
              <a:t> fail because of a lack of experience</a:t>
            </a:r>
            <a:r>
              <a:rPr lang="en-GB" sz="1300" dirty="0" smtClean="0"/>
              <a:t>.</a:t>
            </a:r>
          </a:p>
          <a:p>
            <a:pPr marL="342900" indent="-342900">
              <a:buFont typeface="+mj-lt"/>
              <a:buAutoNum type="alphaLcParenR"/>
            </a:pPr>
            <a:r>
              <a:rPr lang="en-US" sz="1300" dirty="0" smtClean="0"/>
              <a:t>True</a:t>
            </a:r>
          </a:p>
          <a:p>
            <a:pPr marL="342900" indent="-342900">
              <a:buFont typeface="+mj-lt"/>
              <a:buAutoNum type="alphaLcParenR"/>
            </a:pPr>
            <a:r>
              <a:rPr lang="en-US" sz="1300" dirty="0" smtClean="0"/>
              <a:t>False</a:t>
            </a:r>
            <a:endParaRPr lang="en-GB" sz="1300" dirty="0"/>
          </a:p>
          <a:p>
            <a:endParaRPr lang="en-US" sz="1300" dirty="0" smtClean="0"/>
          </a:p>
          <a:p>
            <a:endParaRPr lang="en-US" sz="1300" dirty="0" smtClean="0"/>
          </a:p>
        </p:txBody>
      </p:sp>
    </p:spTree>
    <p:extLst>
      <p:ext uri="{BB962C8B-B14F-4D97-AF65-F5344CB8AC3E}">
        <p14:creationId xmlns:p14="http://schemas.microsoft.com/office/powerpoint/2010/main" val="1930108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6922" y="1205948"/>
            <a:ext cx="4663264" cy="3046988"/>
          </a:xfrm>
          <a:prstGeom prst="rect">
            <a:avLst/>
          </a:prstGeom>
          <a:noFill/>
        </p:spPr>
        <p:txBody>
          <a:bodyPr wrap="none" rtlCol="0">
            <a:spAutoFit/>
          </a:bodyPr>
          <a:lstStyle/>
          <a:p>
            <a:r>
              <a:rPr lang="en-US" sz="3200" dirty="0" smtClean="0"/>
              <a:t>Quiz Results Page</a:t>
            </a:r>
          </a:p>
          <a:p>
            <a:r>
              <a:rPr lang="en-US" sz="3200" dirty="0" smtClean="0"/>
              <a:t>HIGHLIGHT QUESTIONS</a:t>
            </a:r>
          </a:p>
          <a:p>
            <a:r>
              <a:rPr lang="en-US" sz="3200" dirty="0" smtClean="0"/>
              <a:t>THAT WERE ANSWERED</a:t>
            </a:r>
          </a:p>
          <a:p>
            <a:r>
              <a:rPr lang="en-US" sz="3200" dirty="0" smtClean="0"/>
              <a:t>WRONG – And send back </a:t>
            </a:r>
          </a:p>
          <a:p>
            <a:r>
              <a:rPr lang="en-US" sz="3200" dirty="0"/>
              <a:t>t</a:t>
            </a:r>
            <a:r>
              <a:rPr lang="en-US" sz="3200" dirty="0" smtClean="0"/>
              <a:t>o introduction page if 2 or</a:t>
            </a:r>
          </a:p>
          <a:p>
            <a:r>
              <a:rPr lang="en-US" sz="3200" dirty="0"/>
              <a:t>m</a:t>
            </a:r>
            <a:r>
              <a:rPr lang="en-US" sz="3200" dirty="0" smtClean="0"/>
              <a:t>ore answers are wrong.</a:t>
            </a:r>
            <a:endParaRPr lang="en-GB" sz="3200" dirty="0"/>
          </a:p>
        </p:txBody>
      </p:sp>
      <p:sp>
        <p:nvSpPr>
          <p:cNvPr id="4" name="Rectangle 3"/>
          <p:cNvSpPr/>
          <p:nvPr/>
        </p:nvSpPr>
        <p:spPr>
          <a:xfrm>
            <a:off x="5868347" y="496484"/>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Module 1 - Quiz</a:t>
            </a:r>
          </a:p>
          <a:p>
            <a:pPr algn="ctr"/>
            <a:endParaRPr lang="en-US" sz="1300" dirty="0"/>
          </a:p>
          <a:p>
            <a:r>
              <a:rPr lang="en-GB" sz="1300" dirty="0"/>
              <a:t>Which of the following is a first consideration for success in starting a new business –</a:t>
            </a:r>
          </a:p>
          <a:p>
            <a:pPr marL="342900" indent="-342900">
              <a:buFont typeface="+mj-lt"/>
              <a:buAutoNum type="alphaLcParenR"/>
            </a:pPr>
            <a:r>
              <a:rPr lang="en-GB" sz="1300" dirty="0"/>
              <a:t>A customer need that isn’t being met</a:t>
            </a:r>
          </a:p>
          <a:p>
            <a:pPr marL="342900" indent="-342900">
              <a:buFont typeface="+mj-lt"/>
              <a:buAutoNum type="alphaLcParenR"/>
            </a:pPr>
            <a:r>
              <a:rPr lang="en-GB" sz="1300" dirty="0"/>
              <a:t>A business plan that considers marketing</a:t>
            </a:r>
          </a:p>
          <a:p>
            <a:pPr marL="342900" indent="-342900">
              <a:buFont typeface="+mj-lt"/>
              <a:buAutoNum type="alphaLcParenR"/>
            </a:pPr>
            <a:r>
              <a:rPr lang="en-GB" sz="1300" dirty="0"/>
              <a:t>Funding from the bank or government</a:t>
            </a:r>
          </a:p>
          <a:p>
            <a:pPr marL="342900" indent="-342900">
              <a:buFont typeface="+mj-lt"/>
              <a:buAutoNum type="alphaLcParenR"/>
            </a:pPr>
            <a:r>
              <a:rPr lang="en-GB" sz="1300" dirty="0"/>
              <a:t>Support from your family, or a family business</a:t>
            </a:r>
          </a:p>
          <a:p>
            <a:endParaRPr lang="en-GB" sz="1300" dirty="0"/>
          </a:p>
          <a:p>
            <a:r>
              <a:rPr lang="en-GB" sz="1300" dirty="0"/>
              <a:t>True or False – The key to finding a good business idea for </a:t>
            </a:r>
            <a:r>
              <a:rPr lang="en-GB" sz="1300" dirty="0" err="1"/>
              <a:t>startup</a:t>
            </a:r>
            <a:r>
              <a:rPr lang="en-GB" sz="1300" dirty="0"/>
              <a:t> is matching unmet customer needs with good solutions to meeting those needs</a:t>
            </a:r>
            <a:r>
              <a:rPr lang="en-GB" sz="1300" dirty="0" smtClean="0"/>
              <a:t>.</a:t>
            </a:r>
          </a:p>
          <a:p>
            <a:pPr marL="342900" indent="-342900">
              <a:buFont typeface="+mj-lt"/>
              <a:buAutoNum type="alphaLcParenR"/>
            </a:pPr>
            <a:r>
              <a:rPr lang="en-US" sz="1300" dirty="0" smtClean="0"/>
              <a:t>True</a:t>
            </a:r>
          </a:p>
          <a:p>
            <a:pPr marL="342900" indent="-342900">
              <a:buFont typeface="+mj-lt"/>
              <a:buAutoNum type="alphaLcParenR"/>
            </a:pPr>
            <a:r>
              <a:rPr lang="en-US" sz="1300" dirty="0" smtClean="0"/>
              <a:t>False</a:t>
            </a:r>
            <a:endParaRPr lang="en-GB" sz="1300" dirty="0"/>
          </a:p>
          <a:p>
            <a:endParaRPr lang="en-GB" sz="1300" dirty="0"/>
          </a:p>
          <a:p>
            <a:r>
              <a:rPr lang="en-GB" sz="1300" dirty="0"/>
              <a:t>Which of the following question is least important to consider</a:t>
            </a:r>
          </a:p>
          <a:p>
            <a:pPr marL="342900" indent="-342900">
              <a:buFont typeface="+mj-lt"/>
              <a:buAutoNum type="alphaLcParenR"/>
            </a:pPr>
            <a:r>
              <a:rPr lang="en-GB" sz="1300" dirty="0"/>
              <a:t>How much money do you have in bank to start business.</a:t>
            </a:r>
          </a:p>
          <a:p>
            <a:pPr marL="342900" indent="-342900">
              <a:buFont typeface="+mj-lt"/>
              <a:buAutoNum type="alphaLcParenR"/>
            </a:pPr>
            <a:r>
              <a:rPr lang="en-GB" sz="1300" dirty="0"/>
              <a:t>What business your family is in</a:t>
            </a:r>
          </a:p>
          <a:p>
            <a:pPr marL="342900" indent="-342900">
              <a:buFont typeface="+mj-lt"/>
              <a:buAutoNum type="alphaLcParenR"/>
            </a:pPr>
            <a:r>
              <a:rPr lang="en-GB" sz="1300" dirty="0"/>
              <a:t>What your potential customers need</a:t>
            </a:r>
          </a:p>
          <a:p>
            <a:pPr marL="342900" indent="-342900">
              <a:buFont typeface="+mj-lt"/>
              <a:buAutoNum type="alphaLcParenR"/>
            </a:pPr>
            <a:r>
              <a:rPr lang="en-GB" sz="1300" dirty="0"/>
              <a:t>When you should start your business</a:t>
            </a:r>
          </a:p>
          <a:p>
            <a:pPr marL="342900" indent="-342900">
              <a:buFont typeface="+mj-lt"/>
              <a:buAutoNum type="alphaLcParenR"/>
            </a:pPr>
            <a:endParaRPr lang="en-GB" sz="1300" dirty="0"/>
          </a:p>
          <a:p>
            <a:r>
              <a:rPr lang="en-GB" sz="1300" dirty="0"/>
              <a:t>True or false – Most business </a:t>
            </a:r>
            <a:r>
              <a:rPr lang="en-GB" sz="1300" dirty="0" err="1"/>
              <a:t>startups</a:t>
            </a:r>
            <a:r>
              <a:rPr lang="en-GB" sz="1300" dirty="0"/>
              <a:t> fail because of a lack of experience</a:t>
            </a:r>
            <a:r>
              <a:rPr lang="en-GB" sz="1300" dirty="0" smtClean="0"/>
              <a:t>.</a:t>
            </a:r>
          </a:p>
          <a:p>
            <a:pPr marL="342900" indent="-342900">
              <a:buFont typeface="+mj-lt"/>
              <a:buAutoNum type="alphaLcParenR"/>
            </a:pPr>
            <a:r>
              <a:rPr lang="en-US" sz="1300" dirty="0" smtClean="0"/>
              <a:t>True</a:t>
            </a:r>
          </a:p>
          <a:p>
            <a:pPr marL="342900" indent="-342900">
              <a:buFont typeface="+mj-lt"/>
              <a:buAutoNum type="alphaLcParenR"/>
            </a:pPr>
            <a:r>
              <a:rPr lang="en-US" sz="1300" dirty="0" smtClean="0"/>
              <a:t>False</a:t>
            </a:r>
            <a:endParaRPr lang="en-GB" sz="1300" dirty="0"/>
          </a:p>
          <a:p>
            <a:endParaRPr lang="en-US" sz="1300" dirty="0" smtClean="0"/>
          </a:p>
          <a:p>
            <a:endParaRPr lang="en-US" sz="1300" dirty="0" smtClean="0"/>
          </a:p>
        </p:txBody>
      </p:sp>
    </p:spTree>
    <p:extLst>
      <p:ext uri="{BB962C8B-B14F-4D97-AF65-F5344CB8AC3E}">
        <p14:creationId xmlns:p14="http://schemas.microsoft.com/office/powerpoint/2010/main" val="2707834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8347"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Show </a:t>
            </a:r>
            <a:r>
              <a:rPr lang="en-US" dirty="0"/>
              <a:t>your </a:t>
            </a:r>
            <a:r>
              <a:rPr lang="en-US" dirty="0" smtClean="0"/>
              <a:t>unmet customer needs and solution statements to 3 friends, in particular any successful business people you may know.  Ask </a:t>
            </a:r>
            <a:r>
              <a:rPr lang="en-US" dirty="0"/>
              <a:t>their </a:t>
            </a:r>
            <a:r>
              <a:rPr lang="en-US" dirty="0" smtClean="0"/>
              <a:t>views, what they like about your ideas, and what they think could be challenging.  Try to listen and get them to give advice.  </a:t>
            </a:r>
          </a:p>
          <a:p>
            <a:pPr algn="ctr"/>
            <a:endParaRPr lang="en-US" dirty="0"/>
          </a:p>
          <a:p>
            <a:pPr algn="ctr"/>
            <a:r>
              <a:rPr lang="en-US" dirty="0" smtClean="0"/>
              <a:t>Adjust your business solution as required.</a:t>
            </a:r>
            <a:endParaRPr lang="en-US" dirty="0"/>
          </a:p>
        </p:txBody>
      </p:sp>
      <p:sp>
        <p:nvSpPr>
          <p:cNvPr id="3" name="TextBox 2"/>
          <p:cNvSpPr txBox="1"/>
          <p:nvPr/>
        </p:nvSpPr>
        <p:spPr>
          <a:xfrm>
            <a:off x="1046922" y="1205948"/>
            <a:ext cx="2171428" cy="584775"/>
          </a:xfrm>
          <a:prstGeom prst="rect">
            <a:avLst/>
          </a:prstGeom>
          <a:noFill/>
        </p:spPr>
        <p:txBody>
          <a:bodyPr wrap="none" rtlCol="0">
            <a:spAutoFit/>
          </a:bodyPr>
          <a:lstStyle/>
          <a:p>
            <a:r>
              <a:rPr lang="en-US" sz="3200" dirty="0" smtClean="0"/>
              <a:t>Homework </a:t>
            </a:r>
            <a:endParaRPr lang="en-GB" sz="3200" dirty="0"/>
          </a:p>
        </p:txBody>
      </p:sp>
    </p:spTree>
    <p:extLst>
      <p:ext uri="{BB962C8B-B14F-4D97-AF65-F5344CB8AC3E}">
        <p14:creationId xmlns:p14="http://schemas.microsoft.com/office/powerpoint/2010/main" val="206402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Find Your Business Idea</a:t>
            </a:r>
            <a:endParaRPr lang="en-US" sz="4400" dirty="0" smtClean="0"/>
          </a:p>
        </p:txBody>
      </p:sp>
      <p:sp>
        <p:nvSpPr>
          <p:cNvPr id="3" name="TextBox 2"/>
          <p:cNvSpPr txBox="1"/>
          <p:nvPr/>
        </p:nvSpPr>
        <p:spPr>
          <a:xfrm>
            <a:off x="1046922" y="1205948"/>
            <a:ext cx="3194080" cy="584775"/>
          </a:xfrm>
          <a:prstGeom prst="rect">
            <a:avLst/>
          </a:prstGeom>
          <a:noFill/>
        </p:spPr>
        <p:txBody>
          <a:bodyPr wrap="none" rtlCol="0">
            <a:spAutoFit/>
          </a:bodyPr>
          <a:lstStyle/>
          <a:p>
            <a:r>
              <a:rPr lang="en-US" sz="3200" dirty="0" smtClean="0"/>
              <a:t>Module Title Page</a:t>
            </a:r>
            <a:endParaRPr lang="en-GB" sz="3200" dirty="0"/>
          </a:p>
        </p:txBody>
      </p:sp>
    </p:spTree>
    <p:extLst>
      <p:ext uri="{BB962C8B-B14F-4D97-AF65-F5344CB8AC3E}">
        <p14:creationId xmlns:p14="http://schemas.microsoft.com/office/powerpoint/2010/main" val="353663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5738"/>
            <a:endParaRPr lang="en-GB" sz="1200" dirty="0" smtClean="0"/>
          </a:p>
          <a:p>
            <a:pPr marL="185738"/>
            <a:endParaRPr lang="en-GB" sz="1200" dirty="0"/>
          </a:p>
          <a:p>
            <a:pPr marL="185738"/>
            <a:endParaRPr lang="en-GB" sz="1200" dirty="0" smtClean="0"/>
          </a:p>
          <a:p>
            <a:pPr marL="185738"/>
            <a:endParaRPr lang="en-GB" sz="1200" dirty="0"/>
          </a:p>
          <a:p>
            <a:pPr marL="185738"/>
            <a:endParaRPr lang="en-GB" sz="1200" dirty="0" smtClean="0"/>
          </a:p>
          <a:p>
            <a:pPr marL="185738"/>
            <a:endParaRPr lang="en-GB" sz="1200" dirty="0"/>
          </a:p>
          <a:p>
            <a:pPr marL="185738"/>
            <a:endParaRPr lang="en-GB" sz="1200" dirty="0" smtClean="0"/>
          </a:p>
          <a:p>
            <a:pPr marL="185738"/>
            <a:r>
              <a:rPr lang="en-GB" sz="1200" dirty="0" smtClean="0"/>
              <a:t>Zara </a:t>
            </a:r>
            <a:r>
              <a:rPr lang="en-GB" sz="1200" dirty="0"/>
              <a:t>and Anwar have both been thinking about </a:t>
            </a:r>
            <a:r>
              <a:rPr lang="en-GB" sz="1200" dirty="0" smtClean="0"/>
              <a:t>starting </a:t>
            </a:r>
            <a:r>
              <a:rPr lang="en-GB" sz="1200" dirty="0"/>
              <a:t>a new business. Zara is considering three different options: opening a tailoring shop, a clothing shop, or a jewellery shop. Anwar has also identified three different ideas: opening a restaurant, a bakery, or a coffee shop. They discuss their ideas together: </a:t>
            </a:r>
            <a:endParaRPr lang="en-GB" sz="1200" dirty="0" smtClean="0"/>
          </a:p>
          <a:p>
            <a:pPr marL="185738"/>
            <a:endParaRPr lang="en-GB" sz="1200" dirty="0"/>
          </a:p>
          <a:p>
            <a:pPr marL="185738"/>
            <a:r>
              <a:rPr lang="en-GB" sz="1200" b="1" dirty="0"/>
              <a:t>Zara</a:t>
            </a:r>
            <a:r>
              <a:rPr lang="en-GB" sz="1200" dirty="0"/>
              <a:t>: “I think that it will be complicated and expensive to find all the tools and materials to make jewellery. What do you think, Anwar?”</a:t>
            </a:r>
          </a:p>
          <a:p>
            <a:pPr marL="185738"/>
            <a:r>
              <a:rPr lang="en-GB" sz="1200" b="1" dirty="0"/>
              <a:t>Anwar</a:t>
            </a:r>
            <a:r>
              <a:rPr lang="en-GB" sz="1200" dirty="0"/>
              <a:t>: “I think that people need clothes more than jewellery.”</a:t>
            </a:r>
          </a:p>
          <a:p>
            <a:pPr marL="185738"/>
            <a:r>
              <a:rPr lang="en-GB" sz="1200" b="1" dirty="0"/>
              <a:t>Zara</a:t>
            </a:r>
            <a:r>
              <a:rPr lang="en-GB" sz="1200" dirty="0"/>
              <a:t>: “You are right. It is probably better to open a clothing shop.”</a:t>
            </a:r>
          </a:p>
          <a:p>
            <a:pPr marL="185738"/>
            <a:r>
              <a:rPr lang="en-GB" sz="1200" b="1" dirty="0"/>
              <a:t>Anwar</a:t>
            </a:r>
            <a:r>
              <a:rPr lang="en-GB" sz="1200" dirty="0"/>
              <a:t>: “I am experienced in baking, but I don’t feel skilled enough to open a restaurant.”</a:t>
            </a:r>
          </a:p>
          <a:p>
            <a:pPr marL="185738"/>
            <a:r>
              <a:rPr lang="en-GB" sz="1200" b="1" dirty="0"/>
              <a:t>Zara</a:t>
            </a:r>
            <a:r>
              <a:rPr lang="en-GB" sz="1200" dirty="0"/>
              <a:t>: “Everyone needs to buy bread every day. Why not open a bakery</a:t>
            </a:r>
            <a:r>
              <a:rPr lang="en-GB" sz="1200" dirty="0" smtClean="0"/>
              <a:t>?”</a:t>
            </a:r>
          </a:p>
          <a:p>
            <a:pPr marL="185738"/>
            <a:endParaRPr lang="en-GB" sz="1200" dirty="0"/>
          </a:p>
          <a:p>
            <a:pPr marL="185738"/>
            <a:r>
              <a:rPr lang="en-GB" sz="1200" dirty="0" smtClean="0"/>
              <a:t>Consider the </a:t>
            </a:r>
            <a:r>
              <a:rPr lang="en-GB" sz="1200" dirty="0"/>
              <a:t>following </a:t>
            </a:r>
            <a:r>
              <a:rPr lang="en-GB" sz="1200" dirty="0" smtClean="0"/>
              <a:t>questions before moving on:</a:t>
            </a:r>
            <a:endParaRPr lang="en-GB" sz="1200" dirty="0"/>
          </a:p>
          <a:p>
            <a:pPr marL="357188" indent="-171450">
              <a:buFont typeface="Arial" panose="020B0604020202020204" pitchFamily="34" charset="0"/>
              <a:buChar char="•"/>
            </a:pPr>
            <a:r>
              <a:rPr lang="en-GB" sz="1200" dirty="0" smtClean="0"/>
              <a:t>What </a:t>
            </a:r>
            <a:r>
              <a:rPr lang="en-GB" sz="1200" dirty="0"/>
              <a:t>are Zara and Anwar trying to decide?  </a:t>
            </a:r>
          </a:p>
          <a:p>
            <a:pPr marL="357188" indent="-171450">
              <a:buFont typeface="Arial" panose="020B0604020202020204" pitchFamily="34" charset="0"/>
              <a:buChar char="•"/>
            </a:pPr>
            <a:r>
              <a:rPr lang="en-GB" sz="1200" dirty="0" smtClean="0"/>
              <a:t>What </a:t>
            </a:r>
            <a:r>
              <a:rPr lang="en-GB" sz="1200" dirty="0"/>
              <a:t>factors are they considering when deciding on a business idea?  </a:t>
            </a:r>
          </a:p>
          <a:p>
            <a:pPr marL="357188" indent="-171450">
              <a:buFont typeface="Arial" panose="020B0604020202020204" pitchFamily="34" charset="0"/>
              <a:buChar char="•"/>
            </a:pPr>
            <a:r>
              <a:rPr lang="en-GB" sz="1200" dirty="0" smtClean="0"/>
              <a:t>What </a:t>
            </a:r>
            <a:r>
              <a:rPr lang="en-GB" sz="1200" dirty="0"/>
              <a:t>business idea do you think Zara and Anwar should each choose?	</a:t>
            </a:r>
          </a:p>
        </p:txBody>
      </p:sp>
      <p:sp>
        <p:nvSpPr>
          <p:cNvPr id="3" name="TextBox 2"/>
          <p:cNvSpPr txBox="1"/>
          <p:nvPr/>
        </p:nvSpPr>
        <p:spPr>
          <a:xfrm>
            <a:off x="1046922" y="1205948"/>
            <a:ext cx="4060086" cy="584775"/>
          </a:xfrm>
          <a:prstGeom prst="rect">
            <a:avLst/>
          </a:prstGeom>
          <a:noFill/>
        </p:spPr>
        <p:txBody>
          <a:bodyPr wrap="none" rtlCol="0">
            <a:spAutoFit/>
          </a:bodyPr>
          <a:lstStyle/>
          <a:p>
            <a:r>
              <a:rPr lang="en-US" sz="3200" dirty="0" smtClean="0"/>
              <a:t>Story – Anwar and Zara</a:t>
            </a:r>
            <a:endParaRPr lang="en-GB" sz="3200" dirty="0"/>
          </a:p>
        </p:txBody>
      </p:sp>
      <p:pic>
        <p:nvPicPr>
          <p:cNvPr id="2049" name="Picture 1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0717" y="877818"/>
            <a:ext cx="741362"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3517" y="874643"/>
            <a:ext cx="712787" cy="923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229123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6"/>
            <a:ext cx="3843129" cy="768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5113"/>
            <a:r>
              <a:rPr lang="en-US" sz="1200" dirty="0" smtClean="0"/>
              <a:t>Most successful new businesses address two related issues – one is</a:t>
            </a:r>
            <a:r>
              <a:rPr lang="en-US" sz="1200" dirty="0"/>
              <a:t> </a:t>
            </a:r>
            <a:r>
              <a:rPr lang="en-US" sz="1200" dirty="0" smtClean="0"/>
              <a:t>an </a:t>
            </a:r>
            <a:r>
              <a:rPr lang="en-US" sz="1200" dirty="0"/>
              <a:t>unmet customer </a:t>
            </a:r>
            <a:r>
              <a:rPr lang="en-US" sz="1200" dirty="0" smtClean="0"/>
              <a:t>need; the second </a:t>
            </a:r>
            <a:r>
              <a:rPr lang="en-US" sz="1200" dirty="0"/>
              <a:t>is </a:t>
            </a:r>
            <a:r>
              <a:rPr lang="en-US" sz="1200" dirty="0" smtClean="0"/>
              <a:t>a </a:t>
            </a:r>
            <a:r>
              <a:rPr lang="en-US" sz="1200" dirty="0"/>
              <a:t>new </a:t>
            </a:r>
            <a:r>
              <a:rPr lang="en-US" sz="1200" dirty="0" smtClean="0"/>
              <a:t>idea for meeting this need, </a:t>
            </a:r>
            <a:r>
              <a:rPr lang="en-US" sz="1200" dirty="0"/>
              <a:t>either a new business approach or a new technology</a:t>
            </a:r>
            <a:r>
              <a:rPr lang="en-US" sz="1200" dirty="0" smtClean="0"/>
              <a:t>.  For your business idea to work, you should try to consider both items.</a:t>
            </a:r>
          </a:p>
          <a:p>
            <a:pPr marL="265113"/>
            <a:endParaRPr lang="en-US" sz="1200" dirty="0" smtClean="0"/>
          </a:p>
          <a:p>
            <a:pPr marL="265113"/>
            <a:r>
              <a:rPr lang="en-US" sz="1200" dirty="0" smtClean="0"/>
              <a:t>Take for example good quality coffee shops.  Previously in many countries, coffee was not a luxury item, it was sold in restaurants or on street corners by vendors at low price.  But as people  have gotten wealthier, demand for quality coffee, a small luxury, has grown; meanwhile, some entrepreneurs spotted this new unmet need and came up with a new business model, providing quality coffee in comfortable environments – and successful cafes have sprouted up all over.</a:t>
            </a:r>
            <a:endParaRPr lang="en-GB" sz="1200" dirty="0" smtClean="0"/>
          </a:p>
          <a:p>
            <a:pPr marL="265113"/>
            <a:endParaRPr lang="en-GB" sz="1200" dirty="0" smtClean="0"/>
          </a:p>
          <a:p>
            <a:pPr marL="265113"/>
            <a:r>
              <a:rPr lang="en-GB" sz="1200" dirty="0" smtClean="0"/>
              <a:t>To </a:t>
            </a:r>
            <a:r>
              <a:rPr lang="en-GB" sz="1200" dirty="0"/>
              <a:t>come up with a business idea, </a:t>
            </a:r>
            <a:r>
              <a:rPr lang="en-GB" sz="1200" dirty="0" smtClean="0"/>
              <a:t>try to think </a:t>
            </a:r>
            <a:r>
              <a:rPr lang="en-GB" sz="1200" dirty="0"/>
              <a:t>of</a:t>
            </a:r>
            <a:r>
              <a:rPr lang="en-GB" sz="1200" dirty="0" smtClean="0"/>
              <a:t>:</a:t>
            </a:r>
            <a:endParaRPr lang="en-GB" sz="1200" dirty="0"/>
          </a:p>
          <a:p>
            <a:pPr marL="542925" indent="-285750">
              <a:buFont typeface="Arial" panose="020B0604020202020204" pitchFamily="34" charset="0"/>
              <a:buChar char="•"/>
            </a:pPr>
            <a:r>
              <a:rPr lang="en-GB" sz="1200" dirty="0" smtClean="0"/>
              <a:t>What </a:t>
            </a:r>
            <a:r>
              <a:rPr lang="en-GB" sz="1200" dirty="0"/>
              <a:t>people need </a:t>
            </a:r>
            <a:r>
              <a:rPr lang="en-GB" sz="1200" dirty="0" smtClean="0"/>
              <a:t>or want but </a:t>
            </a:r>
            <a:r>
              <a:rPr lang="en-GB" sz="1200" dirty="0"/>
              <a:t>don’t have. </a:t>
            </a:r>
          </a:p>
          <a:p>
            <a:pPr marL="542925" indent="-285750">
              <a:buFont typeface="Arial" panose="020B0604020202020204" pitchFamily="34" charset="0"/>
              <a:buChar char="•"/>
            </a:pPr>
            <a:r>
              <a:rPr lang="en-GB" sz="1200" dirty="0" smtClean="0"/>
              <a:t>Resources </a:t>
            </a:r>
            <a:r>
              <a:rPr lang="en-GB" sz="1200" dirty="0"/>
              <a:t>that you have access to and could use.</a:t>
            </a:r>
          </a:p>
          <a:p>
            <a:pPr marL="542925" indent="-285750">
              <a:buFont typeface="Arial" panose="020B0604020202020204" pitchFamily="34" charset="0"/>
              <a:buChar char="•"/>
            </a:pPr>
            <a:r>
              <a:rPr lang="en-GB" sz="1200" dirty="0" smtClean="0"/>
              <a:t>Your </a:t>
            </a:r>
            <a:r>
              <a:rPr lang="en-GB" sz="1200" dirty="0"/>
              <a:t>own strengths, talents and interests. </a:t>
            </a:r>
          </a:p>
          <a:p>
            <a:pPr marL="542925" indent="-285750">
              <a:buFont typeface="Arial" panose="020B0604020202020204" pitchFamily="34" charset="0"/>
              <a:buChar char="•"/>
            </a:pPr>
            <a:r>
              <a:rPr lang="en-GB" sz="1200" dirty="0" smtClean="0"/>
              <a:t>A </a:t>
            </a:r>
            <a:r>
              <a:rPr lang="en-GB" sz="1200" dirty="0"/>
              <a:t>problem you have experienced or </a:t>
            </a:r>
            <a:r>
              <a:rPr lang="en-GB" sz="1200" dirty="0" smtClean="0"/>
              <a:t>observed, and for which you think you have a solution.</a:t>
            </a:r>
          </a:p>
          <a:p>
            <a:pPr marL="257175"/>
            <a:endParaRPr lang="en-US" sz="1200" dirty="0" smtClean="0"/>
          </a:p>
          <a:p>
            <a:pPr marL="257175"/>
            <a:r>
              <a:rPr lang="en-US" sz="1200" dirty="0" smtClean="0"/>
              <a:t>Always make sure these two things go together –</a:t>
            </a:r>
          </a:p>
          <a:p>
            <a:pPr marL="257175"/>
            <a:r>
              <a:rPr lang="en-US" sz="1200" dirty="0" smtClean="0"/>
              <a:t>Unmet customer needs </a:t>
            </a:r>
            <a:r>
              <a:rPr lang="en-US" sz="1200" dirty="0" smtClean="0">
                <a:sym typeface="Wingdings" panose="05000000000000000000" pitchFamily="2" charset="2"/>
              </a:rPr>
              <a:t>New, innovative solutions</a:t>
            </a:r>
            <a:endParaRPr lang="en-US" sz="1200" dirty="0"/>
          </a:p>
        </p:txBody>
      </p:sp>
      <p:sp>
        <p:nvSpPr>
          <p:cNvPr id="3" name="TextBox 2"/>
          <p:cNvSpPr txBox="1"/>
          <p:nvPr/>
        </p:nvSpPr>
        <p:spPr>
          <a:xfrm>
            <a:off x="1046922" y="1205948"/>
            <a:ext cx="3665747" cy="584775"/>
          </a:xfrm>
          <a:prstGeom prst="rect">
            <a:avLst/>
          </a:prstGeom>
          <a:noFill/>
        </p:spPr>
        <p:txBody>
          <a:bodyPr wrap="none" rtlCol="0">
            <a:spAutoFit/>
          </a:bodyPr>
          <a:lstStyle/>
          <a:p>
            <a:r>
              <a:rPr lang="en-US" sz="3200" dirty="0" smtClean="0"/>
              <a:t>Theory / Model Page</a:t>
            </a:r>
            <a:endParaRPr lang="en-GB" sz="3200" dirty="0"/>
          </a:p>
        </p:txBody>
      </p:sp>
    </p:spTree>
    <p:extLst>
      <p:ext uri="{BB962C8B-B14F-4D97-AF65-F5344CB8AC3E}">
        <p14:creationId xmlns:p14="http://schemas.microsoft.com/office/powerpoint/2010/main" val="223771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42396"/>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endParaRPr lang="en-US" sz="1400" dirty="0"/>
          </a:p>
          <a:p>
            <a:pPr algn="ctr"/>
            <a:endParaRPr lang="en-US" sz="1400" dirty="0" smtClean="0"/>
          </a:p>
          <a:p>
            <a:pPr algn="ctr"/>
            <a:r>
              <a:rPr lang="en-US" sz="1400" dirty="0" smtClean="0"/>
              <a:t>Examples</a:t>
            </a:r>
          </a:p>
          <a:p>
            <a:pPr algn="ctr"/>
            <a:r>
              <a:rPr lang="en-US" sz="1200" dirty="0" smtClean="0"/>
              <a:t>Unmet need </a:t>
            </a:r>
            <a:r>
              <a:rPr lang="en-US" sz="1200" dirty="0"/>
              <a:t> </a:t>
            </a:r>
            <a:r>
              <a:rPr lang="en-US" sz="1200" dirty="0" smtClean="0">
                <a:sym typeface="Wingdings" panose="05000000000000000000" pitchFamily="2" charset="2"/>
              </a:rPr>
              <a:t> Solution / business idea</a:t>
            </a:r>
            <a:endParaRPr lang="en-US" sz="1200" dirty="0" smtClean="0"/>
          </a:p>
          <a:p>
            <a:pPr algn="ctr"/>
            <a:endParaRPr lang="en-US" sz="1400" dirty="0" smtClean="0"/>
          </a:p>
          <a:p>
            <a:pPr algn="ctr"/>
            <a:r>
              <a:rPr lang="en-US" sz="1200" dirty="0" smtClean="0"/>
              <a:t>Good quality coffee </a:t>
            </a:r>
            <a:r>
              <a:rPr lang="en-US" sz="1200" dirty="0"/>
              <a:t> </a:t>
            </a:r>
            <a:r>
              <a:rPr lang="en-US" sz="1200" dirty="0" smtClean="0">
                <a:sym typeface="Wingdings" panose="05000000000000000000" pitchFamily="2" charset="2"/>
              </a:rPr>
              <a:t> Italian espresso in a/c café</a:t>
            </a:r>
          </a:p>
          <a:p>
            <a:pPr algn="ctr"/>
            <a:r>
              <a:rPr lang="en-US" sz="1200" dirty="0" smtClean="0">
                <a:sym typeface="Wingdings" panose="05000000000000000000" pitchFamily="2" charset="2"/>
              </a:rPr>
              <a:t>Healthy fast food </a:t>
            </a:r>
            <a:r>
              <a:rPr lang="en-US" sz="1200" dirty="0"/>
              <a:t> </a:t>
            </a:r>
            <a:r>
              <a:rPr lang="en-US" sz="1200" dirty="0" smtClean="0">
                <a:sym typeface="Wingdings" panose="05000000000000000000" pitchFamily="2" charset="2"/>
              </a:rPr>
              <a:t> Natural ingredient roadside restaurant / food stand</a:t>
            </a:r>
          </a:p>
          <a:p>
            <a:pPr algn="ctr"/>
            <a:r>
              <a:rPr lang="en-US" sz="1200" dirty="0" smtClean="0">
                <a:sym typeface="Wingdings" panose="05000000000000000000" pitchFamily="2" charset="2"/>
              </a:rPr>
              <a:t>Low cost stylish clothes </a:t>
            </a:r>
            <a:r>
              <a:rPr lang="en-US" sz="1200" dirty="0"/>
              <a:t> </a:t>
            </a:r>
            <a:r>
              <a:rPr lang="en-US" sz="1200" dirty="0" smtClean="0">
                <a:sym typeface="Wingdings" panose="05000000000000000000" pitchFamily="2" charset="2"/>
              </a:rPr>
              <a:t> T-shirts designed by local young artists, silk screened</a:t>
            </a:r>
          </a:p>
          <a:p>
            <a:pPr algn="ctr"/>
            <a:r>
              <a:rPr lang="en-US" sz="1200" dirty="0" smtClean="0">
                <a:sym typeface="Wingdings" panose="05000000000000000000" pitchFamily="2" charset="2"/>
              </a:rPr>
              <a:t>Fast Khmer translation </a:t>
            </a:r>
            <a:r>
              <a:rPr lang="en-US" sz="1200" dirty="0" smtClean="0">
                <a:sym typeface="Wingdings" panose="05000000000000000000" pitchFamily="2" charset="2"/>
              </a:rPr>
              <a:t> Online service 24/7</a:t>
            </a:r>
          </a:p>
          <a:p>
            <a:pPr algn="ctr"/>
            <a:r>
              <a:rPr lang="en-US" sz="1200" dirty="0" smtClean="0">
                <a:sym typeface="Wingdings" panose="05000000000000000000" pitchFamily="2" charset="2"/>
              </a:rPr>
              <a:t>Tourists want local ‘experience’  Customized tours involving local community</a:t>
            </a:r>
          </a:p>
          <a:p>
            <a:pPr algn="ctr"/>
            <a:r>
              <a:rPr lang="en-US" sz="1200" dirty="0" smtClean="0">
                <a:sym typeface="Wingdings" panose="05000000000000000000" pitchFamily="2" charset="2"/>
              </a:rPr>
              <a:t>Wedding party food  Baking service delivered by moto</a:t>
            </a:r>
          </a:p>
          <a:p>
            <a:pPr algn="ctr"/>
            <a:endParaRPr lang="en-US" sz="1200" dirty="0" smtClean="0">
              <a:sym typeface="Wingdings" panose="05000000000000000000" pitchFamily="2" charset="2"/>
            </a:endParaRPr>
          </a:p>
          <a:p>
            <a:pPr algn="ctr"/>
            <a:endParaRPr lang="en-US" sz="1200" dirty="0" smtClean="0">
              <a:sym typeface="Wingdings" panose="05000000000000000000" pitchFamily="2" charset="2"/>
            </a:endParaRPr>
          </a:p>
          <a:p>
            <a:pPr algn="ctr"/>
            <a:endParaRPr lang="en-US" sz="1200" dirty="0" smtClean="0">
              <a:sym typeface="Wingdings" panose="05000000000000000000" pitchFamily="2" charset="2"/>
            </a:endParaRPr>
          </a:p>
          <a:p>
            <a:pPr algn="ctr"/>
            <a:endParaRPr lang="en-US" sz="1200" dirty="0" smtClean="0">
              <a:sym typeface="Wingdings" panose="05000000000000000000" pitchFamily="2" charset="2"/>
            </a:endParaRPr>
          </a:p>
          <a:p>
            <a:pPr algn="ctr"/>
            <a:endParaRPr lang="en-US" sz="1400" dirty="0" smtClean="0"/>
          </a:p>
        </p:txBody>
      </p:sp>
      <p:sp>
        <p:nvSpPr>
          <p:cNvPr id="3" name="TextBox 2"/>
          <p:cNvSpPr txBox="1"/>
          <p:nvPr/>
        </p:nvSpPr>
        <p:spPr>
          <a:xfrm>
            <a:off x="1046922" y="1205948"/>
            <a:ext cx="2656881" cy="584775"/>
          </a:xfrm>
          <a:prstGeom prst="rect">
            <a:avLst/>
          </a:prstGeom>
          <a:noFill/>
        </p:spPr>
        <p:txBody>
          <a:bodyPr wrap="none" rtlCol="0">
            <a:spAutoFit/>
          </a:bodyPr>
          <a:lstStyle/>
          <a:p>
            <a:r>
              <a:rPr lang="en-US" sz="3200" dirty="0" smtClean="0"/>
              <a:t>Examples page</a:t>
            </a:r>
            <a:endParaRPr lang="en-GB" sz="3200" dirty="0"/>
          </a:p>
        </p:txBody>
      </p:sp>
    </p:spTree>
    <p:extLst>
      <p:ext uri="{BB962C8B-B14F-4D97-AF65-F5344CB8AC3E}">
        <p14:creationId xmlns:p14="http://schemas.microsoft.com/office/powerpoint/2010/main" val="252565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7175"/>
            <a:r>
              <a:rPr lang="en-US" sz="1200" dirty="0"/>
              <a:t>To find a good business idea, </a:t>
            </a:r>
            <a:r>
              <a:rPr lang="en-US" sz="1200" dirty="0" smtClean="0"/>
              <a:t>do the following:</a:t>
            </a:r>
          </a:p>
          <a:p>
            <a:pPr marL="257175"/>
            <a:endParaRPr lang="en-US" sz="1200" dirty="0"/>
          </a:p>
          <a:p>
            <a:pPr marL="485775" indent="-228600">
              <a:buAutoNum type="arabicPeriod"/>
            </a:pPr>
            <a:r>
              <a:rPr lang="en-US" sz="1200" dirty="0" smtClean="0"/>
              <a:t>On </a:t>
            </a:r>
            <a:r>
              <a:rPr lang="en-US" sz="1200" dirty="0"/>
              <a:t>one side of a piece of paper 5 or 10 </a:t>
            </a:r>
            <a:r>
              <a:rPr lang="en-US" sz="1200" dirty="0" smtClean="0"/>
              <a:t>unmet needs you know about – things you wish you had in your everyday life, or that people you know have mentioned – like good quality coffee (or low priced t-shirts, or designer candles…).  </a:t>
            </a:r>
          </a:p>
          <a:p>
            <a:pPr marL="485775" indent="-228600">
              <a:buAutoNum type="arabicPeriod"/>
            </a:pPr>
            <a:r>
              <a:rPr lang="en-US" sz="1200" dirty="0" smtClean="0"/>
              <a:t>Then, on the other side of the paper, try coming up with solutions to these unmet needs, innovative things that could be done to address them.  </a:t>
            </a:r>
          </a:p>
          <a:p>
            <a:pPr marL="257175"/>
            <a:endParaRPr lang="en-US" sz="1200" dirty="0" smtClean="0"/>
          </a:p>
          <a:p>
            <a:pPr marL="257175"/>
            <a:r>
              <a:rPr lang="en-US" sz="1200" dirty="0" smtClean="0"/>
              <a:t>Think back to the four points raised earlier – </a:t>
            </a:r>
          </a:p>
          <a:p>
            <a:pPr marL="542925" indent="-285750">
              <a:buFont typeface="Arial" panose="020B0604020202020204" pitchFamily="34" charset="0"/>
              <a:buChar char="•"/>
            </a:pPr>
            <a:r>
              <a:rPr lang="en-GB" sz="1200" dirty="0"/>
              <a:t>What people need but don’t have. </a:t>
            </a:r>
          </a:p>
          <a:p>
            <a:pPr marL="542925" indent="-285750">
              <a:buFont typeface="Arial" panose="020B0604020202020204" pitchFamily="34" charset="0"/>
              <a:buChar char="•"/>
            </a:pPr>
            <a:r>
              <a:rPr lang="en-GB" sz="1200" dirty="0"/>
              <a:t>Resources that you have </a:t>
            </a:r>
            <a:r>
              <a:rPr lang="en-GB" sz="1200" dirty="0" smtClean="0"/>
              <a:t>and </a:t>
            </a:r>
            <a:r>
              <a:rPr lang="en-GB" sz="1200" dirty="0"/>
              <a:t>could use.</a:t>
            </a:r>
          </a:p>
          <a:p>
            <a:pPr marL="542925" indent="-285750">
              <a:buFont typeface="Arial" panose="020B0604020202020204" pitchFamily="34" charset="0"/>
              <a:buChar char="•"/>
            </a:pPr>
            <a:r>
              <a:rPr lang="en-GB" sz="1200" dirty="0"/>
              <a:t>Your own </a:t>
            </a:r>
            <a:r>
              <a:rPr lang="en-GB" sz="1200" dirty="0" smtClean="0"/>
              <a:t>strengths</a:t>
            </a:r>
            <a:r>
              <a:rPr lang="en-GB" sz="1200" dirty="0"/>
              <a:t> </a:t>
            </a:r>
            <a:r>
              <a:rPr lang="en-GB" sz="1200" dirty="0" smtClean="0"/>
              <a:t>and </a:t>
            </a:r>
            <a:r>
              <a:rPr lang="en-GB" sz="1200" dirty="0"/>
              <a:t>interests. </a:t>
            </a:r>
          </a:p>
          <a:p>
            <a:pPr marL="542925" indent="-285750">
              <a:buFont typeface="Arial" panose="020B0604020202020204" pitchFamily="34" charset="0"/>
              <a:buChar char="•"/>
            </a:pPr>
            <a:r>
              <a:rPr lang="en-GB" sz="1200" dirty="0"/>
              <a:t>A problem you </a:t>
            </a:r>
            <a:r>
              <a:rPr lang="en-GB" sz="1200" dirty="0" smtClean="0"/>
              <a:t>can solve.</a:t>
            </a:r>
          </a:p>
          <a:p>
            <a:pPr marL="542925" indent="-285750">
              <a:buFont typeface="Arial" panose="020B0604020202020204" pitchFamily="34" charset="0"/>
              <a:buChar char="•"/>
            </a:pPr>
            <a:endParaRPr lang="en-US" sz="1200" dirty="0"/>
          </a:p>
          <a:p>
            <a:pPr marL="257175"/>
            <a:r>
              <a:rPr lang="en-US" sz="1200" dirty="0" smtClean="0"/>
              <a:t>Which unmet need / solution do you think fits you and your opportunities best?  Type that business idea below, along with the customer needs that it meets.</a:t>
            </a:r>
          </a:p>
          <a:p>
            <a:pPr marL="257175"/>
            <a:endParaRPr lang="en-US" sz="1200" dirty="0"/>
          </a:p>
          <a:p>
            <a:pPr marL="257175"/>
            <a:r>
              <a:rPr lang="en-US" sz="1200" dirty="0" smtClean="0"/>
              <a:t>Potential customers’ unmet need ___________________________________</a:t>
            </a:r>
          </a:p>
          <a:p>
            <a:pPr marL="257175"/>
            <a:r>
              <a:rPr lang="en-US" sz="1200" dirty="0" smtClean="0"/>
              <a:t>___________________________________</a:t>
            </a:r>
          </a:p>
          <a:p>
            <a:pPr marL="257175"/>
            <a:endParaRPr lang="en-US" sz="1200" dirty="0" smtClean="0"/>
          </a:p>
          <a:p>
            <a:pPr marL="257175"/>
            <a:r>
              <a:rPr lang="en-US" sz="1200" dirty="0" smtClean="0"/>
              <a:t>Business idea / solution to meet this need ___________________________________</a:t>
            </a:r>
            <a:endParaRPr lang="en-US" sz="1200" dirty="0"/>
          </a:p>
          <a:p>
            <a:pPr marL="257175"/>
            <a:r>
              <a:rPr lang="en-US" sz="1200" dirty="0"/>
              <a:t>___________________________________</a:t>
            </a:r>
          </a:p>
          <a:p>
            <a:pPr marL="257175"/>
            <a:endParaRPr lang="en-GB" sz="1200" dirty="0"/>
          </a:p>
          <a:p>
            <a:pPr marL="257175"/>
            <a:endParaRPr lang="en-US" sz="1200" dirty="0"/>
          </a:p>
        </p:txBody>
      </p:sp>
      <p:sp>
        <p:nvSpPr>
          <p:cNvPr id="3" name="TextBox 2"/>
          <p:cNvSpPr txBox="1"/>
          <p:nvPr/>
        </p:nvSpPr>
        <p:spPr>
          <a:xfrm>
            <a:off x="1046922" y="1205948"/>
            <a:ext cx="2410981" cy="584775"/>
          </a:xfrm>
          <a:prstGeom prst="rect">
            <a:avLst/>
          </a:prstGeom>
          <a:noFill/>
        </p:spPr>
        <p:txBody>
          <a:bodyPr wrap="none" rtlCol="0">
            <a:spAutoFit/>
          </a:bodyPr>
          <a:lstStyle/>
          <a:p>
            <a:r>
              <a:rPr lang="en-US" sz="3200" dirty="0" smtClean="0"/>
              <a:t>Exercise Page</a:t>
            </a:r>
            <a:endParaRPr lang="en-GB" sz="3200" dirty="0"/>
          </a:p>
        </p:txBody>
      </p:sp>
    </p:spTree>
    <p:extLst>
      <p:ext uri="{BB962C8B-B14F-4D97-AF65-F5344CB8AC3E}">
        <p14:creationId xmlns:p14="http://schemas.microsoft.com/office/powerpoint/2010/main" val="747658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Entrepreneurship Success Story</a:t>
            </a:r>
          </a:p>
          <a:p>
            <a:endParaRPr lang="en-US" sz="1200" dirty="0"/>
          </a:p>
          <a:p>
            <a:r>
              <a:rPr lang="en-US" sz="1200" dirty="0" smtClean="0"/>
              <a:t>In 2007 </a:t>
            </a:r>
            <a:r>
              <a:rPr lang="en-US" sz="1200" dirty="0" err="1" smtClean="0"/>
              <a:t>Ritthy</a:t>
            </a:r>
            <a:r>
              <a:rPr lang="en-US" sz="1200" dirty="0" smtClean="0"/>
              <a:t> </a:t>
            </a:r>
            <a:r>
              <a:rPr lang="en-US" sz="1200" dirty="0" err="1" smtClean="0"/>
              <a:t>Paiborn</a:t>
            </a:r>
            <a:r>
              <a:rPr lang="en-US" sz="1200" dirty="0" smtClean="0"/>
              <a:t> was working in his father’s restaurant, doing everything from waiting on tables to washing dishes to cooking food.  Like his father did as well.  But whenever foreigners came in, they asked if they had coffee – and when he served the usual powdered type Nescafe, they complained.</a:t>
            </a:r>
          </a:p>
          <a:p>
            <a:endParaRPr lang="en-US" sz="1200" dirty="0"/>
          </a:p>
          <a:p>
            <a:r>
              <a:rPr lang="en-US" sz="1200" dirty="0" err="1" smtClean="0"/>
              <a:t>Ritthy</a:t>
            </a:r>
            <a:r>
              <a:rPr lang="en-US" sz="1200" dirty="0" smtClean="0"/>
              <a:t> realized there was an unmet customer demand – people wanted good, Italian style espresso coffee.  And they were willing to pay for it.  With a bit of savings and a loan from his father, he bought an Italian coffee machine, put it outside their restaurant, and created </a:t>
            </a:r>
            <a:r>
              <a:rPr lang="en-US" sz="1200" dirty="0" err="1" smtClean="0"/>
              <a:t>Ritthy’s</a:t>
            </a:r>
            <a:r>
              <a:rPr lang="en-US" sz="1200" dirty="0" smtClean="0"/>
              <a:t> Café with sidewalk seating for five.  The business flourished, selling coffee to both the restaurant customers – which helped grow his father’s business – and to people outside.</a:t>
            </a:r>
          </a:p>
          <a:p>
            <a:endParaRPr lang="en-US" sz="1200" dirty="0"/>
          </a:p>
          <a:p>
            <a:r>
              <a:rPr lang="en-US" sz="1200" dirty="0" smtClean="0"/>
              <a:t>Today, seven years later, </a:t>
            </a:r>
            <a:r>
              <a:rPr lang="en-US" sz="1200" dirty="0" err="1" smtClean="0"/>
              <a:t>Ritthy</a:t>
            </a:r>
            <a:r>
              <a:rPr lang="en-US" sz="1200" dirty="0" smtClean="0"/>
              <a:t> runs 10 </a:t>
            </a:r>
            <a:r>
              <a:rPr lang="en-US" sz="1200" dirty="0" err="1" smtClean="0"/>
              <a:t>Ritthy’s</a:t>
            </a:r>
            <a:r>
              <a:rPr lang="en-US" sz="1200" dirty="0" smtClean="0"/>
              <a:t> Cafes around Phnom Penh and </a:t>
            </a:r>
            <a:r>
              <a:rPr lang="en-US" sz="1200" dirty="0" err="1" smtClean="0"/>
              <a:t>Siem</a:t>
            </a:r>
            <a:r>
              <a:rPr lang="en-US" sz="1200" dirty="0" smtClean="0"/>
              <a:t> Reap, and is one of Cambodia’s best known entrepreneurs – all because he saw a customer need and found a way to meet it.</a:t>
            </a:r>
          </a:p>
        </p:txBody>
      </p:sp>
      <p:sp>
        <p:nvSpPr>
          <p:cNvPr id="3" name="TextBox 2"/>
          <p:cNvSpPr txBox="1"/>
          <p:nvPr/>
        </p:nvSpPr>
        <p:spPr>
          <a:xfrm>
            <a:off x="1046922" y="1205948"/>
            <a:ext cx="3290837" cy="584775"/>
          </a:xfrm>
          <a:prstGeom prst="rect">
            <a:avLst/>
          </a:prstGeom>
          <a:noFill/>
        </p:spPr>
        <p:txBody>
          <a:bodyPr wrap="none" rtlCol="0">
            <a:spAutoFit/>
          </a:bodyPr>
          <a:lstStyle/>
          <a:p>
            <a:r>
              <a:rPr lang="en-US" sz="3200" dirty="0" smtClean="0"/>
              <a:t>Success story page</a:t>
            </a:r>
            <a:endParaRPr lang="en-GB" sz="3200" dirty="0"/>
          </a:p>
        </p:txBody>
      </p:sp>
    </p:spTree>
    <p:extLst>
      <p:ext uri="{BB962C8B-B14F-4D97-AF65-F5344CB8AC3E}">
        <p14:creationId xmlns:p14="http://schemas.microsoft.com/office/powerpoint/2010/main" val="74438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6922" y="1205948"/>
            <a:ext cx="4718792" cy="584775"/>
          </a:xfrm>
          <a:prstGeom prst="rect">
            <a:avLst/>
          </a:prstGeom>
          <a:noFill/>
        </p:spPr>
        <p:txBody>
          <a:bodyPr wrap="none" rtlCol="0">
            <a:spAutoFit/>
          </a:bodyPr>
          <a:lstStyle/>
          <a:p>
            <a:r>
              <a:rPr lang="en-US" sz="3200" dirty="0" smtClean="0"/>
              <a:t>Reality check / review page</a:t>
            </a:r>
            <a:endParaRPr lang="en-GB" sz="3200" dirty="0"/>
          </a:p>
        </p:txBody>
      </p:sp>
      <p:sp>
        <p:nvSpPr>
          <p:cNvPr id="5" name="Rectangle 4"/>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7175"/>
            <a:r>
              <a:rPr lang="en-US" sz="1200" b="1" dirty="0" smtClean="0"/>
              <a:t>Reality check your business idea</a:t>
            </a:r>
          </a:p>
          <a:p>
            <a:pPr marL="257175"/>
            <a:endParaRPr lang="en-US" sz="1200" dirty="0" smtClean="0"/>
          </a:p>
          <a:p>
            <a:pPr marL="257175"/>
            <a:r>
              <a:rPr lang="en-US" sz="1200" dirty="0"/>
              <a:t>Customer </a:t>
            </a:r>
            <a:r>
              <a:rPr lang="en-US" sz="1200" dirty="0" smtClean="0"/>
              <a:t>need you’d like to address ___________________________________</a:t>
            </a:r>
            <a:endParaRPr lang="en-US" sz="1200" dirty="0"/>
          </a:p>
          <a:p>
            <a:pPr marL="257175"/>
            <a:r>
              <a:rPr lang="en-US" sz="1200" dirty="0"/>
              <a:t>___________________________________</a:t>
            </a:r>
          </a:p>
          <a:p>
            <a:pPr marL="257175"/>
            <a:endParaRPr lang="en-US" sz="1200" dirty="0" smtClean="0"/>
          </a:p>
          <a:p>
            <a:pPr marL="257175"/>
            <a:r>
              <a:rPr lang="en-US" sz="1200" dirty="0" smtClean="0"/>
              <a:t>Business </a:t>
            </a:r>
            <a:r>
              <a:rPr lang="en-US" sz="1200" dirty="0"/>
              <a:t>idea / solution </a:t>
            </a:r>
            <a:r>
              <a:rPr lang="en-US" sz="1200" dirty="0" smtClean="0"/>
              <a:t>to meet this need  ___________________________________</a:t>
            </a:r>
            <a:endParaRPr lang="en-US" sz="1200" dirty="0"/>
          </a:p>
          <a:p>
            <a:pPr marL="257175"/>
            <a:r>
              <a:rPr lang="en-US" sz="1200" dirty="0"/>
              <a:t>___________________________________</a:t>
            </a:r>
          </a:p>
          <a:p>
            <a:pPr marL="257175"/>
            <a:endParaRPr lang="en-US" sz="1200" dirty="0" smtClean="0"/>
          </a:p>
          <a:p>
            <a:pPr marL="257175"/>
            <a:r>
              <a:rPr lang="en-US" sz="1200" dirty="0" smtClean="0"/>
              <a:t>Think about these needs and solution – while answering or considering the following questions. </a:t>
            </a:r>
          </a:p>
          <a:p>
            <a:pPr marL="257175"/>
            <a:r>
              <a:rPr lang="en-GB" sz="1200" dirty="0"/>
              <a:t>Do people need what I'm selling? You must do your market research. </a:t>
            </a:r>
          </a:p>
          <a:p>
            <a:pPr marL="257175"/>
            <a:endParaRPr lang="en-GB" sz="1200" dirty="0"/>
          </a:p>
          <a:p>
            <a:pPr marL="485775" indent="-228600">
              <a:buFont typeface="+mj-lt"/>
              <a:buAutoNum type="arabicPeriod"/>
            </a:pPr>
            <a:r>
              <a:rPr lang="en-US" sz="1200" dirty="0" smtClean="0"/>
              <a:t>Do people really want my service or product – does it really hit a need?  </a:t>
            </a:r>
          </a:p>
          <a:p>
            <a:pPr marL="485775" indent="-228600">
              <a:buFont typeface="+mj-lt"/>
              <a:buAutoNum type="arabicPeriod"/>
            </a:pPr>
            <a:r>
              <a:rPr lang="en-US" sz="1200" dirty="0" smtClean="0"/>
              <a:t>Is my product/service special – and how do I make it more attractive for customers?</a:t>
            </a:r>
          </a:p>
          <a:p>
            <a:pPr marL="485775" indent="-228600">
              <a:buFont typeface="+mj-lt"/>
              <a:buAutoNum type="arabicPeriod"/>
            </a:pPr>
            <a:r>
              <a:rPr lang="en-US" sz="1200" dirty="0" smtClean="0"/>
              <a:t>Have I checked with people I trust? What do they think of my business idea?</a:t>
            </a:r>
            <a:endParaRPr lang="en-GB" sz="1200" dirty="0" smtClean="0"/>
          </a:p>
          <a:p>
            <a:pPr marL="485775" indent="-228600">
              <a:buFont typeface="+mj-lt"/>
              <a:buAutoNum type="arabicPeriod"/>
            </a:pPr>
            <a:r>
              <a:rPr lang="en-GB" sz="1200" dirty="0" smtClean="0"/>
              <a:t>Do I have the resources and money to start the business? If not, can I get them - where </a:t>
            </a:r>
            <a:r>
              <a:rPr lang="en-GB" sz="1200" dirty="0"/>
              <a:t>can I get </a:t>
            </a:r>
            <a:r>
              <a:rPr lang="en-GB" sz="1200" dirty="0" smtClean="0"/>
              <a:t>funding or resources? </a:t>
            </a:r>
            <a:endParaRPr lang="en-GB" sz="1200" dirty="0"/>
          </a:p>
          <a:p>
            <a:pPr marL="485775" indent="-228600">
              <a:buFont typeface="+mj-lt"/>
              <a:buAutoNum type="arabicPeriod"/>
            </a:pPr>
            <a:r>
              <a:rPr lang="en-GB" sz="1200" dirty="0" smtClean="0"/>
              <a:t>Do I have the skills needed? If not, how can I get them?</a:t>
            </a:r>
          </a:p>
          <a:p>
            <a:pPr marL="485775" indent="-228600">
              <a:buFont typeface="+mj-lt"/>
              <a:buAutoNum type="arabicPeriod"/>
            </a:pPr>
            <a:r>
              <a:rPr lang="en-US" sz="1200" dirty="0" smtClean="0"/>
              <a:t>Will the competition allow my business to succeed?</a:t>
            </a:r>
            <a:endParaRPr lang="en-GB" sz="1200" dirty="0" smtClean="0"/>
          </a:p>
          <a:p>
            <a:pPr marL="485775" indent="-228600">
              <a:buFont typeface="+mj-lt"/>
              <a:buAutoNum type="arabicPeriod"/>
            </a:pPr>
            <a:endParaRPr lang="en-GB" sz="1200" dirty="0"/>
          </a:p>
          <a:p>
            <a:pPr marL="257175"/>
            <a:r>
              <a:rPr lang="en-US" sz="1200" dirty="0" smtClean="0"/>
              <a:t>If you want to change anything, based on these questions, edit your answers above.</a:t>
            </a:r>
            <a:endParaRPr lang="en-US" sz="1200" dirty="0"/>
          </a:p>
        </p:txBody>
      </p:sp>
    </p:spTree>
    <p:extLst>
      <p:ext uri="{BB962C8B-B14F-4D97-AF65-F5344CB8AC3E}">
        <p14:creationId xmlns:p14="http://schemas.microsoft.com/office/powerpoint/2010/main" val="3514032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algn="ctr" defTabSz="830263">
              <a:tabLst>
                <a:tab pos="3319463" algn="l"/>
              </a:tabLst>
            </a:pPr>
            <a:r>
              <a:rPr lang="en-GB" sz="1600" dirty="0" smtClean="0"/>
              <a:t>An estimated 50% </a:t>
            </a:r>
            <a:r>
              <a:rPr lang="en-GB" sz="1600" dirty="0"/>
              <a:t>of </a:t>
            </a:r>
            <a:r>
              <a:rPr lang="en-GB" sz="1600" dirty="0" smtClean="0"/>
              <a:t>business failure is the result of incompetence.  Of the other half, </a:t>
            </a:r>
            <a:r>
              <a:rPr lang="en-GB" sz="1600" dirty="0"/>
              <a:t>30% </a:t>
            </a:r>
            <a:r>
              <a:rPr lang="en-GB" sz="1600" dirty="0" smtClean="0"/>
              <a:t>is due </a:t>
            </a:r>
            <a:r>
              <a:rPr lang="en-GB" sz="1600" dirty="0"/>
              <a:t>to lack of managerial experience, </a:t>
            </a:r>
            <a:r>
              <a:rPr lang="en-GB" sz="1600" dirty="0" smtClean="0"/>
              <a:t>10% </a:t>
            </a:r>
            <a:r>
              <a:rPr lang="en-GB" sz="1600" dirty="0"/>
              <a:t>due to lack of </a:t>
            </a:r>
            <a:r>
              <a:rPr lang="en-GB" sz="1600" smtClean="0"/>
              <a:t>general business experience</a:t>
            </a:r>
            <a:r>
              <a:rPr lang="en-GB" sz="1600" dirty="0"/>
              <a:t>, and the rest </a:t>
            </a:r>
            <a:r>
              <a:rPr lang="en-GB" sz="1600" dirty="0" smtClean="0"/>
              <a:t>the result of fraud</a:t>
            </a:r>
            <a:r>
              <a:rPr lang="en-GB" sz="1600" dirty="0"/>
              <a:t>, natural disasters and neglect</a:t>
            </a:r>
            <a:r>
              <a:rPr lang="en-GB" sz="1600" dirty="0" smtClean="0"/>
              <a:t>.</a:t>
            </a:r>
          </a:p>
          <a:p>
            <a:pPr marL="174625" algn="ctr" defTabSz="830263">
              <a:tabLst>
                <a:tab pos="3319463" algn="l"/>
              </a:tabLst>
            </a:pPr>
            <a:endParaRPr lang="en-US" sz="1600" dirty="0"/>
          </a:p>
          <a:p>
            <a:pPr marL="174625" algn="ctr" defTabSz="830263">
              <a:tabLst>
                <a:tab pos="3319463" algn="l"/>
              </a:tabLst>
            </a:pPr>
            <a:r>
              <a:rPr lang="en-US" sz="1600" dirty="0" smtClean="0"/>
              <a:t>With careful planning, much of this can be avoided, increasing your chances of success.</a:t>
            </a:r>
            <a:endParaRPr lang="en-US" sz="1600" dirty="0" smtClean="0"/>
          </a:p>
        </p:txBody>
      </p:sp>
      <p:sp>
        <p:nvSpPr>
          <p:cNvPr id="3" name="TextBox 2"/>
          <p:cNvSpPr txBox="1"/>
          <p:nvPr/>
        </p:nvSpPr>
        <p:spPr>
          <a:xfrm>
            <a:off x="1046922" y="1205948"/>
            <a:ext cx="2281330" cy="584775"/>
          </a:xfrm>
          <a:prstGeom prst="rect">
            <a:avLst/>
          </a:prstGeom>
          <a:noFill/>
        </p:spPr>
        <p:txBody>
          <a:bodyPr wrap="none" rtlCol="0">
            <a:spAutoFit/>
          </a:bodyPr>
          <a:lstStyle/>
          <a:p>
            <a:r>
              <a:rPr lang="en-US" sz="3200" dirty="0" smtClean="0"/>
              <a:t>Factoid Page</a:t>
            </a:r>
            <a:endParaRPr lang="en-GB" sz="3200" dirty="0"/>
          </a:p>
        </p:txBody>
      </p:sp>
    </p:spTree>
    <p:extLst>
      <p:ext uri="{BB962C8B-B14F-4D97-AF65-F5344CB8AC3E}">
        <p14:creationId xmlns:p14="http://schemas.microsoft.com/office/powerpoint/2010/main" val="182575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9124</TotalTime>
  <Words>1763</Words>
  <Application>Microsoft Office PowerPoint</Application>
  <PresentationFormat>Widescreen</PresentationFormat>
  <Paragraphs>193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Bodwell, Charles</dc:creator>
  <cp:lastModifiedBy>Bodwell, Charles</cp:lastModifiedBy>
  <cp:revision>25</cp:revision>
  <dcterms:created xsi:type="dcterms:W3CDTF">2018-09-11T03:04:09Z</dcterms:created>
  <dcterms:modified xsi:type="dcterms:W3CDTF">2018-10-30T09:44:57Z</dcterms:modified>
</cp:coreProperties>
</file>