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8" r:id="rId3"/>
    <p:sldId id="259" r:id="rId4"/>
    <p:sldId id="260" r:id="rId5"/>
    <p:sldId id="262" r:id="rId6"/>
    <p:sldId id="273" r:id="rId7"/>
    <p:sldId id="263" r:id="rId8"/>
    <p:sldId id="264" r:id="rId9"/>
    <p:sldId id="266" r:id="rId10"/>
    <p:sldId id="268" r:id="rId11"/>
    <p:sldId id="271" r:id="rId12"/>
    <p:sldId id="274" r:id="rId13"/>
    <p:sldId id="267"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2"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73970DA-FA85-415E-A853-013666C94F2D}" type="datetimeFigureOut">
              <a:rPr lang="en-GB" smtClean="0"/>
              <a:t>06/12/2018</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4118F00D-BB11-42F4-A77C-841D6254F411}" type="slidenum">
              <a:rPr lang="en-GB" smtClean="0"/>
              <a:t>‹#›</a:t>
            </a:fld>
            <a:endParaRPr lang="en-GB"/>
          </a:p>
        </p:txBody>
      </p:sp>
    </p:spTree>
    <p:extLst>
      <p:ext uri="{BB962C8B-B14F-4D97-AF65-F5344CB8AC3E}">
        <p14:creationId xmlns:p14="http://schemas.microsoft.com/office/powerpoint/2010/main" val="27849064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06/12/2018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6777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06/12/2018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34717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06/12/2018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03820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06/12/2018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56583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5072CE-B60C-417B-849E-643F7E889C53}" type="datetimeFigureOut">
              <a:rPr lang="en-GB" smtClean="0"/>
              <a:t>06/12/2018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57822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95072CE-B60C-417B-849E-643F7E889C53}" type="datetimeFigureOut">
              <a:rPr lang="en-GB" smtClean="0"/>
              <a:t>06/12/2018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9886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95072CE-B60C-417B-849E-643F7E889C53}" type="datetimeFigureOut">
              <a:rPr lang="en-GB" smtClean="0"/>
              <a:t>06/12/2018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57390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95072CE-B60C-417B-849E-643F7E889C53}" type="datetimeFigureOut">
              <a:rPr lang="en-GB" smtClean="0"/>
              <a:t>06/12/2018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207594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072CE-B60C-417B-849E-643F7E889C53}" type="datetimeFigureOut">
              <a:rPr lang="en-GB" smtClean="0"/>
              <a:t>06/12/2018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97895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072CE-B60C-417B-849E-643F7E889C53}" type="datetimeFigureOut">
              <a:rPr lang="en-GB" smtClean="0"/>
              <a:t>06/12/2018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36439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072CE-B60C-417B-849E-643F7E889C53}" type="datetimeFigureOut">
              <a:rPr lang="en-GB" smtClean="0"/>
              <a:t>06/12/2018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405470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072CE-B60C-417B-849E-643F7E889C53}" type="datetimeFigureOut">
              <a:rPr lang="en-GB" smtClean="0"/>
              <a:t>06/12/2018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BC6C3-C5D1-4BDB-A9E6-6856E92C3960}" type="slidenum">
              <a:rPr lang="en-GB" smtClean="0"/>
              <a:t>‹#›</a:t>
            </a:fld>
            <a:endParaRPr lang="en-GB"/>
          </a:p>
        </p:txBody>
      </p:sp>
    </p:spTree>
    <p:extLst>
      <p:ext uri="{BB962C8B-B14F-4D97-AF65-F5344CB8AC3E}">
        <p14:creationId xmlns:p14="http://schemas.microsoft.com/office/powerpoint/2010/main" val="1592563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520" y="19027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19" name="Rectangle 18"/>
          <p:cNvSpPr/>
          <p:nvPr/>
        </p:nvSpPr>
        <p:spPr>
          <a:xfrm>
            <a:off x="158920" y="20551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0" name="Rectangle 19"/>
          <p:cNvSpPr/>
          <p:nvPr/>
        </p:nvSpPr>
        <p:spPr>
          <a:xfrm>
            <a:off x="311320" y="22075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1" name="Rectangle 20"/>
          <p:cNvSpPr/>
          <p:nvPr/>
        </p:nvSpPr>
        <p:spPr>
          <a:xfrm>
            <a:off x="463720" y="23599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2" name="Rectangle 21"/>
          <p:cNvSpPr/>
          <p:nvPr/>
        </p:nvSpPr>
        <p:spPr>
          <a:xfrm>
            <a:off x="616120" y="25123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3" name="Rectangle 22"/>
          <p:cNvSpPr/>
          <p:nvPr/>
        </p:nvSpPr>
        <p:spPr>
          <a:xfrm>
            <a:off x="768520"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4" name="Rectangle 23"/>
          <p:cNvSpPr/>
          <p:nvPr/>
        </p:nvSpPr>
        <p:spPr>
          <a:xfrm>
            <a:off x="3363668"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Intro, Theory and Model</a:t>
            </a:r>
          </a:p>
        </p:txBody>
      </p:sp>
      <p:sp>
        <p:nvSpPr>
          <p:cNvPr id="25" name="Rectangle 24"/>
          <p:cNvSpPr/>
          <p:nvPr/>
        </p:nvSpPr>
        <p:spPr>
          <a:xfrm>
            <a:off x="5856676"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Exercise</a:t>
            </a:r>
          </a:p>
        </p:txBody>
      </p:sp>
      <p:sp>
        <p:nvSpPr>
          <p:cNvPr id="26" name="Rectangle 25"/>
          <p:cNvSpPr/>
          <p:nvPr/>
        </p:nvSpPr>
        <p:spPr>
          <a:xfrm>
            <a:off x="10938280" y="264300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Conclusion</a:t>
            </a:r>
          </a:p>
        </p:txBody>
      </p:sp>
      <p:sp>
        <p:nvSpPr>
          <p:cNvPr id="27" name="Rectangle 26"/>
          <p:cNvSpPr/>
          <p:nvPr/>
        </p:nvSpPr>
        <p:spPr>
          <a:xfrm>
            <a:off x="10931930" y="20215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Quiz</a:t>
            </a:r>
          </a:p>
        </p:txBody>
      </p:sp>
      <p:cxnSp>
        <p:nvCxnSpPr>
          <p:cNvPr id="68" name="Elbow Connector 67"/>
          <p:cNvCxnSpPr>
            <a:stCxn id="23" idx="3"/>
            <a:endCxn id="24" idx="1"/>
          </p:cNvCxnSpPr>
          <p:nvPr/>
        </p:nvCxnSpPr>
        <p:spPr>
          <a:xfrm>
            <a:off x="1839684" y="3696794"/>
            <a:ext cx="152398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25" idx="1"/>
          </p:cNvCxnSpPr>
          <p:nvPr/>
        </p:nvCxnSpPr>
        <p:spPr>
          <a:xfrm>
            <a:off x="5499634" y="3696794"/>
            <a:ext cx="35704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25" idx="3"/>
            <a:endCxn id="26" idx="1"/>
          </p:cNvCxnSpPr>
          <p:nvPr/>
        </p:nvCxnSpPr>
        <p:spPr>
          <a:xfrm flipV="1">
            <a:off x="6927840" y="3661956"/>
            <a:ext cx="4010440" cy="348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6" idx="0"/>
            <a:endCxn id="27" idx="2"/>
          </p:cNvCxnSpPr>
          <p:nvPr/>
        </p:nvCxnSpPr>
        <p:spPr>
          <a:xfrm rot="16200000" flipV="1">
            <a:off x="11269212" y="2438355"/>
            <a:ext cx="402951" cy="6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7" idx="1"/>
            <a:endCxn id="18" idx="0"/>
          </p:cNvCxnSpPr>
          <p:nvPr/>
        </p:nvCxnSpPr>
        <p:spPr>
          <a:xfrm rot="10800000" flipV="1">
            <a:off x="542102" y="1221103"/>
            <a:ext cx="10389828" cy="681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063888" y="268179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Story  - Anwar and Zara</a:t>
            </a:r>
          </a:p>
          <a:p>
            <a:pPr algn="ctr"/>
            <a:r>
              <a:rPr lang="en-US" sz="1200" dirty="0" smtClean="0"/>
              <a:t>To Illustrate topic</a:t>
            </a:r>
          </a:p>
        </p:txBody>
      </p:sp>
      <p:sp>
        <p:nvSpPr>
          <p:cNvPr id="62" name="Rectangle 61"/>
          <p:cNvSpPr/>
          <p:nvPr/>
        </p:nvSpPr>
        <p:spPr>
          <a:xfrm>
            <a:off x="9693123" y="2649356"/>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Inspitrational</a:t>
            </a:r>
            <a:r>
              <a:rPr lang="en-US" sz="1200" dirty="0" smtClean="0"/>
              <a:t> Story or Factoid</a:t>
            </a:r>
          </a:p>
          <a:p>
            <a:pPr algn="ctr"/>
            <a:r>
              <a:rPr lang="en-US" sz="1200" dirty="0" err="1" smtClean="0"/>
              <a:t>Eg</a:t>
            </a:r>
            <a:r>
              <a:rPr lang="en-US" sz="1200" dirty="0" smtClean="0"/>
              <a:t> “Steve Jobs started his first company at age 3 in his father’s basement…”</a:t>
            </a:r>
          </a:p>
        </p:txBody>
      </p:sp>
      <p:sp>
        <p:nvSpPr>
          <p:cNvPr id="65" name="Rectangle 64"/>
          <p:cNvSpPr/>
          <p:nvPr/>
        </p:nvSpPr>
        <p:spPr>
          <a:xfrm>
            <a:off x="7104527" y="2671287"/>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Inspitrational</a:t>
            </a:r>
            <a:r>
              <a:rPr lang="en-US" sz="1200" dirty="0" smtClean="0"/>
              <a:t> Story or Factoid</a:t>
            </a:r>
          </a:p>
          <a:p>
            <a:pPr algn="ctr"/>
            <a:r>
              <a:rPr lang="en-US" sz="1200" dirty="0" err="1" smtClean="0"/>
              <a:t>Eg</a:t>
            </a:r>
            <a:r>
              <a:rPr lang="en-US" sz="1200" dirty="0" smtClean="0"/>
              <a:t> “Steve Jobs started his first company at age 3 in his father’s basement…”</a:t>
            </a:r>
          </a:p>
        </p:txBody>
      </p:sp>
      <p:sp>
        <p:nvSpPr>
          <p:cNvPr id="69" name="Rectangle 68"/>
          <p:cNvSpPr/>
          <p:nvPr/>
        </p:nvSpPr>
        <p:spPr>
          <a:xfrm>
            <a:off x="9231225" y="217570"/>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Homework</a:t>
            </a:r>
          </a:p>
          <a:p>
            <a:pPr algn="ctr"/>
            <a:r>
              <a:rPr lang="en-US" sz="1200" dirty="0" smtClean="0"/>
              <a:t>“Show your vision statement to 3 friends and ask their views”</a:t>
            </a:r>
          </a:p>
        </p:txBody>
      </p:sp>
      <p:sp>
        <p:nvSpPr>
          <p:cNvPr id="73" name="Rectangle 72"/>
          <p:cNvSpPr/>
          <p:nvPr/>
        </p:nvSpPr>
        <p:spPr>
          <a:xfrm>
            <a:off x="4596117" y="2664731"/>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Examples</a:t>
            </a:r>
          </a:p>
          <a:p>
            <a:pPr algn="ctr"/>
            <a:r>
              <a:rPr lang="en-US" sz="1200" dirty="0" err="1" smtClean="0"/>
              <a:t>Eg</a:t>
            </a:r>
            <a:r>
              <a:rPr lang="en-US" sz="1200" dirty="0" smtClean="0"/>
              <a:t> Sample Vision Statements</a:t>
            </a:r>
          </a:p>
        </p:txBody>
      </p:sp>
      <p:sp>
        <p:nvSpPr>
          <p:cNvPr id="76" name="Rectangle 75"/>
          <p:cNvSpPr/>
          <p:nvPr/>
        </p:nvSpPr>
        <p:spPr>
          <a:xfrm>
            <a:off x="8349684" y="264300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Self Check of Results</a:t>
            </a:r>
          </a:p>
          <a:p>
            <a:pPr algn="ctr"/>
            <a:r>
              <a:rPr lang="en-US" sz="1200" dirty="0" err="1" smtClean="0"/>
              <a:t>Eg</a:t>
            </a:r>
            <a:r>
              <a:rPr lang="en-US" sz="1200" dirty="0" smtClean="0"/>
              <a:t>. Did your vision statement do a) </a:t>
            </a:r>
            <a:r>
              <a:rPr lang="en-US" sz="1200" dirty="0" err="1" smtClean="0"/>
              <a:t>xoxoxo</a:t>
            </a:r>
            <a:r>
              <a:rPr lang="en-US" sz="1200" dirty="0" smtClean="0"/>
              <a:t> and b) XOXOXO and c) XOXOXO</a:t>
            </a:r>
          </a:p>
        </p:txBody>
      </p:sp>
    </p:spTree>
    <p:extLst>
      <p:ext uri="{BB962C8B-B14F-4D97-AF65-F5344CB8AC3E}">
        <p14:creationId xmlns:p14="http://schemas.microsoft.com/office/powerpoint/2010/main" val="383041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r>
              <a:rPr lang="en-US" sz="1300" dirty="0" smtClean="0"/>
              <a:t>In this lesson, we learned about success, and what it means for you and your business.  We have highlighted that success for one person is different from success for another person.  What is not different is the importance of having the nature of success, and therefore the goals you set, clear from the start.</a:t>
            </a:r>
          </a:p>
          <a:p>
            <a:pPr marL="174625"/>
            <a:endParaRPr lang="en-US" sz="1300" dirty="0"/>
          </a:p>
          <a:p>
            <a:pPr marL="174625"/>
            <a:r>
              <a:rPr lang="en-US" sz="1300" dirty="0" smtClean="0"/>
              <a:t>Entrepreneurs that succeed are more likely to have considered their goals, set them clearly, and shared them with friends and family than those who have failed.  Spending time on this now, at the start of your journey, is better than starting at the end, when your business endeavor didn’t make it.</a:t>
            </a:r>
          </a:p>
        </p:txBody>
      </p:sp>
      <p:sp>
        <p:nvSpPr>
          <p:cNvPr id="3" name="TextBox 2"/>
          <p:cNvSpPr txBox="1"/>
          <p:nvPr/>
        </p:nvSpPr>
        <p:spPr>
          <a:xfrm>
            <a:off x="1046922" y="1205948"/>
            <a:ext cx="2895921" cy="584775"/>
          </a:xfrm>
          <a:prstGeom prst="rect">
            <a:avLst/>
          </a:prstGeom>
          <a:noFill/>
        </p:spPr>
        <p:txBody>
          <a:bodyPr wrap="none" rtlCol="0">
            <a:spAutoFit/>
          </a:bodyPr>
          <a:lstStyle/>
          <a:p>
            <a:r>
              <a:rPr lang="en-US" sz="3200" dirty="0" smtClean="0"/>
              <a:t>Conclusion Page</a:t>
            </a:r>
            <a:endParaRPr lang="en-GB" sz="3200" dirty="0"/>
          </a:p>
        </p:txBody>
      </p:sp>
    </p:spTree>
    <p:extLst>
      <p:ext uri="{BB962C8B-B14F-4D97-AF65-F5344CB8AC3E}">
        <p14:creationId xmlns:p14="http://schemas.microsoft.com/office/powerpoint/2010/main" val="270488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1820307" cy="584775"/>
          </a:xfrm>
          <a:prstGeom prst="rect">
            <a:avLst/>
          </a:prstGeom>
          <a:noFill/>
        </p:spPr>
        <p:txBody>
          <a:bodyPr wrap="none" rtlCol="0">
            <a:spAutoFit/>
          </a:bodyPr>
          <a:lstStyle/>
          <a:p>
            <a:r>
              <a:rPr lang="en-US" sz="3200" dirty="0" smtClean="0"/>
              <a:t>Quiz Page</a:t>
            </a:r>
            <a:endParaRPr lang="en-GB" sz="3200" dirty="0"/>
          </a:p>
        </p:txBody>
      </p:sp>
      <p:sp>
        <p:nvSpPr>
          <p:cNvPr id="4" name="Rectangle 3"/>
          <p:cNvSpPr/>
          <p:nvPr/>
        </p:nvSpPr>
        <p:spPr>
          <a:xfrm>
            <a:off x="5868347" y="496484"/>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Lesson 3 – Quiz</a:t>
            </a:r>
          </a:p>
          <a:p>
            <a:pPr algn="ctr"/>
            <a:r>
              <a:rPr lang="en-US" sz="1300" dirty="0" smtClean="0"/>
              <a:t>Based on this lesson, answer the following statements as True or False</a:t>
            </a:r>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smtClean="0"/>
          </a:p>
          <a:p>
            <a:pPr algn="ctr"/>
            <a:endParaRPr lang="en-US" sz="1300" dirty="0" smtClean="0"/>
          </a:p>
          <a:p>
            <a:pPr algn="ctr"/>
            <a:endParaRPr lang="en-US" sz="1300" dirty="0" smtClean="0"/>
          </a:p>
          <a:p>
            <a:endParaRPr lang="en-US" sz="1300" dirty="0" smtClean="0"/>
          </a:p>
          <a:p>
            <a:endParaRPr lang="en-US" sz="1300" dirty="0" smtClean="0"/>
          </a:p>
        </p:txBody>
      </p:sp>
      <p:graphicFrame>
        <p:nvGraphicFramePr>
          <p:cNvPr id="2" name="Table 1"/>
          <p:cNvGraphicFramePr>
            <a:graphicFrameLocks noGrp="1"/>
          </p:cNvGraphicFramePr>
          <p:nvPr>
            <p:extLst>
              <p:ext uri="{D42A27DB-BD31-4B8C-83A1-F6EECF244321}">
                <p14:modId xmlns:p14="http://schemas.microsoft.com/office/powerpoint/2010/main" val="3830717865"/>
              </p:ext>
            </p:extLst>
          </p:nvPr>
        </p:nvGraphicFramePr>
        <p:xfrm>
          <a:off x="6090407" y="2129017"/>
          <a:ext cx="3355598" cy="3479800"/>
        </p:xfrm>
        <a:graphic>
          <a:graphicData uri="http://schemas.openxmlformats.org/drawingml/2006/table">
            <a:tbl>
              <a:tblPr firstRow="1" bandRow="1">
                <a:tableStyleId>{5C22544A-7EE6-4342-B048-85BDC9FD1C3A}</a:tableStyleId>
              </a:tblPr>
              <a:tblGrid>
                <a:gridCol w="2718033"/>
                <a:gridCol w="335560"/>
                <a:gridCol w="302005"/>
              </a:tblGrid>
              <a:tr h="370840">
                <a:tc>
                  <a:txBody>
                    <a:bodyPr/>
                    <a:lstStyle/>
                    <a:p>
                      <a:endParaRPr lang="en-GB" dirty="0"/>
                    </a:p>
                  </a:txBody>
                  <a:tcPr/>
                </a:tc>
                <a:tc>
                  <a:txBody>
                    <a:bodyPr/>
                    <a:lstStyle/>
                    <a:p>
                      <a:r>
                        <a:rPr lang="en-GB" dirty="0" smtClean="0"/>
                        <a:t>T</a:t>
                      </a:r>
                      <a:endParaRPr lang="en-GB" dirty="0"/>
                    </a:p>
                  </a:txBody>
                  <a:tcPr/>
                </a:tc>
                <a:tc>
                  <a:txBody>
                    <a:bodyPr/>
                    <a:lstStyle/>
                    <a:p>
                      <a:r>
                        <a:rPr lang="en-GB" dirty="0" smtClean="0"/>
                        <a:t>F</a:t>
                      </a:r>
                      <a:endParaRPr lang="en-GB" dirty="0"/>
                    </a:p>
                  </a:txBody>
                  <a:tcPr/>
                </a:tc>
              </a:tr>
              <a:tr h="370840">
                <a:tc>
                  <a:txBody>
                    <a:bodyPr/>
                    <a:lstStyle/>
                    <a:p>
                      <a:r>
                        <a:rPr lang="en-GB" sz="1200" dirty="0" smtClean="0"/>
                        <a:t>Goal setting is best done once the business plan is completed</a:t>
                      </a:r>
                      <a:endParaRPr lang="en-GB" sz="1200" dirty="0"/>
                    </a:p>
                  </a:txBody>
                  <a:tcPr/>
                </a:tc>
                <a:tc>
                  <a:txBody>
                    <a:bodyPr/>
                    <a:lstStyle/>
                    <a:p>
                      <a:endParaRPr lang="en-GB"/>
                    </a:p>
                  </a:txBody>
                  <a:tcPr/>
                </a:tc>
                <a:tc>
                  <a:txBody>
                    <a:bodyPr/>
                    <a:lstStyle/>
                    <a:p>
                      <a:endParaRPr lang="en-GB" dirty="0"/>
                    </a:p>
                  </a:txBody>
                  <a:tcPr/>
                </a:tc>
              </a:tr>
              <a:tr h="370840">
                <a:tc>
                  <a:txBody>
                    <a:bodyPr/>
                    <a:lstStyle/>
                    <a:p>
                      <a:r>
                        <a:rPr lang="en-GB" sz="1200" dirty="0" smtClean="0"/>
                        <a:t>People</a:t>
                      </a:r>
                      <a:r>
                        <a:rPr lang="en-GB" sz="1200" baseline="0" dirty="0" smtClean="0"/>
                        <a:t> start businesses to make money, as the primary goal</a:t>
                      </a:r>
                      <a:endParaRPr lang="en-GB" sz="1200" dirty="0"/>
                    </a:p>
                  </a:txBody>
                  <a:tcPr/>
                </a:tc>
                <a:tc>
                  <a:txBody>
                    <a:bodyPr/>
                    <a:lstStyle/>
                    <a:p>
                      <a:endParaRPr lang="en-GB"/>
                    </a:p>
                  </a:txBody>
                  <a:tcPr/>
                </a:tc>
                <a:tc>
                  <a:txBody>
                    <a:bodyPr/>
                    <a:lstStyle/>
                    <a:p>
                      <a:endParaRPr lang="en-GB"/>
                    </a:p>
                  </a:txBody>
                  <a:tcPr/>
                </a:tc>
              </a:tr>
              <a:tr h="370840">
                <a:tc>
                  <a:txBody>
                    <a:bodyPr/>
                    <a:lstStyle/>
                    <a:p>
                      <a:r>
                        <a:rPr lang="en-GB" sz="1200" dirty="0" smtClean="0"/>
                        <a:t>Goals</a:t>
                      </a:r>
                      <a:r>
                        <a:rPr lang="en-GB" sz="1200" baseline="0" dirty="0" smtClean="0"/>
                        <a:t> are best left flexible rather than specific</a:t>
                      </a:r>
                      <a:endParaRPr lang="en-GB" sz="1200" dirty="0"/>
                    </a:p>
                  </a:txBody>
                  <a:tcPr/>
                </a:tc>
                <a:tc>
                  <a:txBody>
                    <a:bodyPr/>
                    <a:lstStyle/>
                    <a:p>
                      <a:endParaRPr lang="en-GB"/>
                    </a:p>
                  </a:txBody>
                  <a:tcPr/>
                </a:tc>
                <a:tc>
                  <a:txBody>
                    <a:bodyPr/>
                    <a:lstStyle/>
                    <a:p>
                      <a:endParaRPr lang="en-GB" dirty="0"/>
                    </a:p>
                  </a:txBody>
                  <a:tcPr/>
                </a:tc>
              </a:tr>
              <a:tr h="370840">
                <a:tc>
                  <a:txBody>
                    <a:bodyPr/>
                    <a:lstStyle/>
                    <a:p>
                      <a:r>
                        <a:rPr lang="en-GB" sz="1200" dirty="0" smtClean="0"/>
                        <a:t>An</a:t>
                      </a:r>
                      <a:r>
                        <a:rPr lang="en-GB" sz="1200" baseline="0" dirty="0" smtClean="0"/>
                        <a:t> entrepreneur should keep his goals to his or her self, till they achieve success</a:t>
                      </a:r>
                      <a:endParaRPr lang="en-GB" sz="1200" dirty="0"/>
                    </a:p>
                  </a:txBody>
                  <a:tcPr/>
                </a:tc>
                <a:tc>
                  <a:txBody>
                    <a:bodyPr/>
                    <a:lstStyle/>
                    <a:p>
                      <a:endParaRPr lang="en-GB"/>
                    </a:p>
                  </a:txBody>
                  <a:tcPr/>
                </a:tc>
                <a:tc>
                  <a:txBody>
                    <a:bodyPr/>
                    <a:lstStyle/>
                    <a:p>
                      <a:endParaRPr lang="en-GB"/>
                    </a:p>
                  </a:txBody>
                  <a:tcPr/>
                </a:tc>
              </a:tr>
              <a:tr h="370840">
                <a:tc>
                  <a:txBody>
                    <a:bodyPr/>
                    <a:lstStyle/>
                    <a:p>
                      <a:r>
                        <a:rPr lang="en-GB" sz="1200" dirty="0" smtClean="0"/>
                        <a:t>Helping your community is not a</a:t>
                      </a:r>
                      <a:r>
                        <a:rPr lang="en-GB" sz="1200" baseline="0" dirty="0" smtClean="0"/>
                        <a:t> possible goal for success, like </a:t>
                      </a:r>
                      <a:r>
                        <a:rPr lang="en-GB" sz="1200" baseline="0" dirty="0" err="1" smtClean="0"/>
                        <a:t>makng</a:t>
                      </a:r>
                      <a:r>
                        <a:rPr lang="en-GB" sz="1200" baseline="0" dirty="0" smtClean="0"/>
                        <a:t> money</a:t>
                      </a:r>
                      <a:endParaRPr lang="en-GB" sz="1200" dirty="0"/>
                    </a:p>
                  </a:txBody>
                  <a:tcPr/>
                </a:tc>
                <a:tc>
                  <a:txBody>
                    <a:bodyPr/>
                    <a:lstStyle/>
                    <a:p>
                      <a:endParaRPr lang="en-GB"/>
                    </a:p>
                  </a:txBody>
                  <a:tcPr/>
                </a:tc>
                <a:tc>
                  <a:txBody>
                    <a:bodyPr/>
                    <a:lstStyle/>
                    <a:p>
                      <a:endParaRPr lang="en-GB"/>
                    </a:p>
                  </a:txBody>
                  <a:tcPr/>
                </a:tc>
              </a:tr>
              <a:tr h="370840">
                <a:tc>
                  <a:txBody>
                    <a:bodyPr/>
                    <a:lstStyle/>
                    <a:p>
                      <a:r>
                        <a:rPr lang="en-GB" sz="1200" dirty="0" smtClean="0"/>
                        <a:t>Goals are best</a:t>
                      </a:r>
                      <a:r>
                        <a:rPr lang="en-GB" sz="1200" baseline="0" dirty="0" smtClean="0"/>
                        <a:t> linked to concrete actions that need to be taken</a:t>
                      </a:r>
                      <a:endParaRPr lang="en-GB" sz="1200" dirty="0"/>
                    </a:p>
                  </a:txBody>
                  <a:tcPr/>
                </a:tc>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354039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4761175" cy="2554545"/>
          </a:xfrm>
          <a:prstGeom prst="rect">
            <a:avLst/>
          </a:prstGeom>
          <a:noFill/>
        </p:spPr>
        <p:txBody>
          <a:bodyPr wrap="none" rtlCol="0">
            <a:spAutoFit/>
          </a:bodyPr>
          <a:lstStyle/>
          <a:p>
            <a:r>
              <a:rPr lang="en-US" sz="3200" dirty="0"/>
              <a:t>Quiz Results Page</a:t>
            </a:r>
          </a:p>
          <a:p>
            <a:r>
              <a:rPr lang="en-GB" sz="3200" i="1" dirty="0"/>
              <a:t>Quiz answers</a:t>
            </a:r>
            <a:r>
              <a:rPr lang="en-GB" sz="3200" i="1" dirty="0" smtClean="0"/>
              <a:t>: See chart</a:t>
            </a:r>
          </a:p>
          <a:p>
            <a:r>
              <a:rPr lang="en-GB" sz="3200" i="1" dirty="0" smtClean="0"/>
              <a:t>If more than one is wrong</a:t>
            </a:r>
          </a:p>
          <a:p>
            <a:r>
              <a:rPr lang="en-GB" sz="3200" i="1" dirty="0" smtClean="0"/>
              <a:t>They should go back to</a:t>
            </a:r>
          </a:p>
          <a:p>
            <a:r>
              <a:rPr lang="en-GB" sz="3200" i="1" dirty="0" smtClean="0"/>
              <a:t>Review, before doing again </a:t>
            </a:r>
            <a:endParaRPr lang="en-GB" sz="3200" i="1" dirty="0"/>
          </a:p>
        </p:txBody>
      </p:sp>
      <p:sp>
        <p:nvSpPr>
          <p:cNvPr id="4" name="Rectangle 3"/>
          <p:cNvSpPr/>
          <p:nvPr/>
        </p:nvSpPr>
        <p:spPr>
          <a:xfrm>
            <a:off x="5868347" y="496484"/>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Lesson 3 – Quiz</a:t>
            </a:r>
          </a:p>
          <a:p>
            <a:pPr algn="ctr"/>
            <a:r>
              <a:rPr lang="en-US" sz="1300" dirty="0" smtClean="0"/>
              <a:t>Based on this lesson, answer the following statements as True or False</a:t>
            </a:r>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smtClean="0"/>
          </a:p>
          <a:p>
            <a:pPr algn="ctr"/>
            <a:endParaRPr lang="en-US" sz="1300" dirty="0" smtClean="0"/>
          </a:p>
          <a:p>
            <a:pPr algn="ctr"/>
            <a:endParaRPr lang="en-US" sz="1300" dirty="0" smtClean="0"/>
          </a:p>
          <a:p>
            <a:endParaRPr lang="en-US" sz="1300" dirty="0" smtClean="0"/>
          </a:p>
          <a:p>
            <a:endParaRPr lang="en-US" sz="1300" dirty="0" smtClean="0"/>
          </a:p>
        </p:txBody>
      </p:sp>
      <p:graphicFrame>
        <p:nvGraphicFramePr>
          <p:cNvPr id="2" name="Table 1"/>
          <p:cNvGraphicFramePr>
            <a:graphicFrameLocks noGrp="1"/>
          </p:cNvGraphicFramePr>
          <p:nvPr>
            <p:extLst>
              <p:ext uri="{D42A27DB-BD31-4B8C-83A1-F6EECF244321}">
                <p14:modId xmlns:p14="http://schemas.microsoft.com/office/powerpoint/2010/main" val="3065346754"/>
              </p:ext>
            </p:extLst>
          </p:nvPr>
        </p:nvGraphicFramePr>
        <p:xfrm>
          <a:off x="6090407" y="2129017"/>
          <a:ext cx="3355598" cy="3479800"/>
        </p:xfrm>
        <a:graphic>
          <a:graphicData uri="http://schemas.openxmlformats.org/drawingml/2006/table">
            <a:tbl>
              <a:tblPr firstRow="1" bandRow="1">
                <a:tableStyleId>{5C22544A-7EE6-4342-B048-85BDC9FD1C3A}</a:tableStyleId>
              </a:tblPr>
              <a:tblGrid>
                <a:gridCol w="2718033"/>
                <a:gridCol w="335560"/>
                <a:gridCol w="302005"/>
              </a:tblGrid>
              <a:tr h="370840">
                <a:tc>
                  <a:txBody>
                    <a:bodyPr/>
                    <a:lstStyle/>
                    <a:p>
                      <a:endParaRPr lang="en-GB" dirty="0"/>
                    </a:p>
                  </a:txBody>
                  <a:tcPr/>
                </a:tc>
                <a:tc>
                  <a:txBody>
                    <a:bodyPr/>
                    <a:lstStyle/>
                    <a:p>
                      <a:r>
                        <a:rPr lang="en-GB" dirty="0" smtClean="0"/>
                        <a:t>T</a:t>
                      </a:r>
                      <a:endParaRPr lang="en-GB" dirty="0"/>
                    </a:p>
                  </a:txBody>
                  <a:tcPr/>
                </a:tc>
                <a:tc>
                  <a:txBody>
                    <a:bodyPr/>
                    <a:lstStyle/>
                    <a:p>
                      <a:r>
                        <a:rPr lang="en-GB" dirty="0" smtClean="0"/>
                        <a:t>F</a:t>
                      </a:r>
                      <a:endParaRPr lang="en-GB" dirty="0"/>
                    </a:p>
                  </a:txBody>
                  <a:tcPr/>
                </a:tc>
              </a:tr>
              <a:tr h="370840">
                <a:tc>
                  <a:txBody>
                    <a:bodyPr/>
                    <a:lstStyle/>
                    <a:p>
                      <a:r>
                        <a:rPr lang="en-GB" sz="1200" dirty="0" smtClean="0"/>
                        <a:t>Goal setting is best done once the business plan is completed</a:t>
                      </a:r>
                      <a:endParaRPr lang="en-GB" sz="1200" dirty="0"/>
                    </a:p>
                  </a:txBody>
                  <a:tcPr/>
                </a:tc>
                <a:tc>
                  <a:txBody>
                    <a:bodyPr/>
                    <a:lstStyle/>
                    <a:p>
                      <a:endParaRPr lang="en-GB"/>
                    </a:p>
                  </a:txBody>
                  <a:tcPr/>
                </a:tc>
                <a:tc>
                  <a:txBody>
                    <a:bodyPr/>
                    <a:lstStyle/>
                    <a:p>
                      <a:r>
                        <a:rPr lang="en-GB" dirty="0" smtClean="0"/>
                        <a:t>F</a:t>
                      </a:r>
                      <a:endParaRPr lang="en-GB" dirty="0"/>
                    </a:p>
                  </a:txBody>
                  <a:tcPr/>
                </a:tc>
              </a:tr>
              <a:tr h="370840">
                <a:tc>
                  <a:txBody>
                    <a:bodyPr/>
                    <a:lstStyle/>
                    <a:p>
                      <a:r>
                        <a:rPr lang="en-GB" sz="1200" dirty="0" smtClean="0"/>
                        <a:t>People</a:t>
                      </a:r>
                      <a:r>
                        <a:rPr lang="en-GB" sz="1200" baseline="0" dirty="0" smtClean="0"/>
                        <a:t> start businesses to make money, as the primary goal</a:t>
                      </a:r>
                      <a:endParaRPr lang="en-GB" sz="1200" dirty="0"/>
                    </a:p>
                  </a:txBody>
                  <a:tcPr/>
                </a:tc>
                <a:tc>
                  <a:txBody>
                    <a:bodyPr/>
                    <a:lstStyle/>
                    <a:p>
                      <a:endParaRPr lang="en-GB"/>
                    </a:p>
                  </a:txBody>
                  <a:tcPr/>
                </a:tc>
                <a:tc>
                  <a:txBody>
                    <a:bodyPr/>
                    <a:lstStyle/>
                    <a:p>
                      <a:r>
                        <a:rPr lang="en-GB" dirty="0" smtClean="0"/>
                        <a:t>F</a:t>
                      </a:r>
                      <a:endParaRPr lang="en-GB" dirty="0"/>
                    </a:p>
                  </a:txBody>
                  <a:tcPr/>
                </a:tc>
              </a:tr>
              <a:tr h="370840">
                <a:tc>
                  <a:txBody>
                    <a:bodyPr/>
                    <a:lstStyle/>
                    <a:p>
                      <a:r>
                        <a:rPr lang="en-GB" sz="1200" dirty="0" smtClean="0"/>
                        <a:t>Goals</a:t>
                      </a:r>
                      <a:r>
                        <a:rPr lang="en-GB" sz="1200" baseline="0" dirty="0" smtClean="0"/>
                        <a:t> are best being specific rather than flexible and loose</a:t>
                      </a:r>
                      <a:endParaRPr lang="en-GB" sz="1200" dirty="0"/>
                    </a:p>
                  </a:txBody>
                  <a:tcPr/>
                </a:tc>
                <a:tc>
                  <a:txBody>
                    <a:bodyPr/>
                    <a:lstStyle/>
                    <a:p>
                      <a:r>
                        <a:rPr lang="en-GB" dirty="0" smtClean="0"/>
                        <a:t>T</a:t>
                      </a:r>
                      <a:endParaRPr lang="en-GB" dirty="0"/>
                    </a:p>
                  </a:txBody>
                  <a:tcPr/>
                </a:tc>
                <a:tc>
                  <a:txBody>
                    <a:bodyPr/>
                    <a:lstStyle/>
                    <a:p>
                      <a:endParaRPr lang="en-GB" dirty="0"/>
                    </a:p>
                  </a:txBody>
                  <a:tcPr/>
                </a:tc>
              </a:tr>
              <a:tr h="370840">
                <a:tc>
                  <a:txBody>
                    <a:bodyPr/>
                    <a:lstStyle/>
                    <a:p>
                      <a:r>
                        <a:rPr lang="en-GB" sz="1200" dirty="0" smtClean="0"/>
                        <a:t>An</a:t>
                      </a:r>
                      <a:r>
                        <a:rPr lang="en-GB" sz="1200" baseline="0" dirty="0" smtClean="0"/>
                        <a:t> entrepreneur should keep his goals to his or her self, till they achieve success</a:t>
                      </a:r>
                      <a:endParaRPr lang="en-GB" sz="1200" dirty="0"/>
                    </a:p>
                  </a:txBody>
                  <a:tcPr/>
                </a:tc>
                <a:tc>
                  <a:txBody>
                    <a:bodyPr/>
                    <a:lstStyle/>
                    <a:p>
                      <a:endParaRPr lang="en-GB"/>
                    </a:p>
                  </a:txBody>
                  <a:tcPr/>
                </a:tc>
                <a:tc>
                  <a:txBody>
                    <a:bodyPr/>
                    <a:lstStyle/>
                    <a:p>
                      <a:r>
                        <a:rPr lang="en-GB" dirty="0" smtClean="0"/>
                        <a:t>F</a:t>
                      </a:r>
                      <a:endParaRPr lang="en-GB" dirty="0"/>
                    </a:p>
                  </a:txBody>
                  <a:tcPr/>
                </a:tc>
              </a:tr>
              <a:tr h="370840">
                <a:tc>
                  <a:txBody>
                    <a:bodyPr/>
                    <a:lstStyle/>
                    <a:p>
                      <a:r>
                        <a:rPr lang="en-GB" sz="1200" dirty="0" smtClean="0"/>
                        <a:t>Helping your community is not a</a:t>
                      </a:r>
                      <a:r>
                        <a:rPr lang="en-GB" sz="1200" baseline="0" dirty="0" smtClean="0"/>
                        <a:t> possible goal for success, like making money</a:t>
                      </a:r>
                      <a:endParaRPr lang="en-GB" sz="1200" dirty="0"/>
                    </a:p>
                  </a:txBody>
                  <a:tcPr/>
                </a:tc>
                <a:tc>
                  <a:txBody>
                    <a:bodyPr/>
                    <a:lstStyle/>
                    <a:p>
                      <a:endParaRPr lang="en-GB"/>
                    </a:p>
                  </a:txBody>
                  <a:tcPr/>
                </a:tc>
                <a:tc>
                  <a:txBody>
                    <a:bodyPr/>
                    <a:lstStyle/>
                    <a:p>
                      <a:r>
                        <a:rPr lang="en-GB" dirty="0" smtClean="0"/>
                        <a:t>F</a:t>
                      </a:r>
                      <a:endParaRPr lang="en-GB" dirty="0"/>
                    </a:p>
                  </a:txBody>
                  <a:tcPr/>
                </a:tc>
              </a:tr>
              <a:tr h="370840">
                <a:tc>
                  <a:txBody>
                    <a:bodyPr/>
                    <a:lstStyle/>
                    <a:p>
                      <a:r>
                        <a:rPr lang="en-GB" sz="1200" dirty="0" smtClean="0"/>
                        <a:t>Goals are best</a:t>
                      </a:r>
                      <a:r>
                        <a:rPr lang="en-GB" sz="1200" baseline="0" dirty="0" smtClean="0"/>
                        <a:t> linked to concrete actions that need to be taken</a:t>
                      </a:r>
                      <a:endParaRPr lang="en-GB" sz="1200" dirty="0"/>
                    </a:p>
                  </a:txBody>
                  <a:tcPr/>
                </a:tc>
                <a:tc>
                  <a:txBody>
                    <a:bodyPr/>
                    <a:lstStyle/>
                    <a:p>
                      <a:r>
                        <a:rPr lang="en-GB" dirty="0" smtClean="0"/>
                        <a:t>T</a:t>
                      </a:r>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99431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347"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r>
              <a:rPr lang="en-US" sz="1400" dirty="0" smtClean="0"/>
              <a:t>You </a:t>
            </a:r>
            <a:r>
              <a:rPr lang="en-US" sz="1400" dirty="0"/>
              <a:t>can go through this challenge after </a:t>
            </a:r>
            <a:r>
              <a:rPr lang="en-US" sz="1400" dirty="0" smtClean="0"/>
              <a:t>completing the module, </a:t>
            </a:r>
            <a:r>
              <a:rPr lang="en-US" sz="1400" dirty="0"/>
              <a:t>individually, or with other participants or friends. Find at least one business owner, and ask them the </a:t>
            </a:r>
            <a:r>
              <a:rPr lang="en-US" sz="1400" dirty="0" smtClean="0"/>
              <a:t>following questions:</a:t>
            </a:r>
            <a:r>
              <a:rPr lang="en-US" sz="1400" dirty="0"/>
              <a:t>	</a:t>
            </a:r>
          </a:p>
          <a:p>
            <a:pPr algn="ctr"/>
            <a:endParaRPr lang="en-US" sz="1400" dirty="0" smtClean="0"/>
          </a:p>
          <a:p>
            <a:pPr marL="268288" indent="-176213">
              <a:buAutoNum type="arabicPeriod"/>
            </a:pPr>
            <a:r>
              <a:rPr lang="en-US" sz="1400" dirty="0" smtClean="0"/>
              <a:t>Why </a:t>
            </a:r>
            <a:r>
              <a:rPr lang="en-US" sz="1400" dirty="0"/>
              <a:t>did you start a business? </a:t>
            </a:r>
            <a:endParaRPr lang="en-GB" sz="1400" dirty="0"/>
          </a:p>
          <a:p>
            <a:pPr marL="268288" indent="-176213"/>
            <a:r>
              <a:rPr lang="en-US" sz="1400" dirty="0"/>
              <a:t>2. What were your goals when starting your business? </a:t>
            </a:r>
            <a:r>
              <a:rPr lang="en-GB" sz="1400" dirty="0"/>
              <a:t>	</a:t>
            </a:r>
          </a:p>
          <a:p>
            <a:pPr marL="268288" indent="-176213"/>
            <a:r>
              <a:rPr lang="en-US" sz="1400" dirty="0"/>
              <a:t>3. What were the risks you thought about when starting your business? </a:t>
            </a:r>
            <a:endParaRPr lang="en-GB" sz="1400" dirty="0"/>
          </a:p>
          <a:p>
            <a:pPr marL="268288" indent="-176213"/>
            <a:r>
              <a:rPr lang="en-US" sz="1400" dirty="0"/>
              <a:t>4. What is a successful business to you? </a:t>
            </a:r>
            <a:endParaRPr lang="en-GB" sz="1400" dirty="0"/>
          </a:p>
          <a:p>
            <a:pPr marL="268288" indent="-176213"/>
            <a:r>
              <a:rPr lang="en-US" sz="1400" dirty="0"/>
              <a:t>5. How did you make your business successful? </a:t>
            </a:r>
            <a:r>
              <a:rPr lang="en-GB" sz="1400" dirty="0"/>
              <a:t>	</a:t>
            </a:r>
          </a:p>
          <a:p>
            <a:pPr marL="268288" indent="-176213"/>
            <a:r>
              <a:rPr lang="en-US" sz="1400" dirty="0"/>
              <a:t>6. Have you ever failed in your business? What did you learn from that? </a:t>
            </a:r>
            <a:endParaRPr lang="en-GB" sz="1400" dirty="0"/>
          </a:p>
          <a:p>
            <a:pPr marL="342900" indent="-342900">
              <a:buAutoNum type="arabicPeriod"/>
            </a:pPr>
            <a:endParaRPr lang="en-US" sz="1400" dirty="0"/>
          </a:p>
          <a:p>
            <a:endParaRPr lang="en-GB" dirty="0"/>
          </a:p>
          <a:p>
            <a:pPr algn="ctr"/>
            <a:endParaRPr lang="en-US" dirty="0"/>
          </a:p>
        </p:txBody>
      </p:sp>
      <p:sp>
        <p:nvSpPr>
          <p:cNvPr id="3" name="TextBox 2"/>
          <p:cNvSpPr txBox="1"/>
          <p:nvPr/>
        </p:nvSpPr>
        <p:spPr>
          <a:xfrm>
            <a:off x="1046922" y="1205948"/>
            <a:ext cx="2171428" cy="584775"/>
          </a:xfrm>
          <a:prstGeom prst="rect">
            <a:avLst/>
          </a:prstGeom>
          <a:noFill/>
        </p:spPr>
        <p:txBody>
          <a:bodyPr wrap="none" rtlCol="0">
            <a:spAutoFit/>
          </a:bodyPr>
          <a:lstStyle/>
          <a:p>
            <a:r>
              <a:rPr lang="en-US" sz="3200" dirty="0" smtClean="0"/>
              <a:t>Homework </a:t>
            </a:r>
            <a:endParaRPr lang="en-GB" sz="3200" dirty="0"/>
          </a:p>
        </p:txBody>
      </p:sp>
    </p:spTree>
    <p:extLst>
      <p:ext uri="{BB962C8B-B14F-4D97-AF65-F5344CB8AC3E}">
        <p14:creationId xmlns:p14="http://schemas.microsoft.com/office/powerpoint/2010/main" val="206402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Understanding Your Market</a:t>
            </a:r>
            <a:endParaRPr lang="en-US" sz="4400" dirty="0" smtClean="0"/>
          </a:p>
        </p:txBody>
      </p:sp>
      <p:sp>
        <p:nvSpPr>
          <p:cNvPr id="3" name="TextBox 2"/>
          <p:cNvSpPr txBox="1"/>
          <p:nvPr/>
        </p:nvSpPr>
        <p:spPr>
          <a:xfrm>
            <a:off x="1046922" y="1205948"/>
            <a:ext cx="3194080" cy="584775"/>
          </a:xfrm>
          <a:prstGeom prst="rect">
            <a:avLst/>
          </a:prstGeom>
          <a:noFill/>
        </p:spPr>
        <p:txBody>
          <a:bodyPr wrap="none" rtlCol="0">
            <a:spAutoFit/>
          </a:bodyPr>
          <a:lstStyle/>
          <a:p>
            <a:r>
              <a:rPr lang="en-US" sz="3200" dirty="0" smtClean="0"/>
              <a:t>Module Title Page</a:t>
            </a:r>
            <a:endParaRPr lang="en-GB" sz="3200" dirty="0"/>
          </a:p>
        </p:txBody>
      </p:sp>
    </p:spTree>
    <p:extLst>
      <p:ext uri="{BB962C8B-B14F-4D97-AF65-F5344CB8AC3E}">
        <p14:creationId xmlns:p14="http://schemas.microsoft.com/office/powerpoint/2010/main" val="353663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5738"/>
            <a:endParaRPr lang="en-US" sz="1200" dirty="0" smtClean="0"/>
          </a:p>
          <a:p>
            <a:pPr marL="185738"/>
            <a:endParaRPr lang="en-US" sz="1200" dirty="0"/>
          </a:p>
          <a:p>
            <a:pPr marL="185738"/>
            <a:endParaRPr lang="en-US" sz="1200" dirty="0" smtClean="0"/>
          </a:p>
          <a:p>
            <a:pPr marL="185738"/>
            <a:endParaRPr lang="en-US" sz="1200" dirty="0"/>
          </a:p>
          <a:p>
            <a:pPr marL="185738"/>
            <a:endParaRPr lang="en-US" sz="1200" dirty="0" smtClean="0"/>
          </a:p>
          <a:p>
            <a:pPr marL="185738"/>
            <a:endParaRPr lang="en-US" sz="1200" dirty="0"/>
          </a:p>
          <a:p>
            <a:pPr marL="185738"/>
            <a:r>
              <a:rPr lang="en-US" sz="1200" dirty="0" smtClean="0"/>
              <a:t>When </a:t>
            </a:r>
            <a:r>
              <a:rPr lang="en-US" sz="1200" dirty="0"/>
              <a:t>Zara and Anwar are working on their 4P tables for their own businesses, they </a:t>
            </a:r>
            <a:r>
              <a:rPr lang="en-US" sz="1200" dirty="0" err="1"/>
              <a:t>realise</a:t>
            </a:r>
            <a:r>
              <a:rPr lang="en-US" sz="1200" dirty="0"/>
              <a:t> that they need more information about their customers and competitors. They both start making a list of who their customers and competitors could be. When they have completed the list, they research on the Internet and ask more questions to people in their community. When they are done with their research, they meet and discuss</a:t>
            </a:r>
            <a:r>
              <a:rPr lang="en-US" sz="1200" dirty="0" smtClean="0"/>
              <a:t>:</a:t>
            </a:r>
          </a:p>
          <a:p>
            <a:pPr marL="185738"/>
            <a:endParaRPr lang="en-US" sz="1200" dirty="0"/>
          </a:p>
          <a:p>
            <a:pPr marL="185738"/>
            <a:r>
              <a:rPr lang="en-US" sz="1200" dirty="0"/>
              <a:t>Zara: “I found out that most people who are interested in the type of clothes that I want to sell are women. So, I think that I should design clothes for women only.”</a:t>
            </a:r>
          </a:p>
          <a:p>
            <a:pPr marL="185738"/>
            <a:r>
              <a:rPr lang="en-US" sz="1200" dirty="0"/>
              <a:t>Anwar: “There are already other vendors who sell bread. But, I could sell a special type of bread from my region, to bring a new product to the market, and help customers learn more about my culture</a:t>
            </a:r>
            <a:r>
              <a:rPr lang="en-US" sz="1200" dirty="0" smtClean="0"/>
              <a:t>.”</a:t>
            </a:r>
          </a:p>
          <a:p>
            <a:pPr marL="185738"/>
            <a:endParaRPr lang="en-US" sz="1200" dirty="0"/>
          </a:p>
          <a:p>
            <a:pPr marL="185738"/>
            <a:r>
              <a:rPr lang="en-US" sz="1200" dirty="0" smtClean="0"/>
              <a:t>Consider the </a:t>
            </a:r>
            <a:r>
              <a:rPr lang="en-US" sz="1200" dirty="0"/>
              <a:t>following questions</a:t>
            </a:r>
            <a:r>
              <a:rPr lang="en-US" sz="1200" dirty="0" smtClean="0"/>
              <a:t>:</a:t>
            </a:r>
          </a:p>
          <a:p>
            <a:pPr marL="352425" indent="-166688"/>
            <a:r>
              <a:rPr lang="en-US" sz="1200" dirty="0"/>
              <a:t>-</a:t>
            </a:r>
            <a:r>
              <a:rPr lang="en-US" sz="1200" dirty="0" smtClean="0"/>
              <a:t> 	What </a:t>
            </a:r>
            <a:r>
              <a:rPr lang="en-US" sz="1200" dirty="0"/>
              <a:t>else can Zara and Anwar do to learn more about their customers and competitors?</a:t>
            </a:r>
          </a:p>
          <a:p>
            <a:pPr marL="352425" indent="-166688"/>
            <a:r>
              <a:rPr lang="en-US" sz="1200" dirty="0" smtClean="0"/>
              <a:t>- 	How </a:t>
            </a:r>
            <a:r>
              <a:rPr lang="en-US" sz="1200" dirty="0"/>
              <a:t>can they use this understanding of competitors and customers to help themselves?</a:t>
            </a:r>
          </a:p>
          <a:p>
            <a:pPr marL="357187" indent="-171450">
              <a:buFontTx/>
              <a:buChar char="-"/>
            </a:pPr>
            <a:r>
              <a:rPr lang="en-US" sz="1200" dirty="0" smtClean="0"/>
              <a:t>Why </a:t>
            </a:r>
            <a:r>
              <a:rPr lang="en-US" sz="1200" dirty="0"/>
              <a:t>is it important to understand customers and competitors</a:t>
            </a:r>
            <a:r>
              <a:rPr lang="en-US" sz="1200" dirty="0" smtClean="0"/>
              <a:t>?</a:t>
            </a:r>
          </a:p>
          <a:p>
            <a:pPr marL="357187" indent="-171450">
              <a:buFontTx/>
              <a:buChar char="-"/>
            </a:pPr>
            <a:endParaRPr lang="en-US" sz="1200" dirty="0"/>
          </a:p>
        </p:txBody>
      </p:sp>
      <p:sp>
        <p:nvSpPr>
          <p:cNvPr id="3" name="TextBox 2"/>
          <p:cNvSpPr txBox="1"/>
          <p:nvPr/>
        </p:nvSpPr>
        <p:spPr>
          <a:xfrm>
            <a:off x="1046922" y="1205948"/>
            <a:ext cx="4060086" cy="584775"/>
          </a:xfrm>
          <a:prstGeom prst="rect">
            <a:avLst/>
          </a:prstGeom>
          <a:noFill/>
        </p:spPr>
        <p:txBody>
          <a:bodyPr wrap="none" rtlCol="0">
            <a:spAutoFit/>
          </a:bodyPr>
          <a:lstStyle/>
          <a:p>
            <a:r>
              <a:rPr lang="en-US" sz="3200" dirty="0" smtClean="0"/>
              <a:t>Story – Anwar and Zara</a:t>
            </a:r>
            <a:endParaRPr lang="en-GB" sz="3200" dirty="0"/>
          </a:p>
        </p:txBody>
      </p:sp>
      <p:pic>
        <p:nvPicPr>
          <p:cNvPr id="2049" name="Pictur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663" y="636279"/>
            <a:ext cx="741362"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144" y="617053"/>
            <a:ext cx="712787" cy="923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29123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6"/>
            <a:ext cx="3843129" cy="768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5113"/>
            <a:r>
              <a:rPr lang="en-US" sz="1200" dirty="0"/>
              <a:t>When </a:t>
            </a:r>
            <a:r>
              <a:rPr lang="en-US" sz="1200" dirty="0" smtClean="0"/>
              <a:t>you go </a:t>
            </a:r>
            <a:r>
              <a:rPr lang="en-US" sz="1200" dirty="0"/>
              <a:t>somewhere in your car</a:t>
            </a:r>
            <a:r>
              <a:rPr lang="en-US" sz="1200" dirty="0" smtClean="0"/>
              <a:t>, you probably don’t just hop in, start driving and decide only then where you are going.  Rather, </a:t>
            </a:r>
            <a:r>
              <a:rPr lang="en-US" sz="1200" dirty="0"/>
              <a:t>you probably first decide on </a:t>
            </a:r>
            <a:r>
              <a:rPr lang="en-US" sz="1200" dirty="0" smtClean="0"/>
              <a:t>where </a:t>
            </a:r>
            <a:r>
              <a:rPr lang="en-US" sz="1200" dirty="0"/>
              <a:t>you are going, then you start driving.  </a:t>
            </a:r>
            <a:r>
              <a:rPr lang="en-US" sz="1200" dirty="0" smtClean="0"/>
              <a:t>Starting </a:t>
            </a:r>
            <a:r>
              <a:rPr lang="en-US" sz="1200" dirty="0"/>
              <a:t>a business is a bit the same.  If you want to get somewhere with your business, it is probably best to have some idea of where and what that is before you start moving.</a:t>
            </a:r>
          </a:p>
          <a:p>
            <a:pPr marL="265113"/>
            <a:endParaRPr lang="en-US" sz="1200" dirty="0"/>
          </a:p>
          <a:p>
            <a:pPr marL="265113"/>
            <a:r>
              <a:rPr lang="en-US" sz="1200" dirty="0"/>
              <a:t>As we saw with Zara and Anwar, one person’s idea of success may be different from another person’s.  You may want money, or fame, or power, or just helping people through your business.  Or you may want to create something, to be an innovator.  People are driven by different </a:t>
            </a:r>
            <a:r>
              <a:rPr lang="en-US" sz="1200" dirty="0" smtClean="0"/>
              <a:t>things.   One </a:t>
            </a:r>
            <a:r>
              <a:rPr lang="en-US" sz="1200" dirty="0"/>
              <a:t>thing you hear again and again, when listening to the stories of </a:t>
            </a:r>
            <a:r>
              <a:rPr lang="en-US" sz="1200" dirty="0" smtClean="0"/>
              <a:t>successful </a:t>
            </a:r>
            <a:r>
              <a:rPr lang="en-US" sz="1200" dirty="0"/>
              <a:t>entrepreneurs is the clarity of drivers, the motivators and </a:t>
            </a:r>
            <a:r>
              <a:rPr lang="en-US" sz="1200" dirty="0" smtClean="0"/>
              <a:t>goals they had from the start.  The point to consider is the following:</a:t>
            </a:r>
          </a:p>
          <a:p>
            <a:pPr marL="265113"/>
            <a:endParaRPr lang="en-US" sz="1200" dirty="0"/>
          </a:p>
          <a:p>
            <a:pPr marL="265113"/>
            <a:r>
              <a:rPr lang="en-US" sz="1200" dirty="0" smtClean="0"/>
              <a:t>The Greater the Clarity of Your Goals, the Greater the Probability of You Achieving Them</a:t>
            </a:r>
          </a:p>
          <a:p>
            <a:pPr marL="265113"/>
            <a:endParaRPr lang="en-US" sz="1200" dirty="0"/>
          </a:p>
          <a:p>
            <a:pPr marL="265113"/>
            <a:r>
              <a:rPr lang="en-US" sz="1200" dirty="0" smtClean="0"/>
              <a:t>As </a:t>
            </a:r>
            <a:r>
              <a:rPr lang="en-US" sz="1200" dirty="0"/>
              <a:t>you consider starting a business, consider where you want to go with this, and what success will mean for you.  </a:t>
            </a:r>
            <a:r>
              <a:rPr lang="en-US" sz="1200" dirty="0" smtClean="0"/>
              <a:t>The exercises here will help you start to consider what success will be, and refine your business idea based on this.</a:t>
            </a:r>
            <a:endParaRPr lang="en-US" sz="1200" dirty="0"/>
          </a:p>
          <a:p>
            <a:pPr marL="265113"/>
            <a:endParaRPr lang="en-US" sz="1200" dirty="0"/>
          </a:p>
        </p:txBody>
      </p:sp>
      <p:sp>
        <p:nvSpPr>
          <p:cNvPr id="3" name="TextBox 2"/>
          <p:cNvSpPr txBox="1"/>
          <p:nvPr/>
        </p:nvSpPr>
        <p:spPr>
          <a:xfrm>
            <a:off x="1046922" y="1205948"/>
            <a:ext cx="3665747" cy="584775"/>
          </a:xfrm>
          <a:prstGeom prst="rect">
            <a:avLst/>
          </a:prstGeom>
          <a:noFill/>
        </p:spPr>
        <p:txBody>
          <a:bodyPr wrap="none" rtlCol="0">
            <a:spAutoFit/>
          </a:bodyPr>
          <a:lstStyle/>
          <a:p>
            <a:r>
              <a:rPr lang="en-US" sz="3200" dirty="0" smtClean="0"/>
              <a:t>Theory / Model Page</a:t>
            </a:r>
            <a:endParaRPr lang="en-GB" sz="3200" dirty="0"/>
          </a:p>
        </p:txBody>
      </p:sp>
    </p:spTree>
    <p:extLst>
      <p:ext uri="{BB962C8B-B14F-4D97-AF65-F5344CB8AC3E}">
        <p14:creationId xmlns:p14="http://schemas.microsoft.com/office/powerpoint/2010/main" val="22377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42396"/>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363"/>
            <a:r>
              <a:rPr lang="en-US" sz="1400" dirty="0"/>
              <a:t>	</a:t>
            </a:r>
          </a:p>
          <a:p>
            <a:pPr marL="360363"/>
            <a:endParaRPr lang="en-US" sz="1400" dirty="0"/>
          </a:p>
        </p:txBody>
      </p:sp>
      <p:sp>
        <p:nvSpPr>
          <p:cNvPr id="3" name="TextBox 2"/>
          <p:cNvSpPr txBox="1"/>
          <p:nvPr/>
        </p:nvSpPr>
        <p:spPr>
          <a:xfrm>
            <a:off x="1046922" y="1205948"/>
            <a:ext cx="4722190" cy="1569660"/>
          </a:xfrm>
          <a:prstGeom prst="rect">
            <a:avLst/>
          </a:prstGeom>
          <a:noFill/>
        </p:spPr>
        <p:txBody>
          <a:bodyPr wrap="none" rtlCol="0">
            <a:spAutoFit/>
          </a:bodyPr>
          <a:lstStyle/>
          <a:p>
            <a:r>
              <a:rPr lang="en-US" sz="3200" dirty="0" smtClean="0"/>
              <a:t>Traits of Success  – perhaps</a:t>
            </a:r>
          </a:p>
          <a:p>
            <a:r>
              <a:rPr lang="en-US" sz="3200" dirty="0"/>
              <a:t>h</a:t>
            </a:r>
            <a:r>
              <a:rPr lang="en-US" sz="3200" dirty="0" smtClean="0"/>
              <a:t>ave them </a:t>
            </a:r>
            <a:r>
              <a:rPr lang="en-US" sz="3200" b="1" dirty="0" smtClean="0"/>
              <a:t>swipe</a:t>
            </a:r>
            <a:r>
              <a:rPr lang="en-US" sz="3200" dirty="0" smtClean="0"/>
              <a:t> to </a:t>
            </a:r>
          </a:p>
          <a:p>
            <a:r>
              <a:rPr lang="en-US" sz="3200" dirty="0" smtClean="0"/>
              <a:t>reveal</a:t>
            </a:r>
            <a:endParaRPr lang="en-GB" sz="3200" dirty="0"/>
          </a:p>
        </p:txBody>
      </p:sp>
      <p:graphicFrame>
        <p:nvGraphicFramePr>
          <p:cNvPr id="6" name="Table 5"/>
          <p:cNvGraphicFramePr>
            <a:graphicFrameLocks noGrp="1"/>
          </p:cNvGraphicFramePr>
          <p:nvPr>
            <p:extLst>
              <p:ext uri="{D42A27DB-BD31-4B8C-83A1-F6EECF244321}">
                <p14:modId xmlns:p14="http://schemas.microsoft.com/office/powerpoint/2010/main" val="2602859607"/>
              </p:ext>
            </p:extLst>
          </p:nvPr>
        </p:nvGraphicFramePr>
        <p:xfrm>
          <a:off x="6123963" y="1088225"/>
          <a:ext cx="3403417" cy="4993640"/>
        </p:xfrm>
        <a:graphic>
          <a:graphicData uri="http://schemas.openxmlformats.org/drawingml/2006/table">
            <a:tbl>
              <a:tblPr firstRow="1" bandRow="1">
                <a:tableStyleId>{5C22544A-7EE6-4342-B048-85BDC9FD1C3A}</a:tableStyleId>
              </a:tblPr>
              <a:tblGrid>
                <a:gridCol w="340341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Do any of the following match your priorities for your success business?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Customers are happy</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employees like working with 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business beat the competitors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make the highest quality products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make a lot of money from the business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business helped my community</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business helped my family and friends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business made me famous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Respected in my community</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have fun in the business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Every day I learn new things</a:t>
                      </a:r>
                    </a:p>
                  </a:txBody>
                  <a:tcPr/>
                </a:tc>
              </a:tr>
            </a:tbl>
          </a:graphicData>
        </a:graphic>
      </p:graphicFrame>
    </p:spTree>
    <p:extLst>
      <p:ext uri="{BB962C8B-B14F-4D97-AF65-F5344CB8AC3E}">
        <p14:creationId xmlns:p14="http://schemas.microsoft.com/office/powerpoint/2010/main" val="252565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42396"/>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363"/>
            <a:r>
              <a:rPr lang="en-US" sz="1400" dirty="0"/>
              <a:t>	</a:t>
            </a:r>
          </a:p>
          <a:p>
            <a:pPr marL="360363"/>
            <a:endParaRPr lang="en-US" sz="1400" dirty="0"/>
          </a:p>
        </p:txBody>
      </p:sp>
      <p:sp>
        <p:nvSpPr>
          <p:cNvPr id="3" name="TextBox 2"/>
          <p:cNvSpPr txBox="1"/>
          <p:nvPr/>
        </p:nvSpPr>
        <p:spPr>
          <a:xfrm>
            <a:off x="1046922" y="1205948"/>
            <a:ext cx="1523943" cy="584775"/>
          </a:xfrm>
          <a:prstGeom prst="rect">
            <a:avLst/>
          </a:prstGeom>
          <a:noFill/>
        </p:spPr>
        <p:txBody>
          <a:bodyPr wrap="none" rtlCol="0">
            <a:spAutoFit/>
          </a:bodyPr>
          <a:lstStyle/>
          <a:p>
            <a:r>
              <a:rPr lang="en-US" sz="3200" dirty="0" smtClean="0"/>
              <a:t>Exercise</a:t>
            </a:r>
            <a:endParaRPr lang="en-GB" sz="3200" dirty="0"/>
          </a:p>
        </p:txBody>
      </p:sp>
      <p:graphicFrame>
        <p:nvGraphicFramePr>
          <p:cNvPr id="6" name="Table 5"/>
          <p:cNvGraphicFramePr>
            <a:graphicFrameLocks noGrp="1"/>
          </p:cNvGraphicFramePr>
          <p:nvPr>
            <p:extLst>
              <p:ext uri="{D42A27DB-BD31-4B8C-83A1-F6EECF244321}">
                <p14:modId xmlns:p14="http://schemas.microsoft.com/office/powerpoint/2010/main" val="3152042699"/>
              </p:ext>
            </p:extLst>
          </p:nvPr>
        </p:nvGraphicFramePr>
        <p:xfrm>
          <a:off x="6123963" y="769443"/>
          <a:ext cx="3403418" cy="5519820"/>
        </p:xfrm>
        <a:graphic>
          <a:graphicData uri="http://schemas.openxmlformats.org/drawingml/2006/table">
            <a:tbl>
              <a:tblPr firstRow="1" bandRow="1">
                <a:tableStyleId>{5C22544A-7EE6-4342-B048-85BDC9FD1C3A}</a:tableStyleId>
              </a:tblPr>
              <a:tblGrid>
                <a:gridCol w="2692866"/>
                <a:gridCol w="710552"/>
              </a:tblGrid>
              <a:tr h="882497">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Which are your priorities – rate top</a:t>
                      </a:r>
                      <a:r>
                        <a:rPr lang="en-US" sz="1800" b="1" baseline="0" dirty="0" smtClean="0"/>
                        <a:t> 3 – 1, 2 and 3</a:t>
                      </a:r>
                      <a:r>
                        <a:rPr lang="en-US" sz="1800" b="1" dirty="0" smtClean="0"/>
                        <a:t>?  Add others at end, if none of these fit.</a:t>
                      </a:r>
                    </a:p>
                  </a:txBody>
                  <a:tcPr/>
                </a:tc>
                <a:tc hMerge="1">
                  <a:txBody>
                    <a:bodyPr/>
                    <a:lstStyle/>
                    <a:p>
                      <a:endParaRPr lang="en-GB"/>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Customers are happy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employees like working with 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business beat the competitors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make the highest quality products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make a lot of money from the business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business helped my community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441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business helped my family and friends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business made me famous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Respected in my community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have fun in the business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Every day I learn new things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bl>
          </a:graphicData>
        </a:graphic>
      </p:graphicFrame>
    </p:spTree>
    <p:extLst>
      <p:ext uri="{BB962C8B-B14F-4D97-AF65-F5344CB8AC3E}">
        <p14:creationId xmlns:p14="http://schemas.microsoft.com/office/powerpoint/2010/main" val="299112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0208" y="412068"/>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a:r>
              <a:rPr lang="en-US" sz="1200" dirty="0" smtClean="0"/>
              <a:t>Entrepreneurship Success Story</a:t>
            </a:r>
          </a:p>
          <a:p>
            <a:pPr marL="176213"/>
            <a:endParaRPr lang="en-US" sz="1200" dirty="0"/>
          </a:p>
          <a:p>
            <a:pPr marL="176213"/>
            <a:r>
              <a:rPr lang="en-US" sz="1200" dirty="0"/>
              <a:t>Jack Canfield and Mark Victor Hansen wrote the book </a:t>
            </a:r>
            <a:r>
              <a:rPr lang="en-US" sz="1200" i="1" dirty="0"/>
              <a:t>“Chicken Soup for the Soul”</a:t>
            </a:r>
            <a:r>
              <a:rPr lang="en-US" sz="1200" dirty="0"/>
              <a:t> which was rejected by over 140 publishers who didn’t believe it would be a bestseller.  When it was eventually published, it sold more than 100 million copies and launched the </a:t>
            </a:r>
            <a:r>
              <a:rPr lang="en-US" sz="1200" i="1" dirty="0"/>
              <a:t>Chicken Soup</a:t>
            </a:r>
            <a:r>
              <a:rPr lang="en-US" sz="1200" dirty="0"/>
              <a:t> series, making both of them rich and famous</a:t>
            </a:r>
            <a:r>
              <a:rPr lang="en-US" sz="1200" dirty="0" smtClean="0"/>
              <a:t>.  According to </a:t>
            </a:r>
            <a:r>
              <a:rPr lang="en-US" sz="1200" dirty="0"/>
              <a:t>Jack </a:t>
            </a:r>
            <a:r>
              <a:rPr lang="en-US" sz="1200" dirty="0" smtClean="0"/>
              <a:t>Canfield:</a:t>
            </a:r>
          </a:p>
          <a:p>
            <a:pPr marL="176213"/>
            <a:endParaRPr lang="en-US" sz="1200" dirty="0"/>
          </a:p>
          <a:p>
            <a:pPr marL="176213"/>
            <a:r>
              <a:rPr lang="en-US" sz="1200" dirty="0"/>
              <a:t>“You have to believe it’s possible and believe in yourself.</a:t>
            </a:r>
          </a:p>
          <a:p>
            <a:pPr marL="176213"/>
            <a:r>
              <a:rPr lang="en-US" sz="1200" dirty="0"/>
              <a:t>Because after you’ve decided what you want</a:t>
            </a:r>
            <a:r>
              <a:rPr lang="en-US" sz="1200" dirty="0" smtClean="0"/>
              <a:t>, you </a:t>
            </a:r>
            <a:r>
              <a:rPr lang="en-US" sz="1200" dirty="0"/>
              <a:t>have to believe it’s possible</a:t>
            </a:r>
            <a:r>
              <a:rPr lang="en-US" sz="1200" dirty="0" smtClean="0"/>
              <a:t>, and </a:t>
            </a:r>
            <a:r>
              <a:rPr lang="en-US" sz="1200" dirty="0"/>
              <a:t>possible for you</a:t>
            </a:r>
            <a:r>
              <a:rPr lang="en-US" sz="1200" dirty="0" smtClean="0"/>
              <a:t>, not </a:t>
            </a:r>
            <a:r>
              <a:rPr lang="en-US" sz="1200" dirty="0"/>
              <a:t>just for other people</a:t>
            </a:r>
            <a:r>
              <a:rPr lang="en-US" sz="1200" dirty="0" smtClean="0"/>
              <a:t>. Then </a:t>
            </a:r>
            <a:r>
              <a:rPr lang="en-US" sz="1200" dirty="0"/>
              <a:t>you need to seek out models, mentors, and coaches.”</a:t>
            </a:r>
          </a:p>
          <a:p>
            <a:pPr marL="176213"/>
            <a:r>
              <a:rPr lang="en-US" sz="1200" dirty="0"/>
              <a:t> </a:t>
            </a:r>
          </a:p>
          <a:p>
            <a:pPr marL="176213"/>
            <a:r>
              <a:rPr lang="en-US" sz="1200" dirty="0" smtClean="0"/>
              <a:t>Source:</a:t>
            </a:r>
          </a:p>
          <a:p>
            <a:pPr marL="176213"/>
            <a:r>
              <a:rPr lang="en-US" sz="1200" dirty="0"/>
              <a:t>https://lifestylerefocus.wordpress.com/2013/02/20/goal-setting-success-stories/</a:t>
            </a:r>
          </a:p>
        </p:txBody>
      </p:sp>
      <p:sp>
        <p:nvSpPr>
          <p:cNvPr id="3" name="TextBox 2"/>
          <p:cNvSpPr txBox="1"/>
          <p:nvPr/>
        </p:nvSpPr>
        <p:spPr>
          <a:xfrm>
            <a:off x="1046922" y="1205948"/>
            <a:ext cx="3290837" cy="584775"/>
          </a:xfrm>
          <a:prstGeom prst="rect">
            <a:avLst/>
          </a:prstGeom>
          <a:noFill/>
        </p:spPr>
        <p:txBody>
          <a:bodyPr wrap="none" rtlCol="0">
            <a:spAutoFit/>
          </a:bodyPr>
          <a:lstStyle/>
          <a:p>
            <a:r>
              <a:rPr lang="en-US" sz="3200" dirty="0" smtClean="0"/>
              <a:t>Success story page</a:t>
            </a:r>
            <a:endParaRPr lang="en-GB" sz="3200" dirty="0"/>
          </a:p>
        </p:txBody>
      </p:sp>
    </p:spTree>
    <p:extLst>
      <p:ext uri="{BB962C8B-B14F-4D97-AF65-F5344CB8AC3E}">
        <p14:creationId xmlns:p14="http://schemas.microsoft.com/office/powerpoint/2010/main" val="74438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4718792" cy="5016758"/>
          </a:xfrm>
          <a:prstGeom prst="rect">
            <a:avLst/>
          </a:prstGeom>
          <a:noFill/>
        </p:spPr>
        <p:txBody>
          <a:bodyPr wrap="none" rtlCol="0">
            <a:spAutoFit/>
          </a:bodyPr>
          <a:lstStyle/>
          <a:p>
            <a:r>
              <a:rPr lang="en-US" sz="3200" dirty="0" smtClean="0"/>
              <a:t>Reality check / review page</a:t>
            </a:r>
          </a:p>
          <a:p>
            <a:endParaRPr lang="en-US" sz="3200" dirty="0"/>
          </a:p>
          <a:p>
            <a:r>
              <a:rPr lang="en-US" sz="3200" dirty="0" smtClean="0"/>
              <a:t>Numbers 1, 2 and 3 from</a:t>
            </a:r>
          </a:p>
          <a:p>
            <a:r>
              <a:rPr lang="en-US" sz="3200" dirty="0"/>
              <a:t>t</a:t>
            </a:r>
            <a:r>
              <a:rPr lang="en-US" sz="3200" dirty="0" smtClean="0"/>
              <a:t>he exercise earlier should</a:t>
            </a:r>
          </a:p>
          <a:p>
            <a:r>
              <a:rPr lang="en-US" sz="3200" dirty="0"/>
              <a:t>a</a:t>
            </a:r>
            <a:r>
              <a:rPr lang="en-US" sz="3200" dirty="0" smtClean="0"/>
              <a:t>utomatically go into </a:t>
            </a:r>
          </a:p>
          <a:p>
            <a:r>
              <a:rPr lang="en-US" sz="3200" dirty="0" smtClean="0"/>
              <a:t>this section, as well</a:t>
            </a:r>
          </a:p>
          <a:p>
            <a:r>
              <a:rPr lang="en-US" sz="3200" dirty="0"/>
              <a:t>a</a:t>
            </a:r>
            <a:r>
              <a:rPr lang="en-US" sz="3200" dirty="0" smtClean="0"/>
              <a:t>s in the business plan</a:t>
            </a:r>
          </a:p>
          <a:p>
            <a:r>
              <a:rPr lang="en-US" sz="3200" dirty="0"/>
              <a:t>s</a:t>
            </a:r>
            <a:r>
              <a:rPr lang="en-US" sz="3200" dirty="0" smtClean="0"/>
              <a:t>ection describing the</a:t>
            </a:r>
          </a:p>
          <a:p>
            <a:r>
              <a:rPr lang="en-US" sz="3200" dirty="0" smtClean="0"/>
              <a:t>short and </a:t>
            </a:r>
            <a:r>
              <a:rPr lang="en-US" sz="3200" dirty="0"/>
              <a:t>m</a:t>
            </a:r>
            <a:r>
              <a:rPr lang="en-US" sz="3200" dirty="0" smtClean="0"/>
              <a:t>edium term </a:t>
            </a:r>
          </a:p>
          <a:p>
            <a:r>
              <a:rPr lang="en-US" sz="3200" dirty="0"/>
              <a:t>g</a:t>
            </a:r>
            <a:r>
              <a:rPr lang="en-US" sz="3200" dirty="0" smtClean="0"/>
              <a:t>oals of the startup</a:t>
            </a:r>
          </a:p>
        </p:txBody>
      </p:sp>
      <p:sp>
        <p:nvSpPr>
          <p:cNvPr id="5" name="Rectangle 4"/>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a:endParaRPr lang="en-US" sz="1200" dirty="0"/>
          </a:p>
        </p:txBody>
      </p:sp>
      <p:sp>
        <p:nvSpPr>
          <p:cNvPr id="4" name="Rectangle 3"/>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defTabSz="831850"/>
            <a:r>
              <a:rPr lang="en-US" sz="1200" b="1" dirty="0" smtClean="0"/>
              <a:t> What will make your business a success</a:t>
            </a:r>
          </a:p>
          <a:p>
            <a:pPr marL="176213" defTabSz="831850"/>
            <a:endParaRPr lang="en-US" sz="1200" b="1" dirty="0" smtClean="0"/>
          </a:p>
          <a:p>
            <a:pPr marL="404813" indent="-228600" defTabSz="831850">
              <a:buAutoNum type="arabicPeriod"/>
            </a:pPr>
            <a:r>
              <a:rPr lang="en-US" sz="1200" b="1" dirty="0" smtClean="0"/>
              <a:t>W</a:t>
            </a:r>
            <a:r>
              <a:rPr lang="en-US" sz="1200" dirty="0" smtClean="0"/>
              <a:t>rite </a:t>
            </a:r>
            <a:r>
              <a:rPr lang="en-US" sz="1200" dirty="0"/>
              <a:t>in the table below the 3 things </a:t>
            </a:r>
            <a:r>
              <a:rPr lang="en-US" sz="1200" dirty="0" smtClean="0"/>
              <a:t>that would </a:t>
            </a:r>
            <a:r>
              <a:rPr lang="en-US" sz="1200" dirty="0"/>
              <a:t>make a business successful </a:t>
            </a:r>
            <a:r>
              <a:rPr lang="en-US" sz="1200" dirty="0" smtClean="0"/>
              <a:t>for you.   Try to make these achievable, specific, short to mid-term goals.</a:t>
            </a:r>
          </a:p>
          <a:p>
            <a:pPr marL="404813" indent="-228600" defTabSz="831850">
              <a:buFontTx/>
              <a:buAutoNum type="arabicPeriod"/>
            </a:pPr>
            <a:r>
              <a:rPr lang="en-US" sz="1200" dirty="0" smtClean="0"/>
              <a:t>Come up with some specific actions you can do help you </a:t>
            </a:r>
            <a:r>
              <a:rPr lang="en-US" sz="1200" dirty="0"/>
              <a:t>reach your success goals. </a:t>
            </a:r>
            <a:endParaRPr lang="en-US" sz="1200" dirty="0" smtClean="0"/>
          </a:p>
          <a:p>
            <a:pPr marL="404813" indent="-228600" defTabSz="831850">
              <a:buFontTx/>
              <a:buAutoNum type="arabicPeriod"/>
            </a:pPr>
            <a:r>
              <a:rPr lang="en-US" sz="1200" dirty="0" smtClean="0"/>
              <a:t>If </a:t>
            </a:r>
            <a:r>
              <a:rPr lang="en-US" sz="1200" dirty="0"/>
              <a:t>possible, discuss with a friend and adjust based on what you learn.</a:t>
            </a:r>
          </a:p>
          <a:p>
            <a:pPr marL="176213" defTabSz="831850"/>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a:p>
          <a:p>
            <a:r>
              <a:rPr lang="en-US" sz="1200" dirty="0"/>
              <a:t>	</a:t>
            </a:r>
          </a:p>
          <a:p>
            <a:r>
              <a:rPr lang="en-US" sz="1200" dirty="0"/>
              <a:t>	</a:t>
            </a:r>
          </a:p>
          <a:p>
            <a:r>
              <a:rPr lang="en-US" sz="1200" dirty="0" smtClean="0"/>
              <a:t></a:t>
            </a:r>
            <a:endParaRPr lang="en-US" sz="1200" dirty="0"/>
          </a:p>
          <a:p>
            <a:r>
              <a:rPr lang="en-GB" sz="1200" dirty="0"/>
              <a:t>	</a:t>
            </a:r>
          </a:p>
        </p:txBody>
      </p:sp>
      <p:graphicFrame>
        <p:nvGraphicFramePr>
          <p:cNvPr id="6" name="Table 5"/>
          <p:cNvGraphicFramePr>
            <a:graphicFrameLocks noGrp="1"/>
          </p:cNvGraphicFramePr>
          <p:nvPr>
            <p:extLst>
              <p:ext uri="{D42A27DB-BD31-4B8C-83A1-F6EECF244321}">
                <p14:modId xmlns:p14="http://schemas.microsoft.com/office/powerpoint/2010/main" val="1621628059"/>
              </p:ext>
            </p:extLst>
          </p:nvPr>
        </p:nvGraphicFramePr>
        <p:xfrm>
          <a:off x="6006516" y="3524152"/>
          <a:ext cx="3456266" cy="2667000"/>
        </p:xfrm>
        <a:graphic>
          <a:graphicData uri="http://schemas.openxmlformats.org/drawingml/2006/table">
            <a:tbl>
              <a:tblPr firstRow="1" bandRow="1">
                <a:tableStyleId>{5C22544A-7EE6-4342-B048-85BDC9FD1C3A}</a:tableStyleId>
              </a:tblPr>
              <a:tblGrid>
                <a:gridCol w="1728133"/>
                <a:gridCol w="1728133"/>
              </a:tblGrid>
              <a:tr h="370840">
                <a:tc>
                  <a:txBody>
                    <a:bodyPr/>
                    <a:lstStyle/>
                    <a:p>
                      <a:r>
                        <a:rPr lang="en-US" sz="1000" b="1" dirty="0" smtClean="0"/>
                        <a:t>My success goals </a:t>
                      </a:r>
                      <a:r>
                        <a:rPr lang="en-US" sz="1000" dirty="0" smtClean="0"/>
                        <a:t>	</a:t>
                      </a:r>
                      <a:endParaRPr lang="en-GB" sz="1000" dirty="0"/>
                    </a:p>
                  </a:txBody>
                  <a:tcPr/>
                </a:tc>
                <a:tc>
                  <a:txBody>
                    <a:bodyPr/>
                    <a:lstStyle/>
                    <a:p>
                      <a:r>
                        <a:rPr lang="en-US" sz="1000" b="1" dirty="0" smtClean="0"/>
                        <a:t>Things I can do to reach my goals </a:t>
                      </a:r>
                      <a:endParaRPr lang="en-GB" sz="1000" dirty="0"/>
                    </a:p>
                  </a:txBody>
                  <a:tcPr/>
                </a:tc>
              </a:tr>
              <a:tr h="370840">
                <a:tc>
                  <a:txBody>
                    <a:bodyPr/>
                    <a:lstStyle/>
                    <a:p>
                      <a:r>
                        <a:rPr lang="en-US" sz="1000" b="1" dirty="0" smtClean="0"/>
                        <a:t>Example</a:t>
                      </a:r>
                      <a:r>
                        <a:rPr lang="en-US" sz="1000" dirty="0" smtClean="0"/>
                        <a:t>: Anwar wants to make people happy by selling them good bread and pastries.</a:t>
                      </a:r>
                      <a:endParaRPr lang="en-GB" sz="1000" dirty="0"/>
                    </a:p>
                  </a:txBody>
                  <a:tcPr/>
                </a:tc>
                <a:tc>
                  <a:txBody>
                    <a:bodyPr/>
                    <a:lstStyle/>
                    <a:p>
                      <a:r>
                        <a:rPr lang="en-US" sz="1000" dirty="0" smtClean="0"/>
                        <a:t>Bake different breads and pastries and ask customers to taste them and decide which ones they like the most. </a:t>
                      </a:r>
                    </a:p>
                    <a:p>
                      <a:r>
                        <a:rPr lang="en-US" sz="1000" dirty="0" smtClean="0"/>
                        <a:t>Think about how to adapt breads and pastries to local tastes and preferences.</a:t>
                      </a:r>
                      <a:endParaRPr lang="en-GB" sz="1000" dirty="0"/>
                    </a:p>
                  </a:txBody>
                  <a:tcPr/>
                </a:tc>
              </a:tr>
              <a:tr h="370840">
                <a:tc>
                  <a:txBody>
                    <a:bodyPr/>
                    <a:lstStyle/>
                    <a:p>
                      <a:r>
                        <a:rPr lang="en-GB" sz="1000" dirty="0" smtClean="0"/>
                        <a:t>1.</a:t>
                      </a:r>
                      <a:endParaRPr lang="en-GB" sz="1000" dirty="0"/>
                    </a:p>
                  </a:txBody>
                  <a:tcPr/>
                </a:tc>
                <a:tc>
                  <a:txBody>
                    <a:bodyPr/>
                    <a:lstStyle/>
                    <a:p>
                      <a:endParaRPr lang="en-GB" sz="1000"/>
                    </a:p>
                  </a:txBody>
                  <a:tcPr/>
                </a:tc>
              </a:tr>
              <a:tr h="370840">
                <a:tc>
                  <a:txBody>
                    <a:bodyPr/>
                    <a:lstStyle/>
                    <a:p>
                      <a:r>
                        <a:rPr lang="en-GB" sz="1000" dirty="0" smtClean="0"/>
                        <a:t>2.</a:t>
                      </a:r>
                      <a:endParaRPr lang="en-GB" sz="1000" dirty="0"/>
                    </a:p>
                  </a:txBody>
                  <a:tcPr/>
                </a:tc>
                <a:tc>
                  <a:txBody>
                    <a:bodyPr/>
                    <a:lstStyle/>
                    <a:p>
                      <a:endParaRPr lang="en-GB" sz="1000" dirty="0"/>
                    </a:p>
                  </a:txBody>
                  <a:tcPr/>
                </a:tc>
              </a:tr>
              <a:tr h="370840">
                <a:tc>
                  <a:txBody>
                    <a:bodyPr/>
                    <a:lstStyle/>
                    <a:p>
                      <a:r>
                        <a:rPr lang="en-GB" sz="1000" dirty="0" smtClean="0"/>
                        <a:t>3.</a:t>
                      </a:r>
                      <a:endParaRPr lang="en-GB" sz="1000" dirty="0"/>
                    </a:p>
                  </a:txBody>
                  <a:tcPr/>
                </a:tc>
                <a:tc>
                  <a:txBody>
                    <a:bodyPr/>
                    <a:lstStyle/>
                    <a:p>
                      <a:endParaRPr lang="en-GB" sz="1000" dirty="0"/>
                    </a:p>
                  </a:txBody>
                  <a:tcPr/>
                </a:tc>
              </a:tr>
            </a:tbl>
          </a:graphicData>
        </a:graphic>
      </p:graphicFrame>
    </p:spTree>
    <p:extLst>
      <p:ext uri="{BB962C8B-B14F-4D97-AF65-F5344CB8AC3E}">
        <p14:creationId xmlns:p14="http://schemas.microsoft.com/office/powerpoint/2010/main" val="351403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defTabSz="830263">
              <a:tabLst>
                <a:tab pos="3319463" algn="l"/>
              </a:tabLst>
            </a:pPr>
            <a:endParaRPr lang="en-US" sz="1600" dirty="0" smtClean="0"/>
          </a:p>
          <a:p>
            <a:pPr marL="174625" defTabSz="830263">
              <a:tabLst>
                <a:tab pos="3319463" algn="l"/>
              </a:tabLst>
            </a:pPr>
            <a:r>
              <a:rPr lang="en-US" sz="1600" dirty="0" smtClean="0"/>
              <a:t>Setting and Sharing Goals Boosts Your Chances of Success</a:t>
            </a:r>
          </a:p>
          <a:p>
            <a:pPr marL="174625" defTabSz="830263">
              <a:tabLst>
                <a:tab pos="3319463" algn="l"/>
              </a:tabLst>
            </a:pPr>
            <a:endParaRPr lang="en-US" sz="1600" dirty="0" smtClean="0"/>
          </a:p>
          <a:p>
            <a:pPr marL="174625" defTabSz="830263">
              <a:tabLst>
                <a:tab pos="3319463" algn="l"/>
              </a:tabLst>
            </a:pPr>
            <a:r>
              <a:rPr lang="en-US" sz="1600" dirty="0" smtClean="0"/>
              <a:t>Research shows that </a:t>
            </a:r>
            <a:r>
              <a:rPr lang="en-US" sz="1600" dirty="0"/>
              <a:t>writing </a:t>
            </a:r>
            <a:r>
              <a:rPr lang="en-US" sz="1600" dirty="0" smtClean="0"/>
              <a:t>your goals down, </a:t>
            </a:r>
            <a:r>
              <a:rPr lang="en-US" sz="1600" dirty="0"/>
              <a:t>sharing them with </a:t>
            </a:r>
            <a:r>
              <a:rPr lang="en-US" sz="1600" dirty="0" smtClean="0"/>
              <a:t>family and friends</a:t>
            </a:r>
            <a:r>
              <a:rPr lang="en-US" sz="1600" dirty="0"/>
              <a:t>, and sending </a:t>
            </a:r>
            <a:r>
              <a:rPr lang="en-US" sz="1600" dirty="0" smtClean="0"/>
              <a:t>them regular progress reports can </a:t>
            </a:r>
            <a:r>
              <a:rPr lang="en-US" sz="1600" dirty="0"/>
              <a:t>boost your chances of succeeding. </a:t>
            </a:r>
            <a:r>
              <a:rPr lang="en-US" sz="1600" dirty="0" smtClean="0"/>
              <a:t>One study </a:t>
            </a:r>
            <a:r>
              <a:rPr lang="en-US" sz="1600" dirty="0"/>
              <a:t>showed that people who merely thought about their goals and how to reach them succeeded less than 50% of the time, while people who wrote goals down, and enlisted friends to help them by sending regular progress reports succeeded closer to 75% of the time.</a:t>
            </a:r>
            <a:endParaRPr lang="en-US" sz="1600" dirty="0" smtClean="0"/>
          </a:p>
        </p:txBody>
      </p:sp>
      <p:sp>
        <p:nvSpPr>
          <p:cNvPr id="3" name="TextBox 2"/>
          <p:cNvSpPr txBox="1"/>
          <p:nvPr/>
        </p:nvSpPr>
        <p:spPr>
          <a:xfrm>
            <a:off x="1046922" y="1205948"/>
            <a:ext cx="2281330" cy="584775"/>
          </a:xfrm>
          <a:prstGeom prst="rect">
            <a:avLst/>
          </a:prstGeom>
          <a:noFill/>
        </p:spPr>
        <p:txBody>
          <a:bodyPr wrap="none" rtlCol="0">
            <a:spAutoFit/>
          </a:bodyPr>
          <a:lstStyle/>
          <a:p>
            <a:r>
              <a:rPr lang="en-US" sz="3200" dirty="0" smtClean="0"/>
              <a:t>Factoid Page</a:t>
            </a:r>
            <a:endParaRPr lang="en-GB" sz="3200" dirty="0"/>
          </a:p>
        </p:txBody>
      </p:sp>
    </p:spTree>
    <p:extLst>
      <p:ext uri="{BB962C8B-B14F-4D97-AF65-F5344CB8AC3E}">
        <p14:creationId xmlns:p14="http://schemas.microsoft.com/office/powerpoint/2010/main" val="18257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10040</TotalTime>
  <Words>1361</Words>
  <Application>Microsoft Office PowerPoint</Application>
  <PresentationFormat>Widescreen</PresentationFormat>
  <Paragraphs>207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Bodwell, Charles</dc:creator>
  <cp:lastModifiedBy>Bodwell, Charles</cp:lastModifiedBy>
  <cp:revision>54</cp:revision>
  <cp:lastPrinted>2018-11-28T03:55:43Z</cp:lastPrinted>
  <dcterms:created xsi:type="dcterms:W3CDTF">2018-09-11T03:04:09Z</dcterms:created>
  <dcterms:modified xsi:type="dcterms:W3CDTF">2018-12-06T05:36:57Z</dcterms:modified>
</cp:coreProperties>
</file>