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68" r:id="rId3"/>
    <p:sldId id="285" r:id="rId4"/>
    <p:sldId id="286" r:id="rId5"/>
    <p:sldId id="287" r:id="rId6"/>
    <p:sldId id="269" r:id="rId7"/>
    <p:sldId id="261" r:id="rId8"/>
    <p:sldId id="260" r:id="rId9"/>
    <p:sldId id="262" r:id="rId10"/>
    <p:sldId id="288" r:id="rId11"/>
    <p:sldId id="289" r:id="rId12"/>
    <p:sldId id="290" r:id="rId13"/>
    <p:sldId id="291" r:id="rId14"/>
    <p:sldId id="284" r:id="rId15"/>
    <p:sldId id="270" r:id="rId16"/>
    <p:sldId id="259" r:id="rId17"/>
    <p:sldId id="271" r:id="rId18"/>
    <p:sldId id="263" r:id="rId19"/>
    <p:sldId id="278"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colorful4" csCatId="colorful"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Exploratory Data Analysis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Train Test Split</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Model building</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Comparing Model Performances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D615DE8F-9EE7-47E6-BDBC-27210AD6B66B}">
      <dgm:prSet phldrT="[Text]"/>
      <dgm:spPr/>
      <dgm:t>
        <a:bodyPr/>
        <a:lstStyle/>
        <a:p>
          <a:r>
            <a:rPr lang="en-IN" dirty="0"/>
            <a:t>Data pre-processing</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0" presStyleCnt="6"/>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0" presStyleCnt="6"/>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1" presStyleCnt="6"/>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1" presStyleCnt="6"/>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2" presStyleCnt="6"/>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2" presStyleCnt="6"/>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3" presStyleCnt="6"/>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3" presStyleCnt="6"/>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4" presStyleCnt="6"/>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4" presStyleCnt="6"/>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5" presStyleCnt="6"/>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5" presStyleCnt="6"/>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4F5FB2BE-4E41-46AF-B3BD-DD418A373EE5}" type="presParOf" srcId="{9F8F8286-68C6-4549-9CBE-3C72908A6C10}" destId="{4D42814F-06AA-465F-B4B2-AC4892103DCA}" srcOrd="0"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1"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2" destOrd="0" presId="urn:microsoft.com/office/officeart/2011/layout/CircleProcess"/>
    <dgm:cxn modelId="{038A79F8-741D-4CE0-B895-5ACFD0376870}" type="presParOf" srcId="{9F8F8286-68C6-4549-9CBE-3C72908A6C10}" destId="{FA850F7A-A004-447D-BBE2-5248EC1C4856}" srcOrd="3"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4"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5" destOrd="0" presId="urn:microsoft.com/office/officeart/2011/layout/CircleProcess"/>
    <dgm:cxn modelId="{A67E2023-ED42-44C7-989A-C46398400D59}" type="presParOf" srcId="{9F8F8286-68C6-4549-9CBE-3C72908A6C10}" destId="{E22AF47E-6A71-4043-B25D-67B56C2C21A0}" srcOrd="6"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7"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8" destOrd="0" presId="urn:microsoft.com/office/officeart/2011/layout/CircleProcess"/>
    <dgm:cxn modelId="{852168E7-A558-4A29-9B83-0F6E04341005}" type="presParOf" srcId="{9F8F8286-68C6-4549-9CBE-3C72908A6C10}" destId="{E403894A-A6D5-491C-ACAD-0E88054F2A31}" srcOrd="9"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0"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1" destOrd="0" presId="urn:microsoft.com/office/officeart/2011/layout/CircleProcess"/>
    <dgm:cxn modelId="{3FA5CE92-9C87-47DB-B253-7AE1756F1E48}" type="presParOf" srcId="{9F8F8286-68C6-4549-9CBE-3C72908A6C10}" destId="{E5EB84FB-DBB0-46BB-9BA9-2F00C1B68EB5}" srcOrd="12"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3"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14" destOrd="0" presId="urn:microsoft.com/office/officeart/2011/layout/CircleProcess"/>
    <dgm:cxn modelId="{F9535984-B090-4512-AB89-7F18AC0F745A}" type="presParOf" srcId="{9F8F8286-68C6-4549-9CBE-3C72908A6C10}" destId="{99728451-9069-4F4E-B5B2-54A29103BC2D}" srcOrd="15"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16"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ABD3F-CEAA-40E1-9225-2D69D88D1AFD}">
      <dsp:nvSpPr>
        <dsp:cNvPr id="0" name=""/>
        <dsp:cNvSpPr/>
      </dsp:nvSpPr>
      <dsp:spPr>
        <a:xfrm>
          <a:off x="8806954" y="1471992"/>
          <a:ext cx="1623472" cy="1623163"/>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8861619" y="1526106"/>
          <a:ext cx="1515172" cy="1514933"/>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Comparing Model Performances</a:t>
          </a:r>
        </a:p>
      </dsp:txBody>
      <dsp:txXfrm>
        <a:off x="9078220" y="1742566"/>
        <a:ext cx="1081971" cy="1082014"/>
      </dsp:txXfrm>
    </dsp:sp>
    <dsp:sp modelId="{16824EEA-A689-4234-B17B-2A61F9008F8F}">
      <dsp:nvSpPr>
        <dsp:cNvPr id="0" name=""/>
        <dsp:cNvSpPr/>
      </dsp:nvSpPr>
      <dsp:spPr>
        <a:xfrm rot="2700000">
          <a:off x="7129961" y="1471809"/>
          <a:ext cx="1623243" cy="1623243"/>
        </a:xfrm>
        <a:prstGeom prst="teardrop">
          <a:avLst>
            <a:gd name="adj" fmla="val 100000"/>
          </a:avLst>
        </a:prstGeom>
        <a:gradFill rotWithShape="0">
          <a:gsLst>
            <a:gs pos="0">
              <a:schemeClr val="accent4">
                <a:hueOff val="1960178"/>
                <a:satOff val="-8155"/>
                <a:lumOff val="1922"/>
                <a:alphaOff val="0"/>
                <a:lumMod val="110000"/>
                <a:satMod val="105000"/>
                <a:tint val="67000"/>
              </a:schemeClr>
            </a:gs>
            <a:gs pos="50000">
              <a:schemeClr val="accent4">
                <a:hueOff val="1960178"/>
                <a:satOff val="-8155"/>
                <a:lumOff val="1922"/>
                <a:alphaOff val="0"/>
                <a:lumMod val="105000"/>
                <a:satMod val="103000"/>
                <a:tint val="73000"/>
              </a:schemeClr>
            </a:gs>
            <a:gs pos="100000">
              <a:schemeClr val="accent4">
                <a:hueOff val="1960178"/>
                <a:satOff val="-8155"/>
                <a:lumOff val="1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7184513" y="1526106"/>
          <a:ext cx="1515172" cy="1514933"/>
        </a:xfrm>
        <a:prstGeom prst="ellipse">
          <a:avLst/>
        </a:prstGeom>
        <a:solidFill>
          <a:schemeClr val="lt1">
            <a:alpha val="90000"/>
            <a:hueOff val="0"/>
            <a:satOff val="0"/>
            <a:lumOff val="0"/>
            <a:alphaOff val="0"/>
          </a:schemeClr>
        </a:solidFill>
        <a:ln w="6350" cap="flat" cmpd="sng" algn="ctr">
          <a:solidFill>
            <a:schemeClr val="accent4">
              <a:hueOff val="1960178"/>
              <a:satOff val="-8155"/>
              <a:lumOff val="1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Model building</a:t>
          </a:r>
        </a:p>
      </dsp:txBody>
      <dsp:txXfrm>
        <a:off x="7401113" y="1742566"/>
        <a:ext cx="1081971" cy="1082014"/>
      </dsp:txXfrm>
    </dsp:sp>
    <dsp:sp modelId="{BDD731B0-50CA-4E29-9754-BDCB1EBC4DBA}">
      <dsp:nvSpPr>
        <dsp:cNvPr id="0" name=""/>
        <dsp:cNvSpPr/>
      </dsp:nvSpPr>
      <dsp:spPr>
        <a:xfrm rot="2700000">
          <a:off x="5452854" y="1471809"/>
          <a:ext cx="1623243" cy="1623243"/>
        </a:xfrm>
        <a:prstGeom prst="teardrop">
          <a:avLst>
            <a:gd name="adj" fmla="val 100000"/>
          </a:avLst>
        </a:prstGeom>
        <a:gradFill rotWithShape="0">
          <a:gsLst>
            <a:gs pos="0">
              <a:schemeClr val="accent4">
                <a:hueOff val="3920356"/>
                <a:satOff val="-16311"/>
                <a:lumOff val="3843"/>
                <a:alphaOff val="0"/>
                <a:lumMod val="110000"/>
                <a:satMod val="105000"/>
                <a:tint val="67000"/>
              </a:schemeClr>
            </a:gs>
            <a:gs pos="50000">
              <a:schemeClr val="accent4">
                <a:hueOff val="3920356"/>
                <a:satOff val="-16311"/>
                <a:lumOff val="3843"/>
                <a:alphaOff val="0"/>
                <a:lumMod val="105000"/>
                <a:satMod val="103000"/>
                <a:tint val="73000"/>
              </a:schemeClr>
            </a:gs>
            <a:gs pos="100000">
              <a:schemeClr val="accent4">
                <a:hueOff val="3920356"/>
                <a:satOff val="-16311"/>
                <a:lumOff val="3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5507406" y="1526106"/>
          <a:ext cx="1515172" cy="1514933"/>
        </a:xfrm>
        <a:prstGeom prst="ellipse">
          <a:avLst/>
        </a:prstGeom>
        <a:solidFill>
          <a:schemeClr val="lt1">
            <a:alpha val="90000"/>
            <a:hueOff val="0"/>
            <a:satOff val="0"/>
            <a:lumOff val="0"/>
            <a:alphaOff val="0"/>
          </a:schemeClr>
        </a:solidFill>
        <a:ln w="6350" cap="flat" cmpd="sng" algn="ctr">
          <a:solidFill>
            <a:schemeClr val="accent4">
              <a:hueOff val="3920356"/>
              <a:satOff val="-16311"/>
              <a:lumOff val="384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Train Test Split</a:t>
          </a:r>
        </a:p>
      </dsp:txBody>
      <dsp:txXfrm>
        <a:off x="5724006" y="1742566"/>
        <a:ext cx="1081971" cy="1082014"/>
      </dsp:txXfrm>
    </dsp:sp>
    <dsp:sp modelId="{B691AD74-CB7C-411B-B530-375303D136AA}">
      <dsp:nvSpPr>
        <dsp:cNvPr id="0" name=""/>
        <dsp:cNvSpPr/>
      </dsp:nvSpPr>
      <dsp:spPr>
        <a:xfrm rot="2700000">
          <a:off x="3775748" y="1471809"/>
          <a:ext cx="1623243" cy="1623243"/>
        </a:xfrm>
        <a:prstGeom prst="teardrop">
          <a:avLst>
            <a:gd name="adj" fmla="val 100000"/>
          </a:avLst>
        </a:prstGeom>
        <a:gradFill rotWithShape="0">
          <a:gsLst>
            <a:gs pos="0">
              <a:schemeClr val="accent4">
                <a:hueOff val="5880535"/>
                <a:satOff val="-24466"/>
                <a:lumOff val="5765"/>
                <a:alphaOff val="0"/>
                <a:lumMod val="110000"/>
                <a:satMod val="105000"/>
                <a:tint val="67000"/>
              </a:schemeClr>
            </a:gs>
            <a:gs pos="50000">
              <a:schemeClr val="accent4">
                <a:hueOff val="5880535"/>
                <a:satOff val="-24466"/>
                <a:lumOff val="5765"/>
                <a:alphaOff val="0"/>
                <a:lumMod val="105000"/>
                <a:satMod val="103000"/>
                <a:tint val="73000"/>
              </a:schemeClr>
            </a:gs>
            <a:gs pos="100000">
              <a:schemeClr val="accent4">
                <a:hueOff val="5880535"/>
                <a:satOff val="-24466"/>
                <a:lumOff val="5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3830299" y="1526106"/>
          <a:ext cx="1515172" cy="1514933"/>
        </a:xfrm>
        <a:prstGeom prst="ellipse">
          <a:avLst/>
        </a:prstGeom>
        <a:solidFill>
          <a:schemeClr val="lt1">
            <a:alpha val="90000"/>
            <a:hueOff val="0"/>
            <a:satOff val="0"/>
            <a:lumOff val="0"/>
            <a:alphaOff val="0"/>
          </a:schemeClr>
        </a:solidFill>
        <a:ln w="6350" cap="flat" cmpd="sng" algn="ctr">
          <a:solidFill>
            <a:schemeClr val="accent4">
              <a:hueOff val="5880535"/>
              <a:satOff val="-24466"/>
              <a:lumOff val="5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Data pre-processing</a:t>
          </a:r>
        </a:p>
      </dsp:txBody>
      <dsp:txXfrm>
        <a:off x="4045868" y="1742566"/>
        <a:ext cx="1081971" cy="1082014"/>
      </dsp:txXfrm>
    </dsp:sp>
    <dsp:sp modelId="{EA7B42BF-893D-4FB3-9F39-7041EDA2C69B}">
      <dsp:nvSpPr>
        <dsp:cNvPr id="0" name=""/>
        <dsp:cNvSpPr/>
      </dsp:nvSpPr>
      <dsp:spPr>
        <a:xfrm rot="2700000">
          <a:off x="2098641" y="1471809"/>
          <a:ext cx="1623243" cy="1623243"/>
        </a:xfrm>
        <a:prstGeom prst="teardrop">
          <a:avLst>
            <a:gd name="adj" fmla="val 100000"/>
          </a:avLst>
        </a:prstGeom>
        <a:gradFill rotWithShape="0">
          <a:gsLst>
            <a:gs pos="0">
              <a:schemeClr val="accent4">
                <a:hueOff val="7840713"/>
                <a:satOff val="-32622"/>
                <a:lumOff val="7686"/>
                <a:alphaOff val="0"/>
                <a:lumMod val="110000"/>
                <a:satMod val="105000"/>
                <a:tint val="67000"/>
              </a:schemeClr>
            </a:gs>
            <a:gs pos="50000">
              <a:schemeClr val="accent4">
                <a:hueOff val="7840713"/>
                <a:satOff val="-32622"/>
                <a:lumOff val="7686"/>
                <a:alphaOff val="0"/>
                <a:lumMod val="105000"/>
                <a:satMod val="103000"/>
                <a:tint val="73000"/>
              </a:schemeClr>
            </a:gs>
            <a:gs pos="100000">
              <a:schemeClr val="accent4">
                <a:hueOff val="7840713"/>
                <a:satOff val="-32622"/>
                <a:lumOff val="768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2153192" y="1526106"/>
          <a:ext cx="1515172" cy="1514933"/>
        </a:xfrm>
        <a:prstGeom prst="ellipse">
          <a:avLst/>
        </a:prstGeom>
        <a:solidFill>
          <a:schemeClr val="lt1">
            <a:alpha val="90000"/>
            <a:hueOff val="0"/>
            <a:satOff val="0"/>
            <a:lumOff val="0"/>
            <a:alphaOff val="0"/>
          </a:schemeClr>
        </a:solidFill>
        <a:ln w="6350" cap="flat" cmpd="sng" algn="ctr">
          <a:solidFill>
            <a:schemeClr val="accent4">
              <a:hueOff val="7840713"/>
              <a:satOff val="-32622"/>
              <a:lumOff val="768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Exploratory Data Analysis</a:t>
          </a:r>
        </a:p>
      </dsp:txBody>
      <dsp:txXfrm>
        <a:off x="2368761" y="1742566"/>
        <a:ext cx="1081971" cy="1082014"/>
      </dsp:txXfrm>
    </dsp:sp>
    <dsp:sp modelId="{2800F6E6-7C9D-4AD0-8A95-9F2EECE35CE5}">
      <dsp:nvSpPr>
        <dsp:cNvPr id="0" name=""/>
        <dsp:cNvSpPr/>
      </dsp:nvSpPr>
      <dsp:spPr>
        <a:xfrm rot="2700000">
          <a:off x="421534" y="1471809"/>
          <a:ext cx="1623243" cy="1623243"/>
        </a:xfrm>
        <a:prstGeom prst="teardrop">
          <a:avLst>
            <a:gd name="adj" fmla="val 100000"/>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475054" y="1526106"/>
          <a:ext cx="1515172" cy="1514933"/>
        </a:xfrm>
        <a:prstGeom prst="ellipse">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Importing the Data</a:t>
          </a:r>
        </a:p>
      </dsp:txBody>
      <dsp:txXfrm>
        <a:off x="691655" y="1742566"/>
        <a:ext cx="1081971" cy="108201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92F45-1953-4498-95D1-6BD8F4166C80}" type="datetimeFigureOut">
              <a:rPr lang="en-IN" smtClean="0"/>
              <a:t>21-08-2024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B29F8-A6A1-4FF4-8A99-34E1E283AC2E}" type="slidenum">
              <a:rPr lang="en-IN" smtClean="0"/>
              <a:t>‹#›</a:t>
            </a:fld>
            <a:endParaRPr lang="en-IN"/>
          </a:p>
        </p:txBody>
      </p:sp>
    </p:spTree>
    <p:extLst>
      <p:ext uri="{BB962C8B-B14F-4D97-AF65-F5344CB8AC3E}">
        <p14:creationId xmlns:p14="http://schemas.microsoft.com/office/powerpoint/2010/main" val="421205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E92CE5-67E1-4DD0-A64C-AB2E414C5AA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350304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92CE5-67E1-4DD0-A64C-AB2E414C5AA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304047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92CE5-67E1-4DD0-A64C-AB2E414C5AA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289210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92CE5-67E1-4DD0-A64C-AB2E414C5AA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20575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92CE5-67E1-4DD0-A64C-AB2E414C5AA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293213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E92CE5-67E1-4DD0-A64C-AB2E414C5AA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146821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E92CE5-67E1-4DD0-A64C-AB2E414C5AAF}"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222751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E92CE5-67E1-4DD0-A64C-AB2E414C5AAF}"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47347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92CE5-67E1-4DD0-A64C-AB2E414C5AAF}"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348411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E92CE5-67E1-4DD0-A64C-AB2E414C5AA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2901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E92CE5-67E1-4DD0-A64C-AB2E414C5AA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5B14E-57D3-486C-A785-EB1E292F177A}" type="slidenum">
              <a:rPr lang="en-US" smtClean="0"/>
              <a:t>‹#›</a:t>
            </a:fld>
            <a:endParaRPr lang="en-US"/>
          </a:p>
        </p:txBody>
      </p:sp>
    </p:spTree>
    <p:extLst>
      <p:ext uri="{BB962C8B-B14F-4D97-AF65-F5344CB8AC3E}">
        <p14:creationId xmlns:p14="http://schemas.microsoft.com/office/powerpoint/2010/main" val="141087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92CE5-67E1-4DD0-A64C-AB2E414C5AAF}" type="datetimeFigureOut">
              <a:rPr lang="en-US" smtClean="0"/>
              <a:t>8/21/2024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5B14E-57D3-486C-A785-EB1E292F177A}" type="slidenum">
              <a:rPr lang="en-US" smtClean="0"/>
              <a:t>‹#›</a:t>
            </a:fld>
            <a:endParaRPr lang="en-US"/>
          </a:p>
        </p:txBody>
      </p:sp>
    </p:spTree>
    <p:extLst>
      <p:ext uri="{BB962C8B-B14F-4D97-AF65-F5344CB8AC3E}">
        <p14:creationId xmlns:p14="http://schemas.microsoft.com/office/powerpoint/2010/main" val="30742481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4CE2-78BD-E6CC-5921-D919C73D0E9F}"/>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endParaRPr lang="en-US" dirty="0"/>
          </a:p>
        </p:txBody>
      </p:sp>
      <p:sp>
        <p:nvSpPr>
          <p:cNvPr id="4" name="Subtitle 3">
            <a:extLst>
              <a:ext uri="{FF2B5EF4-FFF2-40B4-BE49-F238E27FC236}">
                <a16:creationId xmlns:a16="http://schemas.microsoft.com/office/drawing/2014/main" id="{B59322EE-B38E-63E1-2D49-A74EA070A968}"/>
              </a:ext>
            </a:extLst>
          </p:cNvPr>
          <p:cNvSpPr>
            <a:spLocks noGrp="1"/>
          </p:cNvSpPr>
          <p:nvPr>
            <p:ph type="subTitle" idx="1"/>
          </p:nvPr>
        </p:nvSpPr>
        <p:spPr>
          <a:xfrm>
            <a:off x="1033805" y="294482"/>
            <a:ext cx="10136957" cy="6294854"/>
          </a:xfrm>
        </p:spPr>
        <p:txBody>
          <a:bodyPr>
            <a:norm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a:t>
            </a:r>
          </a:p>
          <a:p>
            <a:r>
              <a:rPr lang="en-US" sz="1600" b="1" dirty="0">
                <a:latin typeface="Times New Roman" panose="02020603050405020304" pitchFamily="18" charset="0"/>
                <a:cs typeface="Times New Roman" panose="02020603050405020304" pitchFamily="18" charset="0"/>
              </a:rPr>
              <a:t>Project On</a:t>
            </a:r>
          </a:p>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 Profile Management for BFS</a:t>
            </a:r>
          </a:p>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Presented By</a:t>
            </a:r>
            <a:endParaRPr lang="en-US" sz="20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Mrs. Moha </a:t>
            </a:r>
            <a:r>
              <a:rPr lang="en-US" b="1" dirty="0" err="1">
                <a:latin typeface="Times New Roman" panose="02020603050405020304" pitchFamily="18" charset="0"/>
                <a:cs typeface="Times New Roman" panose="02020603050405020304" pitchFamily="18" charset="0"/>
              </a:rPr>
              <a:t>Nalawade</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Under the Guidance of</a:t>
            </a:r>
          </a:p>
          <a:p>
            <a:r>
              <a:rPr lang="en-US" b="1" dirty="0">
                <a:effectLst/>
                <a:latin typeface="Times New Roman" panose="02020603050405020304" pitchFamily="18" charset="0"/>
                <a:ea typeface="Times New Roman" panose="02020603050405020304" pitchFamily="18" charset="0"/>
              </a:rPr>
              <a:t>Mr. Abhijit </a:t>
            </a:r>
            <a:r>
              <a:rPr lang="en-US" b="1" dirty="0" err="1">
                <a:effectLst/>
                <a:latin typeface="Times New Roman" panose="02020603050405020304" pitchFamily="18" charset="0"/>
                <a:ea typeface="Times New Roman" panose="02020603050405020304" pitchFamily="18" charset="0"/>
              </a:rPr>
              <a:t>Nagargoje</a:t>
            </a:r>
            <a:r>
              <a:rPr lang="en-US" sz="3200"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C629051-BACB-FB77-0150-080D11951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531" y="336821"/>
            <a:ext cx="1905000" cy="1571084"/>
          </a:xfrm>
          <a:prstGeom prst="rect">
            <a:avLst/>
          </a:prstGeom>
        </p:spPr>
      </p:pic>
      <p:pic>
        <p:nvPicPr>
          <p:cNvPr id="8" name="Picture 7">
            <a:extLst>
              <a:ext uri="{FF2B5EF4-FFF2-40B4-BE49-F238E27FC236}">
                <a16:creationId xmlns:a16="http://schemas.microsoft.com/office/drawing/2014/main" id="{E002300A-346A-EF33-9486-AE12A0B7C5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412" y="502047"/>
            <a:ext cx="2321350" cy="928540"/>
          </a:xfrm>
          <a:prstGeom prst="rect">
            <a:avLst/>
          </a:prstGeom>
        </p:spPr>
      </p:pic>
    </p:spTree>
    <p:extLst>
      <p:ext uri="{BB962C8B-B14F-4D97-AF65-F5344CB8AC3E}">
        <p14:creationId xmlns:p14="http://schemas.microsoft.com/office/powerpoint/2010/main" val="413011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D497-DAAB-EF76-CC5C-FCB3F7CD9DBF}"/>
              </a:ext>
            </a:extLst>
          </p:cNvPr>
          <p:cNvSpPr>
            <a:spLocks noGrp="1"/>
          </p:cNvSpPr>
          <p:nvPr>
            <p:ph type="title"/>
          </p:nvPr>
        </p:nvSpPr>
        <p:spPr/>
        <p:txBody>
          <a:bodyPr/>
          <a:lstStyle/>
          <a:p>
            <a:r>
              <a:rPr lang="en-IN" dirty="0"/>
              <a:t>Grade and Sub-Grade</a:t>
            </a:r>
          </a:p>
        </p:txBody>
      </p:sp>
      <p:pic>
        <p:nvPicPr>
          <p:cNvPr id="5" name="Content Placeholder 4">
            <a:extLst>
              <a:ext uri="{FF2B5EF4-FFF2-40B4-BE49-F238E27FC236}">
                <a16:creationId xmlns:a16="http://schemas.microsoft.com/office/drawing/2014/main" id="{4140B573-2749-1323-B0A4-F83A8881AA49}"/>
              </a:ext>
            </a:extLst>
          </p:cNvPr>
          <p:cNvPicPr>
            <a:picLocks noGrp="1" noChangeAspect="1"/>
          </p:cNvPicPr>
          <p:nvPr>
            <p:ph idx="1"/>
          </p:nvPr>
        </p:nvPicPr>
        <p:blipFill>
          <a:blip r:embed="rId2"/>
          <a:stretch>
            <a:fillRect/>
          </a:stretch>
        </p:blipFill>
        <p:spPr>
          <a:xfrm>
            <a:off x="838200" y="2315301"/>
            <a:ext cx="10515600" cy="3371985"/>
          </a:xfrm>
        </p:spPr>
      </p:pic>
    </p:spTree>
    <p:extLst>
      <p:ext uri="{BB962C8B-B14F-4D97-AF65-F5344CB8AC3E}">
        <p14:creationId xmlns:p14="http://schemas.microsoft.com/office/powerpoint/2010/main" val="426023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9FD7-4A62-FA4C-6537-F82884138BA5}"/>
              </a:ext>
            </a:extLst>
          </p:cNvPr>
          <p:cNvSpPr>
            <a:spLocks noGrp="1"/>
          </p:cNvSpPr>
          <p:nvPr>
            <p:ph type="title"/>
          </p:nvPr>
        </p:nvSpPr>
        <p:spPr/>
        <p:txBody>
          <a:bodyPr/>
          <a:lstStyle/>
          <a:p>
            <a:r>
              <a:rPr lang="en-IN" dirty="0"/>
              <a:t>Loan term and house ownership</a:t>
            </a:r>
          </a:p>
        </p:txBody>
      </p:sp>
      <p:pic>
        <p:nvPicPr>
          <p:cNvPr id="5" name="Content Placeholder 4">
            <a:extLst>
              <a:ext uri="{FF2B5EF4-FFF2-40B4-BE49-F238E27FC236}">
                <a16:creationId xmlns:a16="http://schemas.microsoft.com/office/drawing/2014/main" id="{CC8E208A-262D-960A-D9E1-567A1FD5C894}"/>
              </a:ext>
            </a:extLst>
          </p:cNvPr>
          <p:cNvPicPr>
            <a:picLocks noGrp="1" noChangeAspect="1"/>
          </p:cNvPicPr>
          <p:nvPr>
            <p:ph idx="1"/>
          </p:nvPr>
        </p:nvPicPr>
        <p:blipFill>
          <a:blip r:embed="rId2"/>
          <a:stretch>
            <a:fillRect/>
          </a:stretch>
        </p:blipFill>
        <p:spPr>
          <a:xfrm>
            <a:off x="838199" y="1690689"/>
            <a:ext cx="10761133" cy="4802186"/>
          </a:xfrm>
        </p:spPr>
      </p:pic>
    </p:spTree>
    <p:extLst>
      <p:ext uri="{BB962C8B-B14F-4D97-AF65-F5344CB8AC3E}">
        <p14:creationId xmlns:p14="http://schemas.microsoft.com/office/powerpoint/2010/main" val="374088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DFAC-0A6F-02EE-0C90-31488EE1F702}"/>
              </a:ext>
            </a:extLst>
          </p:cNvPr>
          <p:cNvSpPr>
            <a:spLocks noGrp="1"/>
          </p:cNvSpPr>
          <p:nvPr>
            <p:ph type="title"/>
          </p:nvPr>
        </p:nvSpPr>
        <p:spPr/>
        <p:txBody>
          <a:bodyPr/>
          <a:lstStyle/>
          <a:p>
            <a:r>
              <a:rPr lang="en-IN" dirty="0"/>
              <a:t>Verification status and Purpose of loan</a:t>
            </a:r>
          </a:p>
        </p:txBody>
      </p:sp>
      <p:pic>
        <p:nvPicPr>
          <p:cNvPr id="5" name="Content Placeholder 4">
            <a:extLst>
              <a:ext uri="{FF2B5EF4-FFF2-40B4-BE49-F238E27FC236}">
                <a16:creationId xmlns:a16="http://schemas.microsoft.com/office/drawing/2014/main" id="{A8D7BE04-EEC0-506D-1E4D-76754211102B}"/>
              </a:ext>
            </a:extLst>
          </p:cNvPr>
          <p:cNvPicPr>
            <a:picLocks noGrp="1" noChangeAspect="1"/>
          </p:cNvPicPr>
          <p:nvPr>
            <p:ph idx="1"/>
          </p:nvPr>
        </p:nvPicPr>
        <p:blipFill>
          <a:blip r:embed="rId2"/>
          <a:stretch>
            <a:fillRect/>
          </a:stretch>
        </p:blipFill>
        <p:spPr>
          <a:xfrm>
            <a:off x="927744" y="1825625"/>
            <a:ext cx="10336512" cy="4351338"/>
          </a:xfrm>
        </p:spPr>
      </p:pic>
    </p:spTree>
    <p:extLst>
      <p:ext uri="{BB962C8B-B14F-4D97-AF65-F5344CB8AC3E}">
        <p14:creationId xmlns:p14="http://schemas.microsoft.com/office/powerpoint/2010/main" val="327550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0845-D373-6A9F-BE88-3046C58DD0B4}"/>
              </a:ext>
            </a:extLst>
          </p:cNvPr>
          <p:cNvSpPr>
            <a:spLocks noGrp="1"/>
          </p:cNvSpPr>
          <p:nvPr>
            <p:ph type="title"/>
          </p:nvPr>
        </p:nvSpPr>
        <p:spPr/>
        <p:txBody>
          <a:bodyPr/>
          <a:lstStyle/>
          <a:p>
            <a:r>
              <a:rPr lang="en-IN" dirty="0"/>
              <a:t>Employee Length and Employee Title</a:t>
            </a:r>
          </a:p>
        </p:txBody>
      </p:sp>
      <p:sp>
        <p:nvSpPr>
          <p:cNvPr id="3" name="Content Placeholder 2">
            <a:extLst>
              <a:ext uri="{FF2B5EF4-FFF2-40B4-BE49-F238E27FC236}">
                <a16:creationId xmlns:a16="http://schemas.microsoft.com/office/drawing/2014/main" id="{43561418-CDD1-D6AA-177D-C7E0A06FFA9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AB8D000-5F48-83F8-5C8C-8B9F8343331A}"/>
              </a:ext>
            </a:extLst>
          </p:cNvPr>
          <p:cNvPicPr>
            <a:picLocks noChangeAspect="1"/>
          </p:cNvPicPr>
          <p:nvPr/>
        </p:nvPicPr>
        <p:blipFill>
          <a:blip r:embed="rId2"/>
          <a:stretch>
            <a:fillRect/>
          </a:stretch>
        </p:blipFill>
        <p:spPr>
          <a:xfrm>
            <a:off x="533400" y="1755816"/>
            <a:ext cx="10515600" cy="4490956"/>
          </a:xfrm>
          <a:prstGeom prst="rect">
            <a:avLst/>
          </a:prstGeom>
        </p:spPr>
      </p:pic>
    </p:spTree>
    <p:extLst>
      <p:ext uri="{BB962C8B-B14F-4D97-AF65-F5344CB8AC3E}">
        <p14:creationId xmlns:p14="http://schemas.microsoft.com/office/powerpoint/2010/main" val="282795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838200" y="-447675"/>
            <a:ext cx="10515600" cy="1325563"/>
          </a:xfrm>
        </p:spPr>
        <p:txBody>
          <a:bodyPr/>
          <a:lstStyle/>
          <a:p>
            <a:pPr algn="ctr"/>
            <a:r>
              <a:rPr lang="en-IN" b="1"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477252" y="481693"/>
            <a:ext cx="10876548" cy="6124754"/>
          </a:xfrm>
          <a:prstGeom prst="rect">
            <a:avLst/>
          </a:prstGeom>
          <a:noFill/>
        </p:spPr>
        <p:txBody>
          <a:bodyPr wrap="square">
            <a:spAutoFit/>
          </a:bodyPr>
          <a:lstStyle/>
          <a:p>
            <a:r>
              <a:rPr lang="en-US" sz="2800" dirty="0">
                <a:solidFill>
                  <a:schemeClr val="tx1">
                    <a:lumMod val="75000"/>
                    <a:lumOff val="25000"/>
                  </a:schemeClr>
                </a:solidFill>
              </a:rPr>
              <a:t>Other Major Driving factor which can be used to predict the chance of defaulting and avoiding Credit Loss:</a:t>
            </a:r>
          </a:p>
          <a:p>
            <a:r>
              <a:rPr lang="en-US" sz="2800" dirty="0">
                <a:solidFill>
                  <a:schemeClr val="tx1">
                    <a:lumMod val="75000"/>
                    <a:lumOff val="25000"/>
                  </a:schemeClr>
                </a:solidFill>
              </a:rPr>
              <a:t>    1. DTI </a:t>
            </a:r>
          </a:p>
          <a:p>
            <a:r>
              <a:rPr lang="en-US" sz="2800" dirty="0">
                <a:solidFill>
                  <a:schemeClr val="tx1">
                    <a:lumMod val="75000"/>
                    <a:lumOff val="25000"/>
                  </a:schemeClr>
                </a:solidFill>
              </a:rPr>
              <a:t>    2. Grades</a:t>
            </a:r>
          </a:p>
          <a:p>
            <a:r>
              <a:rPr lang="en-US" sz="2800" dirty="0">
                <a:solidFill>
                  <a:schemeClr val="tx1">
                    <a:lumMod val="75000"/>
                    <a:lumOff val="25000"/>
                  </a:schemeClr>
                </a:solidFill>
              </a:rPr>
              <a:t>    3. Verification Status</a:t>
            </a:r>
          </a:p>
          <a:p>
            <a:r>
              <a:rPr lang="en-US" sz="2800" dirty="0">
                <a:solidFill>
                  <a:schemeClr val="tx1">
                    <a:lumMod val="75000"/>
                    <a:lumOff val="25000"/>
                  </a:schemeClr>
                </a:solidFill>
              </a:rPr>
              <a:t>    4. Annual income</a:t>
            </a:r>
          </a:p>
          <a:p>
            <a:r>
              <a:rPr lang="en-US" sz="2800" dirty="0">
                <a:solidFill>
                  <a:schemeClr val="tx1">
                    <a:lumMod val="75000"/>
                    <a:lumOff val="25000"/>
                  </a:schemeClr>
                </a:solidFill>
              </a:rPr>
              <a:t>    5. </a:t>
            </a:r>
            <a:r>
              <a:rPr lang="en-US" sz="2800" dirty="0" err="1">
                <a:solidFill>
                  <a:schemeClr val="tx1">
                    <a:lumMod val="75000"/>
                    <a:lumOff val="25000"/>
                  </a:schemeClr>
                </a:solidFill>
              </a:rPr>
              <a:t>Pub_rec_bankruptcies</a:t>
            </a:r>
            <a:endParaRPr lang="en-US" sz="2800" dirty="0">
              <a:solidFill>
                <a:schemeClr val="tx1">
                  <a:lumMod val="75000"/>
                  <a:lumOff val="25000"/>
                </a:schemeClr>
              </a:solidFill>
            </a:endParaRPr>
          </a:p>
          <a:p>
            <a:endParaRPr lang="en-US" sz="2800" dirty="0">
              <a:solidFill>
                <a:schemeClr val="tx1">
                  <a:lumMod val="75000"/>
                  <a:lumOff val="25000"/>
                </a:schemeClr>
              </a:solidFill>
            </a:endParaRPr>
          </a:p>
          <a:p>
            <a:r>
              <a:rPr lang="en-US" sz="2800" dirty="0">
                <a:solidFill>
                  <a:schemeClr val="tx1">
                    <a:lumMod val="75000"/>
                    <a:lumOff val="25000"/>
                  </a:schemeClr>
                </a:solidFill>
              </a:rPr>
              <a:t>Other considerations for 'defaults' :</a:t>
            </a:r>
          </a:p>
          <a:p>
            <a:r>
              <a:rPr lang="en-US" sz="2800" dirty="0">
                <a:solidFill>
                  <a:schemeClr val="tx1">
                    <a:lumMod val="75000"/>
                    <a:lumOff val="25000"/>
                  </a:schemeClr>
                </a:solidFill>
              </a:rPr>
              <a:t>    1. Burrowers having annual income in the range 50000-100000.</a:t>
            </a:r>
          </a:p>
          <a:p>
            <a:r>
              <a:rPr lang="en-US" sz="2800" dirty="0">
                <a:solidFill>
                  <a:schemeClr val="tx1">
                    <a:lumMod val="75000"/>
                    <a:lumOff val="25000"/>
                  </a:schemeClr>
                </a:solidFill>
              </a:rPr>
              <a:t>    2. Burrowers having Public Recorded Bankruptcy.</a:t>
            </a:r>
          </a:p>
          <a:p>
            <a:r>
              <a:rPr lang="en-US" sz="2800" dirty="0">
                <a:solidFill>
                  <a:schemeClr val="tx1">
                    <a:lumMod val="75000"/>
                    <a:lumOff val="25000"/>
                  </a:schemeClr>
                </a:solidFill>
              </a:rPr>
              <a:t>    3. Burrowers with least grades like E,F,G which indicates high risk.</a:t>
            </a:r>
          </a:p>
          <a:p>
            <a:r>
              <a:rPr lang="en-US" sz="2800" dirty="0">
                <a:solidFill>
                  <a:schemeClr val="tx1">
                    <a:lumMod val="75000"/>
                    <a:lumOff val="25000"/>
                  </a:schemeClr>
                </a:solidFill>
              </a:rPr>
              <a:t>    4. Burrowers with very high Debt to Income value.</a:t>
            </a:r>
          </a:p>
          <a:p>
            <a:r>
              <a:rPr lang="en-US" sz="2800" dirty="0">
                <a:solidFill>
                  <a:schemeClr val="tx1">
                    <a:lumMod val="75000"/>
                    <a:lumOff val="25000"/>
                  </a:schemeClr>
                </a:solidFill>
              </a:rPr>
              <a:t>    5. Burrowers with working experience 10+ years.</a:t>
            </a:r>
          </a:p>
        </p:txBody>
      </p:sp>
    </p:spTree>
    <p:extLst>
      <p:ext uri="{BB962C8B-B14F-4D97-AF65-F5344CB8AC3E}">
        <p14:creationId xmlns:p14="http://schemas.microsoft.com/office/powerpoint/2010/main" val="179390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9824" y="1560459"/>
            <a:ext cx="10515600" cy="4351338"/>
          </a:xfrm>
        </p:spPr>
        <p:txBody>
          <a:bodyPr>
            <a:normAutofit lnSpcReduction="10000"/>
          </a:bodyPr>
          <a:lstStyle/>
          <a:p>
            <a:pPr marL="0" indent="0">
              <a:buNone/>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Remove or fill any missing data</a:t>
            </a:r>
          </a:p>
          <a:p>
            <a:r>
              <a:rPr lang="en-IN" sz="3200" dirty="0">
                <a:latin typeface="Times New Roman" panose="02020603050405020304" pitchFamily="18" charset="0"/>
                <a:cs typeface="Times New Roman" panose="02020603050405020304" pitchFamily="18" charset="0"/>
              </a:rPr>
              <a:t>Remove unnecessary or repetitive features</a:t>
            </a:r>
          </a:p>
          <a:p>
            <a:r>
              <a:rPr lang="en-IN" sz="3200" dirty="0">
                <a:latin typeface="Times New Roman" panose="02020603050405020304" pitchFamily="18" charset="0"/>
                <a:cs typeface="Times New Roman" panose="02020603050405020304" pitchFamily="18" charset="0"/>
              </a:rPr>
              <a:t>Convert categorical string features to dummy variables</a:t>
            </a:r>
          </a:p>
          <a:p>
            <a:r>
              <a:rPr lang="en-IN" sz="3200" dirty="0">
                <a:latin typeface="Times New Roman" panose="02020603050405020304" pitchFamily="18" charset="0"/>
                <a:cs typeface="Times New Roman" panose="02020603050405020304" pitchFamily="18" charset="0"/>
              </a:rPr>
              <a:t>Outlier detection and removal</a:t>
            </a: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r>
              <a:rPr lang="en-IN" sz="3200" b="1" dirty="0">
                <a:latin typeface="Times New Roman" panose="02020603050405020304" pitchFamily="18" charset="0"/>
                <a:cs typeface="Times New Roman" panose="02020603050405020304" pitchFamily="18" charset="0"/>
              </a:rPr>
              <a:t>Data Splitting :</a:t>
            </a:r>
          </a:p>
          <a:p>
            <a:r>
              <a:rPr lang="en-US" sz="3200" dirty="0">
                <a:latin typeface="Times New Roman" panose="02020603050405020304" pitchFamily="18" charset="0"/>
                <a:cs typeface="Times New Roman" panose="02020603050405020304" pitchFamily="18" charset="0"/>
              </a:rPr>
              <a:t>Split the data into training and testing sets.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32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219D-7574-A72C-6061-32CA9BB050FB}"/>
              </a:ext>
            </a:extLst>
          </p:cNvPr>
          <p:cNvSpPr>
            <a:spLocks noGrp="1"/>
          </p:cNvSpPr>
          <p:nvPr>
            <p:ph type="title"/>
          </p:nvPr>
        </p:nvSpPr>
        <p:spPr>
          <a:xfrm>
            <a:off x="838200" y="236483"/>
            <a:ext cx="10515600" cy="882869"/>
          </a:xfrm>
        </p:spPr>
        <p:txBody>
          <a:bodyPr>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Models</a:t>
            </a:r>
          </a:p>
        </p:txBody>
      </p:sp>
      <p:sp>
        <p:nvSpPr>
          <p:cNvPr id="4" name="Rectangle 1">
            <a:extLst>
              <a:ext uri="{FF2B5EF4-FFF2-40B4-BE49-F238E27FC236}">
                <a16:creationId xmlns:a16="http://schemas.microsoft.com/office/drawing/2014/main" id="{AB19774F-763D-C0CA-EF27-A9E989E25093}"/>
              </a:ext>
            </a:extLst>
          </p:cNvPr>
          <p:cNvSpPr>
            <a:spLocks noGrp="1" noChangeArrowheads="1"/>
          </p:cNvSpPr>
          <p:nvPr>
            <p:ph idx="1"/>
          </p:nvPr>
        </p:nvSpPr>
        <p:spPr bwMode="auto">
          <a:xfrm>
            <a:off x="838200" y="1380962"/>
            <a:ext cx="105156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a:t>
            </a:r>
            <a:r>
              <a:rPr kumimoji="0" lang="en-US" altLang="en-US" sz="32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Used:</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Forest Classifier (RFC)</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XGBoost</a:t>
            </a:r>
            <a:r>
              <a:rPr lang="en-US" altLang="en-US" sz="3200" dirty="0">
                <a:latin typeface="Times New Roman" panose="02020603050405020304" pitchFamily="18" charset="0"/>
                <a:cs typeface="Times New Roman" panose="02020603050405020304" pitchFamily="18" charset="0"/>
              </a:rPr>
              <a:t> Classifier (XGB)</a:t>
            </a: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Artifical</a:t>
            </a:r>
            <a:r>
              <a:rPr lang="en-US" altLang="en-US" sz="3200" dirty="0">
                <a:latin typeface="Times New Roman" panose="02020603050405020304" pitchFamily="18" charset="0"/>
                <a:cs typeface="Times New Roman" panose="02020603050405020304" pitchFamily="18" charset="0"/>
              </a:rPr>
              <a:t> Neural Network (ANN)</a:t>
            </a: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lang="en-US" altLang="en-US" sz="3200" b="1" dirty="0">
                <a:latin typeface="Times New Roman" panose="02020603050405020304" pitchFamily="18" charset="0"/>
                <a:cs typeface="Times New Roman" panose="02020603050405020304" pitchFamily="18" charset="0"/>
              </a:rPr>
              <a:t>Model Training:</a:t>
            </a:r>
          </a:p>
          <a:p>
            <a:pPr marL="0" lvl="0" indent="0" algn="just" eaLnBrk="0" fontAlgn="base" hangingPunct="0">
              <a:lnSpc>
                <a:spcPct val="100000"/>
              </a:lnSpc>
              <a:spcBef>
                <a:spcPct val="0"/>
              </a:spcBef>
              <a:spcAft>
                <a:spcPct val="0"/>
              </a:spcAft>
              <a:buNone/>
            </a:pPr>
            <a:r>
              <a:rPr lang="en-US" sz="3200" dirty="0">
                <a:latin typeface="Times New Roman" panose="02020603050405020304" pitchFamily="18" charset="0"/>
                <a:cs typeface="Times New Roman" panose="02020603050405020304" pitchFamily="18" charset="0"/>
              </a:rPr>
              <a:t>Each model is trained on the training data, learning the underlying patterns and relationships between the input features.</a:t>
            </a: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09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Learning Approach</a:t>
            </a:r>
          </a:p>
        </p:txBody>
      </p:sp>
      <p:sp>
        <p:nvSpPr>
          <p:cNvPr id="4" name="Rectangle 1"/>
          <p:cNvSpPr>
            <a:spLocks noGrp="1" noChangeArrowheads="1"/>
          </p:cNvSpPr>
          <p:nvPr>
            <p:ph idx="1"/>
          </p:nvPr>
        </p:nvSpPr>
        <p:spPr bwMode="auto">
          <a:xfrm>
            <a:off x="838200" y="1690688"/>
            <a:ext cx="988443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Neural Network Architecture:</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Describe the Sequential model with multiple dense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 the use of </a:t>
            </a:r>
            <a:r>
              <a:rPr kumimoji="0" 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and dropout layers to </a:t>
            </a:r>
          </a:p>
          <a:p>
            <a:pPr marL="0" marR="0" lvl="0" indent="0" algn="l" defTabSz="914400" rtl="0" eaLnBrk="0" fontAlgn="base" latinLnBrk="0" hangingPunct="0">
              <a:lnSpc>
                <a:spcPct val="100000"/>
              </a:lnSpc>
              <a:spcBef>
                <a:spcPct val="0"/>
              </a:spcBef>
              <a:spcAft>
                <a:spcPct val="0"/>
              </a:spcAft>
              <a:buClrTx/>
              <a:buSzTx/>
              <a:buNone/>
              <a:tabLst/>
            </a:pPr>
            <a:r>
              <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 </a:t>
            </a:r>
            <a:r>
              <a:rPr kumimoji="0" 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overfitting</a:t>
            </a:r>
            <a:r>
              <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r>
              <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sz="3200" dirty="0">
                <a:latin typeface="Times New Roman" panose="02020603050405020304" pitchFamily="18" charset="0"/>
                <a:cs typeface="Times New Roman" panose="02020603050405020304" pitchFamily="18" charset="0"/>
              </a:rPr>
              <a:t>Sigmoid</a:t>
            </a:r>
            <a:r>
              <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for binary-class classification. </a:t>
            </a:r>
          </a:p>
        </p:txBody>
      </p:sp>
    </p:spTree>
    <p:extLst>
      <p:ext uri="{BB962C8B-B14F-4D97-AF65-F5344CB8AC3E}">
        <p14:creationId xmlns:p14="http://schemas.microsoft.com/office/powerpoint/2010/main" val="213537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9241-2B9A-76BF-6600-D668873754C9}"/>
              </a:ext>
            </a:extLst>
          </p:cNvPr>
          <p:cNvSpPr>
            <a:spLocks noGrp="1"/>
          </p:cNvSpPr>
          <p:nvPr>
            <p:ph type="title"/>
          </p:nvPr>
        </p:nvSpPr>
        <p:spPr>
          <a:xfrm>
            <a:off x="838200" y="111533"/>
            <a:ext cx="10515600" cy="1325563"/>
          </a:xfrm>
        </p:spPr>
        <p:txBody>
          <a:bodyPr>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Hyperparameter Optimization</a:t>
            </a:r>
          </a:p>
        </p:txBody>
      </p:sp>
      <p:sp>
        <p:nvSpPr>
          <p:cNvPr id="4" name="Rectangle 1">
            <a:extLst>
              <a:ext uri="{FF2B5EF4-FFF2-40B4-BE49-F238E27FC236}">
                <a16:creationId xmlns:a16="http://schemas.microsoft.com/office/drawing/2014/main" id="{D79C43F9-76AC-BD56-4712-177489D81C0B}"/>
              </a:ext>
            </a:extLst>
          </p:cNvPr>
          <p:cNvSpPr>
            <a:spLocks noGrp="1" noChangeArrowheads="1"/>
          </p:cNvSpPr>
          <p:nvPr>
            <p:ph idx="1"/>
          </p:nvPr>
        </p:nvSpPr>
        <p:spPr bwMode="auto">
          <a:xfrm>
            <a:off x="838200" y="1729709"/>
            <a:ext cx="962955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model performance by tuning hyperparameters.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32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objective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train-test split.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optimization techniques.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59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Model performances</a:t>
            </a:r>
          </a:p>
        </p:txBody>
      </p:sp>
      <p:pic>
        <p:nvPicPr>
          <p:cNvPr id="3" name="Content Placeholder 2">
            <a:extLst>
              <a:ext uri="{FF2B5EF4-FFF2-40B4-BE49-F238E27FC236}">
                <a16:creationId xmlns:a16="http://schemas.microsoft.com/office/drawing/2014/main" id="{604C8773-89EF-B8A2-AE8E-A6603F2F14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788" y="1690688"/>
            <a:ext cx="4962418" cy="4315288"/>
          </a:xfrm>
          <a:prstGeom prst="rect">
            <a:avLst/>
          </a:prstGeom>
          <a:noFill/>
          <a:ln>
            <a:noFill/>
          </a:ln>
        </p:spPr>
      </p:pic>
      <p:graphicFrame>
        <p:nvGraphicFramePr>
          <p:cNvPr id="5" name="Content Placeholder 3">
            <a:extLst>
              <a:ext uri="{FF2B5EF4-FFF2-40B4-BE49-F238E27FC236}">
                <a16:creationId xmlns:a16="http://schemas.microsoft.com/office/drawing/2014/main" id="{08095124-8093-0F3B-55EC-6A5A150DAAAA}"/>
              </a:ext>
            </a:extLst>
          </p:cNvPr>
          <p:cNvGraphicFramePr>
            <a:graphicFrameLocks/>
          </p:cNvGraphicFramePr>
          <p:nvPr>
            <p:extLst>
              <p:ext uri="{D42A27DB-BD31-4B8C-83A1-F6EECF244321}">
                <p14:modId xmlns:p14="http://schemas.microsoft.com/office/powerpoint/2010/main" val="4287434651"/>
              </p:ext>
            </p:extLst>
          </p:nvPr>
        </p:nvGraphicFramePr>
        <p:xfrm>
          <a:off x="5759522" y="2619852"/>
          <a:ext cx="5990690" cy="1618296"/>
        </p:xfrm>
        <a:graphic>
          <a:graphicData uri="http://schemas.openxmlformats.org/drawingml/2006/table">
            <a:tbl>
              <a:tblPr firstRow="1" bandRow="1">
                <a:tableStyleId>{10A1B5D5-9B99-4C35-A422-299274C87663}</a:tableStyleId>
              </a:tblPr>
              <a:tblGrid>
                <a:gridCol w="1198138">
                  <a:extLst>
                    <a:ext uri="{9D8B030D-6E8A-4147-A177-3AD203B41FA5}">
                      <a16:colId xmlns:a16="http://schemas.microsoft.com/office/drawing/2014/main" val="1671387233"/>
                    </a:ext>
                  </a:extLst>
                </a:gridCol>
                <a:gridCol w="1198138">
                  <a:extLst>
                    <a:ext uri="{9D8B030D-6E8A-4147-A177-3AD203B41FA5}">
                      <a16:colId xmlns:a16="http://schemas.microsoft.com/office/drawing/2014/main" val="1750905620"/>
                    </a:ext>
                  </a:extLst>
                </a:gridCol>
                <a:gridCol w="1198138">
                  <a:extLst>
                    <a:ext uri="{9D8B030D-6E8A-4147-A177-3AD203B41FA5}">
                      <a16:colId xmlns:a16="http://schemas.microsoft.com/office/drawing/2014/main" val="2573614345"/>
                    </a:ext>
                  </a:extLst>
                </a:gridCol>
                <a:gridCol w="1198138">
                  <a:extLst>
                    <a:ext uri="{9D8B030D-6E8A-4147-A177-3AD203B41FA5}">
                      <a16:colId xmlns:a16="http://schemas.microsoft.com/office/drawing/2014/main" val="161754901"/>
                    </a:ext>
                  </a:extLst>
                </a:gridCol>
                <a:gridCol w="1198138">
                  <a:extLst>
                    <a:ext uri="{9D8B030D-6E8A-4147-A177-3AD203B41FA5}">
                      <a16:colId xmlns:a16="http://schemas.microsoft.com/office/drawing/2014/main" val="32656923"/>
                    </a:ext>
                  </a:extLst>
                </a:gridCol>
              </a:tblGrid>
              <a:tr h="404574">
                <a:tc>
                  <a:txBody>
                    <a:bodyPr/>
                    <a:lstStyle/>
                    <a:p>
                      <a:pPr marL="0" marR="0" algn="just">
                        <a:spcBef>
                          <a:spcPts val="5"/>
                        </a:spcBef>
                        <a:spcAft>
                          <a:spcPts val="0"/>
                        </a:spcAft>
                        <a:tabLst>
                          <a:tab pos="2442845" algn="l"/>
                        </a:tabLst>
                      </a:pPr>
                      <a:r>
                        <a:rPr lang="en-US" sz="1300" b="1" dirty="0">
                          <a:effectLst/>
                        </a:rPr>
                        <a:t>Algorithms</a:t>
                      </a:r>
                      <a:endParaRPr lang="en-IN" sz="1100" b="1"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dirty="0">
                          <a:effectLst/>
                        </a:rPr>
                        <a:t>Accuracy</a:t>
                      </a:r>
                      <a:endParaRPr lang="en-IN" sz="1100" b="1"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Recall</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Precision</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F1 score</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365912684"/>
                  </a:ext>
                </a:extLst>
              </a:tr>
              <a:tr h="404574">
                <a:tc>
                  <a:txBody>
                    <a:bodyPr/>
                    <a:lstStyle/>
                    <a:p>
                      <a:pPr marL="0" marR="0" algn="just">
                        <a:spcBef>
                          <a:spcPts val="5"/>
                        </a:spcBef>
                        <a:spcAft>
                          <a:spcPts val="0"/>
                        </a:spcAft>
                        <a:tabLst>
                          <a:tab pos="2442845" algn="l"/>
                        </a:tabLst>
                      </a:pPr>
                      <a:r>
                        <a:rPr lang="en-US" sz="1300" b="1">
                          <a:effectLst/>
                        </a:rPr>
                        <a:t>Neural Network</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88.86%</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46%</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93%</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62%</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605530280"/>
                  </a:ext>
                </a:extLst>
              </a:tr>
              <a:tr h="404574">
                <a:tc>
                  <a:txBody>
                    <a:bodyPr/>
                    <a:lstStyle/>
                    <a:p>
                      <a:pPr marL="0" marR="0" algn="just">
                        <a:spcBef>
                          <a:spcPts val="5"/>
                        </a:spcBef>
                        <a:spcAft>
                          <a:spcPts val="0"/>
                        </a:spcAft>
                        <a:tabLst>
                          <a:tab pos="2442845" algn="l"/>
                        </a:tabLst>
                      </a:pPr>
                      <a:r>
                        <a:rPr lang="en-US" sz="1300" b="1" dirty="0">
                          <a:effectLst/>
                        </a:rPr>
                        <a:t>Random Forest</a:t>
                      </a:r>
                      <a:endParaRPr lang="en-IN" sz="1100" b="1"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88.93%</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46%</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95%</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62%</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738533689"/>
                  </a:ext>
                </a:extLst>
              </a:tr>
              <a:tr h="404574">
                <a:tc>
                  <a:txBody>
                    <a:bodyPr/>
                    <a:lstStyle/>
                    <a:p>
                      <a:pPr marL="0" marR="0" algn="just">
                        <a:spcBef>
                          <a:spcPts val="5"/>
                        </a:spcBef>
                        <a:spcAft>
                          <a:spcPts val="0"/>
                        </a:spcAft>
                        <a:tabLst>
                          <a:tab pos="2442845" algn="l"/>
                        </a:tabLst>
                      </a:pPr>
                      <a:r>
                        <a:rPr lang="en-US" sz="1300" b="1">
                          <a:effectLst/>
                        </a:rPr>
                        <a:t>XGBoost</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88.94%</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48%</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a:effectLst/>
                        </a:rPr>
                        <a:t>91%</a:t>
                      </a:r>
                      <a:endParaRPr lang="en-IN" sz="1100" b="1">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5"/>
                        </a:spcBef>
                        <a:spcAft>
                          <a:spcPts val="0"/>
                        </a:spcAft>
                        <a:tabLst>
                          <a:tab pos="2442845" algn="l"/>
                        </a:tabLst>
                      </a:pPr>
                      <a:r>
                        <a:rPr lang="en-US" sz="1300" b="1" dirty="0">
                          <a:effectLst/>
                        </a:rPr>
                        <a:t>63%</a:t>
                      </a:r>
                      <a:endParaRPr lang="en-IN" sz="1100" b="1"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198934705"/>
                  </a:ext>
                </a:extLst>
              </a:tr>
            </a:tbl>
          </a:graphicData>
        </a:graphic>
      </p:graphicFrame>
    </p:spTree>
    <p:extLst>
      <p:ext uri="{BB962C8B-B14F-4D97-AF65-F5344CB8AC3E}">
        <p14:creationId xmlns:p14="http://schemas.microsoft.com/office/powerpoint/2010/main" val="209603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690688"/>
            <a:ext cx="10515600" cy="4351338"/>
          </a:xfrm>
        </p:spPr>
        <p:txBody>
          <a:bodyPr>
            <a:normAutofit fontScale="25000" lnSpcReduction="20000"/>
          </a:bodyPr>
          <a:lstStyle/>
          <a:p>
            <a:pPr marL="0" indent="0">
              <a:buNone/>
            </a:pPr>
            <a:r>
              <a:rPr lang="en-IN" sz="11200" b="1" dirty="0">
                <a:latin typeface="Times New Roman" panose="02020603050405020304" pitchFamily="18" charset="0"/>
                <a:cs typeface="Times New Roman" panose="02020603050405020304" pitchFamily="18" charset="0"/>
              </a:rPr>
              <a:t>Overview:</a:t>
            </a:r>
          </a:p>
          <a:p>
            <a:pPr marL="0" indent="0" algn="just">
              <a:buNone/>
            </a:pPr>
            <a:r>
              <a:rPr lang="en-US" sz="11200" dirty="0">
                <a:latin typeface="Times New Roman" panose="02020603050405020304" pitchFamily="18" charset="0"/>
                <a:cs typeface="Times New Roman" panose="02020603050405020304" pitchFamily="18" charset="0"/>
              </a:rPr>
              <a:t>Customer Profile Management for BFS is the process of to forecast whether an applicant for loan is going to be default or not.</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b="1" dirty="0">
                <a:latin typeface="Times New Roman" panose="02020603050405020304" pitchFamily="18" charset="0"/>
                <a:cs typeface="Times New Roman" panose="02020603050405020304" pitchFamily="18" charset="0"/>
              </a:rPr>
              <a:t>Importance:</a:t>
            </a:r>
          </a:p>
          <a:p>
            <a:pPr marL="0" indent="0" algn="just">
              <a:buNone/>
            </a:pPr>
            <a:r>
              <a:rPr lang="en-US" sz="11200" dirty="0">
                <a:latin typeface="Times New Roman" panose="02020603050405020304" pitchFamily="18" charset="0"/>
                <a:cs typeface="Times New Roman" panose="02020603050405020304" pitchFamily="18" charset="0"/>
              </a:rPr>
              <a:t>Solving this case study will give us an idea about how real business problems are solved using EDA and Machine Learning. </a:t>
            </a:r>
          </a:p>
          <a:p>
            <a:pPr marL="0" indent="0" algn="just">
              <a:buNone/>
            </a:pPr>
            <a:r>
              <a:rPr lang="en-US" sz="11200" dirty="0">
                <a:latin typeface="Times New Roman" panose="02020603050405020304" pitchFamily="18" charset="0"/>
                <a:cs typeface="Times New Roman" panose="02020603050405020304" pitchFamily="18" charset="0"/>
              </a:rPr>
              <a:t> We will also develop a basic understanding of risk analytics in banking and financial services and </a:t>
            </a:r>
          </a:p>
          <a:p>
            <a:pPr marL="0" indent="0" algn="just">
              <a:buNone/>
            </a:pPr>
            <a:r>
              <a:rPr lang="en-US" sz="11200" dirty="0">
                <a:latin typeface="Times New Roman" panose="02020603050405020304" pitchFamily="18" charset="0"/>
                <a:cs typeface="Times New Roman" panose="02020603050405020304" pitchFamily="18" charset="0"/>
              </a:rPr>
              <a:t>Understand how data is used to </a:t>
            </a:r>
            <a:r>
              <a:rPr lang="en-US" sz="11200" dirty="0" err="1">
                <a:latin typeface="Times New Roman" panose="02020603050405020304" pitchFamily="18" charset="0"/>
                <a:cs typeface="Times New Roman" panose="02020603050405020304" pitchFamily="18" charset="0"/>
              </a:rPr>
              <a:t>minimise</a:t>
            </a:r>
            <a:r>
              <a:rPr lang="en-US" sz="11200" dirty="0">
                <a:latin typeface="Times New Roman" panose="02020603050405020304" pitchFamily="18" charset="0"/>
                <a:cs typeface="Times New Roman" panose="02020603050405020304" pitchFamily="18" charset="0"/>
              </a:rPr>
              <a:t> the risk of losing money while lending to customers.</a:t>
            </a:r>
          </a:p>
          <a:p>
            <a:endParaRPr lang="en-US" sz="3200" dirty="0">
              <a:latin typeface="Times New Roman" panose="02020603050405020304" pitchFamily="18" charset="0"/>
              <a:cs typeface="Times New Roman" panose="02020603050405020304" pitchFamily="18" charset="0"/>
            </a:endParaRP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34634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5803-F407-013D-FB39-1C9BED2F62FB}"/>
              </a:ext>
            </a:extLst>
          </p:cNvPr>
          <p:cNvSpPr>
            <a:spLocks noGrp="1"/>
          </p:cNvSpPr>
          <p:nvPr>
            <p:ph type="title"/>
          </p:nvPr>
        </p:nvSpPr>
        <p:spPr/>
        <p:txBody>
          <a:bodyPr>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8678BD-BCB7-C06E-6306-E3CED30EA634}"/>
              </a:ext>
            </a:extLst>
          </p:cNvPr>
          <p:cNvSpPr>
            <a:spLocks noGrp="1"/>
          </p:cNvSpPr>
          <p:nvPr>
            <p:ph idx="1"/>
          </p:nvPr>
        </p:nvSpPr>
        <p:spPr/>
        <p:txBody>
          <a:bodyPr>
            <a:normAutofit/>
          </a:bodyPr>
          <a:lstStyle/>
          <a:p>
            <a:pPr algn="just"/>
            <a:r>
              <a:rPr lang="en-US" sz="3200" dirty="0">
                <a:effectLst/>
                <a:latin typeface="Times New Roman" panose="02020603050405020304" pitchFamily="18" charset="0"/>
                <a:ea typeface="Times New Roman" panose="02020603050405020304" pitchFamily="18" charset="0"/>
              </a:rPr>
              <a:t>Random Forest, Artificial Neural Networks, </a:t>
            </a:r>
            <a:r>
              <a:rPr lang="en-US" sz="3200" dirty="0" err="1">
                <a:effectLst/>
                <a:latin typeface="Times New Roman" panose="02020603050405020304" pitchFamily="18" charset="0"/>
                <a:ea typeface="Times New Roman" panose="02020603050405020304" pitchFamily="18" charset="0"/>
              </a:rPr>
              <a:t>XGBoost</a:t>
            </a:r>
            <a:r>
              <a:rPr lang="en-US" sz="3200" dirty="0">
                <a:effectLst/>
                <a:latin typeface="Times New Roman" panose="02020603050405020304" pitchFamily="18" charset="0"/>
                <a:ea typeface="Times New Roman" panose="02020603050405020304" pitchFamily="18" charset="0"/>
              </a:rPr>
              <a:t> models are used in our project, which also runs a three-fold cross validation method and a voting ensemble. </a:t>
            </a:r>
          </a:p>
          <a:p>
            <a:pPr algn="just"/>
            <a:r>
              <a:rPr lang="en-US" sz="3200" dirty="0">
                <a:effectLst/>
                <a:latin typeface="Times New Roman" panose="02020603050405020304" pitchFamily="18" charset="0"/>
                <a:ea typeface="Times New Roman" panose="02020603050405020304" pitchFamily="18" charset="0"/>
              </a:rPr>
              <a:t>The results show that among the models and methods, </a:t>
            </a:r>
            <a:r>
              <a:rPr lang="en-US" sz="3200" dirty="0" err="1">
                <a:effectLst/>
                <a:latin typeface="Times New Roman" panose="02020603050405020304" pitchFamily="18" charset="0"/>
                <a:ea typeface="Times New Roman" panose="02020603050405020304" pitchFamily="18" charset="0"/>
              </a:rPr>
              <a:t>XGBoost</a:t>
            </a:r>
            <a:r>
              <a:rPr lang="en-US" sz="3200" dirty="0">
                <a:effectLst/>
                <a:latin typeface="Times New Roman" panose="02020603050405020304" pitchFamily="18" charset="0"/>
                <a:ea typeface="Times New Roman" panose="02020603050405020304" pitchFamily="18" charset="0"/>
              </a:rPr>
              <a:t> is the best performing model as it gives the highest accuracy in our evaluation testing. </a:t>
            </a:r>
            <a:endParaRPr lang="en-IN" sz="3200" dirty="0">
              <a:effectLst/>
              <a:latin typeface="Times New Roman" panose="02020603050405020304" pitchFamily="18" charset="0"/>
              <a:ea typeface="Times New Roman" panose="02020603050405020304" pitchFamily="18" charset="0"/>
            </a:endParaRPr>
          </a:p>
          <a:p>
            <a:pPr algn="just"/>
            <a:endParaRPr lang="en-IN" sz="3200" dirty="0"/>
          </a:p>
        </p:txBody>
      </p:sp>
    </p:spTree>
    <p:extLst>
      <p:ext uri="{BB962C8B-B14F-4D97-AF65-F5344CB8AC3E}">
        <p14:creationId xmlns:p14="http://schemas.microsoft.com/office/powerpoint/2010/main" val="383701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B1F2-DBB5-9725-0581-DF50D9B0FF19}"/>
              </a:ext>
            </a:extLst>
          </p:cNvPr>
          <p:cNvSpPr>
            <a:spLocks noGrp="1"/>
          </p:cNvSpPr>
          <p:nvPr>
            <p:ph type="title"/>
          </p:nvPr>
        </p:nvSpPr>
        <p:spPr>
          <a:xfrm>
            <a:off x="838200" y="-282147"/>
            <a:ext cx="10515600" cy="1325563"/>
          </a:xfrm>
        </p:spPr>
        <p:txBody>
          <a:bodyPr>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E7CF278-300F-ED1C-8B36-E63A620237E5}"/>
              </a:ext>
            </a:extLst>
          </p:cNvPr>
          <p:cNvSpPr>
            <a:spLocks noGrp="1"/>
          </p:cNvSpPr>
          <p:nvPr>
            <p:ph idx="1"/>
          </p:nvPr>
        </p:nvSpPr>
        <p:spPr>
          <a:xfrm>
            <a:off x="444238" y="691282"/>
            <a:ext cx="11303524" cy="5475435"/>
          </a:xfrm>
        </p:spPr>
        <p:txBody>
          <a:bodyPr>
            <a:noAutofit/>
          </a:bodyPr>
          <a:lstStyle/>
          <a:p>
            <a:pPr marL="342900" marR="0" lvl="0" indent="-342900" algn="just">
              <a:spcBef>
                <a:spcPts val="600"/>
              </a:spcBef>
              <a:spcAft>
                <a:spcPts val="0"/>
              </a:spcAft>
              <a:buSzPts val="1100"/>
              <a:buFont typeface="Times New Roman" panose="02020603050405020304" pitchFamily="18" charset="0"/>
              <a:buAutoNum type="arabicPeriod"/>
              <a:tabLst>
                <a:tab pos="351790" algn="l"/>
              </a:tabLst>
            </a:pPr>
            <a:r>
              <a:rPr lang="en-US" sz="2200" spc="-10" dirty="0">
                <a:effectLst/>
                <a:latin typeface="Times New Roman" panose="02020603050405020304" pitchFamily="18" charset="0"/>
                <a:ea typeface="Times New Roman" panose="02020603050405020304" pitchFamily="18" charset="0"/>
              </a:rPr>
              <a:t>Lee, Samuel C., and</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Edward</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 Lee.</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"Fuzzy</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sets</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and neural networks."</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(1974):</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83-103.</a:t>
            </a:r>
            <a:endParaRPr lang="en-IN" sz="2200" spc="-10" dirty="0">
              <a:effectLst/>
              <a:latin typeface="Times New Roman" panose="02020603050405020304" pitchFamily="18" charset="0"/>
              <a:ea typeface="Times New Roman" panose="02020603050405020304" pitchFamily="18" charset="0"/>
            </a:endParaRPr>
          </a:p>
          <a:p>
            <a:pPr marL="342900" marR="81280" lvl="0" indent="-342900" algn="just">
              <a:spcBef>
                <a:spcPts val="300"/>
              </a:spcBef>
              <a:spcAft>
                <a:spcPts val="0"/>
              </a:spcAft>
              <a:buSzPts val="1100"/>
              <a:buFont typeface="Times New Roman" panose="02020603050405020304" pitchFamily="18" charset="0"/>
              <a:buAutoNum type="arabicPeriod"/>
              <a:tabLst>
                <a:tab pos="351790" algn="l"/>
              </a:tabLst>
            </a:pPr>
            <a:r>
              <a:rPr lang="en-US" sz="2200" spc="-10" dirty="0">
                <a:effectLst/>
                <a:latin typeface="Times New Roman" panose="02020603050405020304" pitchFamily="18" charset="0"/>
                <a:ea typeface="Times New Roman" panose="02020603050405020304" pitchFamily="18" charset="0"/>
              </a:rPr>
              <a:t>Wang, H., Li, C., Gu, B., &amp; Min, W. (1984). “Does AI-based credit scoring improve financial inclusion?</a:t>
            </a:r>
            <a:r>
              <a:rPr lang="en-US" sz="2200" spc="-26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Evidence from online payday lending”. In 40th international conference on information systems. ICIS</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2019.</a:t>
            </a:r>
            <a:endParaRPr lang="en-IN" sz="2200" spc="-10" dirty="0">
              <a:effectLst/>
              <a:latin typeface="Times New Roman" panose="02020603050405020304" pitchFamily="18" charset="0"/>
              <a:ea typeface="Times New Roman" panose="02020603050405020304" pitchFamily="18" charset="0"/>
            </a:endParaRPr>
          </a:p>
          <a:p>
            <a:pPr marL="342900" marR="81915" lvl="0" indent="-342900" algn="just">
              <a:spcBef>
                <a:spcPts val="295"/>
              </a:spcBef>
              <a:spcAft>
                <a:spcPts val="0"/>
              </a:spcAft>
              <a:buSzPts val="1100"/>
              <a:buFont typeface="Times New Roman" panose="02020603050405020304" pitchFamily="18" charset="0"/>
              <a:buAutoNum type="arabicPeriod"/>
              <a:tabLst>
                <a:tab pos="351790" algn="l"/>
              </a:tabLst>
            </a:pPr>
            <a:r>
              <a:rPr lang="en-US" sz="2200" spc="-10" dirty="0">
                <a:effectLst/>
                <a:latin typeface="Times New Roman" panose="02020603050405020304" pitchFamily="18" charset="0"/>
                <a:ea typeface="Times New Roman" panose="02020603050405020304" pitchFamily="18" charset="0"/>
              </a:rPr>
              <a:t>Chen, D., &amp; Han, C. (2012). A comparative study of online P2P lending in the USA and China. Journal</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Internet Banking</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and Commerce, 17(2), 1.</a:t>
            </a:r>
            <a:endParaRPr lang="en-IN" sz="2200" spc="-10" dirty="0">
              <a:effectLst/>
              <a:latin typeface="Times New Roman" panose="02020603050405020304" pitchFamily="18" charset="0"/>
              <a:ea typeface="Times New Roman" panose="02020603050405020304" pitchFamily="18" charset="0"/>
            </a:endParaRPr>
          </a:p>
          <a:p>
            <a:pPr marL="342900" marR="81915" lvl="0" indent="-342900" algn="just">
              <a:spcBef>
                <a:spcPts val="305"/>
              </a:spcBef>
              <a:spcAft>
                <a:spcPts val="0"/>
              </a:spcAft>
              <a:buSzPts val="1100"/>
              <a:buFont typeface="Times New Roman" panose="02020603050405020304" pitchFamily="18" charset="0"/>
              <a:buAutoNum type="arabicPeriod"/>
              <a:tabLst>
                <a:tab pos="351790" algn="l"/>
              </a:tabLst>
            </a:pPr>
            <a:r>
              <a:rPr lang="en-US" sz="2200" spc="-10" dirty="0">
                <a:effectLst/>
                <a:latin typeface="Times New Roman" panose="02020603050405020304" pitchFamily="18" charset="0"/>
                <a:ea typeface="Times New Roman" panose="02020603050405020304" pitchFamily="18" charset="0"/>
              </a:rPr>
              <a:t>Reddy, S., &amp; </a:t>
            </a:r>
            <a:r>
              <a:rPr lang="en-US" sz="2200" spc="-10" dirty="0" err="1">
                <a:effectLst/>
                <a:latin typeface="Times New Roman" panose="02020603050405020304" pitchFamily="18" charset="0"/>
                <a:ea typeface="Times New Roman" panose="02020603050405020304" pitchFamily="18" charset="0"/>
              </a:rPr>
              <a:t>Gopalaraman</a:t>
            </a:r>
            <a:r>
              <a:rPr lang="en-US" sz="2200" spc="-10" dirty="0">
                <a:effectLst/>
                <a:latin typeface="Times New Roman" panose="02020603050405020304" pitchFamily="18" charset="0"/>
                <a:ea typeface="Times New Roman" panose="02020603050405020304" pitchFamily="18" charset="0"/>
              </a:rPr>
              <a:t>, K. (2016). Peer to peer lending, default prediction-evidence from lending</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club.</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The Journal of Internet Banking and</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Commerce, 21(3).</a:t>
            </a:r>
            <a:endParaRPr lang="en-IN" sz="2200" spc="-10" dirty="0">
              <a:effectLst/>
              <a:latin typeface="Times New Roman" panose="02020603050405020304" pitchFamily="18" charset="0"/>
              <a:ea typeface="Times New Roman" panose="02020603050405020304" pitchFamily="18" charset="0"/>
            </a:endParaRPr>
          </a:p>
          <a:p>
            <a:pPr marL="342900" marR="81280" lvl="0" indent="-342900" algn="just">
              <a:spcBef>
                <a:spcPts val="300"/>
              </a:spcBef>
              <a:spcAft>
                <a:spcPts val="0"/>
              </a:spcAft>
              <a:buSzPts val="1100"/>
              <a:buFont typeface="Times New Roman" panose="02020603050405020304" pitchFamily="18" charset="0"/>
              <a:buAutoNum type="arabicPeriod"/>
              <a:tabLst>
                <a:tab pos="351790" algn="l"/>
              </a:tabLst>
            </a:pPr>
            <a:r>
              <a:rPr lang="en-US" sz="2200" spc="-10" dirty="0">
                <a:effectLst/>
                <a:latin typeface="Times New Roman" panose="02020603050405020304" pitchFamily="18" charset="0"/>
                <a:ea typeface="Times New Roman" panose="02020603050405020304" pitchFamily="18" charset="0"/>
              </a:rPr>
              <a:t>Mills</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KG,</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McCarthy B</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(2016)</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The</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State</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of</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Small</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Business</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Lending:</a:t>
            </a:r>
            <a:r>
              <a:rPr lang="en-US" sz="2200" spc="-1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Innovation</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and</a:t>
            </a:r>
            <a:r>
              <a:rPr lang="en-US" sz="2200" spc="-1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Technology and</a:t>
            </a:r>
            <a:r>
              <a:rPr lang="en-US" sz="2200" spc="-1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the</a:t>
            </a:r>
            <a:r>
              <a:rPr lang="en-US" sz="2200" spc="-26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Implications</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for Regulation. HBS Working</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Paper No.</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17-042.</a:t>
            </a:r>
            <a:endParaRPr lang="en-IN" sz="2200" spc="-10" dirty="0">
              <a:effectLst/>
              <a:latin typeface="Times New Roman" panose="02020603050405020304" pitchFamily="18" charset="0"/>
              <a:ea typeface="Times New Roman" panose="02020603050405020304" pitchFamily="18" charset="0"/>
            </a:endParaRPr>
          </a:p>
          <a:p>
            <a:pPr marL="342900" marR="80645" lvl="0" indent="-342900" algn="just">
              <a:spcBef>
                <a:spcPts val="295"/>
              </a:spcBef>
              <a:spcAft>
                <a:spcPts val="0"/>
              </a:spcAft>
              <a:buSzPts val="1100"/>
              <a:buFont typeface="Times New Roman" panose="02020603050405020304" pitchFamily="18" charset="0"/>
              <a:buAutoNum type="arabicPeriod"/>
              <a:tabLst>
                <a:tab pos="351790" algn="l"/>
              </a:tabLst>
            </a:pPr>
            <a:r>
              <a:rPr lang="en-US" sz="2200" spc="-10" dirty="0">
                <a:effectLst/>
                <a:latin typeface="Times New Roman" panose="02020603050405020304" pitchFamily="18" charset="0"/>
                <a:ea typeface="Times New Roman" panose="02020603050405020304" pitchFamily="18" charset="0"/>
              </a:rPr>
              <a:t>Zhang, Z., Gao, G., &amp; Shi, Y. (2014). Credit risk evaluation using multi-criteria optimization classifier</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with kernel, fuzzification and penalty factors. European Journal of Operational Research, 237(1), 335-</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348.</a:t>
            </a:r>
            <a:endParaRPr lang="en-IN" sz="2200" spc="-10" dirty="0">
              <a:effectLst/>
              <a:latin typeface="Times New Roman" panose="02020603050405020304" pitchFamily="18" charset="0"/>
              <a:ea typeface="Times New Roman" panose="02020603050405020304" pitchFamily="18" charset="0"/>
            </a:endParaRPr>
          </a:p>
          <a:p>
            <a:pPr marL="342900" marR="82550" lvl="0" indent="-342900" algn="just">
              <a:spcBef>
                <a:spcPts val="305"/>
              </a:spcBef>
              <a:spcAft>
                <a:spcPts val="0"/>
              </a:spcAft>
              <a:buSzPts val="1100"/>
              <a:buFont typeface="Times New Roman" panose="02020603050405020304" pitchFamily="18" charset="0"/>
              <a:buAutoNum type="arabicPeriod"/>
              <a:tabLst>
                <a:tab pos="351790" algn="l"/>
              </a:tabLst>
            </a:pPr>
            <a:r>
              <a:rPr lang="en-US" sz="2200" spc="-10" dirty="0">
                <a:effectLst/>
                <a:latin typeface="Times New Roman" panose="02020603050405020304" pitchFamily="18" charset="0"/>
                <a:ea typeface="Times New Roman" panose="02020603050405020304" pitchFamily="18" charset="0"/>
              </a:rPr>
              <a:t>Freedman, S., &amp; Jin, G. Z. (2017). The information value of online social networks: Lessons from peer-</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to-peer</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lending. International</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Journal of Industrial</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Organization, 51, 185-222.</a:t>
            </a:r>
            <a:endParaRPr lang="en-IN" sz="2200" spc="-10" dirty="0">
              <a:effectLst/>
              <a:latin typeface="Times New Roman" panose="02020603050405020304" pitchFamily="18" charset="0"/>
              <a:ea typeface="Times New Roman" panose="02020603050405020304" pitchFamily="18" charset="0"/>
            </a:endParaRPr>
          </a:p>
          <a:p>
            <a:pPr marL="342900" marR="81915" lvl="0" indent="-342900" algn="just">
              <a:spcBef>
                <a:spcPts val="305"/>
              </a:spcBef>
              <a:spcAft>
                <a:spcPts val="0"/>
              </a:spcAft>
              <a:buSzPts val="1100"/>
              <a:buFont typeface="Times New Roman" panose="02020603050405020304" pitchFamily="18" charset="0"/>
              <a:buAutoNum type="arabicPeriod"/>
              <a:tabLst>
                <a:tab pos="352425" algn="l"/>
              </a:tabLst>
            </a:pPr>
            <a:r>
              <a:rPr lang="en-US" sz="2200" spc="-10" dirty="0" err="1">
                <a:effectLst/>
                <a:latin typeface="Times New Roman" panose="02020603050405020304" pitchFamily="18" charset="0"/>
                <a:ea typeface="Times New Roman" panose="02020603050405020304" pitchFamily="18" charset="0"/>
              </a:rPr>
              <a:t>Lessmann</a:t>
            </a:r>
            <a:r>
              <a:rPr lang="en-US" sz="2200" spc="-10" dirty="0">
                <a:effectLst/>
                <a:latin typeface="Times New Roman" panose="02020603050405020304" pitchFamily="18" charset="0"/>
                <a:ea typeface="Times New Roman" panose="02020603050405020304" pitchFamily="18" charset="0"/>
              </a:rPr>
              <a:t>,</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B.</a:t>
            </a:r>
            <a:r>
              <a:rPr lang="en-US" sz="2200" spc="5" dirty="0">
                <a:effectLst/>
                <a:latin typeface="Times New Roman" panose="02020603050405020304" pitchFamily="18" charset="0"/>
                <a:ea typeface="Times New Roman" panose="02020603050405020304" pitchFamily="18" charset="0"/>
              </a:rPr>
              <a:t> </a:t>
            </a:r>
            <a:r>
              <a:rPr lang="en-US" sz="2200" spc="-10" dirty="0" err="1">
                <a:effectLst/>
                <a:latin typeface="Times New Roman" panose="02020603050405020304" pitchFamily="18" charset="0"/>
                <a:ea typeface="Times New Roman" panose="02020603050405020304" pitchFamily="18" charset="0"/>
              </a:rPr>
              <a:t>Baesens</a:t>
            </a:r>
            <a:r>
              <a:rPr lang="en-US" sz="2200" spc="-10" dirty="0">
                <a:effectLst/>
                <a:latin typeface="Times New Roman" panose="02020603050405020304" pitchFamily="18" charset="0"/>
                <a:ea typeface="Times New Roman" panose="02020603050405020304" pitchFamily="18" charset="0"/>
              </a:rPr>
              <a:t>,</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H.</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V.</a:t>
            </a:r>
            <a:r>
              <a:rPr lang="en-US" sz="2200" spc="5" dirty="0">
                <a:effectLst/>
                <a:latin typeface="Times New Roman" panose="02020603050405020304" pitchFamily="18" charset="0"/>
                <a:ea typeface="Times New Roman" panose="02020603050405020304" pitchFamily="18" charset="0"/>
              </a:rPr>
              <a:t> </a:t>
            </a:r>
            <a:r>
              <a:rPr lang="en-US" sz="2200" spc="-10" dirty="0" err="1">
                <a:effectLst/>
                <a:latin typeface="Times New Roman" panose="02020603050405020304" pitchFamily="18" charset="0"/>
                <a:ea typeface="Times New Roman" panose="02020603050405020304" pitchFamily="18" charset="0"/>
              </a:rPr>
              <a:t>Seow</a:t>
            </a:r>
            <a:r>
              <a:rPr lang="en-US" sz="2200" spc="-10" dirty="0">
                <a:effectLst/>
                <a:latin typeface="Times New Roman" panose="02020603050405020304" pitchFamily="18" charset="0"/>
                <a:ea typeface="Times New Roman" panose="02020603050405020304" pitchFamily="18" charset="0"/>
              </a:rPr>
              <a:t>,</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&amp;</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L.</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C.</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Thomas</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(2015):</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“Benchmarking</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state-of-the-art</a:t>
            </a:r>
            <a:r>
              <a:rPr lang="en-US" sz="2200" spc="-26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classification algorithms for credit scoring: An update of research.” European Journal of Operational</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Research</a:t>
            </a:r>
            <a:r>
              <a:rPr lang="en-US" sz="2200" spc="-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247(1): pp.124–136.</a:t>
            </a:r>
            <a:endParaRPr lang="en-IN" sz="2200" spc="-10" dirty="0">
              <a:latin typeface="Times New Roman" panose="02020603050405020304" pitchFamily="18" charset="0"/>
              <a:ea typeface="Times New Roman" panose="02020603050405020304" pitchFamily="18" charset="0"/>
            </a:endParaRPr>
          </a:p>
          <a:p>
            <a:pPr marL="0" marR="81915" lvl="0" indent="0" algn="just">
              <a:spcBef>
                <a:spcPts val="305"/>
              </a:spcBef>
              <a:spcAft>
                <a:spcPts val="0"/>
              </a:spcAft>
              <a:buSzPts val="1100"/>
              <a:buNone/>
              <a:tabLst>
                <a:tab pos="352425" algn="l"/>
              </a:tabLst>
            </a:pPr>
            <a:endParaRPr lang="en-IN" sz="2200" spc="-10" dirty="0">
              <a:effectLst/>
              <a:latin typeface="Times New Roman" panose="02020603050405020304" pitchFamily="18" charset="0"/>
              <a:ea typeface="Times New Roman" panose="02020603050405020304" pitchFamily="18" charset="0"/>
            </a:endParaRPr>
          </a:p>
          <a:p>
            <a:pPr marL="0" indent="0" algn="just">
              <a:buNone/>
            </a:pPr>
            <a:endParaRPr lang="en-US" sz="2200" dirty="0"/>
          </a:p>
        </p:txBody>
      </p:sp>
    </p:spTree>
    <p:extLst>
      <p:ext uri="{BB962C8B-B14F-4D97-AF65-F5344CB8AC3E}">
        <p14:creationId xmlns:p14="http://schemas.microsoft.com/office/powerpoint/2010/main" val="10310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21030-3E4E-D808-34DB-0A7A1D2A4AEE}"/>
              </a:ext>
            </a:extLst>
          </p:cNvPr>
          <p:cNvSpPr>
            <a:spLocks noGrp="1"/>
          </p:cNvSpPr>
          <p:nvPr>
            <p:ph type="title"/>
          </p:nvPr>
        </p:nvSpPr>
        <p:spPr>
          <a:xfrm>
            <a:off x="838200" y="6096000"/>
            <a:ext cx="10515600" cy="581541"/>
          </a:xfrm>
        </p:spPr>
        <p:txBody>
          <a:bodyPr>
            <a:normAutofit/>
          </a:bodyPr>
          <a:lstStyle/>
          <a:p>
            <a:pPr algn="ctr"/>
            <a:r>
              <a:rPr lang="en-IN" sz="2000" b="1" dirty="0"/>
              <a:t>Fig 1. Understanding Business Objectives (4)</a:t>
            </a:r>
          </a:p>
        </p:txBody>
      </p:sp>
      <p:pic>
        <p:nvPicPr>
          <p:cNvPr id="5" name="Content Placeholder 4">
            <a:extLst>
              <a:ext uri="{FF2B5EF4-FFF2-40B4-BE49-F238E27FC236}">
                <a16:creationId xmlns:a16="http://schemas.microsoft.com/office/drawing/2014/main" id="{53DCB597-AD7B-EF63-509E-BE434381C07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20800" y="365125"/>
            <a:ext cx="10871200" cy="5578475"/>
          </a:xfrm>
        </p:spPr>
      </p:pic>
      <p:sp>
        <p:nvSpPr>
          <p:cNvPr id="3" name="TextBox 2">
            <a:extLst>
              <a:ext uri="{FF2B5EF4-FFF2-40B4-BE49-F238E27FC236}">
                <a16:creationId xmlns:a16="http://schemas.microsoft.com/office/drawing/2014/main" id="{BD6E266E-79FD-2C32-CDD0-B4EDDE9F1114}"/>
              </a:ext>
            </a:extLst>
          </p:cNvPr>
          <p:cNvSpPr txBox="1"/>
          <p:nvPr/>
        </p:nvSpPr>
        <p:spPr>
          <a:xfrm>
            <a:off x="2438400" y="6492875"/>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58770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5D8C-E860-C58F-FE53-FC2E1B1CFF80}"/>
              </a:ext>
            </a:extLst>
          </p:cNvPr>
          <p:cNvSpPr>
            <a:spLocks noGrp="1"/>
          </p:cNvSpPr>
          <p:nvPr>
            <p:ph type="title"/>
          </p:nvPr>
        </p:nvSpPr>
        <p:spPr>
          <a:xfrm>
            <a:off x="838200" y="449794"/>
            <a:ext cx="10515600" cy="769408"/>
          </a:xfrm>
        </p:spPr>
        <p:txBody>
          <a:bodyPr>
            <a:normAutofit fontScale="90000"/>
          </a:bodyPr>
          <a:lstStyle/>
          <a:p>
            <a:pPr algn="ctr"/>
            <a:r>
              <a:rPr lang="en-IN" b="1" i="0" dirty="0">
                <a:solidFill>
                  <a:srgbClr val="000000"/>
                </a:solidFill>
                <a:effectLst/>
                <a:highlight>
                  <a:srgbClr val="FFFFFF"/>
                </a:highlight>
                <a:latin typeface="Helvetica Neue"/>
              </a:rPr>
              <a:t> Business Objectives</a:t>
            </a:r>
            <a:br>
              <a:rPr lang="en-IN" b="1" i="0" dirty="0">
                <a:solidFill>
                  <a:srgbClr val="000000"/>
                </a:solidFill>
                <a:effectLst/>
                <a:highlight>
                  <a:srgbClr val="FFFFFF"/>
                </a:highlight>
                <a:latin typeface="Helvetica Neue"/>
              </a:rPr>
            </a:br>
            <a:endParaRPr lang="en-IN" dirty="0"/>
          </a:p>
        </p:txBody>
      </p:sp>
      <p:sp>
        <p:nvSpPr>
          <p:cNvPr id="3" name="Content Placeholder 2">
            <a:extLst>
              <a:ext uri="{FF2B5EF4-FFF2-40B4-BE49-F238E27FC236}">
                <a16:creationId xmlns:a16="http://schemas.microsoft.com/office/drawing/2014/main" id="{E04B683B-26F7-ECFD-F37F-A4E6A480E9EA}"/>
              </a:ext>
            </a:extLst>
          </p:cNvPr>
          <p:cNvSpPr>
            <a:spLocks noGrp="1"/>
          </p:cNvSpPr>
          <p:nvPr>
            <p:ph idx="1"/>
          </p:nvPr>
        </p:nvSpPr>
        <p:spPr>
          <a:xfrm>
            <a:off x="838200" y="1219202"/>
            <a:ext cx="10515600" cy="5364163"/>
          </a:xfrm>
        </p:spPr>
        <p:txBody>
          <a:bodyPr>
            <a:noAutofit/>
          </a:bodyPr>
          <a:lstStyle/>
          <a:p>
            <a:r>
              <a:rPr lang="en-US" dirty="0"/>
              <a:t>Let us consider a  online Lending Company  facilitating personal loans, business loans, and financing of medical procedures.</a:t>
            </a:r>
          </a:p>
          <a:p>
            <a:r>
              <a:rPr lang="en-US" dirty="0"/>
              <a:t> Borrowers can easily access lower interest rate loans through a fast online interface.</a:t>
            </a:r>
          </a:p>
          <a:p>
            <a:r>
              <a:rPr lang="en-US" dirty="0"/>
              <a:t>Like most other lending companies, lending loans to ‘risky’ applicants is the largest source of financial loss (called credit loss).</a:t>
            </a:r>
          </a:p>
          <a:p>
            <a:r>
              <a:rPr lang="en-US" dirty="0"/>
              <a:t> The credit loss is the amount of money lost by the lender when the borrower refuses to pay or runs away with the money owed.</a:t>
            </a:r>
          </a:p>
          <a:p>
            <a:r>
              <a:rPr lang="en-US" dirty="0"/>
              <a:t> In other words, borrowers who default cause the largest amount of loss to the lenders. In this case, the customers labelled as 'charged-off' are the 'defaulters’.</a:t>
            </a:r>
          </a:p>
          <a:p>
            <a:pPr marL="0" indent="0">
              <a:buNone/>
            </a:pPr>
            <a:endParaRPr lang="en-US" dirty="0"/>
          </a:p>
        </p:txBody>
      </p:sp>
    </p:spTree>
    <p:extLst>
      <p:ext uri="{BB962C8B-B14F-4D97-AF65-F5344CB8AC3E}">
        <p14:creationId xmlns:p14="http://schemas.microsoft.com/office/powerpoint/2010/main" val="386922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B1A2-9FB2-F681-5602-A62C26033E44}"/>
              </a:ext>
            </a:extLst>
          </p:cNvPr>
          <p:cNvSpPr>
            <a:spLocks noGrp="1"/>
          </p:cNvSpPr>
          <p:nvPr>
            <p:ph type="title"/>
          </p:nvPr>
        </p:nvSpPr>
        <p:spPr/>
        <p:txBody>
          <a:bodyPr/>
          <a:lstStyle/>
          <a:p>
            <a:pPr algn="ctr"/>
            <a:r>
              <a:rPr lang="en-IN" b="1" i="0" dirty="0">
                <a:solidFill>
                  <a:srgbClr val="000000"/>
                </a:solidFill>
                <a:effectLst/>
                <a:highlight>
                  <a:srgbClr val="FFFFFF"/>
                </a:highlight>
                <a:latin typeface="Helvetica Neue"/>
              </a:rPr>
              <a:t> Business Objectives</a:t>
            </a:r>
            <a:br>
              <a:rPr lang="en-IN" b="1" i="0" dirty="0">
                <a:solidFill>
                  <a:srgbClr val="000000"/>
                </a:solidFill>
                <a:effectLst/>
                <a:highlight>
                  <a:srgbClr val="FFFFFF"/>
                </a:highlight>
                <a:latin typeface="Helvetica Neue"/>
              </a:rPr>
            </a:br>
            <a:endParaRPr lang="en-IN" dirty="0"/>
          </a:p>
        </p:txBody>
      </p:sp>
      <p:sp>
        <p:nvSpPr>
          <p:cNvPr id="3" name="Content Placeholder 2">
            <a:extLst>
              <a:ext uri="{FF2B5EF4-FFF2-40B4-BE49-F238E27FC236}">
                <a16:creationId xmlns:a16="http://schemas.microsoft.com/office/drawing/2014/main" id="{F880DFC1-96C2-DDE2-603F-3078F86F096B}"/>
              </a:ext>
            </a:extLst>
          </p:cNvPr>
          <p:cNvSpPr>
            <a:spLocks noGrp="1"/>
          </p:cNvSpPr>
          <p:nvPr>
            <p:ph idx="1"/>
          </p:nvPr>
        </p:nvSpPr>
        <p:spPr/>
        <p:txBody>
          <a:bodyPr>
            <a:normAutofit fontScale="92500" lnSpcReduction="10000"/>
          </a:bodyPr>
          <a:lstStyle/>
          <a:p>
            <a:pPr algn="just"/>
            <a:r>
              <a:rPr lang="en-US" dirty="0"/>
              <a:t>If one is able to identify these risky loan applicants, then such loans can be reduced thereby cutting down the amount of credit loss.</a:t>
            </a:r>
          </a:p>
          <a:p>
            <a:pPr algn="just"/>
            <a:r>
              <a:rPr lang="en-US" dirty="0"/>
              <a:t> Identification of such applicants using EDA and machine learning is the aim of this case study.</a:t>
            </a:r>
            <a:endParaRPr lang="en-US" sz="2800" dirty="0"/>
          </a:p>
          <a:p>
            <a:pPr algn="just"/>
            <a:r>
              <a:rPr lang="en-US" sz="2800" dirty="0"/>
              <a:t>In other words, the company wants to understand the driving factors (or driver variables) behind loan default, i.e. the variables which are strong indicators of default. The company can </a:t>
            </a:r>
            <a:r>
              <a:rPr lang="en-US" sz="2800" dirty="0" err="1"/>
              <a:t>utilise</a:t>
            </a:r>
            <a:r>
              <a:rPr lang="en-US" sz="2800" dirty="0"/>
              <a:t> this knowledge for its portfolio and risk assessment.</a:t>
            </a:r>
          </a:p>
          <a:p>
            <a:pPr algn="just"/>
            <a:r>
              <a:rPr lang="en-US" sz="2800" dirty="0"/>
              <a:t>To develop your understanding of the domain, you are advised to independently research a little about risk analytics (understanding the types of variables and their significance should be enough).</a:t>
            </a:r>
            <a:endParaRPr lang="en-IN" sz="2800" dirty="0"/>
          </a:p>
          <a:p>
            <a:pPr algn="just"/>
            <a:endParaRPr lang="en-IN" dirty="0"/>
          </a:p>
        </p:txBody>
      </p:sp>
    </p:spTree>
    <p:extLst>
      <p:ext uri="{BB962C8B-B14F-4D97-AF65-F5344CB8AC3E}">
        <p14:creationId xmlns:p14="http://schemas.microsoft.com/office/powerpoint/2010/main" val="261262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947"/>
            <a:ext cx="10515600" cy="446726"/>
          </a:xfrm>
        </p:spPr>
        <p:txBody>
          <a:bodyPr>
            <a:normAutofit fontScale="90000"/>
          </a:bodyPr>
          <a:lstStyle/>
          <a:p>
            <a:pPr algn="ct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b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26394"/>
            <a:ext cx="10515600" cy="576841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Main Goal:</a:t>
            </a:r>
          </a:p>
          <a:p>
            <a:pPr marL="0" indent="0">
              <a:buNone/>
            </a:pPr>
            <a:r>
              <a:rPr lang="en-US" sz="2400" dirty="0">
                <a:latin typeface="Times New Roman" panose="02020603050405020304" pitchFamily="18" charset="0"/>
                <a:cs typeface="Times New Roman" panose="02020603050405020304" pitchFamily="18" charset="0"/>
              </a:rPr>
              <a:t>Classify customer loan status using machine learning techniques.</a:t>
            </a:r>
          </a:p>
          <a:p>
            <a:pPr marL="0" indent="0">
              <a:buNone/>
            </a:pPr>
            <a:r>
              <a:rPr lang="en-US" sz="2400" b="1" dirty="0">
                <a:latin typeface="Times New Roman" panose="02020603050405020304" pitchFamily="18" charset="0"/>
                <a:cs typeface="Times New Roman" panose="02020603050405020304" pitchFamily="18" charset="0"/>
              </a:rPr>
              <a:t>Sub-goals:</a:t>
            </a:r>
          </a:p>
          <a:p>
            <a:r>
              <a:rPr lang="en-US" sz="2400" dirty="0">
                <a:latin typeface="Times New Roman" panose="02020603050405020304" pitchFamily="18" charset="0"/>
                <a:cs typeface="Times New Roman" panose="02020603050405020304" pitchFamily="18" charset="0"/>
              </a:rPr>
              <a:t> Explore and preprocess the dataset.</a:t>
            </a:r>
          </a:p>
          <a:p>
            <a:r>
              <a:rPr lang="en-US" sz="2400" dirty="0">
                <a:latin typeface="Times New Roman" panose="02020603050405020304" pitchFamily="18" charset="0"/>
                <a:cs typeface="Times New Roman" panose="02020603050405020304" pitchFamily="18" charset="0"/>
              </a:rPr>
              <a:t> Train and evaluate different machine learning models.</a:t>
            </a:r>
          </a:p>
          <a:p>
            <a:r>
              <a:rPr lang="en-US" sz="2400" dirty="0">
                <a:latin typeface="Times New Roman" panose="02020603050405020304" pitchFamily="18" charset="0"/>
                <a:cs typeface="Times New Roman" panose="02020603050405020304" pitchFamily="18" charset="0"/>
              </a:rPr>
              <a:t> Analyze the performance and accuracy of each model.</a:t>
            </a: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67FF3D3-79C6-1F4A-0A6F-16CA79645C9A}"/>
              </a:ext>
            </a:extLst>
          </p:cNvPr>
          <p:cNvGraphicFramePr>
            <a:graphicFrameLocks/>
          </p:cNvGraphicFramePr>
          <p:nvPr>
            <p:extLst>
              <p:ext uri="{D42A27DB-BD31-4B8C-83A1-F6EECF244321}">
                <p14:modId xmlns:p14="http://schemas.microsoft.com/office/powerpoint/2010/main" val="3799735253"/>
              </p:ext>
            </p:extLst>
          </p:nvPr>
        </p:nvGraphicFramePr>
        <p:xfrm>
          <a:off x="504613" y="2765271"/>
          <a:ext cx="10515600" cy="456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43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0E5D-CBDE-2FE9-C4E4-132C608F1955}"/>
              </a:ext>
            </a:extLst>
          </p:cNvPr>
          <p:cNvSpPr>
            <a:spLocks noGrp="1"/>
          </p:cNvSpPr>
          <p:nvPr>
            <p:ph type="title"/>
          </p:nvPr>
        </p:nvSpPr>
        <p:spPr/>
        <p:txBody>
          <a:bodyPr>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r>
              <a:rPr lang="en-US"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Overview</a:t>
            </a:r>
          </a:p>
        </p:txBody>
      </p:sp>
      <p:sp>
        <p:nvSpPr>
          <p:cNvPr id="4" name="Rectangle 1">
            <a:extLst>
              <a:ext uri="{FF2B5EF4-FFF2-40B4-BE49-F238E27FC236}">
                <a16:creationId xmlns:a16="http://schemas.microsoft.com/office/drawing/2014/main" id="{BB0DDB2C-A309-9F9E-130D-B8CABD64F533}"/>
              </a:ext>
            </a:extLst>
          </p:cNvPr>
          <p:cNvSpPr>
            <a:spLocks noGrp="1" noChangeArrowheads="1"/>
          </p:cNvSpPr>
          <p:nvPr>
            <p:ph idx="1"/>
          </p:nvPr>
        </p:nvSpPr>
        <p:spPr bwMode="auto">
          <a:xfrm>
            <a:off x="838199" y="1968708"/>
            <a:ext cx="10515599" cy="263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is </a:t>
            </a:r>
            <a:r>
              <a:rPr lang="en-US" altLang="en-US" sz="3200" dirty="0">
                <a:latin typeface="Times New Roman" panose="02020603050405020304" pitchFamily="18" charset="0"/>
                <a:cs typeface="Times New Roman" panose="02020603050405020304" pitchFamily="18" charset="0"/>
              </a:rPr>
              <a:t>enriched with 27 features and has around 4 lakhs records collected from past customers applying for loan.</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99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normAutofit lnSpcReduction="10000"/>
          </a:bodyPr>
          <a:lstStyle/>
          <a:p>
            <a:pPr>
              <a:buFont typeface="Wingdings" panose="05000000000000000000" pitchFamily="2" charset="2"/>
              <a:buChar char="§"/>
            </a:pPr>
            <a:r>
              <a:rPr lang="en-IN" b="1" dirty="0"/>
              <a:t>Loan Status: </a:t>
            </a:r>
            <a:r>
              <a:rPr lang="en-IN" dirty="0"/>
              <a:t>The number of charged off loan is smaller(24.5%)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20000 with a median of 12000.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9" name="Picture 8">
            <a:extLst>
              <a:ext uri="{FF2B5EF4-FFF2-40B4-BE49-F238E27FC236}">
                <a16:creationId xmlns:a16="http://schemas.microsoft.com/office/drawing/2014/main" id="{51EC6C28-4E68-E3F8-C74F-99688441E5E9}"/>
              </a:ext>
            </a:extLst>
          </p:cNvPr>
          <p:cNvPicPr>
            <a:picLocks noChangeAspect="1"/>
          </p:cNvPicPr>
          <p:nvPr/>
        </p:nvPicPr>
        <p:blipFill>
          <a:blip r:embed="rId3"/>
          <a:stretch>
            <a:fillRect/>
          </a:stretch>
        </p:blipFill>
        <p:spPr>
          <a:xfrm>
            <a:off x="6530508" y="259895"/>
            <a:ext cx="4048690" cy="4620270"/>
          </a:xfrm>
          <a:prstGeom prst="rect">
            <a:avLst/>
          </a:prstGeom>
        </p:spPr>
      </p:pic>
    </p:spTree>
    <p:extLst>
      <p:ext uri="{BB962C8B-B14F-4D97-AF65-F5344CB8AC3E}">
        <p14:creationId xmlns:p14="http://schemas.microsoft.com/office/powerpoint/2010/main" val="337442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normAutofit fontScale="85000" lnSpcReduction="20000"/>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6" name="Picture 5">
            <a:extLst>
              <a:ext uri="{FF2B5EF4-FFF2-40B4-BE49-F238E27FC236}">
                <a16:creationId xmlns:a16="http://schemas.microsoft.com/office/drawing/2014/main" id="{407F1919-6186-EE16-078D-93D3E0287CFA}"/>
              </a:ext>
            </a:extLst>
          </p:cNvPr>
          <p:cNvPicPr>
            <a:picLocks noChangeAspect="1"/>
          </p:cNvPicPr>
          <p:nvPr/>
        </p:nvPicPr>
        <p:blipFill>
          <a:blip r:embed="rId2"/>
          <a:stretch>
            <a:fillRect/>
          </a:stretch>
        </p:blipFill>
        <p:spPr>
          <a:xfrm>
            <a:off x="668496" y="1504421"/>
            <a:ext cx="4856747" cy="4558105"/>
          </a:xfrm>
          <a:prstGeom prst="rect">
            <a:avLst/>
          </a:prstGeom>
        </p:spPr>
      </p:pic>
      <p:pic>
        <p:nvPicPr>
          <p:cNvPr id="9" name="Picture 8">
            <a:extLst>
              <a:ext uri="{FF2B5EF4-FFF2-40B4-BE49-F238E27FC236}">
                <a16:creationId xmlns:a16="http://schemas.microsoft.com/office/drawing/2014/main" id="{CAC7AFCB-62B1-A479-BE02-20AB1DBF0582}"/>
              </a:ext>
            </a:extLst>
          </p:cNvPr>
          <p:cNvPicPr>
            <a:picLocks noChangeAspect="1"/>
          </p:cNvPicPr>
          <p:nvPr/>
        </p:nvPicPr>
        <p:blipFill>
          <a:blip r:embed="rId3"/>
          <a:stretch>
            <a:fillRect/>
          </a:stretch>
        </p:blipFill>
        <p:spPr>
          <a:xfrm>
            <a:off x="5938924" y="1290057"/>
            <a:ext cx="6039693" cy="4924476"/>
          </a:xfrm>
          <a:prstGeom prst="rect">
            <a:avLst/>
          </a:prstGeom>
        </p:spPr>
      </p:pic>
    </p:spTree>
    <p:extLst>
      <p:ext uri="{BB962C8B-B14F-4D97-AF65-F5344CB8AC3E}">
        <p14:creationId xmlns:p14="http://schemas.microsoft.com/office/powerpoint/2010/main" val="403163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696</TotalTime>
  <Words>1252</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Times New Roman</vt:lpstr>
      <vt:lpstr>Wingdings</vt:lpstr>
      <vt:lpstr>Office Theme</vt:lpstr>
      <vt:lpstr>       </vt:lpstr>
      <vt:lpstr>Introduction</vt:lpstr>
      <vt:lpstr>Fig 1. Understanding Business Objectives (4)</vt:lpstr>
      <vt:lpstr> Business Objectives </vt:lpstr>
      <vt:lpstr> Business Objectives </vt:lpstr>
      <vt:lpstr>Objectives </vt:lpstr>
      <vt:lpstr>Dataset Overview</vt:lpstr>
      <vt:lpstr>Loan Status and Amount</vt:lpstr>
      <vt:lpstr>Grade and Sub-Grade</vt:lpstr>
      <vt:lpstr>Grade and Sub-Grade</vt:lpstr>
      <vt:lpstr>Loan term and house ownership</vt:lpstr>
      <vt:lpstr>Verification status and Purpose of loan</vt:lpstr>
      <vt:lpstr>Employee Length and Employee Title</vt:lpstr>
      <vt:lpstr>Recommendations</vt:lpstr>
      <vt:lpstr>PowerPoint Presentation</vt:lpstr>
      <vt:lpstr>Machine Learning Models</vt:lpstr>
      <vt:lpstr>Deep Learning Approach</vt:lpstr>
      <vt:lpstr>Hyperparameter Optimization</vt:lpstr>
      <vt:lpstr>Comparing Model performances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Audio File Classification using Machine Learning</dc:title>
  <dc:creator>Amitkumar Bande</dc:creator>
  <cp:lastModifiedBy>VAIBHAV NALAWADE</cp:lastModifiedBy>
  <cp:revision>25</cp:revision>
  <dcterms:created xsi:type="dcterms:W3CDTF">2024-08-10T15:14:28Z</dcterms:created>
  <dcterms:modified xsi:type="dcterms:W3CDTF">2024-08-21T15:10:55Z</dcterms:modified>
</cp:coreProperties>
</file>