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80" r:id="rId7"/>
    <p:sldId id="289" r:id="rId8"/>
    <p:sldId id="297" r:id="rId9"/>
    <p:sldId id="290" r:id="rId10"/>
    <p:sldId id="291" r:id="rId11"/>
    <p:sldId id="292" r:id="rId12"/>
    <p:sldId id="293" r:id="rId13"/>
    <p:sldId id="295" r:id="rId14"/>
    <p:sldId id="296" r:id="rId15"/>
    <p:sldId id="294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67B5"/>
    <a:srgbClr val="57E2DF"/>
    <a:srgbClr val="D3EBFF"/>
    <a:srgbClr val="045981"/>
    <a:srgbClr val="291553"/>
    <a:srgbClr val="87BF61"/>
    <a:srgbClr val="402699"/>
    <a:srgbClr val="022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CD96E-64B9-40EC-8237-E0BA4351BD59}" v="2212" dt="2023-05-12T14:58:3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08DEB-BF76-040B-EB3D-A69C545C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6882C-B623-AE59-D24E-C6C6DBE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64828F-51E1-BD1F-C970-72DCBDCD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782A1E-76FB-0984-5D95-4F1610AC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16FE3D-90D9-B351-69D3-9A65A760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5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96A0-2FF4-78EF-4609-662E2FA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3894BFC-3263-3BE0-46F2-3FC70417B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EBD0EE-9095-CBC9-AA06-3D2A07EC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CE29F-450F-FCD2-6CD4-EF764BBB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09744A-1B2E-6815-ABC8-260659AE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9B0B9D-ADA2-1E74-BB12-274BBC96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DD5C8D-6058-4404-5682-3D28B3C29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C2443-51D9-0DE0-F80D-9EAA68B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5C56A-3B60-BA63-C1E4-62467B5C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3AF19C-A8CC-9C46-D062-57815825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82CA0-1EF1-FFE1-701A-CFA3A39B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6EA9A-6B00-6F76-8F4B-26C8907A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8C9E84-F63F-BD5C-CD6F-0B180097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055963-F551-EBBD-818B-C18BDA6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38AB14-3603-35CF-143A-B51AABBF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1BFF-6D5B-5B47-1C75-37AF1D43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E776E5-62C1-525A-5CB6-A8218623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0BF1B8-1BF5-1FC5-3128-1E0DFBCE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A2B92D-99B5-4970-B3BB-4227FB61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A24F9D-E84A-513A-9673-9D5F380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10DBC-2615-EA42-23A0-FA4EE276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F92707-8561-D8A7-0B3E-F7017EF0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61C1EB-02C8-C627-9201-682B4416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FEFC8A-8C0D-3861-87B4-9A9257C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08DE77-8370-D635-8B47-D1A615D8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468282-D6F4-6F9E-C148-EE0B1973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372A9-13D6-ACC5-F8FD-0B8D873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69C716-1536-0EDC-530A-12627390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F85441-5FEE-1104-A775-96B5E28F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7095242-75A4-22C3-9E9E-95F49029E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301579B-5DC8-9E40-7855-62F8E4C38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30448B-2309-6BC8-435E-67F13129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EC45477-BC4A-88C4-3007-BC3E59EE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EA52C93-15A2-51B3-30D2-FD22B42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A2F5-C79E-4143-EF96-94E3D6FD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93E626-20CB-53D9-7C0F-C8D97C43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FB7538-E6E1-B734-6011-B569ADDC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C9A8517-FE20-13AD-B9BC-C9F5FAC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C57D215-89E6-DD02-27F3-75EBD7D7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6698723-39E1-0AF0-A5FB-FE9114A4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DF26A0-A77D-09C2-2A38-056459D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CD2D-9270-E46B-ABAD-0CC95E7F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A2616-4255-D816-AB51-0AA2DB85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D9DAFB0-190C-5DCB-454B-3568F51B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9BB3A3-8C14-9C62-7EB3-812D8F8F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ADCB50-59AD-F6DE-9001-C4F9BE2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5A09C5-A5A0-7DFE-B284-239C88C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E3FB-4A1B-A036-AC81-1D95C38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BFD932B-5719-8179-34C0-69B1E5C33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E6B38F-115B-490A-1F5C-091D222A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2A2E1F-2170-0D96-E280-C8896BFB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CDA8B5-80CA-4A69-4985-CE13C35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0FF2D7-C56A-F99F-3D5B-D5392C19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CC4AD07-CCF9-A95D-8882-62DE39D2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B25225-AB96-4C00-A20F-3B8D2D46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848686-AD3F-4AE1-71F0-07C8C943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D03-1FEC-48A2-852D-12F710160BA8}" type="datetimeFigureOut">
              <a:rPr lang="en-US" smtClean="0"/>
              <a:t>14-May-23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BCB926-5EF3-0F6C-8894-26B0895E7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CE3408-1AD1-8096-69B0-DB1448EA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1019-A041-46BC-B25E-07EA3958B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16CF8-FDA7-A15F-E39C-B8702AA90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241300"/>
            <a:ext cx="8585200" cy="1765300"/>
          </a:xfrm>
        </p:spPr>
        <p:txBody>
          <a:bodyPr>
            <a:normAutofit fontScale="90000"/>
          </a:bodyPr>
          <a:lstStyle/>
          <a:p>
            <a:r>
              <a:rPr lang="pt-PT" sz="3200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Alimentação saudável:</a:t>
            </a:r>
            <a:br>
              <a:rPr lang="pt-PT" sz="3200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</a:br>
            <a:r>
              <a:rPr lang="pt-PT" sz="3200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Analise de dados nutricionais e desenvolvimento de um sistema de recomendação de receitas por meio de ML.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846A06-C8A7-0AEC-430A-0083541A1E89}"/>
              </a:ext>
            </a:extLst>
          </p:cNvPr>
          <p:cNvSpPr txBox="1">
            <a:spLocks/>
          </p:cNvSpPr>
          <p:nvPr/>
        </p:nvSpPr>
        <p:spPr>
          <a:xfrm>
            <a:off x="4901386" y="2608771"/>
            <a:ext cx="747932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FA0FCC-82FE-4141-9FA7-81CD736BC08E}"/>
              </a:ext>
            </a:extLst>
          </p:cNvPr>
          <p:cNvSpPr txBox="1"/>
          <p:nvPr/>
        </p:nvSpPr>
        <p:spPr>
          <a:xfrm>
            <a:off x="232912" y="5580788"/>
            <a:ext cx="381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Autor: Mohamed Haddadi 107193</a:t>
            </a:r>
          </a:p>
          <a:p>
            <a:r>
              <a:rPr lang="pt-PT" dirty="0"/>
              <a:t>Docente responsável: Arnaldo Martins</a:t>
            </a:r>
          </a:p>
          <a:p>
            <a:r>
              <a:rPr lang="pt-PT" dirty="0"/>
              <a:t>Coordenador: António Teixeira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522790-13F8-5538-E67F-CB240D2980E7}"/>
              </a:ext>
            </a:extLst>
          </p:cNvPr>
          <p:cNvSpPr txBox="1"/>
          <p:nvPr/>
        </p:nvSpPr>
        <p:spPr>
          <a:xfrm>
            <a:off x="5375694" y="6432034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dd-m5-2023</a:t>
            </a:r>
          </a:p>
        </p:txBody>
      </p:sp>
    </p:spTree>
    <p:extLst>
      <p:ext uri="{BB962C8B-B14F-4D97-AF65-F5344CB8AC3E}">
        <p14:creationId xmlns:p14="http://schemas.microsoft.com/office/powerpoint/2010/main" val="145244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10330758">
            <a:off x="-3762529" y="2955924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050286">
            <a:off x="718854" y="2930866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9715024">
            <a:off x="869909" y="76534"/>
            <a:ext cx="1959313" cy="3259835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16880783">
            <a:off x="-1536433" y="82820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13663804">
            <a:off x="-3299949" y="886599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6661518">
            <a:off x="-2706391" y="4359170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4777271">
            <a:off x="-580518" y="4440241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 rot="7930681">
            <a:off x="-1727824" y="3451692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340490" y="6108570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5233737" y="533540"/>
            <a:ext cx="4469556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217332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7065461">
            <a:off x="-2316875" y="4432294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9384989">
            <a:off x="704209" y="51862"/>
            <a:ext cx="1867219" cy="3125003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6449727">
            <a:off x="-1522883" y="-89616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13615486">
            <a:off x="-3333129" y="885208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10398507">
            <a:off x="-3690124" y="2795402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3396221">
            <a:off x="-527419" y="4332679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511974">
            <a:off x="747963" y="2615699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 rot="4665384">
            <a:off x="-1524971" y="3285732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340490" y="6108570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6801128" y="764372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287041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2400077">
            <a:off x="6937019" y="3666908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4719605">
            <a:off x="3962109" y="249309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1784343">
            <a:off x="2759922" y="1849237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8950102">
            <a:off x="3271110" y="3813496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5733123">
            <a:off x="5085027" y="4574287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20330837">
            <a:off x="7248604" y="1810959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8446590">
            <a:off x="5794531" y="160853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>
            <a:off x="5346823" y="3129561"/>
            <a:ext cx="109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Fim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340490" y="6108570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424575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2400077">
            <a:off x="206782" y="3806227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4719605">
            <a:off x="-2768128" y="388628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1784343">
            <a:off x="-3970315" y="1988556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8950102">
            <a:off x="-3459126" y="3952816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5733123">
            <a:off x="-1645210" y="4713606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20330837">
            <a:off x="2866681" y="510760"/>
            <a:ext cx="2146990" cy="3395738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8" r="4997" b="2535"/>
          <a:stretch/>
        </p:blipFill>
        <p:spPr>
          <a:xfrm rot="18446590">
            <a:off x="-935706" y="300172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>
            <a:off x="-1753629" y="3305463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cxnSp>
        <p:nvCxnSpPr>
          <p:cNvPr id="138" name="Conexão: Ângulo Reto 137">
            <a:extLst>
              <a:ext uri="{FF2B5EF4-FFF2-40B4-BE49-F238E27FC236}">
                <a16:creationId xmlns:a16="http://schemas.microsoft.com/office/drawing/2014/main" id="{C18A589D-2353-9FE7-D80A-731BC538F6CC}"/>
              </a:ext>
            </a:extLst>
          </p:cNvPr>
          <p:cNvCxnSpPr>
            <a:cxnSpLocks/>
          </p:cNvCxnSpPr>
          <p:nvPr/>
        </p:nvCxnSpPr>
        <p:spPr>
          <a:xfrm>
            <a:off x="12139737" y="-381868"/>
            <a:ext cx="2525443" cy="247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exão: Ângulo Reto 139">
            <a:extLst>
              <a:ext uri="{FF2B5EF4-FFF2-40B4-BE49-F238E27FC236}">
                <a16:creationId xmlns:a16="http://schemas.microsoft.com/office/drawing/2014/main" id="{2EF3F3A5-E81B-8D90-1666-A1FE6644BDE5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12549929" y="1063058"/>
            <a:ext cx="1103249" cy="75802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exão: Ângulo Reto 141">
            <a:extLst>
              <a:ext uri="{FF2B5EF4-FFF2-40B4-BE49-F238E27FC236}">
                <a16:creationId xmlns:a16="http://schemas.microsoft.com/office/drawing/2014/main" id="{B26BA94C-F511-4CF3-E973-310971C355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75434" y="3768691"/>
            <a:ext cx="751867" cy="1392696"/>
          </a:xfrm>
          <a:prstGeom prst="bentConnector4">
            <a:avLst>
              <a:gd name="adj1" fmla="val 191"/>
              <a:gd name="adj2" fmla="val 509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onexão: Ângulo Reto 143">
            <a:extLst>
              <a:ext uri="{FF2B5EF4-FFF2-40B4-BE49-F238E27FC236}">
                <a16:creationId xmlns:a16="http://schemas.microsoft.com/office/drawing/2014/main" id="{4DA73327-0AB0-A07B-71BD-746F986E6F29}"/>
              </a:ext>
            </a:extLst>
          </p:cNvPr>
          <p:cNvCxnSpPr>
            <a:cxnSpLocks/>
          </p:cNvCxnSpPr>
          <p:nvPr/>
        </p:nvCxnSpPr>
        <p:spPr>
          <a:xfrm flipV="1">
            <a:off x="6457580" y="7383275"/>
            <a:ext cx="2756511" cy="4265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5B05C41D-B0B2-9241-C42C-4FFF724654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884520" y="5613057"/>
            <a:ext cx="1463670" cy="3484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10C96DC5-8663-509E-3BDE-8515BED5140A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>
            <a:off x="-1225234" y="3166144"/>
            <a:ext cx="984383" cy="28107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: Ângulo Reto 149">
            <a:extLst>
              <a:ext uri="{FF2B5EF4-FFF2-40B4-BE49-F238E27FC236}">
                <a16:creationId xmlns:a16="http://schemas.microsoft.com/office/drawing/2014/main" id="{5D0EE146-306A-23F0-797F-4A6C1C721E7C}"/>
              </a:ext>
            </a:extLst>
          </p:cNvPr>
          <p:cNvCxnSpPr/>
          <p:nvPr/>
        </p:nvCxnSpPr>
        <p:spPr>
          <a:xfrm rot="10800000">
            <a:off x="2216418" y="-589793"/>
            <a:ext cx="1872013" cy="34530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Fluxograma: Conexão 153">
            <a:extLst>
              <a:ext uri="{FF2B5EF4-FFF2-40B4-BE49-F238E27FC236}">
                <a16:creationId xmlns:a16="http://schemas.microsoft.com/office/drawing/2014/main" id="{8FF85A0D-0141-5447-6434-23383BB9DF0E}"/>
              </a:ext>
            </a:extLst>
          </p:cNvPr>
          <p:cNvSpPr/>
          <p:nvPr/>
        </p:nvSpPr>
        <p:spPr>
          <a:xfrm>
            <a:off x="-420851" y="550580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Fluxograma: Conexão 154">
            <a:extLst>
              <a:ext uri="{FF2B5EF4-FFF2-40B4-BE49-F238E27FC236}">
                <a16:creationId xmlns:a16="http://schemas.microsoft.com/office/drawing/2014/main" id="{F0142DBD-AC80-6232-35C5-A6B066761C21}"/>
              </a:ext>
            </a:extLst>
          </p:cNvPr>
          <p:cNvSpPr/>
          <p:nvPr/>
        </p:nvSpPr>
        <p:spPr>
          <a:xfrm>
            <a:off x="-2017037" y="587150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Fluxograma: Conexão 155">
            <a:extLst>
              <a:ext uri="{FF2B5EF4-FFF2-40B4-BE49-F238E27FC236}">
                <a16:creationId xmlns:a16="http://schemas.microsoft.com/office/drawing/2014/main" id="{826956D6-34CF-EFAF-3A86-ADD031B4D5B4}"/>
              </a:ext>
            </a:extLst>
          </p:cNvPr>
          <p:cNvSpPr/>
          <p:nvPr/>
        </p:nvSpPr>
        <p:spPr>
          <a:xfrm>
            <a:off x="-280747" y="334975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Fluxograma: Conexão 157">
            <a:extLst>
              <a:ext uri="{FF2B5EF4-FFF2-40B4-BE49-F238E27FC236}">
                <a16:creationId xmlns:a16="http://schemas.microsoft.com/office/drawing/2014/main" id="{43B938C4-3519-694A-D651-DAD3F016EC84}"/>
              </a:ext>
            </a:extLst>
          </p:cNvPr>
          <p:cNvSpPr/>
          <p:nvPr/>
        </p:nvSpPr>
        <p:spPr>
          <a:xfrm>
            <a:off x="4049503" y="-327039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Fluxograma: Conexão 158">
            <a:extLst>
              <a:ext uri="{FF2B5EF4-FFF2-40B4-BE49-F238E27FC236}">
                <a16:creationId xmlns:a16="http://schemas.microsoft.com/office/drawing/2014/main" id="{37C90430-89EF-5FF6-267E-F6790523CD70}"/>
              </a:ext>
            </a:extLst>
          </p:cNvPr>
          <p:cNvSpPr/>
          <p:nvPr/>
        </p:nvSpPr>
        <p:spPr>
          <a:xfrm>
            <a:off x="2118589" y="-687243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0" name="Fluxograma: Conexão 159">
            <a:extLst>
              <a:ext uri="{FF2B5EF4-FFF2-40B4-BE49-F238E27FC236}">
                <a16:creationId xmlns:a16="http://schemas.microsoft.com/office/drawing/2014/main" id="{2FCB0595-5B3F-2896-BD9F-D5A4261B3597}"/>
              </a:ext>
            </a:extLst>
          </p:cNvPr>
          <p:cNvSpPr/>
          <p:nvPr/>
        </p:nvSpPr>
        <p:spPr>
          <a:xfrm>
            <a:off x="6393074" y="773128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Fluxograma: Conexão 160">
            <a:extLst>
              <a:ext uri="{FF2B5EF4-FFF2-40B4-BE49-F238E27FC236}">
                <a16:creationId xmlns:a16="http://schemas.microsoft.com/office/drawing/2014/main" id="{D4B752F7-BE5F-804E-2FB4-A8E77937855D}"/>
              </a:ext>
            </a:extLst>
          </p:cNvPr>
          <p:cNvSpPr/>
          <p:nvPr/>
        </p:nvSpPr>
        <p:spPr>
          <a:xfrm>
            <a:off x="9164959" y="7294490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Fluxograma: Conexão 161">
            <a:extLst>
              <a:ext uri="{FF2B5EF4-FFF2-40B4-BE49-F238E27FC236}">
                <a16:creationId xmlns:a16="http://schemas.microsoft.com/office/drawing/2014/main" id="{E3F98B1F-CA59-BB03-338D-8F864AF1EA6C}"/>
              </a:ext>
            </a:extLst>
          </p:cNvPr>
          <p:cNvSpPr/>
          <p:nvPr/>
        </p:nvSpPr>
        <p:spPr>
          <a:xfrm>
            <a:off x="12369929" y="472963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Fluxograma: Conexão 162">
            <a:extLst>
              <a:ext uri="{FF2B5EF4-FFF2-40B4-BE49-F238E27FC236}">
                <a16:creationId xmlns:a16="http://schemas.microsoft.com/office/drawing/2014/main" id="{DBD07AC9-2ED2-07BA-726C-1626F2BD0F90}"/>
              </a:ext>
            </a:extLst>
          </p:cNvPr>
          <p:cNvSpPr/>
          <p:nvPr/>
        </p:nvSpPr>
        <p:spPr>
          <a:xfrm>
            <a:off x="13951270" y="399947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Fluxograma: Conexão 163">
            <a:extLst>
              <a:ext uri="{FF2B5EF4-FFF2-40B4-BE49-F238E27FC236}">
                <a16:creationId xmlns:a16="http://schemas.microsoft.com/office/drawing/2014/main" id="{798EC0CB-B967-CE84-3237-620DAC0C09C8}"/>
              </a:ext>
            </a:extLst>
          </p:cNvPr>
          <p:cNvSpPr/>
          <p:nvPr/>
        </p:nvSpPr>
        <p:spPr>
          <a:xfrm>
            <a:off x="12369929" y="1731087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Fluxograma: Conexão 166">
            <a:extLst>
              <a:ext uri="{FF2B5EF4-FFF2-40B4-BE49-F238E27FC236}">
                <a16:creationId xmlns:a16="http://schemas.microsoft.com/office/drawing/2014/main" id="{1E7D0832-15C0-CF17-B653-9FE4CD7126E0}"/>
              </a:ext>
            </a:extLst>
          </p:cNvPr>
          <p:cNvSpPr/>
          <p:nvPr/>
        </p:nvSpPr>
        <p:spPr>
          <a:xfrm>
            <a:off x="12012000" y="-47186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4681148" y="-440702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6441790" y="420850"/>
            <a:ext cx="1530357" cy="46166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65" name="Fluxograma: Conexão 164">
            <a:extLst>
              <a:ext uri="{FF2B5EF4-FFF2-40B4-BE49-F238E27FC236}">
                <a16:creationId xmlns:a16="http://schemas.microsoft.com/office/drawing/2014/main" id="{CBF4324D-57D5-8C46-CD70-18D0A0E9B70B}"/>
              </a:ext>
            </a:extLst>
          </p:cNvPr>
          <p:cNvSpPr/>
          <p:nvPr/>
        </p:nvSpPr>
        <p:spPr>
          <a:xfrm>
            <a:off x="13597677" y="97305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Fluxograma: Conexão 169">
            <a:extLst>
              <a:ext uri="{FF2B5EF4-FFF2-40B4-BE49-F238E27FC236}">
                <a16:creationId xmlns:a16="http://schemas.microsoft.com/office/drawing/2014/main" id="{F3E5ECF6-5613-9E11-9498-DB63191169D9}"/>
              </a:ext>
            </a:extLst>
          </p:cNvPr>
          <p:cNvSpPr/>
          <p:nvPr/>
        </p:nvSpPr>
        <p:spPr>
          <a:xfrm>
            <a:off x="14591148" y="-253537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4046284" y="3904808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9254958" y="7187795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3694747" y="5332692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505790" y="-890547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2949760" y="2427480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  <p:sp>
        <p:nvSpPr>
          <p:cNvPr id="157" name="Fluxograma: Conexão 156">
            <a:extLst>
              <a:ext uri="{FF2B5EF4-FFF2-40B4-BE49-F238E27FC236}">
                <a16:creationId xmlns:a16="http://schemas.microsoft.com/office/drawing/2014/main" id="{321F386F-DC18-D4FE-43DC-DA95A905CD18}"/>
              </a:ext>
            </a:extLst>
          </p:cNvPr>
          <p:cNvSpPr/>
          <p:nvPr/>
        </p:nvSpPr>
        <p:spPr>
          <a:xfrm>
            <a:off x="-1290089" y="303789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4E4A32-941E-04A8-D5B4-452555CC6D69}"/>
              </a:ext>
            </a:extLst>
          </p:cNvPr>
          <p:cNvSpPr txBox="1"/>
          <p:nvPr/>
        </p:nvSpPr>
        <p:spPr>
          <a:xfrm>
            <a:off x="6001305" y="1500326"/>
            <a:ext cx="50432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1 - Qual a composição duma dieta em </a:t>
            </a:r>
            <a:r>
              <a:rPr lang="pt-PT" sz="1400" dirty="0">
                <a:solidFill>
                  <a:srgbClr val="E1EFFF"/>
                </a:solidFill>
                <a:latin typeface="Consolas" panose="020B0609020204030204" pitchFamily="49" charset="0"/>
              </a:rPr>
              <a:t>P</a:t>
            </a: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ortugal, e em </a:t>
            </a:r>
            <a:r>
              <a:rPr lang="pt-PT" sz="1400" dirty="0">
                <a:solidFill>
                  <a:srgbClr val="E1EFFF"/>
                </a:solidFill>
                <a:latin typeface="Consolas" panose="020B0609020204030204" pitchFamily="49" charset="0"/>
              </a:rPr>
              <a:t>E</a:t>
            </a: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gito, EUA , China e Brasil, e quão diferentes são entre si e entre a EAT-Lancet? Quais elementos mais relevantes?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2 - Qual a composição de produtos animais nas dietas dos países citados e a EAT-Lancet?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3 - como se viu a evolução da composição das dietas dos países citados ao longo dos anos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4 - Existe alguma relação entre a avaliação duma receita e o tamanho das avaliações? e o numero de etapas? e o numero de ingredientes? e o tempo de demora?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5 – Como se distribuem as receitas filtradas por EAT-Lancet por categoria? Qual categoria possui melhores avaliações?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501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324E5A8-E740-395F-52F9-F75E247A8B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305514"/>
                  </p:ext>
                </p:extLst>
              </p:nvPr>
            </p:nvGraphicFramePr>
            <p:xfrm>
              <a:off x="1704437" y="837841"/>
              <a:ext cx="8233194" cy="41568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324E5A8-E740-395F-52F9-F75E247A8B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437" y="837841"/>
                <a:ext cx="8233194" cy="415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Suplemento 2" title="Web Viewer">
                <a:extLst>
                  <a:ext uri="{FF2B5EF4-FFF2-40B4-BE49-F238E27FC236}">
                    <a16:creationId xmlns:a16="http://schemas.microsoft.com/office/drawing/2014/main" id="{9395C966-8320-D5DE-EAAF-1169BD3B7A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977887"/>
                  </p:ext>
                </p:extLst>
              </p:nvPr>
            </p:nvGraphicFramePr>
            <p:xfrm>
              <a:off x="1328469" y="837841"/>
              <a:ext cx="8738558" cy="44156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Suplemento 2" title="Web Viewer">
                <a:extLst>
                  <a:ext uri="{FF2B5EF4-FFF2-40B4-BE49-F238E27FC236}">
                    <a16:creationId xmlns:a16="http://schemas.microsoft.com/office/drawing/2014/main" id="{9395C966-8320-D5DE-EAAF-1169BD3B7A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469" y="837841"/>
                <a:ext cx="8738558" cy="4415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99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2400077">
            <a:off x="6937019" y="3666908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4719605">
            <a:off x="3962109" y="249309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1784343">
            <a:off x="2759922" y="1849237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8950102">
            <a:off x="3271110" y="3813496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5733123">
            <a:off x="5085027" y="4574287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20330837">
            <a:off x="7248604" y="1810959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8446590">
            <a:off x="5794531" y="160853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>
            <a:off x="4976608" y="3166144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cxnSp>
        <p:nvCxnSpPr>
          <p:cNvPr id="138" name="Conexão: Ângulo Reto 137">
            <a:extLst>
              <a:ext uri="{FF2B5EF4-FFF2-40B4-BE49-F238E27FC236}">
                <a16:creationId xmlns:a16="http://schemas.microsoft.com/office/drawing/2014/main" id="{C18A589D-2353-9FE7-D80A-731BC538F6CC}"/>
              </a:ext>
            </a:extLst>
          </p:cNvPr>
          <p:cNvCxnSpPr>
            <a:cxnSpLocks/>
          </p:cNvCxnSpPr>
          <p:nvPr/>
        </p:nvCxnSpPr>
        <p:spPr>
          <a:xfrm>
            <a:off x="7112325" y="730585"/>
            <a:ext cx="2525443" cy="247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exão: Ângulo Reto 139">
            <a:extLst>
              <a:ext uri="{FF2B5EF4-FFF2-40B4-BE49-F238E27FC236}">
                <a16:creationId xmlns:a16="http://schemas.microsoft.com/office/drawing/2014/main" id="{2EF3F3A5-E81B-8D90-1666-A1FE6644BDE5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8897757" y="1957206"/>
            <a:ext cx="1103249" cy="75802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exão: Ângulo Reto 141">
            <a:extLst>
              <a:ext uri="{FF2B5EF4-FFF2-40B4-BE49-F238E27FC236}">
                <a16:creationId xmlns:a16="http://schemas.microsoft.com/office/drawing/2014/main" id="{B26BA94C-F511-4CF3-E973-310971C355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69669" y="4142929"/>
            <a:ext cx="751867" cy="1392696"/>
          </a:xfrm>
          <a:prstGeom prst="bentConnector4">
            <a:avLst>
              <a:gd name="adj1" fmla="val 191"/>
              <a:gd name="adj2" fmla="val 509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onexão: Ângulo Reto 143">
            <a:extLst>
              <a:ext uri="{FF2B5EF4-FFF2-40B4-BE49-F238E27FC236}">
                <a16:creationId xmlns:a16="http://schemas.microsoft.com/office/drawing/2014/main" id="{4DA73327-0AB0-A07B-71BD-746F986E6F29}"/>
              </a:ext>
            </a:extLst>
          </p:cNvPr>
          <p:cNvCxnSpPr>
            <a:cxnSpLocks/>
          </p:cNvCxnSpPr>
          <p:nvPr/>
        </p:nvCxnSpPr>
        <p:spPr>
          <a:xfrm flipV="1">
            <a:off x="6472108" y="6128337"/>
            <a:ext cx="2756511" cy="4265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5B05C41D-B0B2-9241-C42C-4FFF724654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37481" y="5528677"/>
            <a:ext cx="1463670" cy="3484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10C96DC5-8663-509E-3BDE-8515BED5140A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>
            <a:off x="1809650" y="2876497"/>
            <a:ext cx="984383" cy="28107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: Ângulo Reto 149">
            <a:extLst>
              <a:ext uri="{FF2B5EF4-FFF2-40B4-BE49-F238E27FC236}">
                <a16:creationId xmlns:a16="http://schemas.microsoft.com/office/drawing/2014/main" id="{5D0EE146-306A-23F0-797F-4A6C1C721E7C}"/>
              </a:ext>
            </a:extLst>
          </p:cNvPr>
          <p:cNvCxnSpPr/>
          <p:nvPr/>
        </p:nvCxnSpPr>
        <p:spPr>
          <a:xfrm rot="10800000">
            <a:off x="2238720" y="589548"/>
            <a:ext cx="1872013" cy="34530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Fluxograma: Conexão 153">
            <a:extLst>
              <a:ext uri="{FF2B5EF4-FFF2-40B4-BE49-F238E27FC236}">
                <a16:creationId xmlns:a16="http://schemas.microsoft.com/office/drawing/2014/main" id="{8FF85A0D-0141-5447-6434-23383BB9DF0E}"/>
              </a:ext>
            </a:extLst>
          </p:cNvPr>
          <p:cNvSpPr/>
          <p:nvPr/>
        </p:nvSpPr>
        <p:spPr>
          <a:xfrm>
            <a:off x="3401150" y="542142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Fluxograma: Conexão 154">
            <a:extLst>
              <a:ext uri="{FF2B5EF4-FFF2-40B4-BE49-F238E27FC236}">
                <a16:creationId xmlns:a16="http://schemas.microsoft.com/office/drawing/2014/main" id="{F0142DBD-AC80-6232-35C5-A6B066761C21}"/>
              </a:ext>
            </a:extLst>
          </p:cNvPr>
          <p:cNvSpPr/>
          <p:nvPr/>
        </p:nvSpPr>
        <p:spPr>
          <a:xfrm>
            <a:off x="1804964" y="578712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Fluxograma: Conexão 155">
            <a:extLst>
              <a:ext uri="{FF2B5EF4-FFF2-40B4-BE49-F238E27FC236}">
                <a16:creationId xmlns:a16="http://schemas.microsoft.com/office/drawing/2014/main" id="{826956D6-34CF-EFAF-3A86-ADD031B4D5B4}"/>
              </a:ext>
            </a:extLst>
          </p:cNvPr>
          <p:cNvSpPr/>
          <p:nvPr/>
        </p:nvSpPr>
        <p:spPr>
          <a:xfrm>
            <a:off x="2754137" y="3060109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Fluxograma: Conexão 157">
            <a:extLst>
              <a:ext uri="{FF2B5EF4-FFF2-40B4-BE49-F238E27FC236}">
                <a16:creationId xmlns:a16="http://schemas.microsoft.com/office/drawing/2014/main" id="{43B938C4-3519-694A-D651-DAD3F016EC84}"/>
              </a:ext>
            </a:extLst>
          </p:cNvPr>
          <p:cNvSpPr/>
          <p:nvPr/>
        </p:nvSpPr>
        <p:spPr>
          <a:xfrm>
            <a:off x="4071805" y="85230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Fluxograma: Conexão 158">
            <a:extLst>
              <a:ext uri="{FF2B5EF4-FFF2-40B4-BE49-F238E27FC236}">
                <a16:creationId xmlns:a16="http://schemas.microsoft.com/office/drawing/2014/main" id="{37C90430-89EF-5FF6-267E-F6790523CD70}"/>
              </a:ext>
            </a:extLst>
          </p:cNvPr>
          <p:cNvSpPr/>
          <p:nvPr/>
        </p:nvSpPr>
        <p:spPr>
          <a:xfrm>
            <a:off x="2140891" y="49209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0" name="Fluxograma: Conexão 159">
            <a:extLst>
              <a:ext uri="{FF2B5EF4-FFF2-40B4-BE49-F238E27FC236}">
                <a16:creationId xmlns:a16="http://schemas.microsoft.com/office/drawing/2014/main" id="{2FCB0595-5B3F-2896-BD9F-D5A4261B3597}"/>
              </a:ext>
            </a:extLst>
          </p:cNvPr>
          <p:cNvSpPr/>
          <p:nvPr/>
        </p:nvSpPr>
        <p:spPr>
          <a:xfrm>
            <a:off x="6407602" y="647634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Fluxograma: Conexão 160">
            <a:extLst>
              <a:ext uri="{FF2B5EF4-FFF2-40B4-BE49-F238E27FC236}">
                <a16:creationId xmlns:a16="http://schemas.microsoft.com/office/drawing/2014/main" id="{D4B752F7-BE5F-804E-2FB4-A8E77937855D}"/>
              </a:ext>
            </a:extLst>
          </p:cNvPr>
          <p:cNvSpPr/>
          <p:nvPr/>
        </p:nvSpPr>
        <p:spPr>
          <a:xfrm>
            <a:off x="9179487" y="603955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Fluxograma: Conexão 161">
            <a:extLst>
              <a:ext uri="{FF2B5EF4-FFF2-40B4-BE49-F238E27FC236}">
                <a16:creationId xmlns:a16="http://schemas.microsoft.com/office/drawing/2014/main" id="{E3F98B1F-CA59-BB03-338D-8F864AF1EA6C}"/>
              </a:ext>
            </a:extLst>
          </p:cNvPr>
          <p:cNvSpPr/>
          <p:nvPr/>
        </p:nvSpPr>
        <p:spPr>
          <a:xfrm>
            <a:off x="8364164" y="510387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Fluxograma: Conexão 162">
            <a:extLst>
              <a:ext uri="{FF2B5EF4-FFF2-40B4-BE49-F238E27FC236}">
                <a16:creationId xmlns:a16="http://schemas.microsoft.com/office/drawing/2014/main" id="{DBD07AC9-2ED2-07BA-726C-1626F2BD0F90}"/>
              </a:ext>
            </a:extLst>
          </p:cNvPr>
          <p:cNvSpPr/>
          <p:nvPr/>
        </p:nvSpPr>
        <p:spPr>
          <a:xfrm>
            <a:off x="9945505" y="437371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Fluxograma: Conexão 163">
            <a:extLst>
              <a:ext uri="{FF2B5EF4-FFF2-40B4-BE49-F238E27FC236}">
                <a16:creationId xmlns:a16="http://schemas.microsoft.com/office/drawing/2014/main" id="{798EC0CB-B967-CE84-3237-620DAC0C09C8}"/>
              </a:ext>
            </a:extLst>
          </p:cNvPr>
          <p:cNvSpPr/>
          <p:nvPr/>
        </p:nvSpPr>
        <p:spPr>
          <a:xfrm>
            <a:off x="8717757" y="2625235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Fluxograma: Conexão 166">
            <a:extLst>
              <a:ext uri="{FF2B5EF4-FFF2-40B4-BE49-F238E27FC236}">
                <a16:creationId xmlns:a16="http://schemas.microsoft.com/office/drawing/2014/main" id="{1E7D0832-15C0-CF17-B653-9FE4CD7126E0}"/>
              </a:ext>
            </a:extLst>
          </p:cNvPr>
          <p:cNvSpPr/>
          <p:nvPr/>
        </p:nvSpPr>
        <p:spPr>
          <a:xfrm>
            <a:off x="6984588" y="640585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9653736" y="671751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0035506" y="1772540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65" name="Fluxograma: Conexão 164">
            <a:extLst>
              <a:ext uri="{FF2B5EF4-FFF2-40B4-BE49-F238E27FC236}">
                <a16:creationId xmlns:a16="http://schemas.microsoft.com/office/drawing/2014/main" id="{CBF4324D-57D5-8C46-CD70-18D0A0E9B70B}"/>
              </a:ext>
            </a:extLst>
          </p:cNvPr>
          <p:cNvSpPr/>
          <p:nvPr/>
        </p:nvSpPr>
        <p:spPr>
          <a:xfrm>
            <a:off x="9945505" y="186720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Fluxograma: Conexão 169">
            <a:extLst>
              <a:ext uri="{FF2B5EF4-FFF2-40B4-BE49-F238E27FC236}">
                <a16:creationId xmlns:a16="http://schemas.microsoft.com/office/drawing/2014/main" id="{F3E5ECF6-5613-9E11-9498-DB63191169D9}"/>
              </a:ext>
            </a:extLst>
          </p:cNvPr>
          <p:cNvSpPr/>
          <p:nvPr/>
        </p:nvSpPr>
        <p:spPr>
          <a:xfrm>
            <a:off x="9563736" y="85891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0040519" y="4279046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9269486" y="5932857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127254" y="5248312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528092" y="288794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85124" y="2137833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  <p:sp>
        <p:nvSpPr>
          <p:cNvPr id="157" name="Fluxograma: Conexão 156">
            <a:extLst>
              <a:ext uri="{FF2B5EF4-FFF2-40B4-BE49-F238E27FC236}">
                <a16:creationId xmlns:a16="http://schemas.microsoft.com/office/drawing/2014/main" id="{321F386F-DC18-D4FE-43DC-DA95A905CD18}"/>
              </a:ext>
            </a:extLst>
          </p:cNvPr>
          <p:cNvSpPr/>
          <p:nvPr/>
        </p:nvSpPr>
        <p:spPr>
          <a:xfrm>
            <a:off x="1744795" y="2748247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comida, pessoa, prato, interior&#10;&#10;Descrição gerada automaticamente">
            <a:extLst>
              <a:ext uri="{FF2B5EF4-FFF2-40B4-BE49-F238E27FC236}">
                <a16:creationId xmlns:a16="http://schemas.microsoft.com/office/drawing/2014/main" id="{7A806C1E-D1AB-316A-9B8B-1D7C86E37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346" y="29811"/>
            <a:ext cx="45720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3732403">
            <a:off x="-30628" y="4523382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6051931">
            <a:off x="-1519053" y="229435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3116669">
            <a:off x="-3244947" y="1260918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10282428">
            <a:off x="-3505375" y="3288493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7065449">
            <a:off x="-2116423" y="4671669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63163">
            <a:off x="933233" y="2932898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>
            <a:off x="2268405" y="-107064"/>
            <a:ext cx="2208997" cy="3273208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cxnSp>
        <p:nvCxnSpPr>
          <p:cNvPr id="138" name="Conexão: Ângulo Reto 137">
            <a:extLst>
              <a:ext uri="{FF2B5EF4-FFF2-40B4-BE49-F238E27FC236}">
                <a16:creationId xmlns:a16="http://schemas.microsoft.com/office/drawing/2014/main" id="{C18A589D-2353-9FE7-D80A-731BC538F6CC}"/>
              </a:ext>
            </a:extLst>
          </p:cNvPr>
          <p:cNvCxnSpPr>
            <a:cxnSpLocks/>
          </p:cNvCxnSpPr>
          <p:nvPr/>
        </p:nvCxnSpPr>
        <p:spPr>
          <a:xfrm>
            <a:off x="7227556" y="-630541"/>
            <a:ext cx="2525443" cy="247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exão: Ângulo Reto 139">
            <a:extLst>
              <a:ext uri="{FF2B5EF4-FFF2-40B4-BE49-F238E27FC236}">
                <a16:creationId xmlns:a16="http://schemas.microsoft.com/office/drawing/2014/main" id="{2EF3F3A5-E81B-8D90-1666-A1FE6644BDE5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12372000" y="1779114"/>
            <a:ext cx="1103249" cy="75802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exão: Ângulo Reto 141">
            <a:extLst>
              <a:ext uri="{FF2B5EF4-FFF2-40B4-BE49-F238E27FC236}">
                <a16:creationId xmlns:a16="http://schemas.microsoft.com/office/drawing/2014/main" id="{B26BA94C-F511-4CF3-E973-310971C355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75844" y="3790366"/>
            <a:ext cx="751867" cy="1392696"/>
          </a:xfrm>
          <a:prstGeom prst="bentConnector4">
            <a:avLst>
              <a:gd name="adj1" fmla="val 191"/>
              <a:gd name="adj2" fmla="val 509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onexão: Ângulo Reto 143">
            <a:extLst>
              <a:ext uri="{FF2B5EF4-FFF2-40B4-BE49-F238E27FC236}">
                <a16:creationId xmlns:a16="http://schemas.microsoft.com/office/drawing/2014/main" id="{4DA73327-0AB0-A07B-71BD-746F986E6F29}"/>
              </a:ext>
            </a:extLst>
          </p:cNvPr>
          <p:cNvCxnSpPr>
            <a:cxnSpLocks/>
          </p:cNvCxnSpPr>
          <p:nvPr/>
        </p:nvCxnSpPr>
        <p:spPr>
          <a:xfrm flipV="1">
            <a:off x="6457580" y="7115736"/>
            <a:ext cx="2756511" cy="4265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5B05C41D-B0B2-9241-C42C-4FFF724654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702016" y="5736382"/>
            <a:ext cx="1463670" cy="3484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10C96DC5-8663-509E-3BDE-8515BED5140A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>
            <a:off x="-1272834" y="2802532"/>
            <a:ext cx="984383" cy="28107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: Ângulo Reto 149">
            <a:extLst>
              <a:ext uri="{FF2B5EF4-FFF2-40B4-BE49-F238E27FC236}">
                <a16:creationId xmlns:a16="http://schemas.microsoft.com/office/drawing/2014/main" id="{5D0EE146-306A-23F0-797F-4A6C1C721E7C}"/>
              </a:ext>
            </a:extLst>
          </p:cNvPr>
          <p:cNvCxnSpPr/>
          <p:nvPr/>
        </p:nvCxnSpPr>
        <p:spPr>
          <a:xfrm rot="10800000">
            <a:off x="-2077621" y="72414"/>
            <a:ext cx="1872013" cy="34530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Fluxograma: Conexão 153">
            <a:extLst>
              <a:ext uri="{FF2B5EF4-FFF2-40B4-BE49-F238E27FC236}">
                <a16:creationId xmlns:a16="http://schemas.microsoft.com/office/drawing/2014/main" id="{8FF85A0D-0141-5447-6434-23383BB9DF0E}"/>
              </a:ext>
            </a:extLst>
          </p:cNvPr>
          <p:cNvSpPr/>
          <p:nvPr/>
        </p:nvSpPr>
        <p:spPr>
          <a:xfrm>
            <a:off x="-238347" y="5629127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Fluxograma: Conexão 154">
            <a:extLst>
              <a:ext uri="{FF2B5EF4-FFF2-40B4-BE49-F238E27FC236}">
                <a16:creationId xmlns:a16="http://schemas.microsoft.com/office/drawing/2014/main" id="{F0142DBD-AC80-6232-35C5-A6B066761C21}"/>
              </a:ext>
            </a:extLst>
          </p:cNvPr>
          <p:cNvSpPr/>
          <p:nvPr/>
        </p:nvSpPr>
        <p:spPr>
          <a:xfrm>
            <a:off x="-1834533" y="5994833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Fluxograma: Conexão 155">
            <a:extLst>
              <a:ext uri="{FF2B5EF4-FFF2-40B4-BE49-F238E27FC236}">
                <a16:creationId xmlns:a16="http://schemas.microsoft.com/office/drawing/2014/main" id="{826956D6-34CF-EFAF-3A86-ADD031B4D5B4}"/>
              </a:ext>
            </a:extLst>
          </p:cNvPr>
          <p:cNvSpPr/>
          <p:nvPr/>
        </p:nvSpPr>
        <p:spPr>
          <a:xfrm>
            <a:off x="-328347" y="298614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Fluxograma: Conexão 157">
            <a:extLst>
              <a:ext uri="{FF2B5EF4-FFF2-40B4-BE49-F238E27FC236}">
                <a16:creationId xmlns:a16="http://schemas.microsoft.com/office/drawing/2014/main" id="{43B938C4-3519-694A-D651-DAD3F016EC84}"/>
              </a:ext>
            </a:extLst>
          </p:cNvPr>
          <p:cNvSpPr/>
          <p:nvPr/>
        </p:nvSpPr>
        <p:spPr>
          <a:xfrm>
            <a:off x="-244536" y="33516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Fluxograma: Conexão 158">
            <a:extLst>
              <a:ext uri="{FF2B5EF4-FFF2-40B4-BE49-F238E27FC236}">
                <a16:creationId xmlns:a16="http://schemas.microsoft.com/office/drawing/2014/main" id="{37C90430-89EF-5FF6-267E-F6790523CD70}"/>
              </a:ext>
            </a:extLst>
          </p:cNvPr>
          <p:cNvSpPr/>
          <p:nvPr/>
        </p:nvSpPr>
        <p:spPr>
          <a:xfrm>
            <a:off x="-2175450" y="-2503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0" name="Fluxograma: Conexão 159">
            <a:extLst>
              <a:ext uri="{FF2B5EF4-FFF2-40B4-BE49-F238E27FC236}">
                <a16:creationId xmlns:a16="http://schemas.microsoft.com/office/drawing/2014/main" id="{2FCB0595-5B3F-2896-BD9F-D5A4261B3597}"/>
              </a:ext>
            </a:extLst>
          </p:cNvPr>
          <p:cNvSpPr/>
          <p:nvPr/>
        </p:nvSpPr>
        <p:spPr>
          <a:xfrm>
            <a:off x="6393074" y="7463745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Fluxograma: Conexão 160">
            <a:extLst>
              <a:ext uri="{FF2B5EF4-FFF2-40B4-BE49-F238E27FC236}">
                <a16:creationId xmlns:a16="http://schemas.microsoft.com/office/drawing/2014/main" id="{D4B752F7-BE5F-804E-2FB4-A8E77937855D}"/>
              </a:ext>
            </a:extLst>
          </p:cNvPr>
          <p:cNvSpPr/>
          <p:nvPr/>
        </p:nvSpPr>
        <p:spPr>
          <a:xfrm>
            <a:off x="9164959" y="702695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Fluxograma: Conexão 161">
            <a:extLst>
              <a:ext uri="{FF2B5EF4-FFF2-40B4-BE49-F238E27FC236}">
                <a16:creationId xmlns:a16="http://schemas.microsoft.com/office/drawing/2014/main" id="{E3F98B1F-CA59-BB03-338D-8F864AF1EA6C}"/>
              </a:ext>
            </a:extLst>
          </p:cNvPr>
          <p:cNvSpPr/>
          <p:nvPr/>
        </p:nvSpPr>
        <p:spPr>
          <a:xfrm>
            <a:off x="12270339" y="475131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Fluxograma: Conexão 162">
            <a:extLst>
              <a:ext uri="{FF2B5EF4-FFF2-40B4-BE49-F238E27FC236}">
                <a16:creationId xmlns:a16="http://schemas.microsoft.com/office/drawing/2014/main" id="{DBD07AC9-2ED2-07BA-726C-1626F2BD0F90}"/>
              </a:ext>
            </a:extLst>
          </p:cNvPr>
          <p:cNvSpPr/>
          <p:nvPr/>
        </p:nvSpPr>
        <p:spPr>
          <a:xfrm>
            <a:off x="13851680" y="4021149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Fluxograma: Conexão 163">
            <a:extLst>
              <a:ext uri="{FF2B5EF4-FFF2-40B4-BE49-F238E27FC236}">
                <a16:creationId xmlns:a16="http://schemas.microsoft.com/office/drawing/2014/main" id="{798EC0CB-B967-CE84-3237-620DAC0C09C8}"/>
              </a:ext>
            </a:extLst>
          </p:cNvPr>
          <p:cNvSpPr/>
          <p:nvPr/>
        </p:nvSpPr>
        <p:spPr>
          <a:xfrm>
            <a:off x="12192000" y="2447143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Fluxograma: Conexão 166">
            <a:extLst>
              <a:ext uri="{FF2B5EF4-FFF2-40B4-BE49-F238E27FC236}">
                <a16:creationId xmlns:a16="http://schemas.microsoft.com/office/drawing/2014/main" id="{1E7D0832-15C0-CF17-B653-9FE4CD7126E0}"/>
              </a:ext>
            </a:extLst>
          </p:cNvPr>
          <p:cNvSpPr/>
          <p:nvPr/>
        </p:nvSpPr>
        <p:spPr>
          <a:xfrm>
            <a:off x="7099819" y="-72054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5233737" y="412215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3509749" y="1594448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65" name="Fluxograma: Conexão 164">
            <a:extLst>
              <a:ext uri="{FF2B5EF4-FFF2-40B4-BE49-F238E27FC236}">
                <a16:creationId xmlns:a16="http://schemas.microsoft.com/office/drawing/2014/main" id="{CBF4324D-57D5-8C46-CD70-18D0A0E9B70B}"/>
              </a:ext>
            </a:extLst>
          </p:cNvPr>
          <p:cNvSpPr/>
          <p:nvPr/>
        </p:nvSpPr>
        <p:spPr>
          <a:xfrm>
            <a:off x="13419748" y="168911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Fluxograma: Conexão 169">
            <a:extLst>
              <a:ext uri="{FF2B5EF4-FFF2-40B4-BE49-F238E27FC236}">
                <a16:creationId xmlns:a16="http://schemas.microsoft.com/office/drawing/2014/main" id="{F3E5ECF6-5613-9E11-9498-DB63191169D9}"/>
              </a:ext>
            </a:extLst>
          </p:cNvPr>
          <p:cNvSpPr/>
          <p:nvPr/>
        </p:nvSpPr>
        <p:spPr>
          <a:xfrm>
            <a:off x="9678967" y="-502210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3946694" y="3926483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450339" y="6024983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3512243" y="5456017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3788249" y="-228340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2997360" y="2063868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  <p:sp>
        <p:nvSpPr>
          <p:cNvPr id="157" name="Fluxograma: Conexão 156">
            <a:extLst>
              <a:ext uri="{FF2B5EF4-FFF2-40B4-BE49-F238E27FC236}">
                <a16:creationId xmlns:a16="http://schemas.microsoft.com/office/drawing/2014/main" id="{321F386F-DC18-D4FE-43DC-DA95A905CD18}"/>
              </a:ext>
            </a:extLst>
          </p:cNvPr>
          <p:cNvSpPr/>
          <p:nvPr/>
        </p:nvSpPr>
        <p:spPr>
          <a:xfrm>
            <a:off x="-1337689" y="267428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comida, pessoa, prato, interior&#10;&#10;Descrição gerada automaticamente">
            <a:extLst>
              <a:ext uri="{FF2B5EF4-FFF2-40B4-BE49-F238E27FC236}">
                <a16:creationId xmlns:a16="http://schemas.microsoft.com/office/drawing/2014/main" id="{7A806C1E-D1AB-316A-9B8B-1D7C86E37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25" y="0"/>
            <a:ext cx="45720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3732403">
            <a:off x="-30628" y="4523382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6051931">
            <a:off x="-1519053" y="229435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3116669">
            <a:off x="-3244947" y="1260918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10282428">
            <a:off x="-3505375" y="3288493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7065449">
            <a:off x="-2116423" y="4671669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63163">
            <a:off x="933233" y="2932898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9778916">
            <a:off x="2488965" y="218614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cxnSp>
        <p:nvCxnSpPr>
          <p:cNvPr id="138" name="Conexão: Ângulo Reto 137">
            <a:extLst>
              <a:ext uri="{FF2B5EF4-FFF2-40B4-BE49-F238E27FC236}">
                <a16:creationId xmlns:a16="http://schemas.microsoft.com/office/drawing/2014/main" id="{C18A589D-2353-9FE7-D80A-731BC538F6CC}"/>
              </a:ext>
            </a:extLst>
          </p:cNvPr>
          <p:cNvCxnSpPr>
            <a:cxnSpLocks/>
          </p:cNvCxnSpPr>
          <p:nvPr/>
        </p:nvCxnSpPr>
        <p:spPr>
          <a:xfrm>
            <a:off x="7227556" y="-630541"/>
            <a:ext cx="2525443" cy="247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exão: Ângulo Reto 139">
            <a:extLst>
              <a:ext uri="{FF2B5EF4-FFF2-40B4-BE49-F238E27FC236}">
                <a16:creationId xmlns:a16="http://schemas.microsoft.com/office/drawing/2014/main" id="{2EF3F3A5-E81B-8D90-1666-A1FE6644BDE5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12372000" y="1779114"/>
            <a:ext cx="1103249" cy="75802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exão: Ângulo Reto 141">
            <a:extLst>
              <a:ext uri="{FF2B5EF4-FFF2-40B4-BE49-F238E27FC236}">
                <a16:creationId xmlns:a16="http://schemas.microsoft.com/office/drawing/2014/main" id="{B26BA94C-F511-4CF3-E973-310971C355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75844" y="3790366"/>
            <a:ext cx="751867" cy="1392696"/>
          </a:xfrm>
          <a:prstGeom prst="bentConnector4">
            <a:avLst>
              <a:gd name="adj1" fmla="val 191"/>
              <a:gd name="adj2" fmla="val 509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onexão: Ângulo Reto 143">
            <a:extLst>
              <a:ext uri="{FF2B5EF4-FFF2-40B4-BE49-F238E27FC236}">
                <a16:creationId xmlns:a16="http://schemas.microsoft.com/office/drawing/2014/main" id="{4DA73327-0AB0-A07B-71BD-746F986E6F29}"/>
              </a:ext>
            </a:extLst>
          </p:cNvPr>
          <p:cNvCxnSpPr>
            <a:cxnSpLocks/>
          </p:cNvCxnSpPr>
          <p:nvPr/>
        </p:nvCxnSpPr>
        <p:spPr>
          <a:xfrm flipV="1">
            <a:off x="6457580" y="7115736"/>
            <a:ext cx="2756511" cy="4265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5B05C41D-B0B2-9241-C42C-4FFF724654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702016" y="5736382"/>
            <a:ext cx="1463670" cy="34845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10C96DC5-8663-509E-3BDE-8515BED5140A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>
            <a:off x="-1272834" y="2802532"/>
            <a:ext cx="984383" cy="28107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: Ângulo Reto 149">
            <a:extLst>
              <a:ext uri="{FF2B5EF4-FFF2-40B4-BE49-F238E27FC236}">
                <a16:creationId xmlns:a16="http://schemas.microsoft.com/office/drawing/2014/main" id="{5D0EE146-306A-23F0-797F-4A6C1C721E7C}"/>
              </a:ext>
            </a:extLst>
          </p:cNvPr>
          <p:cNvCxnSpPr/>
          <p:nvPr/>
        </p:nvCxnSpPr>
        <p:spPr>
          <a:xfrm rot="10800000">
            <a:off x="-2077621" y="72414"/>
            <a:ext cx="1872013" cy="34530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Fluxograma: Conexão 153">
            <a:extLst>
              <a:ext uri="{FF2B5EF4-FFF2-40B4-BE49-F238E27FC236}">
                <a16:creationId xmlns:a16="http://schemas.microsoft.com/office/drawing/2014/main" id="{8FF85A0D-0141-5447-6434-23383BB9DF0E}"/>
              </a:ext>
            </a:extLst>
          </p:cNvPr>
          <p:cNvSpPr/>
          <p:nvPr/>
        </p:nvSpPr>
        <p:spPr>
          <a:xfrm>
            <a:off x="-238347" y="5629127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Fluxograma: Conexão 154">
            <a:extLst>
              <a:ext uri="{FF2B5EF4-FFF2-40B4-BE49-F238E27FC236}">
                <a16:creationId xmlns:a16="http://schemas.microsoft.com/office/drawing/2014/main" id="{F0142DBD-AC80-6232-35C5-A6B066761C21}"/>
              </a:ext>
            </a:extLst>
          </p:cNvPr>
          <p:cNvSpPr/>
          <p:nvPr/>
        </p:nvSpPr>
        <p:spPr>
          <a:xfrm>
            <a:off x="-1834533" y="5994833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Fluxograma: Conexão 155">
            <a:extLst>
              <a:ext uri="{FF2B5EF4-FFF2-40B4-BE49-F238E27FC236}">
                <a16:creationId xmlns:a16="http://schemas.microsoft.com/office/drawing/2014/main" id="{826956D6-34CF-EFAF-3A86-ADD031B4D5B4}"/>
              </a:ext>
            </a:extLst>
          </p:cNvPr>
          <p:cNvSpPr/>
          <p:nvPr/>
        </p:nvSpPr>
        <p:spPr>
          <a:xfrm>
            <a:off x="-328347" y="298614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Fluxograma: Conexão 157">
            <a:extLst>
              <a:ext uri="{FF2B5EF4-FFF2-40B4-BE49-F238E27FC236}">
                <a16:creationId xmlns:a16="http://schemas.microsoft.com/office/drawing/2014/main" id="{43B938C4-3519-694A-D651-DAD3F016EC84}"/>
              </a:ext>
            </a:extLst>
          </p:cNvPr>
          <p:cNvSpPr/>
          <p:nvPr/>
        </p:nvSpPr>
        <p:spPr>
          <a:xfrm>
            <a:off x="-244536" y="335168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Fluxograma: Conexão 158">
            <a:extLst>
              <a:ext uri="{FF2B5EF4-FFF2-40B4-BE49-F238E27FC236}">
                <a16:creationId xmlns:a16="http://schemas.microsoft.com/office/drawing/2014/main" id="{37C90430-89EF-5FF6-267E-F6790523CD70}"/>
              </a:ext>
            </a:extLst>
          </p:cNvPr>
          <p:cNvSpPr/>
          <p:nvPr/>
        </p:nvSpPr>
        <p:spPr>
          <a:xfrm>
            <a:off x="-2175450" y="-25036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0" name="Fluxograma: Conexão 159">
            <a:extLst>
              <a:ext uri="{FF2B5EF4-FFF2-40B4-BE49-F238E27FC236}">
                <a16:creationId xmlns:a16="http://schemas.microsoft.com/office/drawing/2014/main" id="{2FCB0595-5B3F-2896-BD9F-D5A4261B3597}"/>
              </a:ext>
            </a:extLst>
          </p:cNvPr>
          <p:cNvSpPr/>
          <p:nvPr/>
        </p:nvSpPr>
        <p:spPr>
          <a:xfrm>
            <a:off x="6393074" y="7463745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Fluxograma: Conexão 160">
            <a:extLst>
              <a:ext uri="{FF2B5EF4-FFF2-40B4-BE49-F238E27FC236}">
                <a16:creationId xmlns:a16="http://schemas.microsoft.com/office/drawing/2014/main" id="{D4B752F7-BE5F-804E-2FB4-A8E77937855D}"/>
              </a:ext>
            </a:extLst>
          </p:cNvPr>
          <p:cNvSpPr/>
          <p:nvPr/>
        </p:nvSpPr>
        <p:spPr>
          <a:xfrm>
            <a:off x="9164959" y="702695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Fluxograma: Conexão 161">
            <a:extLst>
              <a:ext uri="{FF2B5EF4-FFF2-40B4-BE49-F238E27FC236}">
                <a16:creationId xmlns:a16="http://schemas.microsoft.com/office/drawing/2014/main" id="{E3F98B1F-CA59-BB03-338D-8F864AF1EA6C}"/>
              </a:ext>
            </a:extLst>
          </p:cNvPr>
          <p:cNvSpPr/>
          <p:nvPr/>
        </p:nvSpPr>
        <p:spPr>
          <a:xfrm>
            <a:off x="12270339" y="475131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Fluxograma: Conexão 162">
            <a:extLst>
              <a:ext uri="{FF2B5EF4-FFF2-40B4-BE49-F238E27FC236}">
                <a16:creationId xmlns:a16="http://schemas.microsoft.com/office/drawing/2014/main" id="{DBD07AC9-2ED2-07BA-726C-1626F2BD0F90}"/>
              </a:ext>
            </a:extLst>
          </p:cNvPr>
          <p:cNvSpPr/>
          <p:nvPr/>
        </p:nvSpPr>
        <p:spPr>
          <a:xfrm>
            <a:off x="13851680" y="4021149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Fluxograma: Conexão 163">
            <a:extLst>
              <a:ext uri="{FF2B5EF4-FFF2-40B4-BE49-F238E27FC236}">
                <a16:creationId xmlns:a16="http://schemas.microsoft.com/office/drawing/2014/main" id="{798EC0CB-B967-CE84-3237-620DAC0C09C8}"/>
              </a:ext>
            </a:extLst>
          </p:cNvPr>
          <p:cNvSpPr/>
          <p:nvPr/>
        </p:nvSpPr>
        <p:spPr>
          <a:xfrm>
            <a:off x="12192000" y="2447143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Fluxograma: Conexão 166">
            <a:extLst>
              <a:ext uri="{FF2B5EF4-FFF2-40B4-BE49-F238E27FC236}">
                <a16:creationId xmlns:a16="http://schemas.microsoft.com/office/drawing/2014/main" id="{1E7D0832-15C0-CF17-B653-9FE4CD7126E0}"/>
              </a:ext>
            </a:extLst>
          </p:cNvPr>
          <p:cNvSpPr/>
          <p:nvPr/>
        </p:nvSpPr>
        <p:spPr>
          <a:xfrm>
            <a:off x="7099819" y="-720541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5233737" y="412215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3509749" y="1594448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65" name="Fluxograma: Conexão 164">
            <a:extLst>
              <a:ext uri="{FF2B5EF4-FFF2-40B4-BE49-F238E27FC236}">
                <a16:creationId xmlns:a16="http://schemas.microsoft.com/office/drawing/2014/main" id="{CBF4324D-57D5-8C46-CD70-18D0A0E9B70B}"/>
              </a:ext>
            </a:extLst>
          </p:cNvPr>
          <p:cNvSpPr/>
          <p:nvPr/>
        </p:nvSpPr>
        <p:spPr>
          <a:xfrm>
            <a:off x="13419748" y="1689114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Fluxograma: Conexão 169">
            <a:extLst>
              <a:ext uri="{FF2B5EF4-FFF2-40B4-BE49-F238E27FC236}">
                <a16:creationId xmlns:a16="http://schemas.microsoft.com/office/drawing/2014/main" id="{F3E5ECF6-5613-9E11-9498-DB63191169D9}"/>
              </a:ext>
            </a:extLst>
          </p:cNvPr>
          <p:cNvSpPr/>
          <p:nvPr/>
        </p:nvSpPr>
        <p:spPr>
          <a:xfrm>
            <a:off x="9678967" y="-502210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3946694" y="3926483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450339" y="6024983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3512243" y="5456017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3788249" y="-228340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2997360" y="2063868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  <p:sp>
        <p:nvSpPr>
          <p:cNvPr id="157" name="Fluxograma: Conexão 156">
            <a:extLst>
              <a:ext uri="{FF2B5EF4-FFF2-40B4-BE49-F238E27FC236}">
                <a16:creationId xmlns:a16="http://schemas.microsoft.com/office/drawing/2014/main" id="{321F386F-DC18-D4FE-43DC-DA95A905CD18}"/>
              </a:ext>
            </a:extLst>
          </p:cNvPr>
          <p:cNvSpPr/>
          <p:nvPr/>
        </p:nvSpPr>
        <p:spPr>
          <a:xfrm>
            <a:off x="-1337689" y="2674282"/>
            <a:ext cx="180000" cy="180000"/>
          </a:xfrm>
          <a:prstGeom prst="flowChartConnector">
            <a:avLst/>
          </a:prstGeom>
          <a:solidFill>
            <a:srgbClr val="002060"/>
          </a:solidFill>
          <a:ln w="76200">
            <a:solidFill>
              <a:schemeClr val="accent1">
                <a:shade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comida, pessoa, prato, interior&#10;&#10;Descrição gerada automaticamente">
            <a:extLst>
              <a:ext uri="{FF2B5EF4-FFF2-40B4-BE49-F238E27FC236}">
                <a16:creationId xmlns:a16="http://schemas.microsoft.com/office/drawing/2014/main" id="{7A806C1E-D1AB-316A-9B8B-1D7C86E37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339" y="-43674"/>
            <a:ext cx="4572000" cy="6858000"/>
          </a:xfrm>
          <a:prstGeom prst="roundRect">
            <a:avLst/>
          </a:prstGeom>
        </p:spPr>
      </p:pic>
      <p:pic>
        <p:nvPicPr>
          <p:cNvPr id="4" name="Imagem 3" descr="Uma imagem com círculo, Gráficos, design&#10;&#10;Descrição gerada automaticamente">
            <a:extLst>
              <a:ext uri="{FF2B5EF4-FFF2-40B4-BE49-F238E27FC236}">
                <a16:creationId xmlns:a16="http://schemas.microsoft.com/office/drawing/2014/main" id="{A6A4130C-E461-86BA-B2B6-05D005E7C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11" y="2309928"/>
            <a:ext cx="5747751" cy="32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876024">
            <a:off x="841366" y="2868893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3195552">
            <a:off x="-3282485" y="1051651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0260290">
            <a:off x="-3675691" y="3004048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7426049">
            <a:off x="-2387666" y="4546622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4209070">
            <a:off x="-416625" y="4461469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18806784">
            <a:off x="1171693" y="98700"/>
            <a:ext cx="1891676" cy="2991926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6922537">
            <a:off x="-1680570" y="149681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8030706" y="609962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405544" y="6055304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3C5989-17BE-C703-FA42-F7BB0B84C38B}"/>
              </a:ext>
            </a:extLst>
          </p:cNvPr>
          <p:cNvSpPr txBox="1"/>
          <p:nvPr/>
        </p:nvSpPr>
        <p:spPr>
          <a:xfrm>
            <a:off x="6001305" y="1500326"/>
            <a:ext cx="50432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1 - Qual a composição duma dieta em </a:t>
            </a:r>
            <a:r>
              <a:rPr lang="pt-PT" sz="1400" dirty="0">
                <a:solidFill>
                  <a:srgbClr val="E1EFFF"/>
                </a:solidFill>
                <a:latin typeface="Consolas" panose="020B0609020204030204" pitchFamily="49" charset="0"/>
              </a:rPr>
              <a:t>P</a:t>
            </a: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ortugal, e em </a:t>
            </a:r>
            <a:r>
              <a:rPr lang="pt-PT" sz="1400" dirty="0">
                <a:solidFill>
                  <a:srgbClr val="E1EFFF"/>
                </a:solidFill>
                <a:latin typeface="Consolas" panose="020B0609020204030204" pitchFamily="49" charset="0"/>
              </a:rPr>
              <a:t>E</a:t>
            </a: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gito, EUA , China e Brasil, e quão diferentes são entre si e entre a EAT-Lancet? Quais elementos mais relevantes?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2 - Qual a composição de produtos animais nas dietas dos países citados e a EAT-Lancet?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3 - como se viu a evolução da composição das dietas dos países citados ao longo dos anos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4 - Existe alguma relação entre a avaliação duma receita e o tamanho das avaliações? e o numero de etapas? e o numero de ingredientes? e o tempo de demora?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pt-PT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5 – Como se distribuem as receitas filtradas por EAT-Lancet por categoria? Qual categoria possui melhores avaliações?</a:t>
            </a: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pt-PT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pt-PT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59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19335804">
            <a:off x="892180" y="10728"/>
            <a:ext cx="1862664" cy="2945639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10055332">
            <a:off x="-3646841" y="3129101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7120070">
            <a:off x="-2332902" y="4613631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4285829">
            <a:off x="-362441" y="4519734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1068850">
            <a:off x="789114" y="2915606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15666564">
            <a:off x="-1461105" y="215931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3782317">
            <a:off x="-3428987" y="1246760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 rot="16935727">
            <a:off x="-1656575" y="3325973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7425576" y="676231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340490" y="6108570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71688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15973964">
            <a:off x="-1594707" y="228003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6693492">
            <a:off x="-1953455" y="4625568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3758230">
            <a:off x="20407" y="4344096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923989">
            <a:off x="1002847" y="2640854"/>
            <a:ext cx="1626603" cy="2526830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19307010">
            <a:off x="815670" y="-14830"/>
            <a:ext cx="1876278" cy="2997297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12304724">
            <a:off x="-3171623" y="1155233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10420477">
            <a:off x="-3444944" y="3327556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 rot="13573887">
            <a:off x="-1548873" y="3351466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3600" b="1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7127322" y="738472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-1905732" y="5378279"/>
            <a:ext cx="1789578" cy="120032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56108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176" descr="Uma imagem com texto, céu, eletrónica, computador&#10;&#10;Descrição gerada automaticamente">
            <a:extLst>
              <a:ext uri="{FF2B5EF4-FFF2-40B4-BE49-F238E27FC236}">
                <a16:creationId xmlns:a16="http://schemas.microsoft.com/office/drawing/2014/main" id="{B5D6CCB5-A98D-ADFC-E133-1A4905B8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526" r="32480"/>
          <a:stretch>
            <a:fillRect/>
          </a:stretch>
        </p:blipFill>
        <p:spPr>
          <a:xfrm rot="13552842">
            <a:off x="-3343251" y="675205"/>
            <a:ext cx="1525626" cy="2412643"/>
          </a:xfrm>
          <a:custGeom>
            <a:avLst/>
            <a:gdLst>
              <a:gd name="connsiteX0" fmla="*/ 0 w 1525626"/>
              <a:gd name="connsiteY0" fmla="*/ 632626 h 2412643"/>
              <a:gd name="connsiteX1" fmla="*/ 1171189 w 1525626"/>
              <a:gd name="connsiteY1" fmla="*/ 0 h 2412643"/>
              <a:gd name="connsiteX2" fmla="*/ 1400516 w 1525626"/>
              <a:gd name="connsiteY2" fmla="*/ 2276265 h 2412643"/>
              <a:gd name="connsiteX3" fmla="*/ 1351365 w 1525626"/>
              <a:gd name="connsiteY3" fmla="*/ 2412643 h 2412643"/>
              <a:gd name="connsiteX4" fmla="*/ 862134 w 1525626"/>
              <a:gd name="connsiteY4" fmla="*/ 2412643 h 2412643"/>
              <a:gd name="connsiteX5" fmla="*/ 63254 w 1525626"/>
              <a:gd name="connsiteY5" fmla="*/ 2068099 h 2412643"/>
              <a:gd name="connsiteX6" fmla="*/ 95085 w 1525626"/>
              <a:gd name="connsiteY6" fmla="*/ 1993324 h 2412643"/>
              <a:gd name="connsiteX7" fmla="*/ 195994 w 1525626"/>
              <a:gd name="connsiteY7" fmla="*/ 1343099 h 2412643"/>
              <a:gd name="connsiteX8" fmla="*/ 38266 w 1525626"/>
              <a:gd name="connsiteY8" fmla="*/ 704274 h 24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5626" h="2412643">
                <a:moveTo>
                  <a:pt x="0" y="632626"/>
                </a:moveTo>
                <a:lnTo>
                  <a:pt x="1171189" y="0"/>
                </a:lnTo>
                <a:cubicBezTo>
                  <a:pt x="1546198" y="702387"/>
                  <a:pt x="1625300" y="1521520"/>
                  <a:pt x="1400516" y="2276265"/>
                </a:cubicBezTo>
                <a:lnTo>
                  <a:pt x="1351365" y="2412643"/>
                </a:lnTo>
                <a:lnTo>
                  <a:pt x="862134" y="2412643"/>
                </a:lnTo>
                <a:lnTo>
                  <a:pt x="63254" y="2068099"/>
                </a:lnTo>
                <a:lnTo>
                  <a:pt x="95085" y="1993324"/>
                </a:lnTo>
                <a:cubicBezTo>
                  <a:pt x="169625" y="1791552"/>
                  <a:pt x="206071" y="1571721"/>
                  <a:pt x="195994" y="1343099"/>
                </a:cubicBezTo>
                <a:cubicBezTo>
                  <a:pt x="185917" y="1114476"/>
                  <a:pt x="130270" y="898705"/>
                  <a:pt x="38266" y="704274"/>
                </a:cubicBezTo>
                <a:close/>
              </a:path>
            </a:pathLst>
          </a:cu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295081AA-CE20-C21E-48AD-474FBB3D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7955" r="42762"/>
          <a:stretch>
            <a:fillRect/>
          </a:stretch>
        </p:blipFill>
        <p:spPr>
          <a:xfrm rot="4272370">
            <a:off x="-724746" y="4243270"/>
            <a:ext cx="1523299" cy="2549414"/>
          </a:xfrm>
          <a:custGeom>
            <a:avLst/>
            <a:gdLst>
              <a:gd name="connsiteX0" fmla="*/ 1173817 w 1523299"/>
              <a:gd name="connsiteY0" fmla="*/ 0 h 2549414"/>
              <a:gd name="connsiteX1" fmla="*/ 1341155 w 1523299"/>
              <a:gd name="connsiteY1" fmla="*/ 2435149 h 2549414"/>
              <a:gd name="connsiteX2" fmla="*/ 1295584 w 1523299"/>
              <a:gd name="connsiteY2" fmla="*/ 2549414 h 2549414"/>
              <a:gd name="connsiteX3" fmla="*/ 1179750 w 1523299"/>
              <a:gd name="connsiteY3" fmla="*/ 2549414 h 2549414"/>
              <a:gd name="connsiteX4" fmla="*/ 56935 w 1523299"/>
              <a:gd name="connsiteY4" fmla="*/ 2056107 h 2549414"/>
              <a:gd name="connsiteX5" fmla="*/ 68311 w 1523299"/>
              <a:gd name="connsiteY5" fmla="*/ 2031884 h 2549414"/>
              <a:gd name="connsiteX6" fmla="*/ 0 w 1523299"/>
              <a:gd name="connsiteY6" fmla="*/ 621074 h 25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299" h="2549414">
                <a:moveTo>
                  <a:pt x="1173817" y="0"/>
                </a:moveTo>
                <a:cubicBezTo>
                  <a:pt x="1573268" y="754955"/>
                  <a:pt x="1632038" y="1640866"/>
                  <a:pt x="1341155" y="2435149"/>
                </a:cubicBezTo>
                <a:lnTo>
                  <a:pt x="1295584" y="2549414"/>
                </a:lnTo>
                <a:lnTo>
                  <a:pt x="1179750" y="2549414"/>
                </a:lnTo>
                <a:lnTo>
                  <a:pt x="56935" y="2056107"/>
                </a:lnTo>
                <a:lnTo>
                  <a:pt x="68311" y="2031884"/>
                </a:lnTo>
                <a:cubicBezTo>
                  <a:pt x="249718" y="1591971"/>
                  <a:pt x="240807" y="1076195"/>
                  <a:pt x="0" y="621074"/>
                </a:cubicBezTo>
                <a:close/>
              </a:path>
            </a:pathLst>
          </a:custGeom>
        </p:spPr>
      </p:pic>
      <p:pic>
        <p:nvPicPr>
          <p:cNvPr id="122" name="Imagem 121" descr="Uma imagem com texto&#10;&#10;Descrição gerada automaticamente">
            <a:extLst>
              <a:ext uri="{FF2B5EF4-FFF2-40B4-BE49-F238E27FC236}">
                <a16:creationId xmlns:a16="http://schemas.microsoft.com/office/drawing/2014/main" id="{E624CB01-8A97-F86D-511E-5EE43835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 t="-230" r="28222" b="3666"/>
          <a:stretch/>
        </p:blipFill>
        <p:spPr>
          <a:xfrm rot="1337108">
            <a:off x="605577" y="2736119"/>
            <a:ext cx="1554720" cy="2586688"/>
          </a:xfrm>
          <a:custGeom>
            <a:avLst/>
            <a:gdLst>
              <a:gd name="connsiteX0" fmla="*/ 1148705 w 1554720"/>
              <a:gd name="connsiteY0" fmla="*/ 0 h 2586688"/>
              <a:gd name="connsiteX1" fmla="*/ 1354014 w 1554720"/>
              <a:gd name="connsiteY1" fmla="*/ 2586688 h 2586688"/>
              <a:gd name="connsiteX2" fmla="*/ 114533 w 1554720"/>
              <a:gd name="connsiteY2" fmla="*/ 2109966 h 2586688"/>
              <a:gd name="connsiteX3" fmla="*/ 14183 w 1554720"/>
              <a:gd name="connsiteY3" fmla="*/ 701074 h 2586688"/>
              <a:gd name="connsiteX4" fmla="*/ 0 w 1554720"/>
              <a:gd name="connsiteY4" fmla="*/ 678379 h 258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720" h="2586688">
                <a:moveTo>
                  <a:pt x="1148705" y="0"/>
                </a:moveTo>
                <a:cubicBezTo>
                  <a:pt x="1605497" y="784290"/>
                  <a:pt x="1681064" y="1736355"/>
                  <a:pt x="1354014" y="2586688"/>
                </a:cubicBezTo>
                <a:lnTo>
                  <a:pt x="114533" y="2109966"/>
                </a:lnTo>
                <a:cubicBezTo>
                  <a:pt x="299371" y="1629385"/>
                  <a:pt x="246735" y="1116224"/>
                  <a:pt x="14183" y="701074"/>
                </a:cubicBezTo>
                <a:lnTo>
                  <a:pt x="0" y="678379"/>
                </a:lnTo>
                <a:close/>
              </a:path>
            </a:pathLst>
          </a:cu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C79641D6-E818-1F71-CF64-E20CC30E98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-929" r="47438" b="929"/>
          <a:stretch/>
        </p:blipFill>
        <p:spPr>
          <a:xfrm rot="20102867">
            <a:off x="752097" y="53920"/>
            <a:ext cx="1978990" cy="3074242"/>
          </a:xfrm>
          <a:custGeom>
            <a:avLst/>
            <a:gdLst>
              <a:gd name="connsiteX0" fmla="*/ 1101690 w 1626603"/>
              <a:gd name="connsiteY0" fmla="*/ 0 h 2526830"/>
              <a:gd name="connsiteX1" fmla="*/ 1541377 w 1626603"/>
              <a:gd name="connsiteY1" fmla="*/ 2388728 h 2526830"/>
              <a:gd name="connsiteX2" fmla="*/ 1503362 w 1626603"/>
              <a:gd name="connsiteY2" fmla="*/ 2526830 h 2526830"/>
              <a:gd name="connsiteX3" fmla="*/ 1411579 w 1626603"/>
              <a:gd name="connsiteY3" fmla="*/ 2526830 h 2526830"/>
              <a:gd name="connsiteX4" fmla="*/ 218396 w 1626603"/>
              <a:gd name="connsiteY4" fmla="*/ 2169470 h 2526830"/>
              <a:gd name="connsiteX5" fmla="*/ 253064 w 1626603"/>
              <a:gd name="connsiteY5" fmla="*/ 2042175 h 2526830"/>
              <a:gd name="connsiteX6" fmla="*/ 175125 w 1626603"/>
              <a:gd name="connsiteY6" fmla="*/ 1081856 h 2526830"/>
              <a:gd name="connsiteX7" fmla="*/ 20964 w 1626603"/>
              <a:gd name="connsiteY7" fmla="*/ 785934 h 2526830"/>
              <a:gd name="connsiteX8" fmla="*/ 0 w 1626603"/>
              <a:gd name="connsiteY8" fmla="*/ 757323 h 25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603" h="2526830">
                <a:moveTo>
                  <a:pt x="1101690" y="0"/>
                </a:moveTo>
                <a:cubicBezTo>
                  <a:pt x="1584570" y="698418"/>
                  <a:pt x="1742426" y="1567696"/>
                  <a:pt x="1541377" y="2388728"/>
                </a:cubicBezTo>
                <a:lnTo>
                  <a:pt x="1503362" y="2526830"/>
                </a:lnTo>
                <a:lnTo>
                  <a:pt x="1411579" y="2526830"/>
                </a:lnTo>
                <a:lnTo>
                  <a:pt x="218396" y="2169470"/>
                </a:lnTo>
                <a:lnTo>
                  <a:pt x="253064" y="2042175"/>
                </a:lnTo>
                <a:cubicBezTo>
                  <a:pt x="321771" y="1731805"/>
                  <a:pt x="301401" y="1398767"/>
                  <a:pt x="175125" y="1081856"/>
                </a:cubicBezTo>
                <a:cubicBezTo>
                  <a:pt x="133033" y="976218"/>
                  <a:pt x="81165" y="877373"/>
                  <a:pt x="20964" y="785934"/>
                </a:cubicBezTo>
                <a:lnTo>
                  <a:pt x="0" y="757323"/>
                </a:lnTo>
                <a:close/>
              </a:path>
            </a:pathLst>
          </a:cu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7B9B7F77-B7F3-BC66-ED39-7AE785270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40588" b="2051"/>
          <a:stretch>
            <a:fillRect/>
          </a:stretch>
        </p:blipFill>
        <p:spPr>
          <a:xfrm rot="16885888">
            <a:off x="-1470553" y="-176639"/>
            <a:ext cx="1595261" cy="2548381"/>
          </a:xfrm>
          <a:custGeom>
            <a:avLst/>
            <a:gdLst>
              <a:gd name="connsiteX0" fmla="*/ 1092187 w 1595261"/>
              <a:gd name="connsiteY0" fmla="*/ 0 h 2548381"/>
              <a:gd name="connsiteX1" fmla="*/ 1137578 w 1595261"/>
              <a:gd name="connsiteY1" fmla="*/ 0 h 2548381"/>
              <a:gd name="connsiteX2" fmla="*/ 1291553 w 1595261"/>
              <a:gd name="connsiteY2" fmla="*/ 274394 h 2548381"/>
              <a:gd name="connsiteX3" fmla="*/ 1434550 w 1595261"/>
              <a:gd name="connsiteY3" fmla="*/ 2548381 h 2548381"/>
              <a:gd name="connsiteX4" fmla="*/ 171346 w 1595261"/>
              <a:gd name="connsiteY4" fmla="*/ 2110687 h 2548381"/>
              <a:gd name="connsiteX5" fmla="*/ 209468 w 1595261"/>
              <a:gd name="connsiteY5" fmla="*/ 1988930 h 2548381"/>
              <a:gd name="connsiteX6" fmla="*/ 42673 w 1595261"/>
              <a:gd name="connsiteY6" fmla="*/ 756175 h 2548381"/>
              <a:gd name="connsiteX7" fmla="*/ 0 w 1595261"/>
              <a:gd name="connsiteY7" fmla="*/ 689259 h 25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261" h="2548381">
                <a:moveTo>
                  <a:pt x="1092187" y="0"/>
                </a:moveTo>
                <a:lnTo>
                  <a:pt x="1137578" y="0"/>
                </a:lnTo>
                <a:lnTo>
                  <a:pt x="1291553" y="274394"/>
                </a:lnTo>
                <a:cubicBezTo>
                  <a:pt x="1637141" y="981093"/>
                  <a:pt x="1691993" y="1798872"/>
                  <a:pt x="1434550" y="2548381"/>
                </a:cubicBezTo>
                <a:lnTo>
                  <a:pt x="171346" y="2110687"/>
                </a:lnTo>
                <a:lnTo>
                  <a:pt x="209468" y="1988930"/>
                </a:lnTo>
                <a:cubicBezTo>
                  <a:pt x="317814" y="1570364"/>
                  <a:pt x="254538" y="1126929"/>
                  <a:pt x="42673" y="756175"/>
                </a:cubicBezTo>
                <a:lnTo>
                  <a:pt x="0" y="689259"/>
                </a:lnTo>
                <a:close/>
              </a:path>
            </a:pathLst>
          </a:cu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342CE022-ABF6-ABBA-B771-3C5383B6E5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9" t="-509" r="35490" b="509"/>
          <a:stretch/>
        </p:blipFill>
        <p:spPr>
          <a:xfrm rot="9883602">
            <a:off x="-3914131" y="2363245"/>
            <a:ext cx="1602928" cy="2535235"/>
          </a:xfrm>
          <a:custGeom>
            <a:avLst/>
            <a:gdLst>
              <a:gd name="connsiteX0" fmla="*/ 1459856 w 1602928"/>
              <a:gd name="connsiteY0" fmla="*/ 0 h 2535235"/>
              <a:gd name="connsiteX1" fmla="*/ 1499320 w 1602928"/>
              <a:gd name="connsiteY1" fmla="*/ 130430 h 2535235"/>
              <a:gd name="connsiteX2" fmla="*/ 1119628 w 1602928"/>
              <a:gd name="connsiteY2" fmla="*/ 2535235 h 2535235"/>
              <a:gd name="connsiteX3" fmla="*/ 0 w 1602928"/>
              <a:gd name="connsiteY3" fmla="*/ 1815279 h 2535235"/>
              <a:gd name="connsiteX4" fmla="*/ 43240 w 1602928"/>
              <a:gd name="connsiteY4" fmla="*/ 1748728 h 2535235"/>
              <a:gd name="connsiteX5" fmla="*/ 220507 w 1602928"/>
              <a:gd name="connsiteY5" fmla="*/ 517435 h 2535235"/>
              <a:gd name="connsiteX6" fmla="*/ 183422 w 1602928"/>
              <a:gd name="connsiteY6" fmla="*/ 395360 h 2535235"/>
              <a:gd name="connsiteX7" fmla="*/ 1356589 w 1602928"/>
              <a:gd name="connsiteY7" fmla="*/ 0 h 253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928" h="2535235">
                <a:moveTo>
                  <a:pt x="1459856" y="0"/>
                </a:moveTo>
                <a:lnTo>
                  <a:pt x="1499320" y="130430"/>
                </a:lnTo>
                <a:cubicBezTo>
                  <a:pt x="1720555" y="944854"/>
                  <a:pt x="1584528" y="1819909"/>
                  <a:pt x="1119628" y="2535235"/>
                </a:cubicBezTo>
                <a:lnTo>
                  <a:pt x="0" y="1815279"/>
                </a:lnTo>
                <a:lnTo>
                  <a:pt x="43240" y="1748728"/>
                </a:lnTo>
                <a:cubicBezTo>
                  <a:pt x="258250" y="1379788"/>
                  <a:pt x="325293" y="936907"/>
                  <a:pt x="220507" y="517435"/>
                </a:cubicBezTo>
                <a:lnTo>
                  <a:pt x="183422" y="395360"/>
                </a:lnTo>
                <a:lnTo>
                  <a:pt x="1356589" y="0"/>
                </a:lnTo>
                <a:close/>
              </a:path>
            </a:pathLst>
          </a:cu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0F3F747E-C03D-1179-DF2D-B07888A00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4019" r="30756" b="12429"/>
          <a:stretch/>
        </p:blipFill>
        <p:spPr>
          <a:xfrm rot="7999355">
            <a:off x="-2733165" y="4166867"/>
            <a:ext cx="1698677" cy="2517035"/>
          </a:xfrm>
          <a:custGeom>
            <a:avLst/>
            <a:gdLst>
              <a:gd name="connsiteX0" fmla="*/ 1034481 w 1680741"/>
              <a:gd name="connsiteY0" fmla="*/ 0 h 2333108"/>
              <a:gd name="connsiteX1" fmla="*/ 1606449 w 1680741"/>
              <a:gd name="connsiteY1" fmla="*/ 2333108 h 2333108"/>
              <a:gd name="connsiteX2" fmla="*/ 316452 w 1680741"/>
              <a:gd name="connsiteY2" fmla="*/ 2058983 h 2333108"/>
              <a:gd name="connsiteX3" fmla="*/ 325244 w 1680741"/>
              <a:gd name="connsiteY3" fmla="*/ 2027153 h 2333108"/>
              <a:gd name="connsiteX4" fmla="*/ 358561 w 1680741"/>
              <a:gd name="connsiteY4" fmla="*/ 1719445 h 2333108"/>
              <a:gd name="connsiteX5" fmla="*/ 78486 w 1680741"/>
              <a:gd name="connsiteY5" fmla="*/ 865785 h 2333108"/>
              <a:gd name="connsiteX6" fmla="*/ 0 w 1680741"/>
              <a:gd name="connsiteY6" fmla="*/ 768067 h 2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0741" h="2333108">
                <a:moveTo>
                  <a:pt x="1034481" y="0"/>
                </a:moveTo>
                <a:cubicBezTo>
                  <a:pt x="1596517" y="656160"/>
                  <a:pt x="1807037" y="1514891"/>
                  <a:pt x="1606449" y="2333108"/>
                </a:cubicBezTo>
                <a:lnTo>
                  <a:pt x="316452" y="2058983"/>
                </a:lnTo>
                <a:lnTo>
                  <a:pt x="325244" y="2027153"/>
                </a:lnTo>
                <a:cubicBezTo>
                  <a:pt x="347089" y="1927760"/>
                  <a:pt x="358561" y="1824850"/>
                  <a:pt x="358561" y="1719445"/>
                </a:cubicBezTo>
                <a:cubicBezTo>
                  <a:pt x="358561" y="1403231"/>
                  <a:pt x="255311" y="1109467"/>
                  <a:pt x="78486" y="865785"/>
                </a:cubicBezTo>
                <a:lnTo>
                  <a:pt x="0" y="768067"/>
                </a:lnTo>
                <a:close/>
              </a:path>
            </a:pathLst>
          </a:custGeom>
          <a:ln>
            <a:noFill/>
          </a:ln>
        </p:spPr>
      </p:pic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0B618F55-09F9-0A48-50B6-8D93A204356D}"/>
              </a:ext>
            </a:extLst>
          </p:cNvPr>
          <p:cNvSpPr txBox="1"/>
          <p:nvPr/>
        </p:nvSpPr>
        <p:spPr>
          <a:xfrm rot="11152765">
            <a:off x="-1901484" y="3116992"/>
            <a:ext cx="18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Índice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6DE9ACDA-E85D-E3A3-B8BB-9BBFC67AA921}"/>
              </a:ext>
            </a:extLst>
          </p:cNvPr>
          <p:cNvSpPr txBox="1"/>
          <p:nvPr/>
        </p:nvSpPr>
        <p:spPr>
          <a:xfrm>
            <a:off x="12626222" y="625873"/>
            <a:ext cx="1724525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Introdução ao problema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D64EC53-9AB9-706F-971B-086F727B6DEE}"/>
              </a:ext>
            </a:extLst>
          </p:cNvPr>
          <p:cNvSpPr txBox="1"/>
          <p:nvPr/>
        </p:nvSpPr>
        <p:spPr>
          <a:xfrm>
            <a:off x="12626222" y="1768501"/>
            <a:ext cx="1283168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Objetivos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03BCD20F-8046-18D2-9CE6-735FD76B0CC4}"/>
              </a:ext>
            </a:extLst>
          </p:cNvPr>
          <p:cNvSpPr txBox="1"/>
          <p:nvPr/>
        </p:nvSpPr>
        <p:spPr>
          <a:xfrm>
            <a:off x="12405544" y="4746645"/>
            <a:ext cx="1724524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Metodologia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80EED5E-40E5-B899-0CE8-17242874B6B5}"/>
              </a:ext>
            </a:extLst>
          </p:cNvPr>
          <p:cNvSpPr txBox="1"/>
          <p:nvPr/>
        </p:nvSpPr>
        <p:spPr>
          <a:xfrm>
            <a:off x="12340490" y="6108570"/>
            <a:ext cx="1789578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Dados e </a:t>
            </a:r>
            <a:r>
              <a:rPr lang="pt-PT" dirty="0" err="1">
                <a:solidFill>
                  <a:srgbClr val="57E2DF"/>
                </a:solidFill>
              </a:rPr>
              <a:t>Pre</a:t>
            </a:r>
            <a:r>
              <a:rPr lang="pt-PT" dirty="0">
                <a:solidFill>
                  <a:srgbClr val="57E2DF"/>
                </a:solidFill>
              </a:rPr>
              <a:t>-processamento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B8BB46B8-E17B-B303-5539-D6D42B3D858F}"/>
              </a:ext>
            </a:extLst>
          </p:cNvPr>
          <p:cNvSpPr txBox="1"/>
          <p:nvPr/>
        </p:nvSpPr>
        <p:spPr>
          <a:xfrm>
            <a:off x="6531166" y="606529"/>
            <a:ext cx="2763754" cy="64633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 Processamento, analise e discussão dos resultados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2DF9B6E-4BE1-3C3F-A721-A3CFC0DCF3DC}"/>
              </a:ext>
            </a:extLst>
          </p:cNvPr>
          <p:cNvSpPr txBox="1"/>
          <p:nvPr/>
        </p:nvSpPr>
        <p:spPr>
          <a:xfrm>
            <a:off x="-1916921" y="579706"/>
            <a:ext cx="1724525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57E2DF"/>
                </a:solidFill>
              </a:rPr>
              <a:t>Conslusão</a:t>
            </a:r>
            <a:endParaRPr lang="pt-PT" dirty="0">
              <a:solidFill>
                <a:srgbClr val="57E2DF"/>
              </a:solidFill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ACBB58C-1AD9-369C-FB11-C6F39D2D1257}"/>
              </a:ext>
            </a:extLst>
          </p:cNvPr>
          <p:cNvSpPr txBox="1"/>
          <p:nvPr/>
        </p:nvSpPr>
        <p:spPr>
          <a:xfrm>
            <a:off x="-1905732" y="2199977"/>
            <a:ext cx="1724525" cy="1477328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7E2DF"/>
                </a:solidFill>
              </a:rPr>
              <a:t>Desenvolvimento de um sistema por ML para recomendação de receitas</a:t>
            </a:r>
          </a:p>
        </p:txBody>
      </p:sp>
    </p:spTree>
    <p:extLst>
      <p:ext uri="{BB962C8B-B14F-4D97-AF65-F5344CB8AC3E}">
        <p14:creationId xmlns:p14="http://schemas.microsoft.com/office/powerpoint/2010/main" val="362108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0841B76-CF7B-433C-83D3-0506DF630A98}">
  <we:reference id="wa200003233" version="2.0.0.3" store="pt-PT" storeType="OMEX"/>
  <we:alternateReferences>
    <we:reference id="WA200003233" version="2.0.0.3" store="WA200003233" storeType="OMEX"/>
  </we:alternateReferences>
  <we:properties>
    <we:property name="pptInsertionSessionID" value="&quot;761943EA-5DF8-48F9-8F5D-11ACF9DC862F&quot;"/>
    <we:property name="design" value="{&quot;border&quot;:{&quot;isActive&quot;:true,&quot;color&quot;:&quot;#808080&quot;,&quot;width&quot;:4,&quot;transparency&quot;:30,&quot;dash&quot;:&quot;solid&quot;}}"/>
    <we:property name="isCloseBannerClick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55BEFE8-67C9-43C6-8A53-1ECE50199091}">
  <we:reference id="wa104295828" version="1.9.0.0" store="pt-PT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Mohaamedl/1/&quot;,&quot;values&quot;:{},&quot;data&quot;:{&quot;uri&quot;:&quot;plotly.com/~Mohaamedl/1/&quot;},&quot;secure&quot;:false}],&quot;name&quot;:&quot;plotly.com/~Mohaamedl/1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3" ma:contentTypeDescription="Create a new document." ma:contentTypeScope="" ma:versionID="52283499d6e7f3385d6ffaf44e36ee71">
  <xsd:schema xmlns:xsd="http://www.w3.org/2001/XMLSchema" xmlns:xs="http://www.w3.org/2001/XMLSchema" xmlns:p="http://schemas.microsoft.com/office/2006/metadata/properties" xmlns:ns3="fad517c4-ad21-48db-8d87-673b4dbf478e" xmlns:ns4="b3e20050-da39-4f57-9c9d-696bed6140ef" targetNamespace="http://schemas.microsoft.com/office/2006/metadata/properties" ma:root="true" ma:fieldsID="6bdaa3acb9ea747861032034c1648c7f" ns3:_="" ns4:_="">
    <xsd:import namespace="fad517c4-ad21-48db-8d87-673b4dbf478e"/>
    <xsd:import namespace="b3e20050-da39-4f57-9c9d-696bed6140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20050-da39-4f57-9c9d-696bed6140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FE0CA-C655-4F99-9CF1-6C141815B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d517c4-ad21-48db-8d87-673b4dbf478e"/>
    <ds:schemaRef ds:uri="b3e20050-da39-4f57-9c9d-696bed614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F33B9F-4499-459D-87F3-BBD20F3874F8}">
  <ds:schemaRefs>
    <ds:schemaRef ds:uri="fad517c4-ad21-48db-8d87-673b4dbf478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b3e20050-da39-4f57-9c9d-696bed6140e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D40A64-830F-497B-A450-1B96A04CC2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634</Words>
  <Application>Microsoft Office PowerPoint</Application>
  <PresentationFormat>Ecrã Panorâmico</PresentationFormat>
  <Paragraphs>101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Amasis MT Pro Black</vt:lpstr>
      <vt:lpstr>Arial</vt:lpstr>
      <vt:lpstr>Calibri</vt:lpstr>
      <vt:lpstr>Calibri Light</vt:lpstr>
      <vt:lpstr>Consolas</vt:lpstr>
      <vt:lpstr>Times New Roman</vt:lpstr>
      <vt:lpstr>Tw Cen MT Condensed Extra Bold</vt:lpstr>
      <vt:lpstr>Tema do Office</vt:lpstr>
      <vt:lpstr>Alimentação saudável: Analise de dados nutricionais e desenvolvimento de um sistema de recomendação de receitas por meio de ML.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by the Numbers: A Machine Learning-Powered Guide to Your Next Meal</dc:title>
  <dc:creator>Mohamed Haddadi</dc:creator>
  <cp:lastModifiedBy>Mohamed Haddadi</cp:lastModifiedBy>
  <cp:revision>2</cp:revision>
  <dcterms:created xsi:type="dcterms:W3CDTF">2023-04-30T21:46:42Z</dcterms:created>
  <dcterms:modified xsi:type="dcterms:W3CDTF">2023-05-14T19:36:32Z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