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90"/>
    <p:restoredTop sz="94694"/>
  </p:normalViewPr>
  <p:slideViewPr>
    <p:cSldViewPr snapToGrid="0" snapToObjects="1">
      <p:cViewPr varScale="1">
        <p:scale>
          <a:sx n="121" d="100"/>
          <a:sy n="121" d="100"/>
        </p:scale>
        <p:origin x="2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81362A-D3BF-7044-BFD3-8C1ED50B75E4}" type="datetimeFigureOut">
              <a:rPr lang="en-US" smtClean="0"/>
              <a:t>3/1/20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47D971-00A4-2547-88E2-296DA6409FAE}" type="slidenum">
              <a:rPr lang="en-US" smtClean="0"/>
              <a:t>‹#›</a:t>
            </a:fld>
            <a:endParaRPr lang="en-US"/>
          </a:p>
        </p:txBody>
      </p:sp>
    </p:spTree>
    <p:extLst>
      <p:ext uri="{BB962C8B-B14F-4D97-AF65-F5344CB8AC3E}">
        <p14:creationId xmlns:p14="http://schemas.microsoft.com/office/powerpoint/2010/main" val="467669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47D971-00A4-2547-88E2-296DA6409FAE}" type="slidenum">
              <a:rPr lang="en-US" smtClean="0"/>
              <a:t>4</a:t>
            </a:fld>
            <a:endParaRPr lang="en-US"/>
          </a:p>
        </p:txBody>
      </p:sp>
    </p:spTree>
    <p:extLst>
      <p:ext uri="{BB962C8B-B14F-4D97-AF65-F5344CB8AC3E}">
        <p14:creationId xmlns:p14="http://schemas.microsoft.com/office/powerpoint/2010/main" val="642018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EB837-401E-1B43-B1C2-2213935728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F21806-3A02-4E47-9B56-89971562D2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FBBAAE-1020-B74B-93A1-D675EE241A29}"/>
              </a:ext>
            </a:extLst>
          </p:cNvPr>
          <p:cNvSpPr>
            <a:spLocks noGrp="1"/>
          </p:cNvSpPr>
          <p:nvPr>
            <p:ph type="dt" sz="half" idx="10"/>
          </p:nvPr>
        </p:nvSpPr>
        <p:spPr/>
        <p:txBody>
          <a:bodyPr/>
          <a:lstStyle/>
          <a:p>
            <a:fld id="{A50DC706-7B9A-BE44-B46F-C684C71C753E}" type="datetime1">
              <a:rPr lang="en-CA" smtClean="0"/>
              <a:t>2020-03-01</a:t>
            </a:fld>
            <a:endParaRPr lang="en-US"/>
          </a:p>
        </p:txBody>
      </p:sp>
      <p:sp>
        <p:nvSpPr>
          <p:cNvPr id="5" name="Footer Placeholder 4">
            <a:extLst>
              <a:ext uri="{FF2B5EF4-FFF2-40B4-BE49-F238E27FC236}">
                <a16:creationId xmlns:a16="http://schemas.microsoft.com/office/drawing/2014/main" id="{BB022527-DE75-9046-BA52-BD569C4E9D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E05002-F6CC-1A4C-A6CF-1558987F424F}"/>
              </a:ext>
            </a:extLst>
          </p:cNvPr>
          <p:cNvSpPr>
            <a:spLocks noGrp="1"/>
          </p:cNvSpPr>
          <p:nvPr>
            <p:ph type="sldNum" sz="quarter" idx="12"/>
          </p:nvPr>
        </p:nvSpPr>
        <p:spPr/>
        <p:txBody>
          <a:bodyPr/>
          <a:lstStyle/>
          <a:p>
            <a:fld id="{8F4C08C2-A584-C142-8EE1-706719980F6E}" type="slidenum">
              <a:rPr lang="en-US" smtClean="0"/>
              <a:t>‹#›</a:t>
            </a:fld>
            <a:endParaRPr lang="en-US"/>
          </a:p>
        </p:txBody>
      </p:sp>
    </p:spTree>
    <p:extLst>
      <p:ext uri="{BB962C8B-B14F-4D97-AF65-F5344CB8AC3E}">
        <p14:creationId xmlns:p14="http://schemas.microsoft.com/office/powerpoint/2010/main" val="969112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41390-1471-A14E-93EA-9E0A645A65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8B9245-DFFB-B941-80EB-22AE5AF696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ED8910-4A5C-4D4F-9792-16174554021E}"/>
              </a:ext>
            </a:extLst>
          </p:cNvPr>
          <p:cNvSpPr>
            <a:spLocks noGrp="1"/>
          </p:cNvSpPr>
          <p:nvPr>
            <p:ph type="dt" sz="half" idx="10"/>
          </p:nvPr>
        </p:nvSpPr>
        <p:spPr/>
        <p:txBody>
          <a:bodyPr/>
          <a:lstStyle/>
          <a:p>
            <a:fld id="{8BE1483D-B0FA-9B45-B583-5064B2A7396C}" type="datetime1">
              <a:rPr lang="en-CA" smtClean="0"/>
              <a:t>2020-03-01</a:t>
            </a:fld>
            <a:endParaRPr lang="en-US"/>
          </a:p>
        </p:txBody>
      </p:sp>
      <p:sp>
        <p:nvSpPr>
          <p:cNvPr id="5" name="Footer Placeholder 4">
            <a:extLst>
              <a:ext uri="{FF2B5EF4-FFF2-40B4-BE49-F238E27FC236}">
                <a16:creationId xmlns:a16="http://schemas.microsoft.com/office/drawing/2014/main" id="{F0B6F296-3344-514D-AD8E-D6AFA8FADD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0E5E5-7166-BC41-B575-8DAEF177BBAB}"/>
              </a:ext>
            </a:extLst>
          </p:cNvPr>
          <p:cNvSpPr>
            <a:spLocks noGrp="1"/>
          </p:cNvSpPr>
          <p:nvPr>
            <p:ph type="sldNum" sz="quarter" idx="12"/>
          </p:nvPr>
        </p:nvSpPr>
        <p:spPr/>
        <p:txBody>
          <a:bodyPr/>
          <a:lstStyle/>
          <a:p>
            <a:fld id="{8F4C08C2-A584-C142-8EE1-706719980F6E}" type="slidenum">
              <a:rPr lang="en-US" smtClean="0"/>
              <a:t>‹#›</a:t>
            </a:fld>
            <a:endParaRPr lang="en-US"/>
          </a:p>
        </p:txBody>
      </p:sp>
    </p:spTree>
    <p:extLst>
      <p:ext uri="{BB962C8B-B14F-4D97-AF65-F5344CB8AC3E}">
        <p14:creationId xmlns:p14="http://schemas.microsoft.com/office/powerpoint/2010/main" val="3392916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3954EE-F305-0E4F-9E85-907BDE87D7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A22732-38FF-3A46-A133-CD2823F67C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6AAAA0-683B-B34D-AD17-C33279CF7CCC}"/>
              </a:ext>
            </a:extLst>
          </p:cNvPr>
          <p:cNvSpPr>
            <a:spLocks noGrp="1"/>
          </p:cNvSpPr>
          <p:nvPr>
            <p:ph type="dt" sz="half" idx="10"/>
          </p:nvPr>
        </p:nvSpPr>
        <p:spPr/>
        <p:txBody>
          <a:bodyPr/>
          <a:lstStyle/>
          <a:p>
            <a:fld id="{3AFF686E-A665-5141-9F77-06FD0B12AE37}" type="datetime1">
              <a:rPr lang="en-CA" smtClean="0"/>
              <a:t>2020-03-01</a:t>
            </a:fld>
            <a:endParaRPr lang="en-US"/>
          </a:p>
        </p:txBody>
      </p:sp>
      <p:sp>
        <p:nvSpPr>
          <p:cNvPr id="5" name="Footer Placeholder 4">
            <a:extLst>
              <a:ext uri="{FF2B5EF4-FFF2-40B4-BE49-F238E27FC236}">
                <a16:creationId xmlns:a16="http://schemas.microsoft.com/office/drawing/2014/main" id="{82E34942-6055-FF4B-AFDA-89752E778D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E558DA-753E-024F-978C-99ABA392B1B7}"/>
              </a:ext>
            </a:extLst>
          </p:cNvPr>
          <p:cNvSpPr>
            <a:spLocks noGrp="1"/>
          </p:cNvSpPr>
          <p:nvPr>
            <p:ph type="sldNum" sz="quarter" idx="12"/>
          </p:nvPr>
        </p:nvSpPr>
        <p:spPr/>
        <p:txBody>
          <a:bodyPr/>
          <a:lstStyle/>
          <a:p>
            <a:fld id="{8F4C08C2-A584-C142-8EE1-706719980F6E}" type="slidenum">
              <a:rPr lang="en-US" smtClean="0"/>
              <a:t>‹#›</a:t>
            </a:fld>
            <a:endParaRPr lang="en-US"/>
          </a:p>
        </p:txBody>
      </p:sp>
    </p:spTree>
    <p:extLst>
      <p:ext uri="{BB962C8B-B14F-4D97-AF65-F5344CB8AC3E}">
        <p14:creationId xmlns:p14="http://schemas.microsoft.com/office/powerpoint/2010/main" val="820674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30F15-CDF4-2843-B4BB-8747F99CC4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29F669-AA22-4240-AD79-9D557BE5A7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5E75B1-6BA4-4141-BC17-6508E57FA6C0}"/>
              </a:ext>
            </a:extLst>
          </p:cNvPr>
          <p:cNvSpPr>
            <a:spLocks noGrp="1"/>
          </p:cNvSpPr>
          <p:nvPr>
            <p:ph type="dt" sz="half" idx="10"/>
          </p:nvPr>
        </p:nvSpPr>
        <p:spPr/>
        <p:txBody>
          <a:bodyPr/>
          <a:lstStyle/>
          <a:p>
            <a:fld id="{0E8E9C11-F2D5-1C4F-8AE6-3E21674FF13A}" type="datetime1">
              <a:rPr lang="en-CA" smtClean="0"/>
              <a:t>2020-03-01</a:t>
            </a:fld>
            <a:endParaRPr lang="en-US"/>
          </a:p>
        </p:txBody>
      </p:sp>
      <p:sp>
        <p:nvSpPr>
          <p:cNvPr id="5" name="Footer Placeholder 4">
            <a:extLst>
              <a:ext uri="{FF2B5EF4-FFF2-40B4-BE49-F238E27FC236}">
                <a16:creationId xmlns:a16="http://schemas.microsoft.com/office/drawing/2014/main" id="{B3ED05CB-7C17-DA43-A732-BB0A948FE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A2001F-1118-C64D-A6B6-C7B0B22B916D}"/>
              </a:ext>
            </a:extLst>
          </p:cNvPr>
          <p:cNvSpPr>
            <a:spLocks noGrp="1"/>
          </p:cNvSpPr>
          <p:nvPr>
            <p:ph type="sldNum" sz="quarter" idx="12"/>
          </p:nvPr>
        </p:nvSpPr>
        <p:spPr/>
        <p:txBody>
          <a:bodyPr/>
          <a:lstStyle/>
          <a:p>
            <a:fld id="{8F4C08C2-A584-C142-8EE1-706719980F6E}" type="slidenum">
              <a:rPr lang="en-US" smtClean="0"/>
              <a:t>‹#›</a:t>
            </a:fld>
            <a:endParaRPr lang="en-US"/>
          </a:p>
        </p:txBody>
      </p:sp>
    </p:spTree>
    <p:extLst>
      <p:ext uri="{BB962C8B-B14F-4D97-AF65-F5344CB8AC3E}">
        <p14:creationId xmlns:p14="http://schemas.microsoft.com/office/powerpoint/2010/main" val="2456720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5D797-177B-0948-AFFC-9BC7C935D2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50D352-5C2A-2A4B-86CC-69F85F5C8D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94EB4D-A0A5-9247-AD6A-DBB8DA60196E}"/>
              </a:ext>
            </a:extLst>
          </p:cNvPr>
          <p:cNvSpPr>
            <a:spLocks noGrp="1"/>
          </p:cNvSpPr>
          <p:nvPr>
            <p:ph type="dt" sz="half" idx="10"/>
          </p:nvPr>
        </p:nvSpPr>
        <p:spPr/>
        <p:txBody>
          <a:bodyPr/>
          <a:lstStyle/>
          <a:p>
            <a:fld id="{A9D9FFA2-EC6A-094A-A2E8-E3BB1C7C2E87}" type="datetime1">
              <a:rPr lang="en-CA" smtClean="0"/>
              <a:t>2020-03-01</a:t>
            </a:fld>
            <a:endParaRPr lang="en-US"/>
          </a:p>
        </p:txBody>
      </p:sp>
      <p:sp>
        <p:nvSpPr>
          <p:cNvPr id="5" name="Footer Placeholder 4">
            <a:extLst>
              <a:ext uri="{FF2B5EF4-FFF2-40B4-BE49-F238E27FC236}">
                <a16:creationId xmlns:a16="http://schemas.microsoft.com/office/drawing/2014/main" id="{FE1EF4CE-1425-B746-AF46-9268E0BE97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F1A70-FF44-EA4A-8E02-3A7BD92918D1}"/>
              </a:ext>
            </a:extLst>
          </p:cNvPr>
          <p:cNvSpPr>
            <a:spLocks noGrp="1"/>
          </p:cNvSpPr>
          <p:nvPr>
            <p:ph type="sldNum" sz="quarter" idx="12"/>
          </p:nvPr>
        </p:nvSpPr>
        <p:spPr/>
        <p:txBody>
          <a:bodyPr/>
          <a:lstStyle/>
          <a:p>
            <a:fld id="{8F4C08C2-A584-C142-8EE1-706719980F6E}" type="slidenum">
              <a:rPr lang="en-US" smtClean="0"/>
              <a:t>‹#›</a:t>
            </a:fld>
            <a:endParaRPr lang="en-US"/>
          </a:p>
        </p:txBody>
      </p:sp>
    </p:spTree>
    <p:extLst>
      <p:ext uri="{BB962C8B-B14F-4D97-AF65-F5344CB8AC3E}">
        <p14:creationId xmlns:p14="http://schemas.microsoft.com/office/powerpoint/2010/main" val="794149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362F3-CFCC-9044-B1BC-2BB20B69D8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5244E9-1BBB-164A-AF93-F945D0C677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F571F8-F622-0D4E-AB3F-AB795A42AD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F2096F-5B97-8149-B538-AA7D80AA763B}"/>
              </a:ext>
            </a:extLst>
          </p:cNvPr>
          <p:cNvSpPr>
            <a:spLocks noGrp="1"/>
          </p:cNvSpPr>
          <p:nvPr>
            <p:ph type="dt" sz="half" idx="10"/>
          </p:nvPr>
        </p:nvSpPr>
        <p:spPr/>
        <p:txBody>
          <a:bodyPr/>
          <a:lstStyle/>
          <a:p>
            <a:fld id="{815681BC-AB0E-F647-A4EF-3E7C8A854B76}" type="datetime1">
              <a:rPr lang="en-CA" smtClean="0"/>
              <a:t>2020-03-01</a:t>
            </a:fld>
            <a:endParaRPr lang="en-US"/>
          </a:p>
        </p:txBody>
      </p:sp>
      <p:sp>
        <p:nvSpPr>
          <p:cNvPr id="6" name="Footer Placeholder 5">
            <a:extLst>
              <a:ext uri="{FF2B5EF4-FFF2-40B4-BE49-F238E27FC236}">
                <a16:creationId xmlns:a16="http://schemas.microsoft.com/office/drawing/2014/main" id="{DA924DF3-19CC-D240-B736-59DF914065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38F1FF-F835-944D-A185-D1F4A6332631}"/>
              </a:ext>
            </a:extLst>
          </p:cNvPr>
          <p:cNvSpPr>
            <a:spLocks noGrp="1"/>
          </p:cNvSpPr>
          <p:nvPr>
            <p:ph type="sldNum" sz="quarter" idx="12"/>
          </p:nvPr>
        </p:nvSpPr>
        <p:spPr/>
        <p:txBody>
          <a:bodyPr/>
          <a:lstStyle/>
          <a:p>
            <a:fld id="{8F4C08C2-A584-C142-8EE1-706719980F6E}" type="slidenum">
              <a:rPr lang="en-US" smtClean="0"/>
              <a:t>‹#›</a:t>
            </a:fld>
            <a:endParaRPr lang="en-US"/>
          </a:p>
        </p:txBody>
      </p:sp>
    </p:spTree>
    <p:extLst>
      <p:ext uri="{BB962C8B-B14F-4D97-AF65-F5344CB8AC3E}">
        <p14:creationId xmlns:p14="http://schemas.microsoft.com/office/powerpoint/2010/main" val="1048091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4D9A4-1FF6-314B-BC0E-763EDA4D7E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75987E-3776-A849-8D14-5931C7BD71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5333C9-F4A3-B64D-A2D6-A4E0654BCD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F45185-DD6A-4449-B495-5D644FCFBA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1651C3-B2E8-294E-B8D7-5427A7A069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DC0BBB-CF4B-B64F-B321-05ACE0906D37}"/>
              </a:ext>
            </a:extLst>
          </p:cNvPr>
          <p:cNvSpPr>
            <a:spLocks noGrp="1"/>
          </p:cNvSpPr>
          <p:nvPr>
            <p:ph type="dt" sz="half" idx="10"/>
          </p:nvPr>
        </p:nvSpPr>
        <p:spPr/>
        <p:txBody>
          <a:bodyPr/>
          <a:lstStyle/>
          <a:p>
            <a:fld id="{C63DAC9E-26C5-724B-AA84-C89EFF266D5A}" type="datetime1">
              <a:rPr lang="en-CA" smtClean="0"/>
              <a:t>2020-03-01</a:t>
            </a:fld>
            <a:endParaRPr lang="en-US"/>
          </a:p>
        </p:txBody>
      </p:sp>
      <p:sp>
        <p:nvSpPr>
          <p:cNvPr id="8" name="Footer Placeholder 7">
            <a:extLst>
              <a:ext uri="{FF2B5EF4-FFF2-40B4-BE49-F238E27FC236}">
                <a16:creationId xmlns:a16="http://schemas.microsoft.com/office/drawing/2014/main" id="{89300CB3-F62C-9249-8E45-A23A88579D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688D7B-80D4-9F46-B0D3-B7FC7D2B88CD}"/>
              </a:ext>
            </a:extLst>
          </p:cNvPr>
          <p:cNvSpPr>
            <a:spLocks noGrp="1"/>
          </p:cNvSpPr>
          <p:nvPr>
            <p:ph type="sldNum" sz="quarter" idx="12"/>
          </p:nvPr>
        </p:nvSpPr>
        <p:spPr/>
        <p:txBody>
          <a:bodyPr/>
          <a:lstStyle/>
          <a:p>
            <a:fld id="{8F4C08C2-A584-C142-8EE1-706719980F6E}" type="slidenum">
              <a:rPr lang="en-US" smtClean="0"/>
              <a:t>‹#›</a:t>
            </a:fld>
            <a:endParaRPr lang="en-US"/>
          </a:p>
        </p:txBody>
      </p:sp>
    </p:spTree>
    <p:extLst>
      <p:ext uri="{BB962C8B-B14F-4D97-AF65-F5344CB8AC3E}">
        <p14:creationId xmlns:p14="http://schemas.microsoft.com/office/powerpoint/2010/main" val="675036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48145-E9FA-ED4D-A5D6-81E55B74DF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DF3BD6-22CF-C547-A7A3-05430F39A482}"/>
              </a:ext>
            </a:extLst>
          </p:cNvPr>
          <p:cNvSpPr>
            <a:spLocks noGrp="1"/>
          </p:cNvSpPr>
          <p:nvPr>
            <p:ph type="dt" sz="half" idx="10"/>
          </p:nvPr>
        </p:nvSpPr>
        <p:spPr/>
        <p:txBody>
          <a:bodyPr/>
          <a:lstStyle/>
          <a:p>
            <a:fld id="{8B4B5457-7ADE-8542-8D72-9B403776F3E7}" type="datetime1">
              <a:rPr lang="en-CA" smtClean="0"/>
              <a:t>2020-03-01</a:t>
            </a:fld>
            <a:endParaRPr lang="en-US"/>
          </a:p>
        </p:txBody>
      </p:sp>
      <p:sp>
        <p:nvSpPr>
          <p:cNvPr id="4" name="Footer Placeholder 3">
            <a:extLst>
              <a:ext uri="{FF2B5EF4-FFF2-40B4-BE49-F238E27FC236}">
                <a16:creationId xmlns:a16="http://schemas.microsoft.com/office/drawing/2014/main" id="{572D5168-CAFF-0541-9DAC-255B8C690D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587FB9-9D60-1844-8323-FC4E5909DB53}"/>
              </a:ext>
            </a:extLst>
          </p:cNvPr>
          <p:cNvSpPr>
            <a:spLocks noGrp="1"/>
          </p:cNvSpPr>
          <p:nvPr>
            <p:ph type="sldNum" sz="quarter" idx="12"/>
          </p:nvPr>
        </p:nvSpPr>
        <p:spPr/>
        <p:txBody>
          <a:bodyPr/>
          <a:lstStyle/>
          <a:p>
            <a:fld id="{8F4C08C2-A584-C142-8EE1-706719980F6E}" type="slidenum">
              <a:rPr lang="en-US" smtClean="0"/>
              <a:t>‹#›</a:t>
            </a:fld>
            <a:endParaRPr lang="en-US"/>
          </a:p>
        </p:txBody>
      </p:sp>
    </p:spTree>
    <p:extLst>
      <p:ext uri="{BB962C8B-B14F-4D97-AF65-F5344CB8AC3E}">
        <p14:creationId xmlns:p14="http://schemas.microsoft.com/office/powerpoint/2010/main" val="4063075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2AF107-7F4E-2C40-B616-F8123728C3CE}"/>
              </a:ext>
            </a:extLst>
          </p:cNvPr>
          <p:cNvSpPr>
            <a:spLocks noGrp="1"/>
          </p:cNvSpPr>
          <p:nvPr>
            <p:ph type="dt" sz="half" idx="10"/>
          </p:nvPr>
        </p:nvSpPr>
        <p:spPr/>
        <p:txBody>
          <a:bodyPr/>
          <a:lstStyle/>
          <a:p>
            <a:fld id="{9150446C-C4A5-5C4D-AC60-4090EFAB807A}" type="datetime1">
              <a:rPr lang="en-CA" smtClean="0"/>
              <a:t>2020-03-01</a:t>
            </a:fld>
            <a:endParaRPr lang="en-US"/>
          </a:p>
        </p:txBody>
      </p:sp>
      <p:sp>
        <p:nvSpPr>
          <p:cNvPr id="3" name="Footer Placeholder 2">
            <a:extLst>
              <a:ext uri="{FF2B5EF4-FFF2-40B4-BE49-F238E27FC236}">
                <a16:creationId xmlns:a16="http://schemas.microsoft.com/office/drawing/2014/main" id="{ECEA025D-D23F-3241-A9EF-73A98008F5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C7656F-6716-C541-8697-819F5CCF6454}"/>
              </a:ext>
            </a:extLst>
          </p:cNvPr>
          <p:cNvSpPr>
            <a:spLocks noGrp="1"/>
          </p:cNvSpPr>
          <p:nvPr>
            <p:ph type="sldNum" sz="quarter" idx="12"/>
          </p:nvPr>
        </p:nvSpPr>
        <p:spPr/>
        <p:txBody>
          <a:bodyPr/>
          <a:lstStyle/>
          <a:p>
            <a:fld id="{8F4C08C2-A584-C142-8EE1-706719980F6E}" type="slidenum">
              <a:rPr lang="en-US" smtClean="0"/>
              <a:t>‹#›</a:t>
            </a:fld>
            <a:endParaRPr lang="en-US"/>
          </a:p>
        </p:txBody>
      </p:sp>
    </p:spTree>
    <p:extLst>
      <p:ext uri="{BB962C8B-B14F-4D97-AF65-F5344CB8AC3E}">
        <p14:creationId xmlns:p14="http://schemas.microsoft.com/office/powerpoint/2010/main" val="2525974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0009-8F83-A740-8BE6-DD00BA67BA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A71AE6-EF40-2747-AF1D-7D7B4BA797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43133E-7857-4048-8381-6709D8EE7D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5135D5-F8D1-7A47-8252-E0BC7523F5D4}"/>
              </a:ext>
            </a:extLst>
          </p:cNvPr>
          <p:cNvSpPr>
            <a:spLocks noGrp="1"/>
          </p:cNvSpPr>
          <p:nvPr>
            <p:ph type="dt" sz="half" idx="10"/>
          </p:nvPr>
        </p:nvSpPr>
        <p:spPr/>
        <p:txBody>
          <a:bodyPr/>
          <a:lstStyle/>
          <a:p>
            <a:fld id="{0CEE28FA-78F1-9E4E-925F-007231206603}" type="datetime1">
              <a:rPr lang="en-CA" smtClean="0"/>
              <a:t>2020-03-01</a:t>
            </a:fld>
            <a:endParaRPr lang="en-US"/>
          </a:p>
        </p:txBody>
      </p:sp>
      <p:sp>
        <p:nvSpPr>
          <p:cNvPr id="6" name="Footer Placeholder 5">
            <a:extLst>
              <a:ext uri="{FF2B5EF4-FFF2-40B4-BE49-F238E27FC236}">
                <a16:creationId xmlns:a16="http://schemas.microsoft.com/office/drawing/2014/main" id="{806AC8BF-30D8-D747-B1BB-F6D9AD4D6A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802F54-BAC0-BC42-BF45-8BB9F64E8200}"/>
              </a:ext>
            </a:extLst>
          </p:cNvPr>
          <p:cNvSpPr>
            <a:spLocks noGrp="1"/>
          </p:cNvSpPr>
          <p:nvPr>
            <p:ph type="sldNum" sz="quarter" idx="12"/>
          </p:nvPr>
        </p:nvSpPr>
        <p:spPr/>
        <p:txBody>
          <a:bodyPr/>
          <a:lstStyle/>
          <a:p>
            <a:fld id="{8F4C08C2-A584-C142-8EE1-706719980F6E}" type="slidenum">
              <a:rPr lang="en-US" smtClean="0"/>
              <a:t>‹#›</a:t>
            </a:fld>
            <a:endParaRPr lang="en-US"/>
          </a:p>
        </p:txBody>
      </p:sp>
    </p:spTree>
    <p:extLst>
      <p:ext uri="{BB962C8B-B14F-4D97-AF65-F5344CB8AC3E}">
        <p14:creationId xmlns:p14="http://schemas.microsoft.com/office/powerpoint/2010/main" val="2866665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47118-947F-4B42-96FC-7C45E764CC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C8ECF9-5E8D-7F41-9EED-1819CCA224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235F38-2B08-124F-997A-2D68E1A6AE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424D4F-8BB2-054F-86A3-3EAFD6E30E98}"/>
              </a:ext>
            </a:extLst>
          </p:cNvPr>
          <p:cNvSpPr>
            <a:spLocks noGrp="1"/>
          </p:cNvSpPr>
          <p:nvPr>
            <p:ph type="dt" sz="half" idx="10"/>
          </p:nvPr>
        </p:nvSpPr>
        <p:spPr/>
        <p:txBody>
          <a:bodyPr/>
          <a:lstStyle/>
          <a:p>
            <a:fld id="{D869CDA7-34E0-AF43-9A4F-1B67FD067B3B}" type="datetime1">
              <a:rPr lang="en-CA" smtClean="0"/>
              <a:t>2020-03-01</a:t>
            </a:fld>
            <a:endParaRPr lang="en-US"/>
          </a:p>
        </p:txBody>
      </p:sp>
      <p:sp>
        <p:nvSpPr>
          <p:cNvPr id="6" name="Footer Placeholder 5">
            <a:extLst>
              <a:ext uri="{FF2B5EF4-FFF2-40B4-BE49-F238E27FC236}">
                <a16:creationId xmlns:a16="http://schemas.microsoft.com/office/drawing/2014/main" id="{FF939601-6746-664F-A575-068FF0AD7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597E4E-D610-504E-99A5-FAD1C7465FD5}"/>
              </a:ext>
            </a:extLst>
          </p:cNvPr>
          <p:cNvSpPr>
            <a:spLocks noGrp="1"/>
          </p:cNvSpPr>
          <p:nvPr>
            <p:ph type="sldNum" sz="quarter" idx="12"/>
          </p:nvPr>
        </p:nvSpPr>
        <p:spPr/>
        <p:txBody>
          <a:bodyPr/>
          <a:lstStyle/>
          <a:p>
            <a:fld id="{8F4C08C2-A584-C142-8EE1-706719980F6E}" type="slidenum">
              <a:rPr lang="en-US" smtClean="0"/>
              <a:t>‹#›</a:t>
            </a:fld>
            <a:endParaRPr lang="en-US"/>
          </a:p>
        </p:txBody>
      </p:sp>
    </p:spTree>
    <p:extLst>
      <p:ext uri="{BB962C8B-B14F-4D97-AF65-F5344CB8AC3E}">
        <p14:creationId xmlns:p14="http://schemas.microsoft.com/office/powerpoint/2010/main" val="2636785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BA1BE9-2291-FC4D-BFE5-884F0CC8A3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1F2755-5A99-1A4B-A0C1-A8EC85585D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0FFE8B-741C-5443-B497-1822F984DB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849275-7D55-6D4B-82B1-4DC293C42481}" type="datetime1">
              <a:rPr lang="en-CA" smtClean="0"/>
              <a:t>2020-03-01</a:t>
            </a:fld>
            <a:endParaRPr lang="en-US"/>
          </a:p>
        </p:txBody>
      </p:sp>
      <p:sp>
        <p:nvSpPr>
          <p:cNvPr id="5" name="Footer Placeholder 4">
            <a:extLst>
              <a:ext uri="{FF2B5EF4-FFF2-40B4-BE49-F238E27FC236}">
                <a16:creationId xmlns:a16="http://schemas.microsoft.com/office/drawing/2014/main" id="{F2D738FC-B976-6547-9B2C-D1F784CC94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C73078-7D66-8E4E-ACD8-2A542621B2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4C08C2-A584-C142-8EE1-706719980F6E}" type="slidenum">
              <a:rPr lang="en-US" smtClean="0"/>
              <a:t>‹#›</a:t>
            </a:fld>
            <a:endParaRPr lang="en-US"/>
          </a:p>
        </p:txBody>
      </p:sp>
    </p:spTree>
    <p:extLst>
      <p:ext uri="{BB962C8B-B14F-4D97-AF65-F5344CB8AC3E}">
        <p14:creationId xmlns:p14="http://schemas.microsoft.com/office/powerpoint/2010/main" val="933767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20295-00B7-FB42-BFEC-42FDD541FDC6}"/>
              </a:ext>
            </a:extLst>
          </p:cNvPr>
          <p:cNvSpPr>
            <a:spLocks noGrp="1"/>
          </p:cNvSpPr>
          <p:nvPr>
            <p:ph type="ctrTitle"/>
          </p:nvPr>
        </p:nvSpPr>
        <p:spPr/>
        <p:txBody>
          <a:bodyPr>
            <a:normAutofit fontScale="90000"/>
          </a:bodyPr>
          <a:lstStyle/>
          <a:p>
            <a:r>
              <a:rPr lang="en-CA" dirty="0"/>
              <a:t>Identifying optimum locations for starting a Restaurant in Toronto, Ontario in Canada</a:t>
            </a:r>
            <a:endParaRPr lang="en-US" dirty="0"/>
          </a:p>
        </p:txBody>
      </p:sp>
      <p:sp>
        <p:nvSpPr>
          <p:cNvPr id="3" name="Subtitle 2">
            <a:extLst>
              <a:ext uri="{FF2B5EF4-FFF2-40B4-BE49-F238E27FC236}">
                <a16:creationId xmlns:a16="http://schemas.microsoft.com/office/drawing/2014/main" id="{7283E3D1-A3EC-E841-AE4D-484BAE5C088B}"/>
              </a:ext>
            </a:extLst>
          </p:cNvPr>
          <p:cNvSpPr>
            <a:spLocks noGrp="1"/>
          </p:cNvSpPr>
          <p:nvPr>
            <p:ph type="subTitle" idx="1"/>
          </p:nvPr>
        </p:nvSpPr>
        <p:spPr>
          <a:xfrm>
            <a:off x="1524000" y="4026831"/>
            <a:ext cx="9144000" cy="1655762"/>
          </a:xfrm>
        </p:spPr>
        <p:txBody>
          <a:bodyPr>
            <a:normAutofit lnSpcReduction="10000"/>
          </a:bodyPr>
          <a:lstStyle/>
          <a:p>
            <a:r>
              <a:rPr lang="en-US" dirty="0"/>
              <a:t>Mohab O. Hassan</a:t>
            </a:r>
          </a:p>
          <a:p>
            <a:endParaRPr lang="en-US" dirty="0"/>
          </a:p>
          <a:p>
            <a:r>
              <a:rPr lang="en-US" dirty="0"/>
              <a:t>Coursera</a:t>
            </a:r>
          </a:p>
          <a:p>
            <a:r>
              <a:rPr lang="en-US" dirty="0"/>
              <a:t>Applied Data Science Capstone</a:t>
            </a:r>
          </a:p>
        </p:txBody>
      </p:sp>
    </p:spTree>
    <p:extLst>
      <p:ext uri="{BB962C8B-B14F-4D97-AF65-F5344CB8AC3E}">
        <p14:creationId xmlns:p14="http://schemas.microsoft.com/office/powerpoint/2010/main" val="3114543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27563-1D98-6642-A0A2-FDCEBB048A67}"/>
              </a:ext>
            </a:extLst>
          </p:cNvPr>
          <p:cNvSpPr>
            <a:spLocks noGrp="1"/>
          </p:cNvSpPr>
          <p:nvPr>
            <p:ph type="title"/>
          </p:nvPr>
        </p:nvSpPr>
        <p:spPr/>
        <p:txBody>
          <a:bodyPr/>
          <a:lstStyle/>
          <a:p>
            <a:r>
              <a:rPr lang="en-US" dirty="0"/>
              <a:t>Results and Discussion</a:t>
            </a:r>
          </a:p>
        </p:txBody>
      </p:sp>
      <p:sp>
        <p:nvSpPr>
          <p:cNvPr id="4" name="Content Placeholder 2">
            <a:extLst>
              <a:ext uri="{FF2B5EF4-FFF2-40B4-BE49-F238E27FC236}">
                <a16:creationId xmlns:a16="http://schemas.microsoft.com/office/drawing/2014/main" id="{2134B292-5C75-2F4A-8C1A-C918F7CBFD22}"/>
              </a:ext>
            </a:extLst>
          </p:cNvPr>
          <p:cNvSpPr>
            <a:spLocks noGrp="1"/>
          </p:cNvSpPr>
          <p:nvPr>
            <p:ph idx="1"/>
          </p:nvPr>
        </p:nvSpPr>
        <p:spPr>
          <a:xfrm>
            <a:off x="838200" y="1825624"/>
            <a:ext cx="3040117" cy="5032376"/>
          </a:xfrm>
        </p:spPr>
        <p:txBody>
          <a:bodyPr>
            <a:normAutofit/>
          </a:bodyPr>
          <a:lstStyle/>
          <a:p>
            <a:pPr marL="0" indent="0">
              <a:buNone/>
            </a:pPr>
            <a:r>
              <a:rPr lang="en-US" sz="2400" b="1" dirty="0"/>
              <a:t>Clustering the restaurants based on their location and their rating, like count, tip count and price tier</a:t>
            </a:r>
          </a:p>
          <a:p>
            <a:r>
              <a:rPr lang="en-US" sz="2400" dirty="0"/>
              <a:t>A large cluster (#0) in the middle of Toronto sharing the same features.</a:t>
            </a:r>
          </a:p>
          <a:p>
            <a:r>
              <a:rPr lang="en-US" sz="2400" dirty="0"/>
              <a:t>Table in the next slide showing the features of each cluster.</a:t>
            </a:r>
          </a:p>
        </p:txBody>
      </p:sp>
      <p:pic>
        <p:nvPicPr>
          <p:cNvPr id="5" name="Picture 4" descr="A close up of a map&#10;&#10;Description automatically generated">
            <a:extLst>
              <a:ext uri="{FF2B5EF4-FFF2-40B4-BE49-F238E27FC236}">
                <a16:creationId xmlns:a16="http://schemas.microsoft.com/office/drawing/2014/main" id="{4EB4C01A-AA49-284D-81E1-44E35F94322E}"/>
              </a:ext>
            </a:extLst>
          </p:cNvPr>
          <p:cNvPicPr/>
          <p:nvPr/>
        </p:nvPicPr>
        <p:blipFill>
          <a:blip r:embed="rId2"/>
          <a:stretch>
            <a:fillRect/>
          </a:stretch>
        </p:blipFill>
        <p:spPr>
          <a:xfrm>
            <a:off x="3920855" y="1825625"/>
            <a:ext cx="8194945" cy="4939731"/>
          </a:xfrm>
          <a:prstGeom prst="rect">
            <a:avLst/>
          </a:prstGeom>
        </p:spPr>
      </p:pic>
      <p:sp>
        <p:nvSpPr>
          <p:cNvPr id="6" name="Slide Number Placeholder 5">
            <a:extLst>
              <a:ext uri="{FF2B5EF4-FFF2-40B4-BE49-F238E27FC236}">
                <a16:creationId xmlns:a16="http://schemas.microsoft.com/office/drawing/2014/main" id="{ECFF0EBD-66E7-1F44-8023-B8B53D6F7CA6}"/>
              </a:ext>
            </a:extLst>
          </p:cNvPr>
          <p:cNvSpPr>
            <a:spLocks noGrp="1"/>
          </p:cNvSpPr>
          <p:nvPr>
            <p:ph type="sldNum" sz="quarter" idx="12"/>
          </p:nvPr>
        </p:nvSpPr>
        <p:spPr/>
        <p:txBody>
          <a:bodyPr/>
          <a:lstStyle/>
          <a:p>
            <a:fld id="{8F4C08C2-A584-C142-8EE1-706719980F6E}" type="slidenum">
              <a:rPr lang="en-US" smtClean="0"/>
              <a:t>10</a:t>
            </a:fld>
            <a:endParaRPr lang="en-US"/>
          </a:p>
        </p:txBody>
      </p:sp>
    </p:spTree>
    <p:extLst>
      <p:ext uri="{BB962C8B-B14F-4D97-AF65-F5344CB8AC3E}">
        <p14:creationId xmlns:p14="http://schemas.microsoft.com/office/powerpoint/2010/main" val="1056962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7CEAA-392E-C642-86C7-59729A356E10}"/>
              </a:ext>
            </a:extLst>
          </p:cNvPr>
          <p:cNvSpPr>
            <a:spLocks noGrp="1"/>
          </p:cNvSpPr>
          <p:nvPr>
            <p:ph type="title"/>
          </p:nvPr>
        </p:nvSpPr>
        <p:spPr/>
        <p:txBody>
          <a:bodyPr/>
          <a:lstStyle/>
          <a:p>
            <a:r>
              <a:rPr lang="en-US" dirty="0"/>
              <a:t>Results and Discussion</a:t>
            </a:r>
          </a:p>
        </p:txBody>
      </p:sp>
      <p:graphicFrame>
        <p:nvGraphicFramePr>
          <p:cNvPr id="4" name="Content Placeholder 3">
            <a:extLst>
              <a:ext uri="{FF2B5EF4-FFF2-40B4-BE49-F238E27FC236}">
                <a16:creationId xmlns:a16="http://schemas.microsoft.com/office/drawing/2014/main" id="{B6C6F5EE-9633-F14B-915C-8B94D296D068}"/>
              </a:ext>
            </a:extLst>
          </p:cNvPr>
          <p:cNvGraphicFramePr>
            <a:graphicFrameLocks noGrp="1"/>
          </p:cNvGraphicFramePr>
          <p:nvPr>
            <p:ph idx="1"/>
            <p:extLst>
              <p:ext uri="{D42A27DB-BD31-4B8C-83A1-F6EECF244321}">
                <p14:modId xmlns:p14="http://schemas.microsoft.com/office/powerpoint/2010/main" val="2729781491"/>
              </p:ext>
            </p:extLst>
          </p:nvPr>
        </p:nvGraphicFramePr>
        <p:xfrm>
          <a:off x="838200" y="3951889"/>
          <a:ext cx="10100445" cy="2332568"/>
        </p:xfrm>
        <a:graphic>
          <a:graphicData uri="http://schemas.openxmlformats.org/drawingml/2006/table">
            <a:tbl>
              <a:tblPr firstRow="1" firstCol="1" bandRow="1">
                <a:tableStyleId>{5C22544A-7EE6-4342-B048-85BDC9FD1C3A}</a:tableStyleId>
              </a:tblPr>
              <a:tblGrid>
                <a:gridCol w="2020089">
                  <a:extLst>
                    <a:ext uri="{9D8B030D-6E8A-4147-A177-3AD203B41FA5}">
                      <a16:colId xmlns:a16="http://schemas.microsoft.com/office/drawing/2014/main" val="4092609222"/>
                    </a:ext>
                  </a:extLst>
                </a:gridCol>
                <a:gridCol w="2020089">
                  <a:extLst>
                    <a:ext uri="{9D8B030D-6E8A-4147-A177-3AD203B41FA5}">
                      <a16:colId xmlns:a16="http://schemas.microsoft.com/office/drawing/2014/main" val="1315939446"/>
                    </a:ext>
                  </a:extLst>
                </a:gridCol>
                <a:gridCol w="2020089">
                  <a:extLst>
                    <a:ext uri="{9D8B030D-6E8A-4147-A177-3AD203B41FA5}">
                      <a16:colId xmlns:a16="http://schemas.microsoft.com/office/drawing/2014/main" val="3817374289"/>
                    </a:ext>
                  </a:extLst>
                </a:gridCol>
                <a:gridCol w="2020089">
                  <a:extLst>
                    <a:ext uri="{9D8B030D-6E8A-4147-A177-3AD203B41FA5}">
                      <a16:colId xmlns:a16="http://schemas.microsoft.com/office/drawing/2014/main" val="3905830798"/>
                    </a:ext>
                  </a:extLst>
                </a:gridCol>
                <a:gridCol w="2020089">
                  <a:extLst>
                    <a:ext uri="{9D8B030D-6E8A-4147-A177-3AD203B41FA5}">
                      <a16:colId xmlns:a16="http://schemas.microsoft.com/office/drawing/2014/main" val="2361396861"/>
                    </a:ext>
                  </a:extLst>
                </a:gridCol>
              </a:tblGrid>
              <a:tr h="525518">
                <a:tc>
                  <a:txBody>
                    <a:bodyPr/>
                    <a:lstStyle/>
                    <a:p>
                      <a:pPr algn="ctr">
                        <a:spcAft>
                          <a:spcPts val="0"/>
                        </a:spcAft>
                      </a:pPr>
                      <a:r>
                        <a:rPr lang="en-US" sz="2400" dirty="0">
                          <a:effectLst/>
                        </a:rPr>
                        <a:t>Cluster #</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Aft>
                          <a:spcPts val="0"/>
                        </a:spcAft>
                      </a:pPr>
                      <a:r>
                        <a:rPr lang="en-US" sz="2400" dirty="0">
                          <a:effectLst/>
                        </a:rPr>
                        <a:t>Avg Rating</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Aft>
                          <a:spcPts val="0"/>
                        </a:spcAft>
                      </a:pPr>
                      <a:r>
                        <a:rPr lang="en-US" sz="2400" dirty="0">
                          <a:effectLst/>
                        </a:rPr>
                        <a:t>Avg Like Count</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Aft>
                          <a:spcPts val="0"/>
                        </a:spcAft>
                      </a:pPr>
                      <a:r>
                        <a:rPr lang="en-US" sz="2400" dirty="0">
                          <a:effectLst/>
                        </a:rPr>
                        <a:t>Avg Tip Count</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Aft>
                          <a:spcPts val="0"/>
                        </a:spcAft>
                      </a:pPr>
                      <a:r>
                        <a:rPr lang="en-US" sz="2400" dirty="0">
                          <a:effectLst/>
                        </a:rPr>
                        <a:t>Avg Price Tier</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70416461"/>
                  </a:ext>
                </a:extLst>
              </a:tr>
              <a:tr h="361410">
                <a:tc>
                  <a:txBody>
                    <a:bodyPr/>
                    <a:lstStyle/>
                    <a:p>
                      <a:pPr algn="ctr">
                        <a:spcAft>
                          <a:spcPts val="0"/>
                        </a:spcAft>
                      </a:pPr>
                      <a:r>
                        <a:rPr lang="en-US" sz="1800" dirty="0">
                          <a:effectLst/>
                        </a:rPr>
                        <a:t>0</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1800" dirty="0">
                          <a:effectLst/>
                        </a:rPr>
                        <a:t>6.83</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1800" dirty="0">
                          <a:effectLst/>
                        </a:rPr>
                        <a:t>1.51</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1800">
                          <a:effectLst/>
                        </a:rPr>
                        <a:t>1.03</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1800">
                          <a:effectLst/>
                        </a:rPr>
                        <a:t>2.0</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5526548"/>
                  </a:ext>
                </a:extLst>
              </a:tr>
              <a:tr h="361410">
                <a:tc>
                  <a:txBody>
                    <a:bodyPr/>
                    <a:lstStyle/>
                    <a:p>
                      <a:pPr algn="ctr">
                        <a:spcAft>
                          <a:spcPts val="0"/>
                        </a:spcAft>
                      </a:pPr>
                      <a:r>
                        <a:rPr lang="en-US" sz="1800">
                          <a:effectLst/>
                        </a:rPr>
                        <a:t>1</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1800">
                          <a:effectLst/>
                        </a:rPr>
                        <a:t>6.49</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1800" dirty="0">
                          <a:effectLst/>
                        </a:rPr>
                        <a:t>1.4</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1800" dirty="0">
                          <a:effectLst/>
                        </a:rPr>
                        <a:t>0.53</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1800">
                          <a:effectLst/>
                        </a:rPr>
                        <a:t>2.0</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3774149"/>
                  </a:ext>
                </a:extLst>
              </a:tr>
              <a:tr h="361410">
                <a:tc>
                  <a:txBody>
                    <a:bodyPr/>
                    <a:lstStyle/>
                    <a:p>
                      <a:pPr algn="ctr">
                        <a:spcAft>
                          <a:spcPts val="0"/>
                        </a:spcAft>
                      </a:pPr>
                      <a:r>
                        <a:rPr lang="en-US" sz="1800">
                          <a:effectLst/>
                        </a:rPr>
                        <a:t>2</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1800">
                          <a:effectLst/>
                        </a:rPr>
                        <a:t>7.42</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1800">
                          <a:effectLst/>
                        </a:rPr>
                        <a:t>0.0</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1800" dirty="0">
                          <a:effectLst/>
                        </a:rPr>
                        <a:t>0.0</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1800" dirty="0">
                          <a:effectLst/>
                        </a:rPr>
                        <a:t>2.0</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1482566"/>
                  </a:ext>
                </a:extLst>
              </a:tr>
              <a:tr h="361410">
                <a:tc>
                  <a:txBody>
                    <a:bodyPr/>
                    <a:lstStyle/>
                    <a:p>
                      <a:pPr algn="ctr">
                        <a:spcAft>
                          <a:spcPts val="0"/>
                        </a:spcAft>
                      </a:pPr>
                      <a:r>
                        <a:rPr lang="en-US" sz="1800">
                          <a:effectLst/>
                        </a:rPr>
                        <a:t>3</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1800">
                          <a:effectLst/>
                        </a:rPr>
                        <a:t>5.12</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1800">
                          <a:effectLst/>
                        </a:rPr>
                        <a:t>0.6</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1800">
                          <a:effectLst/>
                        </a:rPr>
                        <a:t>0.3</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1800" dirty="0">
                          <a:effectLst/>
                        </a:rPr>
                        <a:t>2.0</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3353955"/>
                  </a:ext>
                </a:extLst>
              </a:tr>
              <a:tr h="361410">
                <a:tc>
                  <a:txBody>
                    <a:bodyPr/>
                    <a:lstStyle/>
                    <a:p>
                      <a:pPr algn="ctr">
                        <a:spcAft>
                          <a:spcPts val="0"/>
                        </a:spcAft>
                      </a:pPr>
                      <a:r>
                        <a:rPr lang="en-US" sz="1800">
                          <a:effectLst/>
                        </a:rPr>
                        <a:t>4</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1800">
                          <a:effectLst/>
                        </a:rPr>
                        <a:t>6.92</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1800" dirty="0">
                          <a:effectLst/>
                        </a:rPr>
                        <a:t>1.9</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1800" dirty="0">
                          <a:effectLst/>
                        </a:rPr>
                        <a:t>1.2</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1800" dirty="0">
                          <a:effectLst/>
                        </a:rPr>
                        <a:t>1.0</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8135580"/>
                  </a:ext>
                </a:extLst>
              </a:tr>
            </a:tbl>
          </a:graphicData>
        </a:graphic>
      </p:graphicFrame>
      <p:sp>
        <p:nvSpPr>
          <p:cNvPr id="5" name="Content Placeholder 2">
            <a:extLst>
              <a:ext uri="{FF2B5EF4-FFF2-40B4-BE49-F238E27FC236}">
                <a16:creationId xmlns:a16="http://schemas.microsoft.com/office/drawing/2014/main" id="{8CEBB19F-E211-FD4F-A9EE-56ABFD2858D4}"/>
              </a:ext>
            </a:extLst>
          </p:cNvPr>
          <p:cNvSpPr txBox="1">
            <a:spLocks/>
          </p:cNvSpPr>
          <p:nvPr/>
        </p:nvSpPr>
        <p:spPr>
          <a:xfrm>
            <a:off x="838200" y="1825624"/>
            <a:ext cx="9976945" cy="50323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Cluster #4 is located near the Toronto Downtown area and has very competitive features such as high rating, like count, tip count and low price.</a:t>
            </a:r>
          </a:p>
          <a:p>
            <a:r>
              <a:rPr lang="en-US" sz="2400" dirty="0"/>
              <a:t>Cluster #3 is located near the Scarborough Centre area and has weak competitive features such as low rating, like count and tip count. This could potentially be a good place to have a new restaurant. </a:t>
            </a:r>
          </a:p>
        </p:txBody>
      </p:sp>
      <p:sp>
        <p:nvSpPr>
          <p:cNvPr id="6" name="Slide Number Placeholder 5">
            <a:extLst>
              <a:ext uri="{FF2B5EF4-FFF2-40B4-BE49-F238E27FC236}">
                <a16:creationId xmlns:a16="http://schemas.microsoft.com/office/drawing/2014/main" id="{06A8C6D4-6C18-2941-A147-6723EDEAE450}"/>
              </a:ext>
            </a:extLst>
          </p:cNvPr>
          <p:cNvSpPr>
            <a:spLocks noGrp="1"/>
          </p:cNvSpPr>
          <p:nvPr>
            <p:ph type="sldNum" sz="quarter" idx="12"/>
          </p:nvPr>
        </p:nvSpPr>
        <p:spPr/>
        <p:txBody>
          <a:bodyPr/>
          <a:lstStyle/>
          <a:p>
            <a:fld id="{8F4C08C2-A584-C142-8EE1-706719980F6E}" type="slidenum">
              <a:rPr lang="en-US" smtClean="0"/>
              <a:t>11</a:t>
            </a:fld>
            <a:endParaRPr lang="en-US"/>
          </a:p>
        </p:txBody>
      </p:sp>
    </p:spTree>
    <p:extLst>
      <p:ext uri="{BB962C8B-B14F-4D97-AF65-F5344CB8AC3E}">
        <p14:creationId xmlns:p14="http://schemas.microsoft.com/office/powerpoint/2010/main" val="2703191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4749C-474D-3F46-AB45-8CE7A4338801}"/>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B498F670-8091-024D-A331-B5A713B1749D}"/>
              </a:ext>
            </a:extLst>
          </p:cNvPr>
          <p:cNvSpPr>
            <a:spLocks noGrp="1"/>
          </p:cNvSpPr>
          <p:nvPr>
            <p:ph idx="1"/>
          </p:nvPr>
        </p:nvSpPr>
        <p:spPr/>
        <p:txBody>
          <a:bodyPr>
            <a:normAutofit/>
          </a:bodyPr>
          <a:lstStyle/>
          <a:p>
            <a:r>
              <a:rPr lang="en-US" sz="2400" dirty="0"/>
              <a:t>Different datasets from Foursquare and Canada Statistics were explored to identify optimum locations to start a new restaurant</a:t>
            </a:r>
            <a:r>
              <a:rPr lang="en-CA" sz="2400" dirty="0"/>
              <a:t>.</a:t>
            </a:r>
          </a:p>
          <a:p>
            <a:r>
              <a:rPr lang="en-US" sz="2400" dirty="0"/>
              <a:t>The optimum locations were defined as either those that have very low number of restaurants compared to their population, or those that have some restaurants, but they are of low quality/unpopular.</a:t>
            </a:r>
          </a:p>
          <a:p>
            <a:r>
              <a:rPr lang="en-US" sz="2400" dirty="0"/>
              <a:t>The results suggested that Willowdale West in North York has relatively a very few restaurants compared to its population. Also, the restaurants located near Scarborough Centre area have relatively low ratings and are less liked by their visitors.</a:t>
            </a:r>
            <a:r>
              <a:rPr lang="en-CA" sz="2400" dirty="0"/>
              <a:t>  </a:t>
            </a:r>
            <a:endParaRPr lang="en-US" sz="2400" dirty="0"/>
          </a:p>
        </p:txBody>
      </p:sp>
      <p:sp>
        <p:nvSpPr>
          <p:cNvPr id="4" name="Slide Number Placeholder 3">
            <a:extLst>
              <a:ext uri="{FF2B5EF4-FFF2-40B4-BE49-F238E27FC236}">
                <a16:creationId xmlns:a16="http://schemas.microsoft.com/office/drawing/2014/main" id="{E8A40340-AA85-B442-AA44-20043AC0F28A}"/>
              </a:ext>
            </a:extLst>
          </p:cNvPr>
          <p:cNvSpPr>
            <a:spLocks noGrp="1"/>
          </p:cNvSpPr>
          <p:nvPr>
            <p:ph type="sldNum" sz="quarter" idx="12"/>
          </p:nvPr>
        </p:nvSpPr>
        <p:spPr/>
        <p:txBody>
          <a:bodyPr/>
          <a:lstStyle/>
          <a:p>
            <a:fld id="{8F4C08C2-A584-C142-8EE1-706719980F6E}" type="slidenum">
              <a:rPr lang="en-US" smtClean="0"/>
              <a:t>12</a:t>
            </a:fld>
            <a:endParaRPr lang="en-US"/>
          </a:p>
        </p:txBody>
      </p:sp>
    </p:spTree>
    <p:extLst>
      <p:ext uri="{BB962C8B-B14F-4D97-AF65-F5344CB8AC3E}">
        <p14:creationId xmlns:p14="http://schemas.microsoft.com/office/powerpoint/2010/main" val="2815265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61F5C-569B-A74A-9600-92B9E3EEB698}"/>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080989DF-3996-354B-9A79-56BF6452BC8E}"/>
              </a:ext>
            </a:extLst>
          </p:cNvPr>
          <p:cNvSpPr>
            <a:spLocks noGrp="1"/>
          </p:cNvSpPr>
          <p:nvPr>
            <p:ph idx="1"/>
          </p:nvPr>
        </p:nvSpPr>
        <p:spPr/>
        <p:txBody>
          <a:bodyPr>
            <a:normAutofit/>
          </a:bodyPr>
          <a:lstStyle/>
          <a:p>
            <a:pPr marL="0" indent="0">
              <a:buNone/>
            </a:pPr>
            <a:r>
              <a:rPr lang="en-US" dirty="0"/>
              <a:t>Identifying the optimum location(s) for starting a new restaurant in Toronto, Ontario in Canada.</a:t>
            </a:r>
          </a:p>
          <a:p>
            <a:endParaRPr lang="en-US" dirty="0"/>
          </a:p>
          <a:p>
            <a:pPr marL="0" indent="0">
              <a:buNone/>
            </a:pPr>
            <a:r>
              <a:rPr lang="en-US" b="1" u="sng" dirty="0"/>
              <a:t>Proposed Solution</a:t>
            </a:r>
          </a:p>
          <a:p>
            <a:pPr marL="0" lvl="0" indent="0">
              <a:buNone/>
            </a:pPr>
            <a:r>
              <a:rPr lang="en-US" dirty="0"/>
              <a:t>Finding: </a:t>
            </a:r>
          </a:p>
          <a:p>
            <a:pPr lvl="1"/>
            <a:r>
              <a:rPr lang="en-US" dirty="0"/>
              <a:t>A location with a minimum competition means a location where the number of restaurants is low with respect to the number of people or the current population living there.</a:t>
            </a:r>
            <a:endParaRPr lang="en-CA" dirty="0"/>
          </a:p>
          <a:p>
            <a:pPr lvl="1"/>
            <a:r>
              <a:rPr lang="en-US" dirty="0"/>
              <a:t>A location with a weak competition means a location where there are some restaurants, but their quality or rating is low.</a:t>
            </a:r>
            <a:endParaRPr lang="en-CA" dirty="0"/>
          </a:p>
          <a:p>
            <a:pPr marL="0" indent="0">
              <a:buNone/>
            </a:pPr>
            <a:endParaRPr lang="en-US" dirty="0"/>
          </a:p>
        </p:txBody>
      </p:sp>
      <p:sp>
        <p:nvSpPr>
          <p:cNvPr id="4" name="Slide Number Placeholder 3">
            <a:extLst>
              <a:ext uri="{FF2B5EF4-FFF2-40B4-BE49-F238E27FC236}">
                <a16:creationId xmlns:a16="http://schemas.microsoft.com/office/drawing/2014/main" id="{F519EE96-40C9-D54D-919E-309CB3FA4C54}"/>
              </a:ext>
            </a:extLst>
          </p:cNvPr>
          <p:cNvSpPr>
            <a:spLocks noGrp="1"/>
          </p:cNvSpPr>
          <p:nvPr>
            <p:ph type="sldNum" sz="quarter" idx="12"/>
          </p:nvPr>
        </p:nvSpPr>
        <p:spPr/>
        <p:txBody>
          <a:bodyPr/>
          <a:lstStyle/>
          <a:p>
            <a:fld id="{8F4C08C2-A584-C142-8EE1-706719980F6E}" type="slidenum">
              <a:rPr lang="en-US" smtClean="0"/>
              <a:t>2</a:t>
            </a:fld>
            <a:endParaRPr lang="en-US"/>
          </a:p>
        </p:txBody>
      </p:sp>
    </p:spTree>
    <p:extLst>
      <p:ext uri="{BB962C8B-B14F-4D97-AF65-F5344CB8AC3E}">
        <p14:creationId xmlns:p14="http://schemas.microsoft.com/office/powerpoint/2010/main" val="920346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26FD3-27F4-6E4E-8EAF-889090BCDAF7}"/>
              </a:ext>
            </a:extLst>
          </p:cNvPr>
          <p:cNvSpPr>
            <a:spLocks noGrp="1"/>
          </p:cNvSpPr>
          <p:nvPr>
            <p:ph type="title"/>
          </p:nvPr>
        </p:nvSpPr>
        <p:spPr/>
        <p:txBody>
          <a:bodyPr/>
          <a:lstStyle/>
          <a:p>
            <a:r>
              <a:rPr lang="en-US" dirty="0"/>
              <a:t>Data Sources</a:t>
            </a:r>
          </a:p>
        </p:txBody>
      </p:sp>
      <p:graphicFrame>
        <p:nvGraphicFramePr>
          <p:cNvPr id="4" name="Content Placeholder 3">
            <a:extLst>
              <a:ext uri="{FF2B5EF4-FFF2-40B4-BE49-F238E27FC236}">
                <a16:creationId xmlns:a16="http://schemas.microsoft.com/office/drawing/2014/main" id="{EA92291D-006E-3A4B-971E-184C107B42F9}"/>
              </a:ext>
            </a:extLst>
          </p:cNvPr>
          <p:cNvGraphicFramePr>
            <a:graphicFrameLocks noGrp="1"/>
          </p:cNvGraphicFramePr>
          <p:nvPr>
            <p:ph idx="1"/>
            <p:extLst>
              <p:ext uri="{D42A27DB-BD31-4B8C-83A1-F6EECF244321}">
                <p14:modId xmlns:p14="http://schemas.microsoft.com/office/powerpoint/2010/main" val="3199019845"/>
              </p:ext>
            </p:extLst>
          </p:nvPr>
        </p:nvGraphicFramePr>
        <p:xfrm>
          <a:off x="1434662" y="1554054"/>
          <a:ext cx="9322676" cy="4732810"/>
        </p:xfrm>
        <a:graphic>
          <a:graphicData uri="http://schemas.openxmlformats.org/drawingml/2006/table">
            <a:tbl>
              <a:tblPr firstRow="1" firstCol="1" bandRow="1">
                <a:tableStyleId>{BC89EF96-8CEA-46FF-86C4-4CE0E7609802}</a:tableStyleId>
              </a:tblPr>
              <a:tblGrid>
                <a:gridCol w="4661338">
                  <a:extLst>
                    <a:ext uri="{9D8B030D-6E8A-4147-A177-3AD203B41FA5}">
                      <a16:colId xmlns:a16="http://schemas.microsoft.com/office/drawing/2014/main" val="1173373870"/>
                    </a:ext>
                  </a:extLst>
                </a:gridCol>
                <a:gridCol w="4661338">
                  <a:extLst>
                    <a:ext uri="{9D8B030D-6E8A-4147-A177-3AD203B41FA5}">
                      <a16:colId xmlns:a16="http://schemas.microsoft.com/office/drawing/2014/main" val="2129787212"/>
                    </a:ext>
                  </a:extLst>
                </a:gridCol>
              </a:tblGrid>
              <a:tr h="386352">
                <a:tc>
                  <a:txBody>
                    <a:bodyPr/>
                    <a:lstStyle/>
                    <a:p>
                      <a:pPr algn="ctr">
                        <a:spcAft>
                          <a:spcPts val="0"/>
                        </a:spcAft>
                      </a:pPr>
                      <a:r>
                        <a:rPr lang="en-US" sz="2400" dirty="0">
                          <a:effectLst/>
                        </a:rPr>
                        <a:t>Data type</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2400" dirty="0">
                          <a:effectLst/>
                        </a:rPr>
                        <a:t>Source</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3545537"/>
                  </a:ext>
                </a:extLst>
              </a:tr>
              <a:tr h="579528">
                <a:tc>
                  <a:txBody>
                    <a:bodyPr/>
                    <a:lstStyle/>
                    <a:p>
                      <a:pPr algn="ctr">
                        <a:spcAft>
                          <a:spcPts val="0"/>
                        </a:spcAft>
                      </a:pPr>
                      <a:r>
                        <a:rPr lang="en-US" sz="1800" dirty="0">
                          <a:effectLst/>
                        </a:rPr>
                        <a:t>Postal Codes, Boroughs and </a:t>
                      </a:r>
                      <a:r>
                        <a:rPr lang="en-US" sz="1800" dirty="0" err="1">
                          <a:effectLst/>
                        </a:rPr>
                        <a:t>Neighbourhoods</a:t>
                      </a:r>
                      <a:r>
                        <a:rPr lang="en-US" sz="1800" dirty="0">
                          <a:effectLst/>
                        </a:rPr>
                        <a:t> in Canada</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1800">
                          <a:effectLst/>
                        </a:rPr>
                        <a:t>Wikipedia</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2400133"/>
                  </a:ext>
                </a:extLst>
              </a:tr>
              <a:tr h="579528">
                <a:tc>
                  <a:txBody>
                    <a:bodyPr/>
                    <a:lstStyle/>
                    <a:p>
                      <a:pPr algn="ctr">
                        <a:spcAft>
                          <a:spcPts val="0"/>
                        </a:spcAft>
                      </a:pPr>
                      <a:r>
                        <a:rPr lang="en-US" sz="1800">
                          <a:effectLst/>
                        </a:rPr>
                        <a:t>Postal Codes, and geographical locations in Toronto, Ontario</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1800">
                          <a:effectLst/>
                        </a:rPr>
                        <a:t>Coursera (CognitiveClass.ai)</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9688996"/>
                  </a:ext>
                </a:extLst>
              </a:tr>
              <a:tr h="579528">
                <a:tc>
                  <a:txBody>
                    <a:bodyPr/>
                    <a:lstStyle/>
                    <a:p>
                      <a:pPr algn="ctr">
                        <a:spcAft>
                          <a:spcPts val="0"/>
                        </a:spcAft>
                      </a:pPr>
                      <a:r>
                        <a:rPr lang="en-US" sz="1800">
                          <a:effectLst/>
                        </a:rPr>
                        <a:t>The population in each Neighbourhood in Canada in 2016</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1800">
                          <a:effectLst/>
                        </a:rPr>
                        <a:t>Canada Stats</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3523429"/>
                  </a:ext>
                </a:extLst>
              </a:tr>
              <a:tr h="869291">
                <a:tc>
                  <a:txBody>
                    <a:bodyPr/>
                    <a:lstStyle/>
                    <a:p>
                      <a:pPr algn="ctr">
                        <a:spcAft>
                          <a:spcPts val="0"/>
                        </a:spcAft>
                      </a:pPr>
                      <a:r>
                        <a:rPr lang="en-US" sz="1800">
                          <a:effectLst/>
                        </a:rPr>
                        <a:t>The geographical boundaries for each Neighbourhood in Toronto, Ontario</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1800">
                          <a:effectLst/>
                        </a:rPr>
                        <a:t>Canada Stats</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75091636"/>
                  </a:ext>
                </a:extLst>
              </a:tr>
              <a:tr h="1159055">
                <a:tc>
                  <a:txBody>
                    <a:bodyPr/>
                    <a:lstStyle/>
                    <a:p>
                      <a:pPr algn="ctr">
                        <a:spcAft>
                          <a:spcPts val="0"/>
                        </a:spcAft>
                      </a:pPr>
                      <a:r>
                        <a:rPr lang="en-US" sz="1800">
                          <a:effectLst/>
                        </a:rPr>
                        <a:t>Venues' IDs, names, locations, distances from the corresponding Neighbourhood centre location, postal codes and categories type</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1800">
                          <a:effectLst/>
                        </a:rPr>
                        <a:t>Foursquare API</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4092521"/>
                  </a:ext>
                </a:extLst>
              </a:tr>
              <a:tr h="579528">
                <a:tc>
                  <a:txBody>
                    <a:bodyPr/>
                    <a:lstStyle/>
                    <a:p>
                      <a:pPr algn="ctr">
                        <a:spcAft>
                          <a:spcPts val="0"/>
                        </a:spcAft>
                      </a:pPr>
                      <a:r>
                        <a:rPr lang="en-US" sz="1800" dirty="0">
                          <a:effectLst/>
                        </a:rPr>
                        <a:t>Restaurants' ratings, likes, </a:t>
                      </a:r>
                      <a:r>
                        <a:rPr lang="en-US" sz="1800" dirty="0" err="1">
                          <a:effectLst/>
                        </a:rPr>
                        <a:t>checkins</a:t>
                      </a:r>
                      <a:r>
                        <a:rPr lang="en-US" sz="1800" dirty="0">
                          <a:effectLst/>
                        </a:rPr>
                        <a:t>, price tier and tips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1800" dirty="0">
                          <a:effectLst/>
                        </a:rPr>
                        <a:t>Foursquare API</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8658496"/>
                  </a:ext>
                </a:extLst>
              </a:tr>
            </a:tbl>
          </a:graphicData>
        </a:graphic>
      </p:graphicFrame>
      <p:sp>
        <p:nvSpPr>
          <p:cNvPr id="5" name="Slide Number Placeholder 4">
            <a:extLst>
              <a:ext uri="{FF2B5EF4-FFF2-40B4-BE49-F238E27FC236}">
                <a16:creationId xmlns:a16="http://schemas.microsoft.com/office/drawing/2014/main" id="{2B1B791B-5D1D-BF40-A1DA-DA6CF26B35A0}"/>
              </a:ext>
            </a:extLst>
          </p:cNvPr>
          <p:cNvSpPr>
            <a:spLocks noGrp="1"/>
          </p:cNvSpPr>
          <p:nvPr>
            <p:ph type="sldNum" sz="quarter" idx="12"/>
          </p:nvPr>
        </p:nvSpPr>
        <p:spPr/>
        <p:txBody>
          <a:bodyPr/>
          <a:lstStyle/>
          <a:p>
            <a:fld id="{8F4C08C2-A584-C142-8EE1-706719980F6E}" type="slidenum">
              <a:rPr lang="en-US" smtClean="0"/>
              <a:t>3</a:t>
            </a:fld>
            <a:endParaRPr lang="en-US"/>
          </a:p>
        </p:txBody>
      </p:sp>
    </p:spTree>
    <p:extLst>
      <p:ext uri="{BB962C8B-B14F-4D97-AF65-F5344CB8AC3E}">
        <p14:creationId xmlns:p14="http://schemas.microsoft.com/office/powerpoint/2010/main" val="826659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E866-9E16-E447-A172-42E95D9DC05E}"/>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B4430A43-F210-CE44-AFA2-F884CD83D4FE}"/>
              </a:ext>
            </a:extLst>
          </p:cNvPr>
          <p:cNvSpPr>
            <a:spLocks noGrp="1"/>
          </p:cNvSpPr>
          <p:nvPr>
            <p:ph idx="1"/>
          </p:nvPr>
        </p:nvSpPr>
        <p:spPr/>
        <p:txBody>
          <a:bodyPr>
            <a:normAutofit/>
          </a:bodyPr>
          <a:lstStyle/>
          <a:p>
            <a:r>
              <a:rPr lang="en-US" sz="2400" dirty="0"/>
              <a:t>More than 50% of the rating values of the restaurants are missing!</a:t>
            </a:r>
          </a:p>
          <a:p>
            <a:r>
              <a:rPr lang="en-US" sz="2400" dirty="0"/>
              <a:t>Trying to get the missing rating values using the Like Counts in SLR.</a:t>
            </a:r>
          </a:p>
          <a:p>
            <a:r>
              <a:rPr lang="en-US" sz="2400" dirty="0"/>
              <a:t>Weak correlation (~0.5) between Rating and Like Counts.</a:t>
            </a:r>
          </a:p>
          <a:p>
            <a:r>
              <a:rPr lang="en-US" sz="2400" dirty="0"/>
              <a:t>Assuming uniform random distribution for missing values</a:t>
            </a:r>
          </a:p>
        </p:txBody>
      </p:sp>
      <p:pic>
        <p:nvPicPr>
          <p:cNvPr id="4" name="Picture 3" descr="A screenshot of a video game&#10;&#10;Description automatically generated">
            <a:extLst>
              <a:ext uri="{FF2B5EF4-FFF2-40B4-BE49-F238E27FC236}">
                <a16:creationId xmlns:a16="http://schemas.microsoft.com/office/drawing/2014/main" id="{AC752C31-8EBD-7948-896B-C23ADF73443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4773" y="3543110"/>
            <a:ext cx="3840817" cy="2633853"/>
          </a:xfrm>
          <a:prstGeom prst="rect">
            <a:avLst/>
          </a:prstGeom>
          <a:noFill/>
          <a:ln>
            <a:noFill/>
          </a:ln>
        </p:spPr>
      </p:pic>
      <p:pic>
        <p:nvPicPr>
          <p:cNvPr id="5" name="Picture 4" descr="A close up of a map&#10;&#10;Description automatically generated">
            <a:extLst>
              <a:ext uri="{FF2B5EF4-FFF2-40B4-BE49-F238E27FC236}">
                <a16:creationId xmlns:a16="http://schemas.microsoft.com/office/drawing/2014/main" id="{C161941C-CE50-DA47-B1C2-0290C3456DD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207577" y="3543110"/>
            <a:ext cx="3776846" cy="2633853"/>
          </a:xfrm>
          <a:prstGeom prst="rect">
            <a:avLst/>
          </a:prstGeom>
          <a:noFill/>
          <a:ln>
            <a:noFill/>
          </a:ln>
        </p:spPr>
      </p:pic>
      <p:pic>
        <p:nvPicPr>
          <p:cNvPr id="6" name="Picture 5" descr="A picture containing screenshot&#10;&#10;Description automatically generated">
            <a:extLst>
              <a:ext uri="{FF2B5EF4-FFF2-40B4-BE49-F238E27FC236}">
                <a16:creationId xmlns:a16="http://schemas.microsoft.com/office/drawing/2014/main" id="{38FF6140-D4EC-A040-B2F4-44D407CBAE4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8058492" y="3543109"/>
            <a:ext cx="3910145" cy="2633853"/>
          </a:xfrm>
          <a:prstGeom prst="rect">
            <a:avLst/>
          </a:prstGeom>
          <a:noFill/>
          <a:ln>
            <a:noFill/>
          </a:ln>
        </p:spPr>
      </p:pic>
      <p:sp>
        <p:nvSpPr>
          <p:cNvPr id="7" name="Rectangle 6">
            <a:extLst>
              <a:ext uri="{FF2B5EF4-FFF2-40B4-BE49-F238E27FC236}">
                <a16:creationId xmlns:a16="http://schemas.microsoft.com/office/drawing/2014/main" id="{2399E186-DAB9-5241-9940-3968FBF22F51}"/>
              </a:ext>
            </a:extLst>
          </p:cNvPr>
          <p:cNvSpPr/>
          <p:nvPr/>
        </p:nvSpPr>
        <p:spPr>
          <a:xfrm>
            <a:off x="376377" y="6169708"/>
            <a:ext cx="3397607" cy="646331"/>
          </a:xfrm>
          <a:prstGeom prst="rect">
            <a:avLst/>
          </a:prstGeom>
        </p:spPr>
        <p:txBody>
          <a:bodyPr wrap="square">
            <a:spAutoFit/>
          </a:bodyPr>
          <a:lstStyle/>
          <a:p>
            <a:pPr algn="ctr">
              <a:spcAft>
                <a:spcPts val="1000"/>
              </a:spcAft>
            </a:pPr>
            <a:r>
              <a:rPr lang="en-CA" i="1" dirty="0">
                <a:solidFill>
                  <a:srgbClr val="44546A"/>
                </a:solidFill>
                <a:latin typeface="Calibri" panose="020F0502020204030204" pitchFamily="34" charset="0"/>
                <a:ea typeface="Calibri" panose="020F0502020204030204" pitchFamily="34" charset="0"/>
                <a:cs typeface="Times New Roman" panose="02020603050405020304" pitchFamily="18" charset="0"/>
              </a:rPr>
              <a:t>Distribution of the available Ratings in the restaurants</a:t>
            </a:r>
          </a:p>
        </p:txBody>
      </p:sp>
      <p:sp>
        <p:nvSpPr>
          <p:cNvPr id="8" name="Rectangle 7">
            <a:extLst>
              <a:ext uri="{FF2B5EF4-FFF2-40B4-BE49-F238E27FC236}">
                <a16:creationId xmlns:a16="http://schemas.microsoft.com/office/drawing/2014/main" id="{3579A02B-772E-D04E-82E5-CAB2AC2DF24B}"/>
              </a:ext>
            </a:extLst>
          </p:cNvPr>
          <p:cNvSpPr/>
          <p:nvPr/>
        </p:nvSpPr>
        <p:spPr>
          <a:xfrm>
            <a:off x="4397196" y="6169709"/>
            <a:ext cx="3397607" cy="646331"/>
          </a:xfrm>
          <a:prstGeom prst="rect">
            <a:avLst/>
          </a:prstGeom>
        </p:spPr>
        <p:txBody>
          <a:bodyPr wrap="square">
            <a:spAutoFit/>
          </a:bodyPr>
          <a:lstStyle/>
          <a:p>
            <a:pPr algn="ctr">
              <a:spcAft>
                <a:spcPts val="1000"/>
              </a:spcAft>
            </a:pPr>
            <a:r>
              <a:rPr lang="en-CA" i="1" dirty="0">
                <a:solidFill>
                  <a:srgbClr val="44546A"/>
                </a:solidFill>
                <a:latin typeface="Calibri" panose="020F0502020204030204" pitchFamily="34" charset="0"/>
                <a:ea typeface="Calibri" panose="020F0502020204030204" pitchFamily="34" charset="0"/>
                <a:cs typeface="Times New Roman" panose="02020603050405020304" pitchFamily="18" charset="0"/>
              </a:rPr>
              <a:t>Single Linear Regression between the Like Count and Rating</a:t>
            </a:r>
          </a:p>
        </p:txBody>
      </p:sp>
      <p:sp>
        <p:nvSpPr>
          <p:cNvPr id="9" name="Rectangle 8">
            <a:extLst>
              <a:ext uri="{FF2B5EF4-FFF2-40B4-BE49-F238E27FC236}">
                <a16:creationId xmlns:a16="http://schemas.microsoft.com/office/drawing/2014/main" id="{4072029F-7B31-B443-B120-6E032E707AFB}"/>
              </a:ext>
            </a:extLst>
          </p:cNvPr>
          <p:cNvSpPr/>
          <p:nvPr/>
        </p:nvSpPr>
        <p:spPr>
          <a:xfrm>
            <a:off x="8321307" y="6169708"/>
            <a:ext cx="3776846" cy="646331"/>
          </a:xfrm>
          <a:prstGeom prst="rect">
            <a:avLst/>
          </a:prstGeom>
        </p:spPr>
        <p:txBody>
          <a:bodyPr wrap="square">
            <a:spAutoFit/>
          </a:bodyPr>
          <a:lstStyle/>
          <a:p>
            <a:pPr algn="ctr">
              <a:spcAft>
                <a:spcPts val="1000"/>
              </a:spcAft>
            </a:pPr>
            <a:r>
              <a:rPr lang="en-CA" i="1" dirty="0">
                <a:solidFill>
                  <a:srgbClr val="44546A"/>
                </a:solidFill>
                <a:latin typeface="Calibri" panose="020F0502020204030204" pitchFamily="34" charset="0"/>
                <a:cs typeface="Times New Roman" panose="02020603050405020304" pitchFamily="18" charset="0"/>
              </a:rPr>
              <a:t>Distribution of Rating after using a uniform random distribution.</a:t>
            </a:r>
            <a:endParaRPr lang="en-US" i="1" dirty="0">
              <a:solidFill>
                <a:srgbClr val="44546A"/>
              </a:solidFill>
              <a:latin typeface="Calibri" panose="020F0502020204030204" pitchFamily="34" charset="0"/>
              <a:cs typeface="Times New Roman" panose="02020603050405020304" pitchFamily="18" charset="0"/>
            </a:endParaRPr>
          </a:p>
        </p:txBody>
      </p:sp>
      <p:sp>
        <p:nvSpPr>
          <p:cNvPr id="10" name="Slide Number Placeholder 9">
            <a:extLst>
              <a:ext uri="{FF2B5EF4-FFF2-40B4-BE49-F238E27FC236}">
                <a16:creationId xmlns:a16="http://schemas.microsoft.com/office/drawing/2014/main" id="{03F5476C-2AB3-8B43-A590-4453CB2F52F1}"/>
              </a:ext>
            </a:extLst>
          </p:cNvPr>
          <p:cNvSpPr>
            <a:spLocks noGrp="1"/>
          </p:cNvSpPr>
          <p:nvPr>
            <p:ph type="sldNum" sz="quarter" idx="12"/>
          </p:nvPr>
        </p:nvSpPr>
        <p:spPr/>
        <p:txBody>
          <a:bodyPr/>
          <a:lstStyle/>
          <a:p>
            <a:fld id="{8F4C08C2-A584-C142-8EE1-706719980F6E}" type="slidenum">
              <a:rPr lang="en-US" smtClean="0"/>
              <a:t>4</a:t>
            </a:fld>
            <a:endParaRPr lang="en-US"/>
          </a:p>
        </p:txBody>
      </p:sp>
    </p:spTree>
    <p:extLst>
      <p:ext uri="{BB962C8B-B14F-4D97-AF65-F5344CB8AC3E}">
        <p14:creationId xmlns:p14="http://schemas.microsoft.com/office/powerpoint/2010/main" val="644595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ADACC-2E77-5D4E-B9B5-F587B1AEBC3E}"/>
              </a:ext>
            </a:extLst>
          </p:cNvPr>
          <p:cNvSpPr>
            <a:spLocks noGrp="1"/>
          </p:cNvSpPr>
          <p:nvPr>
            <p:ph type="title"/>
          </p:nvPr>
        </p:nvSpPr>
        <p:spPr/>
        <p:txBody>
          <a:bodyPr/>
          <a:lstStyle/>
          <a:p>
            <a:r>
              <a:rPr lang="en-US" dirty="0"/>
              <a:t>Exploratory Data Analysis</a:t>
            </a:r>
          </a:p>
        </p:txBody>
      </p:sp>
      <p:pic>
        <p:nvPicPr>
          <p:cNvPr id="4" name="Content Placeholder 3" descr="A screen shot of a computer&#10;&#10;Description automatically generated">
            <a:extLst>
              <a:ext uri="{FF2B5EF4-FFF2-40B4-BE49-F238E27FC236}">
                <a16:creationId xmlns:a16="http://schemas.microsoft.com/office/drawing/2014/main" id="{B971DBD2-0682-CA46-A0B9-48DF9E3AA5A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28440" y="1451131"/>
            <a:ext cx="6663559" cy="5406869"/>
          </a:xfrm>
          <a:prstGeom prst="rect">
            <a:avLst/>
          </a:prstGeom>
          <a:noFill/>
          <a:ln>
            <a:noFill/>
          </a:ln>
        </p:spPr>
      </p:pic>
      <p:sp>
        <p:nvSpPr>
          <p:cNvPr id="5" name="Content Placeholder 2">
            <a:extLst>
              <a:ext uri="{FF2B5EF4-FFF2-40B4-BE49-F238E27FC236}">
                <a16:creationId xmlns:a16="http://schemas.microsoft.com/office/drawing/2014/main" id="{4A5A59A1-3145-CC4D-BB33-EB034FA8AEEA}"/>
              </a:ext>
            </a:extLst>
          </p:cNvPr>
          <p:cNvSpPr txBox="1">
            <a:spLocks/>
          </p:cNvSpPr>
          <p:nvPr/>
        </p:nvSpPr>
        <p:spPr>
          <a:xfrm>
            <a:off x="838200" y="1825625"/>
            <a:ext cx="480585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Total number of restaurants for each cuisine.</a:t>
            </a:r>
          </a:p>
          <a:p>
            <a:r>
              <a:rPr lang="en-US" sz="2400" dirty="0"/>
              <a:t>The largest count belongs to generic restaurants (without a specific cuisine).</a:t>
            </a:r>
          </a:p>
          <a:p>
            <a:r>
              <a:rPr lang="en-US" sz="2400" dirty="0"/>
              <a:t>Not possible to do analysis based on cuisine.</a:t>
            </a:r>
          </a:p>
        </p:txBody>
      </p:sp>
      <p:sp>
        <p:nvSpPr>
          <p:cNvPr id="6" name="Oval 5">
            <a:extLst>
              <a:ext uri="{FF2B5EF4-FFF2-40B4-BE49-F238E27FC236}">
                <a16:creationId xmlns:a16="http://schemas.microsoft.com/office/drawing/2014/main" id="{0059C525-3A15-3B4F-A0D0-9669F23108FC}"/>
              </a:ext>
            </a:extLst>
          </p:cNvPr>
          <p:cNvSpPr/>
          <p:nvPr/>
        </p:nvSpPr>
        <p:spPr>
          <a:xfrm>
            <a:off x="11443136" y="2403576"/>
            <a:ext cx="641131" cy="641131"/>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1DC6544-1CBF-0B4B-A918-E26023CBB51A}"/>
              </a:ext>
            </a:extLst>
          </p:cNvPr>
          <p:cNvSpPr/>
          <p:nvPr/>
        </p:nvSpPr>
        <p:spPr>
          <a:xfrm>
            <a:off x="10576033" y="1939650"/>
            <a:ext cx="1498680" cy="369332"/>
          </a:xfrm>
          <a:prstGeom prst="rect">
            <a:avLst/>
          </a:prstGeom>
        </p:spPr>
        <p:txBody>
          <a:bodyPr wrap="none">
            <a:spAutoFit/>
          </a:bodyPr>
          <a:lstStyle/>
          <a:p>
            <a:r>
              <a:rPr lang="en-US" dirty="0">
                <a:solidFill>
                  <a:srgbClr val="FF0000"/>
                </a:solidFill>
              </a:rPr>
              <a:t>Largest count </a:t>
            </a:r>
          </a:p>
        </p:txBody>
      </p:sp>
      <p:sp>
        <p:nvSpPr>
          <p:cNvPr id="8" name="Slide Number Placeholder 7">
            <a:extLst>
              <a:ext uri="{FF2B5EF4-FFF2-40B4-BE49-F238E27FC236}">
                <a16:creationId xmlns:a16="http://schemas.microsoft.com/office/drawing/2014/main" id="{7D63A54C-660B-A14E-A54B-84130CB83CF2}"/>
              </a:ext>
            </a:extLst>
          </p:cNvPr>
          <p:cNvSpPr>
            <a:spLocks noGrp="1"/>
          </p:cNvSpPr>
          <p:nvPr>
            <p:ph type="sldNum" sz="quarter" idx="12"/>
          </p:nvPr>
        </p:nvSpPr>
        <p:spPr/>
        <p:txBody>
          <a:bodyPr/>
          <a:lstStyle/>
          <a:p>
            <a:fld id="{8F4C08C2-A584-C142-8EE1-706719980F6E}" type="slidenum">
              <a:rPr lang="en-US" smtClean="0"/>
              <a:t>5</a:t>
            </a:fld>
            <a:endParaRPr lang="en-US"/>
          </a:p>
        </p:txBody>
      </p:sp>
    </p:spTree>
    <p:extLst>
      <p:ext uri="{BB962C8B-B14F-4D97-AF65-F5344CB8AC3E}">
        <p14:creationId xmlns:p14="http://schemas.microsoft.com/office/powerpoint/2010/main" val="177010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B12C0-B4F9-DA45-BB2E-C8DEF65CC369}"/>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8F6A0500-6559-C84C-88C1-674EB8AF64FC}"/>
              </a:ext>
            </a:extLst>
          </p:cNvPr>
          <p:cNvSpPr>
            <a:spLocks noGrp="1"/>
          </p:cNvSpPr>
          <p:nvPr>
            <p:ph idx="1"/>
          </p:nvPr>
        </p:nvSpPr>
        <p:spPr>
          <a:xfrm>
            <a:off x="838201" y="1825625"/>
            <a:ext cx="3292366" cy="4351338"/>
          </a:xfrm>
        </p:spPr>
        <p:txBody>
          <a:bodyPr>
            <a:normAutofit/>
          </a:bodyPr>
          <a:lstStyle/>
          <a:p>
            <a:pPr marL="0" indent="0">
              <a:buNone/>
            </a:pPr>
            <a:r>
              <a:rPr lang="en-US" sz="2400" b="1" dirty="0"/>
              <a:t>Number of restaurants in each </a:t>
            </a:r>
            <a:r>
              <a:rPr lang="en-US" sz="2400" b="1" dirty="0" err="1"/>
              <a:t>neighbourhood</a:t>
            </a:r>
            <a:endParaRPr lang="en-US" sz="2400" b="1" dirty="0"/>
          </a:p>
          <a:p>
            <a:r>
              <a:rPr lang="en-US" sz="2400" dirty="0"/>
              <a:t>Large density of restaurants in the Toronto Downtown compared to the borders of Toronto.</a:t>
            </a:r>
          </a:p>
        </p:txBody>
      </p:sp>
      <p:pic>
        <p:nvPicPr>
          <p:cNvPr id="5" name="Picture 4">
            <a:extLst>
              <a:ext uri="{FF2B5EF4-FFF2-40B4-BE49-F238E27FC236}">
                <a16:creationId xmlns:a16="http://schemas.microsoft.com/office/drawing/2014/main" id="{9CBE362F-FE4B-C44D-9901-DE68CEF5EEDA}"/>
              </a:ext>
            </a:extLst>
          </p:cNvPr>
          <p:cNvPicPr/>
          <p:nvPr/>
        </p:nvPicPr>
        <p:blipFill>
          <a:blip r:embed="rId2"/>
          <a:stretch>
            <a:fillRect/>
          </a:stretch>
        </p:blipFill>
        <p:spPr>
          <a:xfrm>
            <a:off x="3967004" y="1825625"/>
            <a:ext cx="8088999" cy="4887968"/>
          </a:xfrm>
          <a:prstGeom prst="rect">
            <a:avLst/>
          </a:prstGeom>
        </p:spPr>
      </p:pic>
      <p:sp>
        <p:nvSpPr>
          <p:cNvPr id="6" name="Slide Number Placeholder 5">
            <a:extLst>
              <a:ext uri="{FF2B5EF4-FFF2-40B4-BE49-F238E27FC236}">
                <a16:creationId xmlns:a16="http://schemas.microsoft.com/office/drawing/2014/main" id="{7D5F0D3E-7EDD-D248-8D5B-1507502E763E}"/>
              </a:ext>
            </a:extLst>
          </p:cNvPr>
          <p:cNvSpPr>
            <a:spLocks noGrp="1"/>
          </p:cNvSpPr>
          <p:nvPr>
            <p:ph type="sldNum" sz="quarter" idx="12"/>
          </p:nvPr>
        </p:nvSpPr>
        <p:spPr/>
        <p:txBody>
          <a:bodyPr/>
          <a:lstStyle/>
          <a:p>
            <a:fld id="{8F4C08C2-A584-C142-8EE1-706719980F6E}" type="slidenum">
              <a:rPr lang="en-US" smtClean="0"/>
              <a:t>6</a:t>
            </a:fld>
            <a:endParaRPr lang="en-US"/>
          </a:p>
        </p:txBody>
      </p:sp>
    </p:spTree>
    <p:extLst>
      <p:ext uri="{BB962C8B-B14F-4D97-AF65-F5344CB8AC3E}">
        <p14:creationId xmlns:p14="http://schemas.microsoft.com/office/powerpoint/2010/main" val="2078968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CAAE0-08A3-0D42-908B-830C8125714B}"/>
              </a:ext>
            </a:extLst>
          </p:cNvPr>
          <p:cNvSpPr>
            <a:spLocks noGrp="1"/>
          </p:cNvSpPr>
          <p:nvPr>
            <p:ph type="title"/>
          </p:nvPr>
        </p:nvSpPr>
        <p:spPr/>
        <p:txBody>
          <a:bodyPr/>
          <a:lstStyle/>
          <a:p>
            <a:r>
              <a:rPr lang="en-US" dirty="0"/>
              <a:t>Exploratory Data Analysis</a:t>
            </a:r>
          </a:p>
        </p:txBody>
      </p:sp>
      <p:sp>
        <p:nvSpPr>
          <p:cNvPr id="4" name="Content Placeholder 2">
            <a:extLst>
              <a:ext uri="{FF2B5EF4-FFF2-40B4-BE49-F238E27FC236}">
                <a16:creationId xmlns:a16="http://schemas.microsoft.com/office/drawing/2014/main" id="{098C5CCB-A24E-CC4E-86CB-27DCBF116CCC}"/>
              </a:ext>
            </a:extLst>
          </p:cNvPr>
          <p:cNvSpPr>
            <a:spLocks noGrp="1"/>
          </p:cNvSpPr>
          <p:nvPr>
            <p:ph idx="1"/>
          </p:nvPr>
        </p:nvSpPr>
        <p:spPr>
          <a:xfrm>
            <a:off x="838201" y="1825625"/>
            <a:ext cx="3239814" cy="4351338"/>
          </a:xfrm>
        </p:spPr>
        <p:txBody>
          <a:bodyPr>
            <a:normAutofit/>
          </a:bodyPr>
          <a:lstStyle/>
          <a:p>
            <a:pPr marL="0" indent="0">
              <a:buNone/>
            </a:pPr>
            <a:r>
              <a:rPr lang="en-US" sz="2400" b="1" dirty="0"/>
              <a:t>Population in each </a:t>
            </a:r>
            <a:r>
              <a:rPr lang="en-US" sz="2400" b="1" dirty="0" err="1"/>
              <a:t>neighbourhood</a:t>
            </a:r>
            <a:endParaRPr lang="en-US" sz="2400" b="1" dirty="0"/>
          </a:p>
          <a:p>
            <a:r>
              <a:rPr lang="en-US" sz="2400" dirty="0"/>
              <a:t>Large population centers near the borders of Toronto.</a:t>
            </a:r>
          </a:p>
          <a:p>
            <a:r>
              <a:rPr lang="en-US" sz="2400" dirty="0"/>
              <a:t>Many small </a:t>
            </a:r>
            <a:r>
              <a:rPr lang="en-US" sz="2400" dirty="0" err="1"/>
              <a:t>neighbourhoods</a:t>
            </a:r>
            <a:r>
              <a:rPr lang="en-US" sz="2400" dirty="0"/>
              <a:t> near Toronto Downtown with relatively smaller populations.</a:t>
            </a:r>
          </a:p>
        </p:txBody>
      </p:sp>
      <p:pic>
        <p:nvPicPr>
          <p:cNvPr id="7" name="Picture 6" descr="A close up of a map&#10;&#10;Description automatically generated">
            <a:extLst>
              <a:ext uri="{FF2B5EF4-FFF2-40B4-BE49-F238E27FC236}">
                <a16:creationId xmlns:a16="http://schemas.microsoft.com/office/drawing/2014/main" id="{B368DCD9-66E7-224E-BFB8-5BD41412FCB9}"/>
              </a:ext>
            </a:extLst>
          </p:cNvPr>
          <p:cNvPicPr/>
          <p:nvPr/>
        </p:nvPicPr>
        <p:blipFill>
          <a:blip r:embed="rId2"/>
          <a:stretch>
            <a:fillRect/>
          </a:stretch>
        </p:blipFill>
        <p:spPr>
          <a:xfrm>
            <a:off x="3873085" y="1825626"/>
            <a:ext cx="8240088" cy="4957258"/>
          </a:xfrm>
          <a:prstGeom prst="rect">
            <a:avLst/>
          </a:prstGeom>
        </p:spPr>
      </p:pic>
      <p:sp>
        <p:nvSpPr>
          <p:cNvPr id="8" name="Slide Number Placeholder 7">
            <a:extLst>
              <a:ext uri="{FF2B5EF4-FFF2-40B4-BE49-F238E27FC236}">
                <a16:creationId xmlns:a16="http://schemas.microsoft.com/office/drawing/2014/main" id="{E06A96E4-4061-C64B-92F5-6B539C5796C1}"/>
              </a:ext>
            </a:extLst>
          </p:cNvPr>
          <p:cNvSpPr>
            <a:spLocks noGrp="1"/>
          </p:cNvSpPr>
          <p:nvPr>
            <p:ph type="sldNum" sz="quarter" idx="12"/>
          </p:nvPr>
        </p:nvSpPr>
        <p:spPr/>
        <p:txBody>
          <a:bodyPr/>
          <a:lstStyle/>
          <a:p>
            <a:fld id="{8F4C08C2-A584-C142-8EE1-706719980F6E}" type="slidenum">
              <a:rPr lang="en-US" smtClean="0"/>
              <a:t>7</a:t>
            </a:fld>
            <a:endParaRPr lang="en-US"/>
          </a:p>
        </p:txBody>
      </p:sp>
    </p:spTree>
    <p:extLst>
      <p:ext uri="{BB962C8B-B14F-4D97-AF65-F5344CB8AC3E}">
        <p14:creationId xmlns:p14="http://schemas.microsoft.com/office/powerpoint/2010/main" val="2583218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4824A-BD9C-D849-8166-21C7C6940A8E}"/>
              </a:ext>
            </a:extLst>
          </p:cNvPr>
          <p:cNvSpPr>
            <a:spLocks noGrp="1"/>
          </p:cNvSpPr>
          <p:nvPr>
            <p:ph type="title"/>
          </p:nvPr>
        </p:nvSpPr>
        <p:spPr/>
        <p:txBody>
          <a:bodyPr/>
          <a:lstStyle/>
          <a:p>
            <a:r>
              <a:rPr lang="en-US" dirty="0"/>
              <a:t>Results and Discussion</a:t>
            </a:r>
          </a:p>
        </p:txBody>
      </p:sp>
      <p:sp>
        <p:nvSpPr>
          <p:cNvPr id="3" name="Content Placeholder 2">
            <a:extLst>
              <a:ext uri="{FF2B5EF4-FFF2-40B4-BE49-F238E27FC236}">
                <a16:creationId xmlns:a16="http://schemas.microsoft.com/office/drawing/2014/main" id="{CC70C86F-7D96-204F-9AF3-4984937608B9}"/>
              </a:ext>
            </a:extLst>
          </p:cNvPr>
          <p:cNvSpPr>
            <a:spLocks noGrp="1"/>
          </p:cNvSpPr>
          <p:nvPr>
            <p:ph idx="1"/>
          </p:nvPr>
        </p:nvSpPr>
        <p:spPr>
          <a:xfrm>
            <a:off x="838200" y="1825625"/>
            <a:ext cx="3134710" cy="4351338"/>
          </a:xfrm>
        </p:spPr>
        <p:txBody>
          <a:bodyPr>
            <a:normAutofit/>
          </a:bodyPr>
          <a:lstStyle/>
          <a:p>
            <a:pPr marL="0" indent="0">
              <a:buNone/>
            </a:pPr>
            <a:r>
              <a:rPr lang="en-US" sz="2400" b="1" dirty="0"/>
              <a:t>Lack of restaurants in some </a:t>
            </a:r>
            <a:r>
              <a:rPr lang="en-US" sz="2400" b="1" dirty="0" err="1"/>
              <a:t>neighbourhoods</a:t>
            </a:r>
            <a:endParaRPr lang="en-US" sz="2400" b="1" dirty="0"/>
          </a:p>
          <a:p>
            <a:r>
              <a:rPr lang="en-US" sz="2400" dirty="0"/>
              <a:t>The ratio between the population and number of restaurants in each </a:t>
            </a:r>
            <a:r>
              <a:rPr lang="en-US" sz="2400" dirty="0" err="1"/>
              <a:t>neighbourhood</a:t>
            </a:r>
            <a:r>
              <a:rPr lang="en-US" sz="2400" dirty="0"/>
              <a:t>.</a:t>
            </a:r>
          </a:p>
          <a:p>
            <a:r>
              <a:rPr lang="en-US" sz="2400" dirty="0"/>
              <a:t>Willowdale West in North York has only 1 restaurant and a population greater than 40,000.</a:t>
            </a:r>
          </a:p>
        </p:txBody>
      </p:sp>
      <p:pic>
        <p:nvPicPr>
          <p:cNvPr id="4" name="Picture 3" descr="A close up of a map&#10;&#10;Description automatically generated">
            <a:extLst>
              <a:ext uri="{FF2B5EF4-FFF2-40B4-BE49-F238E27FC236}">
                <a16:creationId xmlns:a16="http://schemas.microsoft.com/office/drawing/2014/main" id="{EFF2DDF3-827F-7448-A58B-7BC6DF1D3D73}"/>
              </a:ext>
            </a:extLst>
          </p:cNvPr>
          <p:cNvPicPr/>
          <p:nvPr/>
        </p:nvPicPr>
        <p:blipFill>
          <a:blip r:embed="rId2"/>
          <a:stretch>
            <a:fillRect/>
          </a:stretch>
        </p:blipFill>
        <p:spPr>
          <a:xfrm>
            <a:off x="3878317" y="1803090"/>
            <a:ext cx="8234856" cy="4970827"/>
          </a:xfrm>
          <a:prstGeom prst="rect">
            <a:avLst/>
          </a:prstGeom>
        </p:spPr>
      </p:pic>
      <p:sp>
        <p:nvSpPr>
          <p:cNvPr id="5" name="Slide Number Placeholder 4">
            <a:extLst>
              <a:ext uri="{FF2B5EF4-FFF2-40B4-BE49-F238E27FC236}">
                <a16:creationId xmlns:a16="http://schemas.microsoft.com/office/drawing/2014/main" id="{7AEF9364-E3D9-134C-A85F-C4E0A8F34177}"/>
              </a:ext>
            </a:extLst>
          </p:cNvPr>
          <p:cNvSpPr>
            <a:spLocks noGrp="1"/>
          </p:cNvSpPr>
          <p:nvPr>
            <p:ph type="sldNum" sz="quarter" idx="12"/>
          </p:nvPr>
        </p:nvSpPr>
        <p:spPr/>
        <p:txBody>
          <a:bodyPr/>
          <a:lstStyle/>
          <a:p>
            <a:fld id="{8F4C08C2-A584-C142-8EE1-706719980F6E}" type="slidenum">
              <a:rPr lang="en-US" smtClean="0"/>
              <a:t>8</a:t>
            </a:fld>
            <a:endParaRPr lang="en-US"/>
          </a:p>
        </p:txBody>
      </p:sp>
    </p:spTree>
    <p:extLst>
      <p:ext uri="{BB962C8B-B14F-4D97-AF65-F5344CB8AC3E}">
        <p14:creationId xmlns:p14="http://schemas.microsoft.com/office/powerpoint/2010/main" val="3100996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1BCEC-AA6C-7F4C-9CA7-9526ADB39B52}"/>
              </a:ext>
            </a:extLst>
          </p:cNvPr>
          <p:cNvSpPr>
            <a:spLocks noGrp="1"/>
          </p:cNvSpPr>
          <p:nvPr>
            <p:ph type="title"/>
          </p:nvPr>
        </p:nvSpPr>
        <p:spPr/>
        <p:txBody>
          <a:bodyPr/>
          <a:lstStyle/>
          <a:p>
            <a:r>
              <a:rPr lang="en-US" dirty="0"/>
              <a:t>Results and Discussion</a:t>
            </a:r>
          </a:p>
        </p:txBody>
      </p:sp>
      <p:sp>
        <p:nvSpPr>
          <p:cNvPr id="3" name="Content Placeholder 2">
            <a:extLst>
              <a:ext uri="{FF2B5EF4-FFF2-40B4-BE49-F238E27FC236}">
                <a16:creationId xmlns:a16="http://schemas.microsoft.com/office/drawing/2014/main" id="{C12117C5-4D47-6543-BBEA-281B65C46DBF}"/>
              </a:ext>
            </a:extLst>
          </p:cNvPr>
          <p:cNvSpPr>
            <a:spLocks noGrp="1"/>
          </p:cNvSpPr>
          <p:nvPr>
            <p:ph idx="1"/>
          </p:nvPr>
        </p:nvSpPr>
        <p:spPr>
          <a:xfrm>
            <a:off x="838200" y="1825625"/>
            <a:ext cx="3040117" cy="4351338"/>
          </a:xfrm>
        </p:spPr>
        <p:txBody>
          <a:bodyPr>
            <a:normAutofit/>
          </a:bodyPr>
          <a:lstStyle/>
          <a:p>
            <a:pPr marL="0" indent="0">
              <a:buNone/>
            </a:pPr>
            <a:r>
              <a:rPr lang="en-US" sz="2400" b="1" dirty="0"/>
              <a:t>Clustering the restaurants based on their location</a:t>
            </a:r>
          </a:p>
          <a:p>
            <a:r>
              <a:rPr lang="en-US" sz="2400" dirty="0"/>
              <a:t>A large cluster (#2) in the middle of Toronto but smaller ones near the borders and the north east area.</a:t>
            </a:r>
          </a:p>
        </p:txBody>
      </p:sp>
      <p:pic>
        <p:nvPicPr>
          <p:cNvPr id="4" name="Picture 3" descr="A close up of a map&#10;&#10;Description automatically generated">
            <a:extLst>
              <a:ext uri="{FF2B5EF4-FFF2-40B4-BE49-F238E27FC236}">
                <a16:creationId xmlns:a16="http://schemas.microsoft.com/office/drawing/2014/main" id="{8A3C53F4-FC8F-6543-8D70-894060829580}"/>
              </a:ext>
            </a:extLst>
          </p:cNvPr>
          <p:cNvPicPr/>
          <p:nvPr/>
        </p:nvPicPr>
        <p:blipFill>
          <a:blip r:embed="rId2"/>
          <a:stretch>
            <a:fillRect/>
          </a:stretch>
        </p:blipFill>
        <p:spPr>
          <a:xfrm>
            <a:off x="3921927" y="1825625"/>
            <a:ext cx="8191245" cy="4941001"/>
          </a:xfrm>
          <a:prstGeom prst="rect">
            <a:avLst/>
          </a:prstGeom>
        </p:spPr>
      </p:pic>
      <p:sp>
        <p:nvSpPr>
          <p:cNvPr id="5" name="Slide Number Placeholder 4">
            <a:extLst>
              <a:ext uri="{FF2B5EF4-FFF2-40B4-BE49-F238E27FC236}">
                <a16:creationId xmlns:a16="http://schemas.microsoft.com/office/drawing/2014/main" id="{40AD9816-87AF-2242-B200-CE257318D909}"/>
              </a:ext>
            </a:extLst>
          </p:cNvPr>
          <p:cNvSpPr>
            <a:spLocks noGrp="1"/>
          </p:cNvSpPr>
          <p:nvPr>
            <p:ph type="sldNum" sz="quarter" idx="12"/>
          </p:nvPr>
        </p:nvSpPr>
        <p:spPr/>
        <p:txBody>
          <a:bodyPr/>
          <a:lstStyle/>
          <a:p>
            <a:fld id="{8F4C08C2-A584-C142-8EE1-706719980F6E}" type="slidenum">
              <a:rPr lang="en-US" smtClean="0"/>
              <a:t>9</a:t>
            </a:fld>
            <a:endParaRPr lang="en-US"/>
          </a:p>
        </p:txBody>
      </p:sp>
    </p:spTree>
    <p:extLst>
      <p:ext uri="{BB962C8B-B14F-4D97-AF65-F5344CB8AC3E}">
        <p14:creationId xmlns:p14="http://schemas.microsoft.com/office/powerpoint/2010/main" val="1786749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159</TotalTime>
  <Words>689</Words>
  <Application>Microsoft Macintosh PowerPoint</Application>
  <PresentationFormat>Widescreen</PresentationFormat>
  <Paragraphs>107</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Identifying optimum locations for starting a Restaurant in Toronto, Ontario in Canada</vt:lpstr>
      <vt:lpstr>Problem</vt:lpstr>
      <vt:lpstr>Data Sources</vt:lpstr>
      <vt:lpstr>Data Cleaning</vt:lpstr>
      <vt:lpstr>Exploratory Data Analysis</vt:lpstr>
      <vt:lpstr>Exploratory Data Analysis</vt:lpstr>
      <vt:lpstr>Exploratory Data Analysis</vt:lpstr>
      <vt:lpstr>Results and Discussion</vt:lpstr>
      <vt:lpstr>Results and Discussion</vt:lpstr>
      <vt:lpstr>Results and Discussion</vt:lpstr>
      <vt:lpstr>Results and Discussion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Mohab Hasan</dc:creator>
  <cp:lastModifiedBy>Mohab Hasan</cp:lastModifiedBy>
  <cp:revision>20</cp:revision>
  <dcterms:created xsi:type="dcterms:W3CDTF">2020-03-02T05:08:03Z</dcterms:created>
  <dcterms:modified xsi:type="dcterms:W3CDTF">2020-03-02T07:47:41Z</dcterms:modified>
</cp:coreProperties>
</file>