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63" r:id="rId2"/>
    <p:sldId id="256" r:id="rId3"/>
    <p:sldId id="257" r:id="rId4"/>
    <p:sldId id="258" r:id="rId5"/>
    <p:sldId id="260" r:id="rId6"/>
  </p:sldIdLst>
  <p:sldSz cx="9144000" cy="5143500" type="screen16x9"/>
  <p:notesSz cx="6858000" cy="9144000"/>
  <p:embeddedFontLst>
    <p:embeddedFont>
      <p:font typeface="DM Serif Display" pitchFamily="2" charset="0"/>
      <p:regular r:id="rId8"/>
      <p:italic r:id="rId9"/>
    </p:embeddedFont>
    <p:embeddedFont>
      <p:font typeface="Open Sans" panose="020B0606030504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FEFEF"/>
    <a:srgbClr val="0053C6"/>
    <a:srgbClr val="96BEFF"/>
    <a:srgbClr val="47C2FF"/>
    <a:srgbClr val="0097A7"/>
    <a:srgbClr val="93F5FF"/>
    <a:srgbClr val="00727E"/>
    <a:srgbClr val="00C8EF"/>
    <a:srgbClr val="B9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4" autoAdjust="0"/>
    <p:restoredTop sz="94660"/>
  </p:normalViewPr>
  <p:slideViewPr>
    <p:cSldViewPr snapToGrid="0">
      <p:cViewPr varScale="1">
        <p:scale>
          <a:sx n="85" d="100"/>
          <a:sy n="85"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Desktop\Most%20popular%20music%20Genre%20for%20each%20Country.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Desktop\The%20music%20Genre%20purchases%20at%20USA%20in%20201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Desktop\Top%2010%20Rock%20bands%20in%20USA.csv"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Mo\Desktop\USA%20States%20that%20spend%20more%20than%20average%20sale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[Most popular music Genre for each Country.csv]Most popular music Genre for ea!PivotTable51</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Most popular music Genre for each Country</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6"/>
            </a:solidFill>
            <a:miter lim="800000"/>
          </a:ln>
          <a:effectLst>
            <a:glow rad="63500">
              <a:schemeClr val="accent6">
                <a:satMod val="175000"/>
                <a:alpha val="25000"/>
              </a:schemeClr>
            </a:glow>
          </a:effectLst>
        </c:spPr>
        <c:marker>
          <c:spPr>
            <a:solidFill>
              <a:schemeClr val="accent6">
                <a:lumMod val="60000"/>
                <a:lumOff val="40000"/>
              </a:schemeClr>
            </a:solidFill>
            <a:ln>
              <a:noFill/>
            </a:ln>
            <a:effectLst>
              <a:glow rad="63500">
                <a:schemeClr val="accent6">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6"/>
            </a:solidFill>
            <a:miter lim="800000"/>
          </a:ln>
          <a:effectLst>
            <a:glow rad="63500">
              <a:schemeClr val="accent6">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'Most popular music Genre for ea'!$G$1:$G$2</c:f>
              <c:strCache>
                <c:ptCount val="1"/>
                <c:pt idx="0">
                  <c:v>Alternative &amp; Punk</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'Most popular music Genre for ea'!$F$3:$F$27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'Most popular music Genre for ea'!$G$3:$G$27</c:f>
              <c:numCache>
                <c:formatCode>General</c:formatCode>
                <c:ptCount val="24"/>
                <c:pt idx="0">
                  <c:v>9</c:v>
                </c:pt>
              </c:numCache>
            </c:numRef>
          </c:val>
          <c:extLst>
            <c:ext xmlns:c16="http://schemas.microsoft.com/office/drawing/2014/chart" uri="{C3380CC4-5D6E-409C-BE32-E72D297353CC}">
              <c16:uniqueId val="{00000000-027F-4953-85DB-F6CB3A6963AB}"/>
            </c:ext>
          </c:extLst>
        </c:ser>
        <c:ser>
          <c:idx val="1"/>
          <c:order val="1"/>
          <c:tx>
            <c:strRef>
              <c:f>'Most popular music Genre for ea'!$H$1:$H$2</c:f>
              <c:strCache>
                <c:ptCount val="1"/>
                <c:pt idx="0">
                  <c:v>Latin</c:v>
                </c:pt>
              </c:strCache>
            </c:strRef>
          </c:tx>
          <c:spPr>
            <a:noFill/>
            <a:ln w="9525" cap="flat" cmpd="sng" algn="ctr">
              <a:solidFill>
                <a:srgbClr val="0097A7"/>
              </a:solidFill>
              <a:miter lim="800000"/>
            </a:ln>
            <a:effectLst>
              <a:glow rad="63500">
                <a:schemeClr val="accent5">
                  <a:satMod val="175000"/>
                  <a:alpha val="25000"/>
                </a:schemeClr>
              </a:glow>
            </a:effectLst>
          </c:spPr>
          <c:invertIfNegative val="0"/>
          <c:cat>
            <c:strRef>
              <c:f>'Most popular music Genre for ea'!$F$3:$F$27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'Most popular music Genre for ea'!$H$3:$H$27</c:f>
              <c:numCache>
                <c:formatCode>General</c:formatCode>
                <c:ptCount val="24"/>
                <c:pt idx="21">
                  <c:v>12</c:v>
                </c:pt>
              </c:numCache>
            </c:numRef>
          </c:val>
          <c:extLst>
            <c:ext xmlns:c16="http://schemas.microsoft.com/office/drawing/2014/chart" uri="{C3380CC4-5D6E-409C-BE32-E72D297353CC}">
              <c16:uniqueId val="{00000001-027F-4953-85DB-F6CB3A6963AB}"/>
            </c:ext>
          </c:extLst>
        </c:ser>
        <c:ser>
          <c:idx val="2"/>
          <c:order val="2"/>
          <c:tx>
            <c:strRef>
              <c:f>'Most popular music Genre for ea'!$I$1:$I$2</c:f>
              <c:strCache>
                <c:ptCount val="1"/>
                <c:pt idx="0">
                  <c:v>Rock</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'Most popular music Genre for ea'!$F$3:$F$27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'Most popular music Genre for ea'!$I$3:$I$27</c:f>
              <c:numCache>
                <c:formatCode>General</c:formatCode>
                <c:ptCount val="24"/>
                <c:pt idx="0">
                  <c:v>9</c:v>
                </c:pt>
                <c:pt idx="1">
                  <c:v>22</c:v>
                </c:pt>
                <c:pt idx="2">
                  <c:v>15</c:v>
                </c:pt>
                <c:pt idx="3">
                  <c:v>21</c:v>
                </c:pt>
                <c:pt idx="4">
                  <c:v>81</c:v>
                </c:pt>
                <c:pt idx="5">
                  <c:v>107</c:v>
                </c:pt>
                <c:pt idx="6">
                  <c:v>9</c:v>
                </c:pt>
                <c:pt idx="7">
                  <c:v>25</c:v>
                </c:pt>
                <c:pt idx="8">
                  <c:v>21</c:v>
                </c:pt>
                <c:pt idx="9">
                  <c:v>18</c:v>
                </c:pt>
                <c:pt idx="10">
                  <c:v>65</c:v>
                </c:pt>
                <c:pt idx="11">
                  <c:v>62</c:v>
                </c:pt>
                <c:pt idx="12">
                  <c:v>11</c:v>
                </c:pt>
                <c:pt idx="13">
                  <c:v>25</c:v>
                </c:pt>
                <c:pt idx="14">
                  <c:v>12</c:v>
                </c:pt>
                <c:pt idx="15">
                  <c:v>18</c:v>
                </c:pt>
                <c:pt idx="16">
                  <c:v>18</c:v>
                </c:pt>
                <c:pt idx="17">
                  <c:v>17</c:v>
                </c:pt>
                <c:pt idx="18">
                  <c:v>22</c:v>
                </c:pt>
                <c:pt idx="19">
                  <c:v>31</c:v>
                </c:pt>
                <c:pt idx="20">
                  <c:v>22</c:v>
                </c:pt>
                <c:pt idx="22">
                  <c:v>37</c:v>
                </c:pt>
                <c:pt idx="23">
                  <c:v>157</c:v>
                </c:pt>
              </c:numCache>
            </c:numRef>
          </c:val>
          <c:extLst>
            <c:ext xmlns:c16="http://schemas.microsoft.com/office/drawing/2014/chart" uri="{C3380CC4-5D6E-409C-BE32-E72D297353CC}">
              <c16:uniqueId val="{00000002-027F-4953-85DB-F6CB3A6963AB}"/>
            </c:ext>
          </c:extLst>
        </c:ser>
        <c:dLbls>
          <c:showLegendKey val="0"/>
          <c:showVal val="0"/>
          <c:showCatName val="0"/>
          <c:showSerName val="0"/>
          <c:showPercent val="0"/>
          <c:showBubbleSize val="0"/>
        </c:dLbls>
        <c:gapWidth val="315"/>
        <c:overlap val="-40"/>
        <c:axId val="665643040"/>
        <c:axId val="665642624"/>
      </c:barChart>
      <c:catAx>
        <c:axId val="6656430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5642624"/>
        <c:crosses val="autoZero"/>
        <c:auto val="1"/>
        <c:lblAlgn val="ctr"/>
        <c:lblOffset val="100"/>
        <c:noMultiLvlLbl val="0"/>
      </c:catAx>
      <c:valAx>
        <c:axId val="6656426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Purchases(Number)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5643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lgn="ctr" rtl="0">
              <a:defRPr sz="1400" b="1" i="0" u="none" strike="noStrike" kern="1200" cap="none" baseline="0">
                <a:solidFill>
                  <a:srgbClr val="FFFFFF">
                    <a:lumMod val="85000"/>
                  </a:srgbClr>
                </a:solidFill>
                <a:latin typeface="+mn-lt"/>
                <a:ea typeface="+mn-ea"/>
                <a:cs typeface="+mn-cs"/>
              </a:defRPr>
            </a:pPr>
            <a:r>
              <a:rPr lang="en-US" sz="1400" b="1" i="0" u="none" strike="noStrike" kern="1200" cap="none" baseline="0" dirty="0">
                <a:solidFill>
                  <a:srgbClr val="FFFFFF">
                    <a:lumMod val="85000"/>
                  </a:srgbClr>
                </a:solidFill>
                <a:latin typeface="+mn-lt"/>
                <a:ea typeface="+mn-ea"/>
                <a:cs typeface="+mn-cs"/>
              </a:rPr>
              <a:t>Purchases at USA in 2013</a:t>
            </a:r>
          </a:p>
        </c:rich>
      </c:tx>
      <c:overlay val="0"/>
      <c:spPr>
        <a:noFill/>
        <a:ln>
          <a:noFill/>
        </a:ln>
        <a:effectLst/>
      </c:spPr>
      <c:txPr>
        <a:bodyPr rot="0" spcFirstLastPara="1" vertOverflow="ellipsis" vert="horz" wrap="square" anchor="ctr" anchorCtr="1"/>
        <a:lstStyle/>
        <a:p>
          <a:pPr algn="ctr" rtl="0">
            <a:defRPr sz="1400" b="1" i="0" u="none" strike="noStrike" kern="1200" cap="none" baseline="0">
              <a:solidFill>
                <a:srgbClr val="FFFFFF">
                  <a:lumMod val="85000"/>
                </a:srgbClr>
              </a:solidFill>
              <a:latin typeface="+mn-lt"/>
              <a:ea typeface="+mn-ea"/>
              <a:cs typeface="+mn-cs"/>
            </a:defRPr>
          </a:pPr>
          <a:endParaRPr lang="en-US"/>
        </a:p>
      </c:txPr>
    </c:title>
    <c:autoTitleDeleted val="0"/>
    <c:plotArea>
      <c:layout/>
      <c:pieChart>
        <c:varyColors val="1"/>
        <c:ser>
          <c:idx val="0"/>
          <c:order val="0"/>
          <c:tx>
            <c:strRef>
              <c:f>'The music Genre purchases at US'!$B$1</c:f>
              <c:strCache>
                <c:ptCount val="1"/>
                <c:pt idx="0">
                  <c:v>Purchases</c:v>
                </c:pt>
              </c:strCache>
            </c:strRef>
          </c:tx>
          <c:dPt>
            <c:idx val="0"/>
            <c:bubble3D val="0"/>
            <c:spPr>
              <a:solidFill>
                <a:schemeClr val="accent5">
                  <a:shade val="4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84E-47DC-A590-52B660607132}"/>
              </c:ext>
            </c:extLst>
          </c:dPt>
          <c:dPt>
            <c:idx val="1"/>
            <c:bubble3D val="0"/>
            <c:spPr>
              <a:solidFill>
                <a:schemeClr val="accent5">
                  <a:shade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84E-47DC-A590-52B660607132}"/>
              </c:ext>
            </c:extLst>
          </c:dPt>
          <c:dPt>
            <c:idx val="2"/>
            <c:bubble3D val="0"/>
            <c:spPr>
              <a:solidFill>
                <a:schemeClr val="accent5">
                  <a:shade val="82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84E-47DC-A590-52B660607132}"/>
              </c:ext>
            </c:extLst>
          </c:dPt>
          <c:dPt>
            <c:idx val="3"/>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84E-47DC-A590-52B660607132}"/>
              </c:ext>
            </c:extLst>
          </c:dPt>
          <c:dPt>
            <c:idx val="4"/>
            <c:bubble3D val="0"/>
            <c:spPr>
              <a:solidFill>
                <a:schemeClr val="accent5">
                  <a:tint val="83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84E-47DC-A590-52B660607132}"/>
              </c:ext>
            </c:extLst>
          </c:dPt>
          <c:dPt>
            <c:idx val="5"/>
            <c:bubble3D val="0"/>
            <c:spPr>
              <a:solidFill>
                <a:schemeClr val="accent5">
                  <a:tint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984E-47DC-A590-52B660607132}"/>
              </c:ext>
            </c:extLst>
          </c:dPt>
          <c:dPt>
            <c:idx val="6"/>
            <c:bubble3D val="0"/>
            <c:spPr>
              <a:solidFill>
                <a:schemeClr val="accent5">
                  <a:tint val="4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984E-47DC-A590-52B660607132}"/>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rgbClr val="EFEFEF"/>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'The music Genre purchases at US'!$A$2:$A$8</c:f>
              <c:strCache>
                <c:ptCount val="7"/>
                <c:pt idx="0">
                  <c:v>Rock</c:v>
                </c:pt>
                <c:pt idx="1">
                  <c:v>Metal</c:v>
                </c:pt>
                <c:pt idx="2">
                  <c:v>Latin</c:v>
                </c:pt>
                <c:pt idx="3">
                  <c:v>Alternative &amp; Punk</c:v>
                </c:pt>
                <c:pt idx="4">
                  <c:v>Jazz</c:v>
                </c:pt>
                <c:pt idx="5">
                  <c:v>Hip Hop/Rap</c:v>
                </c:pt>
                <c:pt idx="6">
                  <c:v>Blues</c:v>
                </c:pt>
              </c:strCache>
            </c:strRef>
          </c:cat>
          <c:val>
            <c:numRef>
              <c:f>'The music Genre purchases at US'!$B$2:$B$8</c:f>
              <c:numCache>
                <c:formatCode>General</c:formatCode>
                <c:ptCount val="7"/>
                <c:pt idx="0">
                  <c:v>38</c:v>
                </c:pt>
                <c:pt idx="1">
                  <c:v>22</c:v>
                </c:pt>
                <c:pt idx="2">
                  <c:v>10</c:v>
                </c:pt>
                <c:pt idx="3">
                  <c:v>5</c:v>
                </c:pt>
                <c:pt idx="4">
                  <c:v>4</c:v>
                </c:pt>
                <c:pt idx="5">
                  <c:v>4</c:v>
                </c:pt>
                <c:pt idx="6">
                  <c:v>3</c:v>
                </c:pt>
              </c:numCache>
            </c:numRef>
          </c:val>
          <c:extLst>
            <c:ext xmlns:c16="http://schemas.microsoft.com/office/drawing/2014/chart" uri="{C3380CC4-5D6E-409C-BE32-E72D297353CC}">
              <c16:uniqueId val="{0000000E-984E-47DC-A590-52B660607132}"/>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rgbClr val="404040"/>
        </a:solidFill>
        <a:ln>
          <a:noFill/>
        </a:ln>
        <a:effectLst/>
      </c:spPr>
      <c:txPr>
        <a:bodyPr rot="0" spcFirstLastPara="1" vertOverflow="ellipsis" vert="horz" wrap="square" anchor="ctr" anchorCtr="1"/>
        <a:lstStyle/>
        <a:p>
          <a:pPr>
            <a:defRPr sz="900" b="0" i="0" u="none" strike="noStrike" kern="1200" baseline="0">
              <a:solidFill>
                <a:srgbClr val="EFEFEF"/>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04040"/>
    </a:solidFill>
    <a:ln w="9525" cap="flat" cmpd="sng" algn="ctr">
      <a:noFill/>
      <a:round/>
    </a:ln>
    <a:effectLst/>
  </c:spPr>
  <c:txPr>
    <a:bodyPr/>
    <a:lstStyle/>
    <a:p>
      <a:pPr>
        <a:defRPr>
          <a:solidFill>
            <a:srgbClr val="EFEFEF"/>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Bands Number of </a:t>
            </a:r>
            <a:r>
              <a:rPr lang="en-US" baseline="0" dirty="0"/>
              <a:t>Songs and Sales in USA</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 10 Rock bands in USA'!$B$1</c:f>
              <c:strCache>
                <c:ptCount val="1"/>
                <c:pt idx="0">
                  <c:v>Songs</c:v>
                </c:pt>
              </c:strCache>
            </c:strRef>
          </c:tx>
          <c:spPr>
            <a:noFill/>
            <a:ln w="9525" cap="flat" cmpd="sng" algn="ctr">
              <a:solidFill>
                <a:srgbClr val="FFAB40"/>
              </a:solidFill>
              <a:miter lim="800000"/>
            </a:ln>
            <a:effectLst>
              <a:glow rad="63500">
                <a:schemeClr val="accent1">
                  <a:satMod val="175000"/>
                  <a:alpha val="25000"/>
                </a:schemeClr>
              </a:glow>
            </a:effectLst>
          </c:spPr>
          <c:invertIfNegative val="0"/>
          <c:cat>
            <c:strRef>
              <c:f>'Top 10 Rock bands in USA'!$A$2:$A$11</c:f>
              <c:strCache>
                <c:ptCount val="10"/>
                <c:pt idx="0">
                  <c:v>U2</c:v>
                </c:pt>
                <c:pt idx="1">
                  <c:v>Deep Purple</c:v>
                </c:pt>
                <c:pt idx="2">
                  <c:v>Iron Maiden</c:v>
                </c:pt>
                <c:pt idx="3">
                  <c:v>Led Zeppelin</c:v>
                </c:pt>
                <c:pt idx="4">
                  <c:v>The Cult</c:v>
                </c:pt>
                <c:pt idx="5">
                  <c:v>Van Halen</c:v>
                </c:pt>
                <c:pt idx="6">
                  <c:v>The Rolling Stones</c:v>
                </c:pt>
                <c:pt idx="7">
                  <c:v>Guns N' Roses</c:v>
                </c:pt>
                <c:pt idx="8">
                  <c:v>Soundgarden</c:v>
                </c:pt>
                <c:pt idx="9">
                  <c:v>Foo Fighters</c:v>
                </c:pt>
              </c:strCache>
            </c:strRef>
          </c:cat>
          <c:val>
            <c:numRef>
              <c:f>'Top 10 Rock bands in USA'!$B$2:$B$11</c:f>
              <c:numCache>
                <c:formatCode>General</c:formatCode>
                <c:ptCount val="10"/>
                <c:pt idx="0">
                  <c:v>23</c:v>
                </c:pt>
                <c:pt idx="1">
                  <c:v>15</c:v>
                </c:pt>
                <c:pt idx="2">
                  <c:v>14</c:v>
                </c:pt>
                <c:pt idx="3">
                  <c:v>13</c:v>
                </c:pt>
                <c:pt idx="4">
                  <c:v>9</c:v>
                </c:pt>
                <c:pt idx="5">
                  <c:v>8</c:v>
                </c:pt>
                <c:pt idx="6">
                  <c:v>8</c:v>
                </c:pt>
                <c:pt idx="7">
                  <c:v>8</c:v>
                </c:pt>
                <c:pt idx="8">
                  <c:v>7</c:v>
                </c:pt>
                <c:pt idx="9">
                  <c:v>6</c:v>
                </c:pt>
              </c:numCache>
            </c:numRef>
          </c:val>
          <c:extLst>
            <c:ext xmlns:c16="http://schemas.microsoft.com/office/drawing/2014/chart" uri="{C3380CC4-5D6E-409C-BE32-E72D297353CC}">
              <c16:uniqueId val="{00000000-569B-426A-906F-BEC9FA0A4872}"/>
            </c:ext>
          </c:extLst>
        </c:ser>
        <c:ser>
          <c:idx val="1"/>
          <c:order val="1"/>
          <c:tx>
            <c:strRef>
              <c:f>'Top 10 Rock bands in USA'!$C$1</c:f>
              <c:strCache>
                <c:ptCount val="1"/>
                <c:pt idx="0">
                  <c:v>Sales</c:v>
                </c:pt>
              </c:strCache>
            </c:strRef>
          </c:tx>
          <c:spPr>
            <a:noFill/>
            <a:ln w="9525" cap="flat" cmpd="sng" algn="ctr">
              <a:solidFill>
                <a:srgbClr val="0097A7"/>
              </a:solidFill>
              <a:miter lim="800000"/>
            </a:ln>
            <a:effectLst>
              <a:glow rad="63500">
                <a:schemeClr val="accent3">
                  <a:satMod val="175000"/>
                  <a:alpha val="25000"/>
                </a:schemeClr>
              </a:glow>
            </a:effectLst>
          </c:spPr>
          <c:invertIfNegative val="0"/>
          <c:cat>
            <c:strRef>
              <c:f>'Top 10 Rock bands in USA'!$A$2:$A$11</c:f>
              <c:strCache>
                <c:ptCount val="10"/>
                <c:pt idx="0">
                  <c:v>U2</c:v>
                </c:pt>
                <c:pt idx="1">
                  <c:v>Deep Purple</c:v>
                </c:pt>
                <c:pt idx="2">
                  <c:v>Iron Maiden</c:v>
                </c:pt>
                <c:pt idx="3">
                  <c:v>Led Zeppelin</c:v>
                </c:pt>
                <c:pt idx="4">
                  <c:v>The Cult</c:v>
                </c:pt>
                <c:pt idx="5">
                  <c:v>Van Halen</c:v>
                </c:pt>
                <c:pt idx="6">
                  <c:v>The Rolling Stones</c:v>
                </c:pt>
                <c:pt idx="7">
                  <c:v>Guns N' Roses</c:v>
                </c:pt>
                <c:pt idx="8">
                  <c:v>Soundgarden</c:v>
                </c:pt>
                <c:pt idx="9">
                  <c:v>Foo Fighters</c:v>
                </c:pt>
              </c:strCache>
            </c:strRef>
          </c:cat>
          <c:val>
            <c:numRef>
              <c:f>'Top 10 Rock bands in USA'!$C$2:$C$11</c:f>
              <c:numCache>
                <c:formatCode>General</c:formatCode>
                <c:ptCount val="10"/>
                <c:pt idx="0">
                  <c:v>22.77</c:v>
                </c:pt>
                <c:pt idx="1">
                  <c:v>14.85</c:v>
                </c:pt>
                <c:pt idx="2">
                  <c:v>13.86</c:v>
                </c:pt>
                <c:pt idx="3">
                  <c:v>12.87</c:v>
                </c:pt>
                <c:pt idx="4">
                  <c:v>8.91</c:v>
                </c:pt>
                <c:pt idx="5">
                  <c:v>7.92</c:v>
                </c:pt>
                <c:pt idx="6">
                  <c:v>7.92</c:v>
                </c:pt>
                <c:pt idx="7">
                  <c:v>7.92</c:v>
                </c:pt>
                <c:pt idx="8">
                  <c:v>6.93</c:v>
                </c:pt>
                <c:pt idx="9">
                  <c:v>5.94</c:v>
                </c:pt>
              </c:numCache>
            </c:numRef>
          </c:val>
          <c:extLst>
            <c:ext xmlns:c16="http://schemas.microsoft.com/office/drawing/2014/chart" uri="{C3380CC4-5D6E-409C-BE32-E72D297353CC}">
              <c16:uniqueId val="{00000001-569B-426A-906F-BEC9FA0A4872}"/>
            </c:ext>
          </c:extLst>
        </c:ser>
        <c:dLbls>
          <c:showLegendKey val="0"/>
          <c:showVal val="0"/>
          <c:showCatName val="0"/>
          <c:showSerName val="0"/>
          <c:showPercent val="0"/>
          <c:showBubbleSize val="0"/>
        </c:dLbls>
        <c:gapWidth val="182"/>
        <c:overlap val="-50"/>
        <c:axId val="1379523167"/>
        <c:axId val="1379528991"/>
      </c:barChart>
      <c:catAx>
        <c:axId val="1379523167"/>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Bands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79528991"/>
        <c:crosses val="autoZero"/>
        <c:auto val="1"/>
        <c:lblAlgn val="ctr"/>
        <c:lblOffset val="100"/>
        <c:noMultiLvlLbl val="0"/>
      </c:catAx>
      <c:valAx>
        <c:axId val="1379528991"/>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baseline="0" dirty="0"/>
                  <a:t>Sales ($) – Songs (Number)</a:t>
                </a:r>
                <a:endParaRPr lang="en-US"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795231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'USA States that spend more than'!$B$2:$B$7</cx:f>
        <cx:nf>'USA States that spend more than'!$B$1</cx:nf>
        <cx:lvl ptCount="6" name="USA_State">
          <cx:pt idx="0">Arizona</cx:pt>
          <cx:pt idx="1">California</cx:pt>
          <cx:pt idx="2">New York</cx:pt>
          <cx:pt idx="3">Texas</cx:pt>
          <cx:pt idx="4">Utah</cx:pt>
          <cx:pt idx="5">Wisconsin</cx:pt>
        </cx:lvl>
      </cx:strDim>
      <cx:numDim type="colorVal">
        <cx:f>'USA States that spend more than'!$C$2:$C$7</cx:f>
        <cx:nf>'USA States that spend more than'!$C$1</cx:nf>
        <cx:lvl ptCount="6" formatCode="General" name="Sales">
          <cx:pt idx="0">15.84</cx:pt>
          <cx:pt idx="1">14.85</cx:pt>
          <cx:pt idx="2">18.809999999999999</cx:pt>
          <cx:pt idx="3">13.859999999999999</cx:pt>
          <cx:pt idx="4">16.829999999999998</cx:pt>
          <cx:pt idx="5">13.859999999999999</cx:pt>
        </cx:lvl>
      </cx:numDim>
    </cx:data>
  </cx:chartData>
  <cx:chart>
    <cx:title pos="t" align="ctr" overlay="0">
      <cx:tx>
        <cx:rich>
          <a:bodyPr vertOverflow="overflow" horzOverflow="overflow" wrap="square" lIns="0" tIns="0" rIns="0" bIns="0"/>
          <a:lstStyle/>
          <a:p>
            <a:pPr algn="ctr" rtl="0">
              <a:defRPr sz="1400" b="0" i="0">
                <a:solidFill>
                  <a:srgbClr val="EFEFEF"/>
                </a:solidFill>
                <a:latin typeface="Arial" panose="020B0604020202020204" pitchFamily="34" charset="0"/>
                <a:ea typeface="Arial" panose="020B0604020202020204" pitchFamily="34" charset="0"/>
                <a:cs typeface="Arial" panose="020B0604020202020204" pitchFamily="34" charset="0"/>
              </a:defRPr>
            </a:pPr>
            <a:r>
              <a:rPr lang="en-US" dirty="0">
                <a:solidFill>
                  <a:srgbClr val="EFEFEF"/>
                </a:solidFill>
              </a:rPr>
              <a:t>USA</a:t>
            </a:r>
            <a:r>
              <a:rPr lang="ar-EG" dirty="0">
                <a:solidFill>
                  <a:srgbClr val="EFEFEF"/>
                </a:solidFill>
              </a:rPr>
              <a:t> </a:t>
            </a:r>
            <a:r>
              <a:rPr lang="en-US" dirty="0">
                <a:solidFill>
                  <a:srgbClr val="EFEFEF"/>
                </a:solidFill>
              </a:rPr>
              <a:t>States </a:t>
            </a:r>
          </a:p>
        </cx:rich>
      </cx:tx>
    </cx:title>
    <cx:plotArea>
      <cx:plotAreaRegion>
        <cx:series layoutId="regionMap" uniqueId="{CB0FADF2-08E2-4128-9EAB-45BD59462FE9}">
          <cx:tx>
            <cx:txData>
              <cx:f>'USA States that spend more than'!$C$1</cx:f>
              <cx:v>Sales</cx:v>
            </cx:txData>
          </cx:tx>
          <cx:spPr>
            <a:solidFill>
              <a:srgbClr val="EFEFEF"/>
            </a:solidFill>
            <a:ln w="3175">
              <a:solidFill>
                <a:srgbClr val="404040"/>
              </a:solidFill>
              <a:prstDash val="sysDot"/>
            </a:ln>
          </cx:spPr>
          <cx:dataLabels>
            <cx:spPr>
              <a:effectLst>
                <a:outerShdw blurRad="50800" dist="50800" dir="5400000" sx="1000" sy="1000" algn="ctr" rotWithShape="0">
                  <a:srgbClr val="000000">
                    <a:alpha val="43137"/>
                  </a:srgbClr>
                </a:outerShdw>
              </a:effectLst>
            </cx:spPr>
            <cx:txPr>
              <a:bodyPr spcFirstLastPara="1" vertOverflow="ellipsis" horzOverflow="overflow" wrap="square" lIns="0" tIns="0" rIns="0" bIns="0" anchor="ctr" anchorCtr="1"/>
              <a:lstStyle/>
              <a:p>
                <a:pPr algn="ctr" rtl="0">
                  <a:defRPr>
                    <a:solidFill>
                      <a:srgbClr val="404040"/>
                    </a:solidFill>
                  </a:defRPr>
                </a:pPr>
                <a:endParaRPr lang="en-US" sz="850" b="0" i="0" u="none" strike="noStrike" baseline="0">
                  <a:solidFill>
                    <a:srgbClr val="404040"/>
                  </a:solidFill>
                  <a:latin typeface="Arial"/>
                </a:endParaRPr>
              </a:p>
            </cx:txPr>
            <cx:visibility seriesName="0" categoryName="0" value="1"/>
            <cx:separator>, </cx:separator>
          </cx:dataLabels>
          <cx:dataId val="0"/>
          <cx:layoutPr>
            <cx:regionLabelLayout val="none"/>
            <cx:geography cultureLanguage="en-US" cultureRegion="US" attribution="Powered by Bing">
              <cx:geoCache provider="{E9337A44-BEBE-4D9F-B70C-5C5E7DAFC167}">
                <cx:binary>1HtZc9y4suZf6fDz0E2QAEGcOH0jLlmLSrVos2xZLwi1rCZAkAR3gvz1k0S5VVK1p31uzImYOS8Q
8stMkCwsuUH/fDb/eM5enupfTJ4VzT+ezW8fRNuW//j11+ZZvORPzcdcPte60X+0H591/qv+4w/5
/PLrt/ppkEXyq+ci/OuzeKrbF/Phv/4JoyUveqefn1qpi5vupR5vX5oua5u/4f2Q9cuz7op2Vk9g
pN8+3Beyffn2y1371L40H355KVrZjp/G8uW3D+8kP/zy6/l4f3n2Lxm8Xtt9A12ffSSuTwjxGA0J
IoH34ZdMF8l3tsPYRxeFvusxRHHo4oD9+ezDUw76//Jr2Zd6+vatfmmaX77//Yv6uy/5C1c2Oj7+
KLGe3/3+zn7sr+9/9P/65xkAn3+GvJmX89/qZyx49VwWC9m0tXxu0W8f/ruWky6e/vxVjjPyTuh/
OiP4o8d8zwsRZhhh93xGEEIfgwATFhBCA0TR2Yz8Cy/047l4VXz39vCFjx9+shj/v5yY+/ZJ/Btn
hX30PZ+GrksYzAwm/vt9YmeFhp7nBbCHyJ8P/r5JfvIqP56P4wecTcb9p//IyYifMvmHrgv579wo
9KNHcBAwFDKYDzT/6m+PLoTYR9gfHmUu8aiP/fD9rPxr7/TjuXmrezZD8X//R87Q4WX45auu1Z+/
0f/9QYa9j8xnno9C6hESEobfzw8lHwPPdXFIPI9h5p0fZP/KG/14dk6aZ3Nz+PofOTefXszTmc1/
92H/UwuDPuLApwxTN/QIYudnGdh83/c9sPcY+e5x4o7+xvE4++nr/HhWvqu9e/PfPnx6+I+cki+y
edZFI4t/437BHwOfwWwEyAfrf36chewj9T1GCDgHs9kPz46zf+mNfjwzb1TPZufL5v/N7PyfHbZX
Z3bx1D4trRf8xmf7e679evDPz1T/zpk+rvvNt98+eBjOr1ffeh7iu97fOMKvei9PTfvbBycIPjLq
+gz2Hpx3IQWLNbzMHDBTH8Hdoyyg4Il7bHazC1234rcPFH30CaZ+8OeiaHQ34yiE43Xevgx54ASC
nXuNP651NiawOv/83u/0L0WXX2tZtA34/Qi+pjzKzW+JgxCWnMvmtUcD5oceLK/y+ekWghwQR/8r
Q2ldoEGRl8rXe1K4/r2pMm9RiomtUR949wOuvEU+1WxtuW7ooCPXqwv/yM0y9Z37I107lBX+kS5i
TzLRYpH0ZbW1TZhlVRmdaGbGakvn5gxLk6n8U9BpdkHRmosET/Xu1GQle0tKnDtbrS5YxfwvSZnl
Oz9gSezMZDUW7nIYBF17QYW/eLT9pop2uErMFCEhlprW6UpNw/hIyiouWsS+9IlZEZa2LY9cOuFF
xie+HceKb20vKBnfFjwJ6uhEK478y75PIzW6yRJTPkZt7afJIhwmtDUZotUK4RBtLS2C7srR3P29
VDK9GFNc7NJJ6F02N4IbGmduieMzhiVtE8ha71SpnCay3fKCJYPaWV5mjLNMhEmXSTL2K+NP4SFt
6n6VlDw8iLk3GWOimhG9KNFaN37zmbmVc91mWq2VI3Rkyl4f+rnhjoKGVmNEymKI2nZIujLCeZAv
yipha79tDyhpp0NSOvgOadksvZ4nq9rU5E4k5bBPyua+ynO+cIVL+lul0ubSiJgGpLnt3Ky9he/o
Lwop5RGzjHmvREymycaSweQlt3+nZAfKSH/h11pvBuPrKiKyG7dDqN42Fis9at4wLNbj8v77nIf+
YUz7C4yG7Kr2pbjj3CHrBgcornEg7kwzoqgfGrNIvaFdV6r1twh53WVJh/4iRJU8EJMGyyKc9K1n
Qj8mjhJfVEaLaDCs35ZF5S60Z7I4HZr0s+1lr71mcOQRO/XAlHgXaSaCJcpqGSNakDUTvBOxpYei
J+skZ8lFj8Zu0U+iipxmEHfUqOJiqvvqIjFueFs2fR31Tp5+E2ZYtpXIH1s+ooXAjtyT1uO7xFd4
wduRr3SHSZSXPEGRD2FUBIter8rM0wcxCn1waa0P49xUdCCRYXW5sow6HAWCfQMcR7QkCqvymXZm
X/Hs0UvzQcQlq5zLmSyKvhexppNz6Xf6EbYnfNArWRe4vmmmDfKnfDuR1q8irDDapkWmkkWrdLv0
h6k+gkd+2qDfgzIXFzQncqmFE8Rd76ThmjjPTpubvaLcP+SGxWFKs+lznw1Z5FYyCYsoTNosQqQc
o4So8ZpNxBybAi9AQ75FEhNGuqqnNccgajITG+yN64wm8kZz7UXeWOfPckguTNqZL6SpD7So1mo+
R2wDpx7fkvkcsWRuD5MTDRN4xadCRrRG6a7tUb4XNaYLMDfTQ8LdXdB4wTchpzs8EfklD9mwdAlP
d3qq871k7LtoX0y7FOf6yxtT+APrghCEx++sC3OZhxkJMJsDNs+drc8b60JRLjsRiPBFBTLbSKbS
LPKYLC+dMtCXrfKAtt1z+lz0Df2X7rluM04qdlqDl9if3PuuSm4rMpqrXMr0Xg8xz5s85nrky2ye
ZtugYMJwhuVqV2TtEc89LfzIcsNZwzg1X1q5k9qrxgkn3pT4kdX4+TOqot5XxVDcjWGtoqbXw430
6nrHA5EuSNCWT4nqLxPjJ59z5sgNDnm+SuqwfOq3rUzUU5PrZgVJyfAiyFTz2XHyTZ6qaJjaO5NM
xbUTtOQ2F90+GWn3MBIiLiZIMy0RbbuHoq/yKK8bcZWTJrmoE4piVKM8YvUoHnvejHHuumbXF+F4
l6vqms54ExqxdPOJbypJii9T58YW71hKV2ObemueK/GI2qthNPSBj4Vz0Xc1Xlo46fGmTUt5n7Cw
3bZ4Ugs+JPLR99LFT1ZfCEnM96uPUh9OPEgB+ODhwFJ8v/qm1A+bwA3ktxQpX8kYTFfqqukRu1MQ
D6MHPkPJ/dtuCsGU6/HRzVgQO0nb7KZm9G9F4nwZYcOu0KDTxZhxtat9V+3ysv7es5gT5teqmJKL
M9zKmi4wTWTlTuw0qK5rv4Zf/AfDWcxt0nUpuhtKsF6arht2bpuTnarDdJnrKXlog/SKzpubcHJd
Bdj9YkU9gb+L9pP3RlTTjH7Tjn+dljn6EvBRL1GJxKIWbYJF5GBnKovrsBs2sCVXQ4rTJJp7boZV
EiWd+N57zz2Xc4xcGaVB472cDht06dUdjsOCuTtnnN42rESb1A/qzRl+klW8dHeWDIjetSbnF1KN
YxedRE66FiO6uPKGzFxYVcu0+LlaztxbR3nDwmi14lM2fgLjmcYoRPVDMLYykm04/J6U7X5SiUii
VLWRlE4no1yWUUtYfYtkXscOKe5RatIrT7je/Ss1scS/l7K69/o8vUIzNfMs5YGlOkn+S3rT/ITX
UU7PS+AJlnrlnZ43807U65uRIqMbVcouSpEU+7BMcGyIpxc5xcneYrZ3apRlJBmOA2S+y/1IWBjO
L/5+J1P6fiND7OT7OIT4JIDs+Bz0vN/IRkjHE7XvfJOpe9dOdXgT0jTdN4r3sd3R4BI8d4Uf3oDr
I/fVKx4C3rzi/SSHWFfeOLsQz4ZK9kbe4n5CnzP+JGt2y9ps6iLY3GjHX1ftsTdj7tRUy1QGOGKi
cUFwXtSWbRu72mzPCoJ1xFHgYxjRgsfBQ8SLuJqEu3A0OMVVpsqo6FmxrWanONe+uxauLxeWdIsw
u2lReqT0LOHzpIykyfVWksepzeKQj2SbVW1zNXhDGbdS5c8VEXHKA/OYg5u8PEkE5Bsnl00fBhvq
+ypqUQBO1oku/Z94AyT46yzOwa7nEagrhf75LJbdqCmcQeE3J8kQcSKCKm9pA0ON1lnnOZ8sodTF
QErnUykDfSfHpz6nW96kyT4IavAKX8mSu/DC6cCPXCZpfcOSceGCvSFT5e18nCUXTel6OzL3/Bmz
PYuduLrkzvokZ3uDHG5RMcndQBnEINgzq7aqmys1Jd8by9AdMxAU/olZkQmMLBS0gFGSzJConvXQ
DNphrLQVZGpk0d/vlOCvOwXydxAfQmqVQFmCznPwxuFKSC8d1wj/GynaJG6kRLvutQkaCSvV0m2L
wTssk6XfyubyBFUFTEwme385SYIPjlT4oJosSn3R7PHY4YM3NxaXKc6WbEQ4PmNYrmEZRLaeXLYd
c9qNniTNDq7u04X08ofKSLQhmjRXjemaK3/uzbjGwXhxlFUpVle4U9se99795Gl2Tanc1kPp3/tq
DK9nXgW5zhOvmSmMh09aZ+NSe061aYYy3dpeOozfe9lr78Q99ZKBplvlNfX67+cG+X/dACENAxyQ
0GWQDsLu+8kRVPAsHd36m2qLqcFLWrJVLUZnn4XVdemYfmOpI0QRn6K66MZF4ocszo70LG35qZLj
5UDrzViEzt7PBenXI9NvhrEMKysDDy9aPbQRL+s0TvXkfCVecavLGiURJEjGlsLfxL82XlE9DrxM
4qwt3DtXTGZZaIfvq9JNN54sqk0YCH+vwGgu0ZDWd35epPHYiORxHlEo6s4jYp6o29AX9Ro7pR+1
Q5U/Y9ddV2YYH2Sf8+Xk0OESZQG/thJZHQyHLE3TqLXLdV6eBnfujto1O1RjGRE/yVbdK+ckqL0u
W/hJX8TF4Dc3zOgoq4y4wxUTd97QeQvJwmZlsVeJ1lRqgQy/reb4kUyiWHmcy0UzkxaTGc1XFQPf
j9qIM3mlC4jUbqygxRyWposJpc2NZZzGym3gWng4Qo3TXuJKLKs2LA5dYiAennvUy/WhJAXZoipZ
nuFWwjJnTSt6UiKzZj1rvg5rJSxuxTxpjsNa6Ez9/bAN0z+x2eFfFjvxAijykHCujHrEP7PZbSDd
dFQFf1ZjsUCIBjrqpgoidBfC9ACF+daSFeEoInU6LfQEMWFk2WeCaSgojY/iVsjMY1jJk7gd0pJ2
yLAkV5nn5yuZtuNBYr/0opZn3aHcWmQa/PGgLEzLlK+SwTVRBkbdi058yNp2EaWZWk9Ijocj+/so
CLJIUV3nZKmTZVmHXQsZk67eoVRX+cJ2bdM4Gd/mydIS7oDr3Rvhk9g4c4Qbsq2TLWVZwnAWOnZ5
J8EAUZ+veJPpfVMU46oEnz2ikHvbW8w2BDILJrLdcKC70h3rTSBa8R07CQrWfh/BYqwk7PInxx0+
C/4p1MxdDOEXxP9wQvnh2XGXsCklrGyd31Wjli3kLvzIqcNqgXRnFtZGnGxJ2DNzCB8tIIsSRK1N
GXO/Wqhp+i5vMas5yckc+mc4SeZRZyt1HOv9+MeHypT+QWERKJM3N/nc9PRWuLi6PvoMs+MAIfgJ
ScJcXZfpDndebGBeblSbkTvm9MmiwRqvE87IXTEF6TaovCqyXIMMuZsVMIdzwEKQcQWFYYqypinW
1rdxmOoWsGf0hSWTvOoWXob0hTsn0wX/k2sz7yeuzbxbrjsLn+ki5Rb3Oh/yzVSaP/jo5dfCFcWx
cZL+21QqtLGQZXZh1m9Sr/4jR01xnbnetDBQ0IUvyXXRrVI/WfSz55j2jYpHbyRX1eh2W9qQckka
njw21IlrLvyHaeKLJKn0mptOLMC4iLu+8sUdUmbJkta5spCRRoMjW4rFQFKwcd3gLVnbFSvhyD4m
SLOrCrPwis69kiRJBNmUbHNiGMXwvnKm2IqdcDtI1xb9GwbkCqfIdx1wNiTH07avK8huKPDm0lJf
u07w3I7UPIy9LlYUkXEdlOX4wDt9FXThcKuE+MlBSKGG8zYLQSEr5mLsYoIolG384CwH1g08rN1q
Mr+bGjL9blQYp4gCbMge/LQbTXJexrTFf/i9YNspdfs7SNs2F4rmQ2xJ2/Tlp6CYqltLeBLWDaaU
rywpUEH2SUpuLNXxor/rJf9DZVW39XqnPEBuFR/zXOPoLPUwOFubwzrmqrKQiZXoMxWf5HybxWId
X1aMLJzs0jphOQNPWZWZu7B+l35PspHli5aWKyh7kb2f6Tub3LdNqfLrpK/Lg6U4TMEy82mwPFYD
0jo4yWs0+nEPDuolTo2/sL08MOGnaqx3w5ynsTgeFb5kLQ8/tWF5jvuDC+5QKut4QG7Cf+bJkbkq
Bi4jVNds1QzmNKBQTHcDFmIfQ37zvScXVl7Tjk2gf2/GIVwUnNebNu8OqRnVGJlCmH2ia7O3Pa2K
ZhPUzQHiuYZcWuGZzAeejhHzbzM3o3umZX5RMiYuW2fI9zSdgiUtcnMHloVFtZT5E83NVnVlAw5W
Fka0V943Oo5pVLjk4EFOcA9J/AIyXOEIdSXwSKrJDcMoyMbiuqAqYnRadzn3ItF7Sr54cPNwUYwi
j6fZ9JyaQMhmF87NCeuLMnKRSSIKNwaXDNy79lb3wabg9UXuGf+Lnwq9GEtMNiRz/C9tEO64x8rb
LhuH27TlWzgC1eeSXlE6qR28itrZnm3CqR6bKO3brW4ydGGxmvVQIfISd30Mm6Hw9CkrG74+Bdo2
Nj+RNrC2cferrIWsROCUS076dtOUybg9NVNfjts8yy/yvPUufD8pq+jEPdJUQMEq4NOGpAO+moJh
0RV5tfdnykItWJ2t25q9peCM+Y732pWrMXWH+IRZEajhPKJubNYD5Hjr31PfLZZDa4KNXwQQfpVj
8jX3Cz+G3OW41WNefEF1esQ153ozijRdQmZOfPV1A7moALErnBfBDcLtfTDjBBIkK8UMXxcOLaCI
NIppiHhl0LjtzRDcFb6W961e2cQTbpAlbP4Ii1DMHEtks1jSvxFL5KpKmVj+vbfgu1AEP9tScDZS
L4DbdOA5BMG85d5ErsYfipIVk/97LmC/UOyGO9s44ZSuqjFroxOGRTv2kQeJ8KNMkWXuDnYeedWy
smeklSfuWERZDp9Eq/ZOONN4mfYMEqNzMxI3xhg8kRMUyMaNxsorLipP46OY8AO1CtwmjC3mDwot
SMWqlctCE5emyTfIVOxTFTjuMvBLqOjOZDnh+kK1oYCwA8h0LKAeqMs2smQH93SvehfvLaXEpD8l
5KhokTzoL3ia0uuEyefUzYttHkDSucOGR7YENs4ByBnmzph6L3fCHAKV62Ot7Uyv88NxSwZPRZOT
fO1Urj43fe8skSfApIwJ3weT2y8yotyv7pRsXNQF396LKgrWB8+ipOr7hTRmWIe1oFB56cUhnJvK
hXSu64pYyEwcAlLlbmS5lh5Cc4BgD2+c2svcyGKsJ+JQO6qNfTEWyzd6lePRdRbCPYBKiOzKn9rH
Ca4Ifk4DcNNwDskxS9blgNdUiWJpycbL5NIPB74+CmdcxF7W11tLJk71QInoroKkRp+FauLQJy8d
76CYSHxyN5JK7ssAPVgrZiGozW0hvpVXVDO6SxS+xaOGOqcNyFA+uVGJIJd0itROYZnlehXkjc7i
NYe7emOQDC/ZxOH0absxvawk3gjj5lHqhVByH5utPzdJXjZQMITepJWG044tTpDtWTErYUnbuC1t
tpyjZg1VdxmlSReuPU79pdZSPgRaj5GcxmmvhoR/ZuOVoL18cDnh24kXRWxJj+V4QQM331hSt8W2
LxC/Tev0K2+CJ4VGukgCbi6Z0Pl9K7JtnfXjo8XljHvY/SFOIad+KR1/imw51ARMLS1pa6K2GmoZ
p7LpCeum9qKc3I3TuP6eu0KvwPi5UPQG8tSwV5K7JI9IheXachPIfYxH6bry0v0kN7ys/H3K0mqZ
GFws/ckP9wbC8CgZhuorJA6mWIqAb3vITN6XHYfNLquvWDl4nXpZu2omt/xaeXgvwbLfhViwo/o0
i52p552zsDi4SnhJZLqTVei8uf7g6zKN0pz6l/b6A3gC6KqZEMwDXJoYC9rGZAIvMewSdUW7e2k4
DSOIyiE4gGLjwkinXvYpFLAsRgIEFQx6zzr9TqwgD2qAyCcSpcNu8Hg7QXJPx4gVzkJ5vlwRvxN3
Lqv4zKzmuw+8D67+3kIgMmcM3jpdcP8thCtSgYt8EhCIKt9bCJo7RdUXfflYctzHOfhfW7eXRR35
EkF77AeckG1PSzf2RIBjYllHAcs6NjUp1+kgswiKn9W6z4vsmIguZzKEtbm0IRfXQbnWTpMtbUAW
9Po7N+1zfcNgq9r7C/Y+g+11TXdf005uTvjpKsTwJ9PK2zsRJzHmDvfp1Nxqr4imQsl7lZol7fPp
wUMZ7CmZO5DiqscHNkwmYpDjPSg2HMWcifb73DhebB0e8C7cFSdIHutjFjt5QmcVjZPwmTt1Rp5G
Bjslj1WM06Ce6Xetn4ZXzLQHW5fM5XCDHDV8wTWpljjN2h1zFNs5ySiWjpPmD41fH2QDCf7OJoiL
pE1uOdjSCJVtdYUJ+L6D516C1R4f/IbkF81YQ71gJq2YB1eZdiXqi0jzsYK0tsmvT2s5GfP7vjTu
5XEx+0FpLvwcYlwrYpt2Xvgi0PfdoN3LE36StWMeN41D9HG8VI8ybiZRxxCkqlvIRKOFaQhbloyk
t7bxcvk45XjcWooPKLzm6sESVkdQ7m38ljVwWQZ0fjSOKZT7ExeLzFdJzzYQ3CSFrAxcMvLntNxZ
1KKManIudPnYCi+/hLyc2GeYJXvTjHmsIPhYkIYUzcKCP2JbRluSr02Dy60NNFt21QVJf2sJVdfN
wuOhWFvSMR3au9zcHoNcpdyXStNk19chuRgRkTE3hgyLlHXJwq9KvRjqMbio0u6LhNBnqaWACzzT
xK4IHhCF/KH/JSxwemmxYE4XpKMDtTherS01jbib79rB3aahL+EE1LrBUcEZvgnFtLQvlXuQeXBV
IJY2Wua6EzdQyI4DnQx3VqLGGRRwikxvLFnRILwc5kSPJZGf4ahSclhneCp2JTaLFrylQ1CO42Gq
WsgzIuEOy6Rz2liEXREsLKtx3EdWhvhiZMkUJ0kiLvRY9IvEGHQraNMvJkju3CZq7Bdm7qUzpnno
7R3rtlOFGNhICaX0TFwT4UHZZG6aub5kcQj6ri01SXcJdWy2DQNFryen/2qPjkYn06ovnXyN6iHZ
dm0abETBb9rMNHt7Za31CrURrOZQrIQj3TZOzm+Uos3eUicJe+XNar2OYSVkYsbIhx0fnc5Fe9h5
qBH7ln87gy1Je0/sIVVlidORac9Hy+Pdt9NhaXsV3vdNWAeH2ViVYap2cPldXELcCJdhUjLsXaTh
skyYGcj3CQk/Kkk/dwL3Ud5W+qnK22uWYf5H0P7eF2MAtyBQudRwg/Bb06LHImDF10QFSVxAweOy
9CCg9hyf7kcvpfuUtnQvSaM3BVI3oSr8aSFmzDKK8C4Q4AP2rjMH4CZJ46L3kvUpNWeKbKVZv4dV
cBMmAj+/drIkPSLpn52Z1SJ65YhebQM3C/eOaLopGmpILXbEqSEUAZAhuMG5qFperoqByhuZEnJZ
ukZGomvdLG4wSRaOq9jKOgdw+tQ36XiVOeG6gktsu9P5R+HXWIG/l8fHo69vblsROkuK4JrlIFX2
CeQfEMfd750M8qhHUOwhmDWX1C39ZVVDDYnmTWQldIfkoq1rtc+7jh4CjstYVdTbOKEGoxsysi0h
ct3Wc2PJU1NX7nrwM7E5QV2ghrU/wn/nfUZ1060h4b2E5Js4eFCNvDZQyb4OnTSAkGqi655ih0c6
TPuVqAI3tmw8C0ojUog8EihkVuk6lBmL/N5n6zSrp0uUF8UuUy1adaiGxYMxjhvC6ZeKkmczkeKl
VH5EGVzji6ZkvHCq2vyuHLhL4XUNX4yQFI/CXtd32hERg38du8masLrTaSeXbqfUyjJ92dIr7rCV
ZVooQYUTtZCQ3FjScbNhSxICAf6g2hLyNNl9lvrZfqrKYlESuI+7qho3X8ocyiEig+IK/Ccn1FBs
14K2UTP72HM9oqOygOLLScaScNwG6xAb51Jx4dHI4FpeCpk+GG3YFa9ydtXPvcqTTuyqclxaxqC0
ueB14kQQvdBYcQnHSmjGB8+DypmhX8re49vElE1cQIqnynE6fZ4K14WF66W3tkmc+45X/NqBpPNt
SwqzRWP9eOL7NQ6XQ2m8hcU8t3kKtUnBUaDDaNbZKKFSkpRPLcmDBQs8vZODSw8IjUMMKyV//oFE
mbhoNZT4wYfw7DaB/KcPQca9pVKSvKFmHngaUHKeJTVylidq5o1BoF5ySOJuM92l1x3cmTvutyqD
pL+BTOjRXbcXj4um33IMF/Z4mR/GFjmfSdjEdT31n7jT9LcuKjZZpp3PuCBmV/kZioZZKi0Huk4r
US4tN0tFsxBNCbeLS7hCYIf2dJZdo7Z7Exz0Q6/XNU+/v0Ga+Pm6TVQaNSr0d2bybrucThnMjMyW
fQClXjSEza1toF56MKUmy5Y3V8ReXKkbqJAJ2ULyfr4PcwSzkeh170EplScpmLDAgdjMU8V16fcF
XIV1hqtUbCxygk+iApH82jKyHJlZ9H9T9mXNkfJI17+ICECApFuofbHL5b1viHa3DQIEYhECfv17
wD3tnn7mm4nvoglSC7arkJR58pxsm1p82ytoI3aist01MPI2BLu0eG9BLnOq+J1KJpAh6LpHv+Cg
7Dt6Og3KcY7UCgcdwUm0Vp9knkIceDD1j3ZCm0OfsD/avYFk52qq3mQiyRWHT2QXhD8sSEvF4ogL
o66LlcX0xenj+BOXcQGCRr2uq8PS2ScdXyERV2wXU5Cg22aCuqvlacHYjAfqWjT0WdxueqfKAGly
5Irjxj/ZHjIrDXWC0MRd+oa1d9c7efLoERxgypVkY4uqPo9zhgvR9LZtLPGTFkSG2IL1fTwl1lan
47gDC6m/FhPT4TIky4G2gAXyrTAWvpE+BXnNlf3/wMC9/+BMUptCkEQ8HBjE+SsaI+B1Jg5XxTch
8jDoa31xiNVe887ND6rN6xCspe66tCnaOtj0C71dzKVjIvTvWYPl7MaKd9a9H/RhOUVs4DIPPf11
A26FvCN24q6BRoESQEnXHpdLLP16U/n298my2mOZ0EGFLnXboz1fliGL6ZUd5i23X5P/mLM8Zxgb
SAp/q4Iu1ZIa+FNoAwX33843xTkE9Q940JDT/+Pzahu7TY0k5tXtS7mRiZOFZPYnnPmy3Km0wLEu
7O7aCJrtlzYxOxWm9tGBPEC7pRbJwqVR54KdJcTLp7ynCIGqBMFo4Nz+dde7hfvZNvy++/8fZ9xm
0/nJtF3ylD4IwWHqAVhbwuLFTLwsPy6JycXMvSH7w1x6vwZ/ze2qnoV/Df4yk7bBDyqsOLIHh55Y
VVW3bMx3cmZ3LBfg9SSSnJAtANj0vph4eRtQEnmuXb81+WiF4Ch3d9BpuDuVI4hMmZcjLiAkzIY+
+JnHYYtv+2eQayuUxZAdlIMtOVCtCtlQlC/JiC3fSgdnu5jlQB+sipZ3pYtkHNh5N4QT+SKKqt2l
lobUYDGzaQoDE49nk/XjEynfMzmVL6YoyyPx2Pxm49FQGohVxez2sPSOnhXxtGxAGLUHhBP4DZaH
2VIkm+U3+DQ9/lCxHlUoeFlf296/kUnqr30/E3sNYt2qGaiPlIaKLyKbObJ5Ld6wOF4Fq8g9sTOy
D4STblo/a74x+mZ1NH37a2Ksnef//v67wd/vPyCqwKXggviu7XpsIUf9ge9PBLumxQP5FAzwRZ48
h3mbNs2CcZMUK93r+GgFJD6mfX2XJom3XaylHZk12oRfNtQ0QN5BA9sZ48n9GGSI8VKvkhF1tRPS
eGr3pPeHa10H6lIFOkqaYrwuTWU19JveKrvVYi4dnsvvg0aDMDhPohDnnNp0elys5TLEjoK4C6hK
D8rvOnOhW6JTS7eVjqf1kIEqCSczjRq7K04+yAjPgwArgcnxEUy6ZF9nNIvSvve7mQ41Ra5H2WpZ
xJ9LflnKoqu2ntccE227oY9jaZvxqb31kPT6vKjcc0Ov8Is/OtJ5yDKDzjOWwaUK3hwSB9DPKOjj
+kQjOcXz+tj9vmuWnsVGopexiDH6Y1AchO95oDXYN50dXP7CARbzq02M4QQW22lpqXAcnb8gg85N
amTZYi9MWZkeoACxnpIs/uZh779dLN3dFl7FHqUbyzubprdIO1lPrk6HI8TjImp8bT1BpCS2AaDW
1oCdeoUAp7xir87uWnwhaW7791aGS52aKuQqq49Lm1R8W3Vy3MaZ6o9WbOmjVY39kRcuU+GXvdx9
jWHz6MVE2HeTAmR2e2fYfQZxKcCLQxqrx4VGsRAnljsv1XU4VBxM81Eh2EsAJX+N8ysowForm+Ae
ON6tI3w/Chp4UGQ2l4vdJf5t6am7mdF7GBtf0LDr8/jc9HH417Cs7sbwUx1nT7F3zNsmvV0u5dDk
N2y8LAbQQMDOQJafKu1O+3Iy0guXHirm5JPnALadp3K8TEfWZWfsONl1aGlYVKa4LJYKcon8hZh3
o+y6XGSBFNcEfRXci3+1eSqFL69YJPM+PZfN+LONe/KYB4otlhIZecys6Q8LObdPq5Wu+5jn8R99
PURRK0CvcpWoYDr4aWYflrvODNPn3dIGHSYJbVOAoK+L+kB9pg6kcmKk26gui/Dz3vGgU5RZUYYU
Oe89q8dxP0hdnFwWQ49njfGNNnJaW0h1XiupxMor0+6x9GsaxgZ5i6EX7xniyR9+6eB1HjooAEQW
er1A0NE2TUjzRCaQd+iTrC32FqTtRxx07KXkFQ895cjHCiqxVcwgRvrvG+o/lLuMgFGF4BGbKjZT
dP9Fr8qDOC1N3dLHtIvtcDl6jdJ1VJisOCzw9WBBqapsuzgsR+/SK0X7q9d2il+9X3OXXtcf9tqt
1N1/mr88bpmQumAY+03jjseyHsBr6dIy/EsREGhQ7hEM9274CWKxjJuT54o2QrxsHlUTN1HCA/Po
IWjXILtalnvreUI9T0xMh4FWc0YWJpBCe80SMmKThBkkFFT6uqvPU+dUz75fRfVYF1vtd3yddGmw
g/an3vq9Gzzqyb8ugeDYTWnIQHi+z4zv79rErrdJl9FHqydXAanULvFTb0eG+mC3VfnqW6DmQynt
nD1SuseUu/6aV0H/JNvgaUG5fw+VbflrKO1j53Mo48NzZZS1gmKSnj0GWfLKKaCdyip97HgKn06P
CTu7SMGeSWfYmyuna4BF+WaT+p2mQ/BKlNQhl/H0DNUaJJFB0D8OFCIMyV19X2TluKo1QArb6vo1
q1PvtiytfgNicHoTN8reDtrrToHx6M61Bn7gjMoDsaphT42xj6yuq90YQAzIRSW2elD0RmW+tQ7Y
OF1c0IKRAjT6WmZVscoE6x7axkUs75bmCRsXCbUcnBdBrQKsCWN9o9P0gr+k+QEH4Eynmr77Rm48
XaWHBEmbXW3w5/ReWdyO1Vjflap+GzLivDqJZ6/axKkPeQshpFOYcGmXQ0e3DbhtmyGh9mua+Lu0
YOmD0bcDFvd+4mO2U5BKQynVighJrfyHV+swrXP9PtYsCXWg1aOIi2Tj+hY5dnWZnFniy3Vh18lz
boInwyf9buXZRmvf2wRV5u5GxDRRRXJ9lVVMNkTb/ZGCzYoNMVEb3aTqvpUZtsuUyDe/njaOarpj
XokiorliRyT+6edlMQNk4+CD+Olq6UCVB9OEy60tM9wugz5v+TyddFN5zMUfj1kGM9GZiNpVsXct
3q4GYzc3sS3cgw5Kd5OAtfgAwmOJA8cr30n6aqZ0+lHiYI6GprTv3Hoqd1bmsZ1nJe7FShmWXk3r
tzZpomVOydiHdu3qUUkv32i8ekefQJltOSUFhTcdAEc3No7FTB6wG96LxfuYL2T2Upb2Rk/3YH7+
avpqR1byfrFM7EIUUYj28xn/z7blIctPGPriRRLQBALB/BXEQsmD7uv2ppPs4lpZ+rA0BX53aJFM
vrXnJsYbCQGlsLdLZ+YzCToZkgGLyd0ReFyw9aidtVE79GvI625IMXW3QWd1910qjkmRA8Zy+mJX
Oz5Z9zOqBel0FvYub29rQvS9q5M/hukRTEvJn0lOx50CTCe5AYvXrVlzGnxw15bLYsp8xPfn++UK
8BG5xE6VXDJxgDQXeOXSZBn/G7F596ttCrDQQQOo10svvAx1/O/nCXCGfw9QGQQjDCxPpFaxOB3H
/ouAU5NSTlVWuo/IfyIZs8Feqw5mYtsAuNtdPR/kE+dbyDZ/WXPflzX3LSO7+Vgf/m3kP+ctI9v5
mb9/wu95IrearWnKKYz7GOmUWBukV/jJbntwJlkw3iwty2UEWWprZQVKEfx7RxsUiAIWoJgxaa94
Ux7S3IeSYU65YYFXN34T7xZruXit8LfYKJrI8VOTg4HIdNRzNm7T0okm8JagAdT8lo4iPgiS3Yky
47dL03JnCaRrdDJZODH+1QF0q9mUMhlvMt6uPTm5l2T2WkdZq1WQWzVoJ6V/nzqZfYT/kIejdN8a
4LwPwmHvU+emj43Tm81Yxs7BiXP/xvNICsZw0u5VZfgaaBTUW51/pUqq+1yV21wG1XNQmuzka2CD
izmAr4hdy+82zVCq53FyRWQ5h6BS+sYqSrkCJuWCf18FWObGr26SZj05LSijrWXt4Up0615CBLsd
p+m771YmHPO+WwOZZo9auVeCZOsP2SOFMlSQhIAaFOwKgkz6fxgBdLNadbHjbiHkcTaT6pDUcKU8
IwZWa6ls+YSz7CeEIvG7677qTreXAspibxfTJkHopHygN4V/MUXlHDIgJWuILvwXW1mbdPDlD8cq
fo3Ab28fZtHZmgZIX7XKa6NU5nDBZ8ovIHUdFQ1iZVeB5ALOqbCYOX5S5OJUJycxDqfBTuoEEIEI
O6uFHrTNfFTuMO5H4ng3gJnztwa64LAHFfaZqbqM4JTmD2MvnFWMP+ZSCN5tSlDHz34qx93Qgcoy
ij49xoNf7SpWsTPgxmKTNSgJgG8MRRkIEspjIoN2Ax98OpN6hDbCrcg+sa3xJR9wBqiBAzOPm/MA
/UG4tHtxO61IOmDYvHEN9fDHMDuv/bCbdzBrLPG0zv81LM8h8c75B472/NnDR4giCs1rgnIH6yJg
6anL6uamcPI4SiDQe3NQeSSxgx/Ctqto6nIOZhR3D3PVRPyybv2cV/JGBnnwQxbFe2mZ5oHWtfpf
ru9cqerPRDa2Ku4Qz3UAp9m+B7kb+v/AErohd2ihq/ERbB1+bbwnRjQ2XpTLOPg9h2KgyOtXKTIV
Blanb3tTk7vBdVBaA+35lK/70axS6DAiooZ8vwQiiyla/09z6Q2q7lgLdccnVpxiR5hN2gzqWjR5
Ew1AO16JnO7EwsvlbK98Wn+0gfpOxoI9W5B4RtI4co/kz0fXtfbRslskb7Qav6W0vLaoGHTfzO0p
yPirxCPjt/5UZ3F1a2xA70tEX+WTvTFTlURLvL/gAkhwDWfhKn8fFNTrtn5ll2Htk2xLix6eJYTj
yFWysvkFplPjrMCW7k80KxM4SPZgTosdJ5U5JYOvkZUYsr87liGBCjBlGdjxZlhLNjx2XnBZmIQL
9xAq9+I0N1kQDdylihYoMcHMCuJL+8xoV6+pPQdDtq1QAkQMPzsB5aqb+B+U1dcsZtYLCgr4UZ41
zmWCWB37vwMs7vd0EYMztkzHJ/c5PfAT76MR/XUiY3KrvdjsqBjK2xaygrBKgvKlaUS3YTSQW6tp
y5eUBq869sxF1JO455DNLs0jL9kOxRNQ4meeVI6I/jy3iU9eanfPotp5JJYvvFLBEVniJlrMwRrv
ob+5zeaCQGUT39DMrx8S0xVH45B+tbQnZXILUl39QLpxVfLJCe1CbbyugwsOT/4E8vifl682m3Zm
7VUNCZchXx2LCaaoWUOzRFelacfV4MrijtclX8PdsHFQin4rMlmfknqs9jncwoMEc+FIsEB3JNMa
NUKks7GTnoG+PMn1KLPhWhQ8jhQr28e8q+JwcBz9YqdtHspsJN/deM4Bq+q9Ue1mzOM4DSd/y3xw
UUMyxqHOE5GEdoUkTEy7HzoR96SfyuyjB5liv2TMhhZ5gVjnd/acTauYOMTY3+6WPmR0PvvILIr/
3bfk5P45j+dNuupN6X6qB7gnApBKebpbGJjQxpJDpVKIs2aNdJdQa+OZQoHqijdS33M72cONTz6g
VNyncSVegYU42CiG/KbgBTnYKG2zkZlL71mDLLZAaZb3LIiw+unPxqntcHJL68qcqdp2cAYOQ4Jy
SUkNf7N2i/G1qpOj4EV3bu2cbCmQvBDAZ/IByqksPfJhqe61QnL5mepcrWqmp1tC1bibiKv2JNbe
JreK9IhKKWJTpK1zJI0jznZXF2uQvvJnYoon1AHQ72C5bHTupd/HHHU7VDCmFwgjsNPUZbpLmp7c
0TRPERa7/hs13+AyQ25QlMScxSJTCAZljnN+0sx6haUDjKBfd54zDqhvUE2hPfrBpTfda6P48NKz
cdzQ0gPWOBOxOsdb2driD2Nh6hN0TSKyO0+86CoDXQ2vx24x+dScdZuYaxN33Z2p8nt3HsUrUuxk
N6IozWwCvAPyaaU/St/oG+QT8FEoiJG+SFKTGCkyzQJY/m+y1aj7lYWSU7dLEy2p2DVFukWugByL
fIDgIqF866kWO4NdWKvW0fohD4YgtJvefOsSdZfh7UhCZa3zPK/SsMzUcSR98tZNDoT9ifAe7enm
0zGw8h/YqJ/iziPPqnOmnZZlul5MznsdWRZW2mcv/ixTJsHNf/fTg3+cfQGKNEJFDwa/w+1/KLwd
M0EiHdTWg+GlA24TIdFYT/2tbWR+aE0TbyCXrB7iCm6J50r6U4EXmHRYxF9jR+ga92N+A7cAw4Uq
H1SdFqGqSPA1XNqoSLU8uoDA9fA5dn60P6tJ2rhzo0+hdjlpUOqL4tgB8X1vOucw6Cr/1rW9F4ku
Ky9e3ri7CnHHLqmc7JJANRoFVpV8k1BkJ3DKl0m9oTlQUPA0JvAm3HknUL4UDzTJQnfOzqcoePWQ
GyR/5x1k6fttjfn0d988DywX+j/KyoAy97f3AcUJQQ0DOyD4Bwb6v3sfgG9iD3RC+kCQ2l3leszV
c+HHIShm+RZEsfbIbANt5nLbaKQju/ny2VN6I4+WRlO0yEROI4sS6YNJGkznheey0GGWu784MX+Z
xvgjqkd0gbeDWAq1gXTfwwHv2T11XDidrNdHx6rpqcuDft2itMYjSpUk4RwFvUt1QjEG/+cySVoC
k2imNzZBzL9MavMEyzJl5JEWCq5+ceu6Kv2pjVkzt8UqqZMqCkaQYaDu+067YHrhTtdG0LL4V3vM
IYvNRXDuMs/aQX9o73M7T88+6AIbbzLWgafeUxoDUCtAsjkBouNH8EOzjSUn81BCE4ez0ozvMejN
nYcXBHw88D367NHk3F8L3vyaBCBcfE5C2Fr/njQuTIEGpbqawhWfk7L5J81h0+dPil3LPNhxgBQJ
CEDb3uNyXYLYKZ6mLvnu+Mw5GZJnh0llHM4uUMY2hi/bDkOy82YMsiZ2Ffr1yD8xSJSXCud481EV
/srY4G9alhO8qP6jnXnune6GTQM8Zcf8jM7NNcmqS+LlL5LKGOXRoNVtW/cZZQzjm6VpuSwml8UG
wHt2+qvda1030tI063K85pqMx3QugIgMCMTE893XZWnLk17t8vKEHYr1iNvs+zKfCcdF7J+cWYJK
A/BpXVYGJ7cP3Meld9S2f2r4fdIM7d6VOXnOJ75Bki64twea3jWpuS9mEVjltXznyDxYWZNL1pZG
PaBKNeXOAH9fLavWYWO54yPTn+bSKwO1j51x66vuw59DswFE/Q1gnABNMK3MOdfgf17j6icZqXVq
+UjPi4ObOhtB7fr86fO6LOgmoPNuvwI4DXcmR3U3Y2eontamYFfDVUOUmaxQriA9qSyV9/6U/dk+
IeobSl/ez+N9Lfmr556KEQx/2UFjm+t07S2/kZBqD9efrQzp7V0w+fgCZDqFsuvYucvT6tHqkvUS
Z46lVnsJfDgyuavvxyFVW8VItlkShXEuSShzj59yfGTPZXZRtjM+gX328EmCAdeLrCZi2Rv4xvQg
Y22dWd8hvMy6+sXv8ksyY519pg6BLP1Xkw8ZiOJc3NaxiPfcatutSLh3LcrCDRm4Kj87d+Pl7UcJ
rcNrWV0BBlcQEf7rxrL+bvmzqwR7IQv/HFPWHX21Ie5bUg7gvsw5Igq4dX6dyhYpI1c4yWbp7SGT
rKvxjdGwHBGrx/g6I0gJuptC0Pyk/Uqg9lpLX7Vs1m3ROT9kpe2QO/l0V8BJAhEwYJtCGP4ou/5h
GdFIgYBVFI+dKuqtZqXYO4Wur3oG35YRFIUnlN+PZ4U9bdXN9Uaa+WJsiGnsVDor5qQj4vogQyMN
SFRomj3KQdwQt6gvy+FTwcIEdVle47nvy+pI8of1e14c40X876c/t+k/z/+ZboPMj4NE3T9rIRHf
aq3EHsaHiR8ayzF6LyQ4SZx7/aqvsuC4CCOWu0THCIA8aJxWWRtb4JL18UaXKPsDcQp0+MAmjrU3
MGTP7Yec5nwdYKvajl6XbYK4BCo8U4sXknE217jpKtQnqiFYEyhqdAywsz5Rjz+VLHdvF8tOhpCU
2UMugNo4QRkfsG83q6Sk/isU1z8piHJ3irfWTT71QyihMLsZuVUDgxju0q5vIf7TP/H/H/DXBsga
uAv9+JwRLSLRFJd8TMxNlUGFLhirbhpO413mmHbfIDqViCHXo677+8G1p1Mh9Ddncvv7sS7dKOv6
ZBNwZBUUzrqfPGhDgs9ulzuZtavj7m1sUAdOelLh80jIyji8+e5gtZeuos/e6MVbyIHLbVArfZcG
6lyAyvtaSLJa8kp2h7pEo6nSC83qO2Ol2X4YRHCMS2hRlguOTzAUqxrl1mad0Kyr6j+Mi/MWGRpR
85e0ilFok9jNkdGxu0VKDEepFuOa+EO9afLYu22wO0UmrtmGGTAKQqi2UbVJ5/TKYvuWgAb33QFh
JqxUVYYxVQoBz7ipbPac+mX/xpiowto07TqbdLYNGtuJsAOYZx4EImy8tP+RQA7fJLVJQ00e+tLj
H35v3SEo3nXIzq9GCsXCmLtR1zldaGTKtrnX8WM1tMMuYNYhxn+ZsXZGqNiLtg9tsKufp1IPmx68
uE0Va0TgZXfrKvD3WpAO33RuLgzJ1neknIDZUB4lcco2KBfUHQrQYha1Hwb8SxZYjlMP2UJxGpI0
u1sudW07RysHhW9uyi2riYRk/lr5lXM2dIT+wKiXgalLHZTqAazcB6fhxS2KKNmPleU8VYlDb9xM
tefRby4QAoDSL7MMIdx7ZuvyZIvkyqHr3idUCg9C7Mo7WQCg+XpKA/lqAqDGStvNZjGtMbhlCuFh
4PbmRgfdECZWWb56ViZWja3To8v1GTRNBv4zqogtCpqU465GzaZcpclWjuZX+9KZA8QEXDMPWWxU
G/tm0apc9fH4iMxIeVsX2SO8k/ZmHDKspMk4B2Pa/slm2KlBDZdbgCQ/ce6aO8l6ch4GuvMLLxUR
CmoB0PNAQZ877TE2d/1A6UFN+RtyjBhhUCFhzwXqkn3aAhVxwxGqyTAeyn6tgCw/wY3Ra1DvcazN
ZkACHtnc0fsS9Zk3gqsxMl1rofxLQMrj5y31NMIkeFwsMnNrnuCAYq4VpeZGmZQfyna81GPm3zLZ
bRF9rj1OflbGgYeXdW/G8/vL1EkVuRVrNo14nRoQfTNEOqPO2g/j3RtGzWObp/xUxxO0w3UBWUWu
ISLJsKWjhF+8s42QocJyvkhLq0s531HPuUhs+selaensq1ZujSFJtJggN8kby2necqSEq5b6D01u
93vTBk20mFQkE5C3/HtmlcEDagubq9RVVMyWqqDYFEmv14M9WKdpvoBN9uuuyEm/7dPg+1fT17Cv
sRyKYqQ28NN/z6RBewSL96OOFTsMdZvtmY45JKGD3AnPSc5GiHabNiS/QSpx3BBF6tuJNXTNJUp7
GJNcOE7mXSUreUQ94u6QYvnvtKjYiaBS6sYd7el2qLtqHYP8cdVTjtLTnrEfVHHXND5YB2ySd6hr
ne16r2n2WcK721FoAdyraF7duDzbNVZ6XoBb4JTtt6zRJAJTT14I0q47EKnsXa90HtWVC7kdUNS9
E+BpxrfmI8PUEaPE+R4gsHDtJnhnSt478CGiFqjgxRBrjeIi6sODqCzFXvia9PgNTZpXF78UeteM
3Q3DUtrmLjPbwQdXxqYM2EKQus+23765gcw+yuAMliYKLGAxXwLknl9pSlRU9057RbkXvamLrjqx
oTnyDDnBOLHaCxRGOipbZALqaojSqine7RRhFi/hkwTMKzeQF1bHaSL+2QWPZJVy47x4ZjwDA2FI
VHIHW/amtYP6u0j9aW2YXR8AU9Jr2Zp3aCuwUSJrj4i4De5kq7MjEQkq+cl+vJF8Dl98/y1zVAJZ
RjfunLTT2yCBi4SSRXcaLN0fHDS50CnleB2lZ8Awb+xNU/b6GfAEEiQYIWbHmdWVvHNNW4EH0O5s
mhR7OvFg70xZdcJ3mW9HuwtuuVfzlTBzuaoh47vRFeOpVKDjD4LHD77ntRfaDIccylRDTEhqpHuT
oSvOAgX4tsggd+uF3JXgs1wFRtT7hfqlUdgcTBHWoagVqF+tZqFGTdMH2+7Lqx1XgEw7/+g3fRER
rzd7rZ1kPTGnfIUQ4x1Zl+FSc0g7KpL+FPOe6+c8VL2lIuEChx25Hex70Y/boc/La+IaDrxStz8C
3qCYp3beLaQsalvQx9r2prXj5K9sbNSqKgm/yPkCgb0J3QwvahxYrhUCCHJWU0PVOo0bflkGch54
W5Z5PPxqQ2U36Ft8bCzzU5ZhhT8EF/b57M+HFYGzTcBq6M30PFpJumaVKs9WAgAQ+kD4zz0pTjzj
32hO+FkQxNdpez8RIiJ3clGwlkPl3sQHiv/H6KwgUIkm1NcG9QRF8XnRuvuyL8ZbNV/ErhxluUFw
LHYKkcLKC7T7jHKn30kzDB/Iz01gKsNRQbTdWIUM245XawPsG9tlkUwHq8BG7Vn+3YB9ZGePVrYq
6sB5DLKE7uLcKlGkscR6dYoXcGaK1cRaOFy2Gk9TDPaIJD7dZAEZUA8orzbMHumpqrXuUUlJ3/sV
lbul7evitOxfQ1rmAlejoH/BG0FFwrZ9Zq1pw5J64qlHUfdVL31yyXmKEBVcCPC5txmZIBGAIAH8
HhSCNG5twkl0Z9MQhIBAqO4l8kwhRNnDfmlzJAnCfuogKrbYJSOCviMXhf8FIerihF0TAi9ZuPZ3
27LGA5in08GzoDQJY9ROFuMMTdSWgSOYv1itKF6NnYKwDjrQTFxmAMDTA1jpPQqgkSDKB9asA3Do
/VQgIZlIcbLVUO7FVGI9KNta1XRykdrj8XWk5poEyRna6CRFcSALAEuut7HTVHfA0yBJtuoSOrYO
svEAXhMktc1jUI3ZeQCuASikax5zVbEbnnsPeH+Ch+n/aDuv5biRJko/ESLgzW1bssmmlUSNbhAa
aQbeezz9fsjmEByO2fljY28qUJlZBbDZBsjMc84Emgc4+B8IcWdhi1mhYBVPcbuqpwAsAHFxxFXj
37XlD5nYYajuC2dIdo5Tzw8J1FgbQ2tHkAnG/HCxwfZx1FOX3oslRBw8LcCRosABg6Uc4mSrWjk3
wAuB2ug51W3Xpa9HqVEme2gjLWi+hqalDkvM5ZBvIt5XqdofoMyHF9GCclJRgXZnmuefZeBt4F13
IK0MuEXOVm3zA5DFj22lJHz8+VrkDtZ51OYRchRemWurtpxHsbVucdKTZr4qYleHYApkV5faVOFH
2ODUHE6Varqj6mQ8qNNkbQ0/DB5Drvo4OVN6pfBoWenBDBptWlII93Sw7npLNfmZpnPTK3WwOLH5
Sw+o7xz2PyejoNDaTeXBc0ncllHinBq/4V5sOdIS6HMuRpnL0Dp3VHmnQ99F7Z60KSWKEiTkoKS/
+EmYfENMYGFEUdovfN9r2zb2g2d6UaK9Gdf+va3ypoiS7zxcUYDvapr3O4uflmUqw+DpdNVaHtkB
cG249NGxT/mwU4ZUfzCap8hsADaqNtQrPi8wlAgwJ6tenV77tj6A39CUaFvO5APMxEp30awYjzJU
IZBA7ra6gxaor7a67ToKNnp1Paa1eYkbNO2Ogp59mxSWdyjjpU/c0cxTG5Fp8eCw/qSFdvM0NMNG
hQT3k+n0ey9RlcflRt3vGu3FoGP1lgSBf5laZZZt42mID5lexjVcuyhglND/H6FgSqnFFj9cPy5Q
DhiGE5+1iCdmc3y0YNLYTl46Hy3Pd2+SWvkSxkXyNICQNLu6+RRMU/2poBupNFrtrgyU+pNnDNa2
h6Oab1imqLD4R60nNeO3/p1V0FQFdMu/y2P7pzbP8UuQxfV1pIZUhLwgebFBy+zNoYmuxAsiAu7O
0CzpXsGLzAQst4nyrLqm+sTvB20smEenB7cYFvbG5kHzxlFmGgZ7y7iyjCbdwSJig5hKGgib6B4D
B25/zkgloF/hqjvy+ngnVTuWBT/vSuJYpFhC+DtpE93LWt3rg2Opld3+sraj6Yxfe/J8SzB3eM2h
mOmMF2/Sk/szp7m6TGnT4gdrGtWDBOdDSn1zNKEzXM6rBkm+rzsSY5e14+jvHAraRwk2+lbf1aHr
X7yp3XTwW2TV1WVtNFB46ykJyZ+QzKGypcKaHBHjubIcr7/vob4/ZNFc3rrJDd0n0Sel2faaOnxS
NKf/lNXjF1BU3rkw8/Gq6gFvKsY43HctFHRR74EdUiL7Ymu179UMn9rF1ENWcGdSbPbVEp7bmCdm
Gs3Dkzu4w73skddRCudJHh3dfNxmTj5wixc5O9qn05sgAPgN6u1HTnLqe1mG+oYuD+s+8634Khrd
U9vO2UNnJZ87NQlewCPrJ3QtYLz2xuClTtr2QK59OoiX5oFmS43QO4m3MOvnrCn6hyByjS/d96bK
gis9LNRdOVg1jCF2vWvArR6bmCInmhbQIHkl6iD72HL+OEyXQ1PLKn37LuDdoZlp5SGZSB8E1pMP
CPOLzZ/37Jm08Y5e8MXg3fbop8VJZoo1mPdxMD3JLJ5zKFDz4YfMav5o4NtRRbm1Cr/MNdxB7kiN
TnaN29k4+HSm7GJbMe4nX30dTOXaUYbgfjVzw1+eUj/4LEGrPTU7bR9OVIo/OIogVjeVD1pgDZYQ
8hE868BjNrydzu95YLRqTfsMHv4QDe30izvb/m5uaWqetFw9qzrpLnqndy5cL+Df63AbLSooMqCr
9HqUGpbLxzvnN9xB/0S82ttRWmTefuwBlHxwSLB4h04J3nkB+yC/Yg8NWQlyr5ddm8bdpM1M414H
qJgEyzTnJ+jCXoeYW4VTugxytDrWuNXxIe4/hKzbzzTEJxvZf10n0zVmPdN/CPmw1br2H6/yH8+2
XsEa8mH7Jlga8z64P5xp3Wa9mA/brCH/2+vxj9v8+5lkmVyl1k/VoQujp/VPEPs6/cdT/GPI6vjw
QvzvW61/xoet1hfsfzrbhyv4n9b+++vyj1v9+5VC71Bzd2gUWwhCuLWLlo+hDP8yf+eiFMWqPHVf
V13mnZkUl10u88uCd8v+9gxilK3er/rnK1rPusao1J3n/ep5v9P/6/l5mOHRezBj7s7XM152vZxn
Pe976//reS9nfP+XyNlbMBBWNfSH9azrVX2wrdOPF/qPS8Tx7tLXLcSTLv/yDzZx/Afbfwj537ei
p77bTSj8bMx4au66MXT2NR3xW5mG/UIZYOYNnTt46dGytmrl+jvFbQr9mDaI+jW1xx3l4pbAcQro
iaN55RaQen3SCzSbduIO+r1ppt6Znl8QdGLqZy+9qTzuAku91I/6ZDg7k6LSFtzfljIDrZeLXNtF
zE103UTSDcwelJ5yaI1zomxXoTfdeV24mlYpON83YliOm/S7HzXKtQnl8zbPsuRITYp8lJoVT3Rl
XplV3t5BtpQ/KWRfbi2vfRCfRFV8cg+eXY87YOH5k4TpCVJiIcmWk4TovsotUs6tKbtKQFoW9HCZ
sbZZN/qPZ9fd/sGxdJ8k6t+c2ZtgXtL9X4PcIAOXu8N5phNr2thwf5xljthkuB1T79W9Osy3ENtU
CClGQorhdZmslUHivLddrCoJD4UJeFcrQbQYdUwVQA5lIEsISek6fxeUuO6Z7svp+G4Nnad/hL+z
Qq6YutvRUAdo+uDwR/rNvuu1yLmToxTtir7Pu/MHOzdE0Y77U95DHxaMbXjbJwFsDX/sIREylDze
wgJl98fVJkdh6vRXwCB/+2CXTcrGvanL2T6JU0xOOhwydRquK/rt6ZmkToiQk8VL5Gxzu/YudnGK
XY7WgfY6+0amsxDgyaFLMcWv49e1sqwxI38XGXWL5lk2HmgB6LdRPOveBn695mFTaSRJEDVSeNfS
Qk3azh4PsVe0D0Ogtg+1Vjonp3c/iWm1Q7/1ycpal2cNQmXIaEc+2GbQb6dlpdgu55CdVqOcx3WC
6XIecajl/DUr6uYoMF05ggfq8RWv+wG6CwmfV24uvsuxYHYFvQstLN0O7c6DlzOkhntSW8NI4TWv
suakVIrNsa+o9Z+OW82o1a2E+23djzetptuboOmzXRMbr9jpROk8l+wG6Oh1MMoGsk6y+WJ6F/IR
eS3+IHaBY78LNRR/kOUCxIa+YBPB849wGjlr0wAo3aSufRMuTREoRKrfsgJ2oEVJY40IbU2DNHjI
tvr1h6afJKP5/CBGZ1ELBf9qkQDZFW+9QXAa3eR2QOVoyQDySXmKqKJCXAktngwQsmfoyrX9hTSv
FD7pJa6lGnaJo9Vi2MN60kAdVzaPC0PBIWrreBdC9R5u6RTMaQfJ4t3ge/VjOUz1o9i0xdYB6kZy
iBztQebi/rDPqMb3TecH173dDLe9avW33kCFeCPzGBb6G1e/K7pizHcXB8kn+gFGp/s1RNyGwr3e
w78clLt1hy6PX/f6YAuX/Xz97oPZViPlqOjjY/emEvrud+VVRbT25y05BO3dL8zlZ4cS4M0lRubv
Vl5+ZAY/UrcBTU9bEH7w4ypUTLM0ehnAhR3zRWxOhvTtaBJRuXUu7n5ILis+2GXKE3R/pPP/azN0
7rwh8QlqygPEnJmRcl6H3G9ep2bQbjraRG7FKfbL2h40zjaY63m/LiOr7u/6stK2F7ZbE8AhMKgB
MkDTiCKagLVqrzjNL8bUZcGpzZ3hNo9zHkyjprqO57S6TozUVZ8Gi9yBOrr5VmLqJTARqMLk0Rnd
UXUjD3knJjfUiy03owP0II2mZltPt+ErHp35ip857R4wq34vRxk6oPocdefVriPddpvpFtxFhHoq
TbUbbSyto8NlA/HDuA6k9fhL6PreRQok1hd3ZHpQVb6dTaKb5ZRjoVCS4WzrBYR13tz2jXk52zt7
nlZ0x6CLN8z69ZxG1ZE8tfrsdRlElYpv/9SR8wi7bPjVbfNhWwPqf/DfYiPDmT/EDs7XmtOkFXzK
gUYJoGsgR0u9hnRSHlwZ8DUNF3dlR2Qk6XR4tRUAq4qxQmFnWXFZLPsM4ZLUq0J30yyeGh4zbSc7
2mN4JSEflyx7A62NYH1nhXgLq9qluuOM9j096/nebSAa5l9n/7RDcCJaUn0P7RheD6tJ76s6QfsX
McODBc7lk8QKXcufY9V+tijT0Pqg6LWycTR+kgQz0KB6ABgmYbq0EasGvGriFbSBeB2XRgfxytqi
ow6peobp1VuffbYmdfJNvehJka8nA1/RP7VOxVstSlTizQpUZWqThqZGg+XX6zamnzb3EJWA4FmO
VsdqCxcvHRza0Y5BK0icDANszBcH2I2fMxW+eRgooq4L5BQfdpJTTLCdwAjNxhK8njtdLoruq+Zc
0dZkOGa5tyfa8SJ7jH8BB4UcjPpLwAtAsTCCanjotF8qS6PJqpyep2IAn6ckKZXwQPvFyVWH4qfq
n4N0VhFA5A27LJdd8zavr0fyvf9tV3/U4cZQFPR9uHm8tgbXOmp+DzKb/qwN/GH9baRHwUtYztdB
Rba/deP5U1EV23EhRgM/V9zpHbJRwRIFaJF7ZxuNGfF6iV7xp7CleGVLUHnDrXgjU323ZT7lFIrZ
w22Ln5QUUioMXkEHvdM9qRCOX3duaB8Qu7K/KHN0J7/Da0RK4+d1GTnWIWwsSJdN2KmGTT1b1VHu
k+c4Mm5MJ99+uFcGVMkd+Kyqxo0Vv3pfbeKJmvqdZxr5+dlcbtUp+FwZRfOcLPKNRprComM2p1Yd
lOHubUpRNDjLMOfONeDo8mwr6NmxUXHVaG70JINHg0eZ0IsnM7gt9HNltjdGbyIAk03ZeMy6oedL
lgUzn/8nJ0vb7aK/dSygokMkplVPZds5ZwmZdH+4s935uC7Q7Tm54hsUVL0sAMpsbVvo0y8xl/PO
yX1ZFOFlEwN6x/twovApV+HQho9su29tJFYGuqbTHb1Nw8Fctp8Vt9yOqCI8K+lOjdFRKbpmeJ6C
Wt9GA8K3YhvpuL2lK+qnt/C9iqkqTKiCMvXsLKaB7vRDUtvcRS7Tkoe+J8P6Kj4JN2NwpF4GZKdV
ffM0Zf4vcIcMN14QDDeTP9KFLocy8PWuKOhavAV8jKrePBIjU79og2ojc6jOor1uzf1lzzUmK+LJ
366rZV+rnl6v47KFzMvM+aQOdXD8EGI3Kr+ogfc5tGqUVDrPPLm9EtE7OKscyrDOxS+R4nagynqN
lLm9Rl5cEkpBYtpqATwjEiR7yNF6SrQJFGP7t2eTSJ5RQ1gH6UxU9Wa8dyAY3MWjluxl2nshtt4Y
73t3djYDHBSHDw5/SH+G1FuuP9qL8RSWmXZT53VqI6fCJqP7rE/lcBfoQUtzUuYcPJ4sHyG1rzd+
PQ/XMpUh6dwn1ezjW5lVcaw9dta4yxEQui+WmWcGwSPAzHVJBQvHueusK39q5mjrdS0sA172XQP+
HW3heJn5iOiQ/cny5cSjGQ6HJsroU6rqLe09w2PtqOEzQAD6Kv1nGYzYbukgsvxTutjchkbVeVYQ
d1mmVOu7+zzQT5XpvS7Qe1oYLIQExQQULds7cw9t7BJP721+2xfO72s80EDau2zU7ZaAqq+mbdCH
05VM57bsaEazo61MFTc1nvLyS5akr2eDFakifWk710baJnTdFAZJG3fRLYNLNOYvi4MdFOvFWWxR
YdFEvM7NawOgHFz9BPjLIomSqQxGZMf00RTB7oNjnaLdYh5Cy6ZH8IuhuejkTEaAVIpLsWmEx96i
8XHXDs18oAoPdb0bhY9q5G7iqcz+4pW1JpI8EpsabvAs6wH3f1wvESHktJeI9Qxv5xfnugdNwXD5
0oTuQfV/sEI4vJIaCb2NDXjn7CrtHmRGAJGANfyo2zg4xUuP9UaiOztytlNojA8ytLCmnku/gda+
nR5yG5BHFvvZUa4JimkkGaz69jJzKaM1ijVuEnk53rxyddnfeFNSYu/WdsvaYXnpcjWxrqhVByCc
UqA3SVmfaBeEW4oG2Kcx3KbRUvBfLIUaeyd7zH8X1yWo9rt9WrnRfl0TDEW6mfrgdR9xQGb8/3Gf
9dzj//16un5Wt4YFQ1mVWsZt0ejHPtat69Y3uN9K+964nSq24dYrNW5T24hPIxBgZCGNWzEN4r3E
SHgFKGevtR5YkmWJRMreMlVG1CN2VQDhU5tU016M4r6cUcJHQEh7wFf1JnKj5PVbupzo89mUpjFd
oYmxR/0uMrckNcxTVGUWrdt857cBP3lITDD35Ptd/ORyJndfVm179Xpf44/RNVk+5Y4PSHDvdql7
GIvWgOv4D5u6ONC/A5lT6xd7DvMOYslLCArmX3vdKq9lvZhkgcbbZ8c7BVqUZb04hj5zb219Ug5x
NoLnGMpbeiWq21mzytu/m4pDQiZYre16Blr7f4+VndIo+O7YMKLV9nOpGMpWjkyaVi5H+WIrUwXx
vzfvv8ehB6vQFUwy0033H7ixZKrTxqvkEQ2zy32cmGSowz54J8Od0lqQ+ga0bVlw1pwA8Bn1ZdPM
6HEeTYMG5vjZWMx+1iWniWfprUytCug9HEkKDcxz8aJrJOHJAkE4ugRzR3/ZY+ae5iF2wucAsNIL
Q8LH1uQ+BoULO0Pv7ViUzlPj26hJrlPAIdd9AKHJUWm8izeArOwxtk3rForw8WGGJsWajO4GErTp
wTcZmkiBBbuK9J3Tl3x5jbGd3M7u6wJZJYNrpJelMpP1o5XEe4dWml3pVim5zm46FlpkPJYArfZd
SZ7MtCwk9Rabr5jttizs5hIijokNNjCz5adSn37rAks7kRo2HiE1PalxqJ61rnWjbfEygRV7bBfX
1LXKWbPHq9ZwvAgh7Ww6JYr++yXSBKxFd7pZbOWc68WkAVzfMW0xJT3sN2JPW6/dVkh8HC9brRcj
brnA2EkvF7JuV7xoXuJc57EeQJjAg52xPE+6kdJf0eoPbkvhkX6zGrVppu9WnhclnJ5vIiGtv8Ss
W6yO1bZug9pPvJn5nKJ1P34hhfYCoFL51BaTdSw6s7xqszr9BJPfrzqNjz/+HDBGCF7UAWkZoQKa
VHAyBkReQgaohraxs6vs/dRcphIsXglep+L9sLawaU9v6bHeDp1lnLOEfqDRd7/S36r5p0CDLh0Q
DyxfdalMpGli80xu1zhLdDO2u6Q2hpui/T0tLPMUQvF0A5KUf1WloFMJMrSoIRHDio75eENKSLzT
EiJHMtQNIKmL5+PcjlrjZPc/kDSzwUUvcbKdzEkidUChq1M8BdC1B0mfAYNmMGYtVK7GioT9zO/I
treq3P09Tc3shm7gktRnlGU3DR1R28Txta0satzU20ddF3FvlTuKeUarGdT6MIEAXBTSlymsUdO9
F/odIuTeq9dS+/pxRhrgDADvhafO4muXxfNGKyL/petoR9L6Ynrxq8jaeG2Tv/gOsoNFEXioKDTK
RrHA7HYGiCbKBt5JQ532gtM249i/TDWheoCt5t109Qqu7r+uTdMg2joDj+Ttgv40OtpjjDrSuFfw
nLO9sJ1QPqOLfaJmeDME1V5sIy2X8+7iXpZkfaHt62UHE0DX3tP0eu/WSnkFfYq7T4Dt/qIn8ZcG
iMGj2lf6/ZBV6Ubsedabu0yljdxbmnqBP3Nrpn3156o98QI0KJVkyS+g25pNE3j+Hb2A81OptI9i
D/SsOqS+aZEY4yRR0x46k3aiFp7Nl+ibEcbjz2EOkCvga+2xL9v5CvWT6ko1s+CJx0F66O3c/hl9
01v4TyQSerPp0Y6hhXm9s4ZvEuQTmo47KCxSMFBv8vNiBGqQ7qfJSc904zn3eaUoWyWw+DV7Owpy
UqVii96OVu/lKB6Lc5dDjhUF9mPI3es170XjTgZA7OadFfuoNqIcuPngkOkU+49lmbnXErtGwPNO
Jsyi57RPgyfI/fJnrU7jva/S9l80AMdipSy3Vu+kP9ox3s7mNH4LUBfbz3XyPqJZSiT/GiE8UWkc
bbMoRE00UAB85FBtHmG3yfgUKWp474vOcug5O0uFE+wiohzKw4mzai4H4BuUyLrx4Aztdt7iEK+X
unxo0vo8KWUNKGR5pnm3bNmbGvB409TndpHa1XsSvkbllU8TjYnXg6voh3EulS9ksC4RBqCfTTZB
PGTHQKJy6sPawreOCvh3Ss/aDcy67RM8itMd3OdXRs5lb9ViKg7WpA87iZXBUNPvUNhpNzKrumgG
U9lfwefePPBwue3nmrKkj5ibCOW2DXm4wiA7Mjft9NnR851AoKFH5XEYOZWdoJxd3dE2rm2rZwCK
2zTUeuU58qdpD+t+YYOUgRZXhtBW1ZNiLQO95hnfIhzSW2vqQAq6XzO+G6kULB4JXzDt/3SYB4hA
1sBhwb1W0/gYLd/XkH1Z1HBSi8d6gAv5b7Pf5odV0nOm7xZ1vwqtwMm5EvtH1U8JyWNjvEmn0NzM
sHDsJFAc61ZyFCTNMX7b6kNY4t4rnpY10RHKFT3etZm1a1s7f7DKlAdNM4mPtd6mu0aPeNJUU4Dz
nYrOqFn/OpSZd9B7dUaKAH1q0a4WW+v183ZUxuZRHP9oU5e1IPyApq4xsiStm2HbTaO2k8LjShB9
KVu+q2OGqBcd/GH4LFXLi/vCHf3X40t50zSQpLtwTndFZx/6ovvsRjvILzeWPqbnYer7cJ8oQD2d
/C/TZEEZ5wMZurRvjzJ7C20XLHK9DG922VFmYpeIt3ixm4tA0lu8nFJCvW92BQFTubBWy1CUvr1v
+nrerDY5Wvgzz3rhQWMrMZYLLyF4/dd1rTsACpLIIamQ0hoSZ19UyfuYdccW4rUj1aif6CXYp6qy
7i6vh0xhvQIWzQuw/kVU2S5hYnJzhyrA29LLVDwfbGR8v/tBXW00fVD3Tcs3m7ALlI3xk4b6/j6g
tZgeVm0jHARNUGW3pglPqETJIifoYV9YqMz/uqhtkvNrqUSLNJS+zRy4W5lMaEghz7xJSns8yzxA
HufQT5QSxaYsMe8DQV3v+bZyLqvFTU5Yo7JI/o3eawPiofg3k8rbtZJPxoMMc9s7O2dogv1qq4HX
UUJUg02WqyaPxUi1D4twmAxkq+Fbrcl556MPg+MiHBbaiYEY9TcJeGfueu0AnW22Fdu6Bzk5+p4a
x7nsIQ4717yzHnCruZyqezsfXUDpYZ7N4aODe44flF7763XzyuNjUJodbz5Pv4JBCUqYRbQVUsP6
0dALcNaOed/kqNAjDlk/LgFikgAZYue9SUKXhTQrW5eFf95r3f7Pe01F+9WLYu3k6uHGsa3mSYZY
K1C81/zuVdemLSBF0mfPvO7UtH3q+8x76LNwyVGhJTME6Kv6KtGXOYkravG59hrtAMd5KHiU+Ri9
nk9WqMv+YpvM0XsY2V9mXam9RFn4MiaR8zgO3O5ViRFey1SgO97s3IBCa86C4cliL3iMtRuZSFAI
Mz1YRvNTtOB+xE60f0x6uqZqCzDYtkM6b6c1fHJkhcSAQH491brVciqHJC6y21yM1hbho1+D81v2
UEFe3Q6cJvOWypbq54dADWmyoE//Icz6u3pOpxsxyVDC6nREFFuHzJEwMo9wycfEqRbNA4niVKdq
NGMHJWFkt6/kUSKRnzg5lAEOR3/Xapq2kccUscljiRyttnXFB5tsYFL126hu0e1DAKC0DMEX9o40
DLCoc12r6c2FTgy46ythWDHVe8vSocjsERc8KOAnD/VSIJ2TMjsAM0gO1VJNXb1ToP8YNTpoKOlF
W3BKzv5Dm7xMxVtScrx41zZ5aaenShte1n5wXLZavMnMOxltQ7JboIjQNPoylzB1+RqM/m6vWV/8
Tv+GIFN+L86u1TeQ5Omfqqz2niY9PIo5zBDiMwZwuKMe2V/GQm2uc7VMduK1gkbZB15MHW05gY/2
8eUEly1H58MJKCa+O0HkNu4BKlO6XoG5tLdWmGyZknaRaWbR0Ddp+jZN+hMEnu5t50/RrrGi6NcK
IMesw3+KEJx5GPTChtSiSD6PSv0oATRQOpBdBMb9uhJ5wPDXSuMh2PPNr+mcWQfEXXhbWbDWp2MG
P8zSs9IvzS7rILYc4RXobfPjaveiejhUNEqS50Ic7MNSmSrSTLmsBaeLXtTbxtNTHPFmsrqgLjfd
ok8hg110JKrksI5pwWqXYXWLbZqDcDcPJILE8XGLyz5lTaGYLPTO0Gv7dh2Grm9OfUnr0ps9oBvp
1hgh2tv9cQjksJ+bdzFFG43HpPV+7YOxuIMrWT/XykEmUEMj82xzO36xV9lR7GKRo3ZZMySNfube
ZjUHCErCaUeR9U+bvttvtf9p0wBBrD5vItfZ6iCnlmcKeQCxfNc+jmPyTUzr8OH5A6DwV0S/6Kdd
VtJfph+ieCRbvEzXWGfZrQqjb5cnIPFenmf6atjR0OTexEZWkdLJ6+cmBcCnKjNglKxy4BGunE+T
DTIdwprfkbBzP2t8f5LD0/zbOa7rG92gERL9IuOZ13zYhEqr/lTae9H5WtZYlf66xtcU/7YJIqS5
k2Laa8O0nbKCp2Iy2t9avp83PSQu93XTQ+ehBjx9hdn8rXHgfoAvctqmDVyOzjAVOyoq8T2tx+O1
7U7KUXea4tHVvIonH3BYhgfd8kIeNkXDw9g3+tcPi7S2VmBbNYvHtob3wJ1059ocvClDdYIbSPBB
tXNIrNz4ktTjXTq56Y/ESEBScvf2BL9mDcaUiFBRjS/10N9J/uzvIt72+McIQGzuNgcFvHO75DO8
FNmDNDp0e5Xq1hdramoAYOEnaagoQtU+jXBsXdocstKg1RM1jIMxwl7Vwbd7LI283xaFidr20gkR
59FlU1nf7mTTiW5J2VR6KAB2OpdNO23q9jGiJbQWc5uiOsNDoFb5LdoGPIEgTnaZiki98MZqmMid
wLCy3O6IfTHVsZrfyhZv+4gJQc+tEysaLzP0/TZNjwCvIPkIbmdbT+6bRUivC8P8RxfSMdV63rdp
Vv1dyoPWJcJq1X4T0qTj0Wl3sJsYANVbPhU6gOa+KFMNBzJyk+RPV6MFDzYylwqPLrKaok210eF8
WH6QA3tXjDPptSnL7rMSLlHRNe+qeKSh6q+O2lZ4llgcARm1y4qk93gXL44gLs1b3YCH+DySqsqK
Rm2eX/M7g+Fkh5ECtejd7fx+Ur+3yQtKodkPMn3qNvKm+U6jv+kWADsUYa8BeR/t61Shn0+J3ePU
dgdLbZ0be/ItZ0e6JDnkECnSZYTGvLgjRXduIv4e6IfQq0yB3l2nOiB2+ctos94bdP+/dCNMH6sd
bpy9mSbhy9/E24tdj7yCzsYGLrICeo80qfmULjlJmatuUG8oG1sI2pG78Ept3Jh21iIZWxkvDZWX
uiUJSXLgLqy7ciMsm/CsQGmlwHcoU9M2/31RpZk05+XTmSRVAf3tMijwVNJeiH5GO/9hWxwxMmUo
wgy0Pan2foLduNTc6jZupukxXIZ8tPZNWcDuvsxkoOHfjBpuOheLl3XqfUetWGZQOsLHQWcfksjB
zWqKxzq7GXr1FzHJYHdece2qentZ2UR1eJ3X1m9I9HQ3cH8iY9SNSY84aNFtIUK3qDENJfn2xSge
iZSjS7jMzSD7LU9VlX6ZZLzlkUnbV3M/bKTXUhtA33BfjkfmEiNHMsCSBm9Bcruaoe+lgbPsutcF
dYPEdjWr94nuIGWktJ7Dd7Ki88p1tb+fqsDdxYkxfWr6kDyq5T3qKr1c4VjCHmpryo0450FVAVQi
tC5eF/qnK0Sr/a14XX5qzvbkfAdZPH2y4IJ+Rg6gqOu62xa1cl8NcItJZGGBzq6mXL2WffSaj05j
DdNevHrTDScNvCtsmFwRfRzxQ6yXJ9lWIuiEhLBPqZ5kFuUQUfLIWd3KbuSsOkjsqwkaLRu9URM9
PEvreQybQ/2zD5iVgkcETRRKpFcDb+RrAxrdM6hsvprroPxUQY6xUQeU2QpeNJ+ET4BcULNTg3i8
6oKchoslp8rjtLaNorCCFY9pphehsaGbITnzowRfS2kCtlFMZxe3sbZN/exPgaGDCIBfZQc1r1AB
XkpwylKC85fSXEoOyOvH9k5M4rQbCGxUzxwOEiEOu4PISdaLbd1Eszp6dLPuTuxqowxI0qCZBV5f
u627Kr8qQ//RnxUT6i+htAoyHSIrDY7U2Y9/ZPyWQ66yeMLG4xAtmORgox28ESPczYTL4SUU6sp8
33WUpZCn3nneS1i00/2aApgUE1iAHylXkjgQR9SYI0LYTb3jC9Z4EEeqN9S8C+0Fgoz05BRFzhef
px/NrPPuyhZdg8yKEFTw53mr1k780g5usXHmzP9eudXdMJCQ34zzt5IHPl7VogVB0le/JWb2xRqS
/Fun8K8Fvzx95nkg24V52jx2fUFCwLS0sxuO89UUON2pUr0BVV79L2cuRvP9ma3lzEpY3pVTQZ6l
SL9RtH9/5r5LvsRlpm7j3Ozv5yg/QGIGG/dsKkezmJTvxsD73OsSHTLs2t1D8e/dgvnvT9TRtaMx
xOpDAqHZ1mmq8qvVdC9L0zbrf4faiErnnHxXNEV9CXon2el86B+C1FeO4LfjU5TEzXls43lveXPx
yQl9CKNDU/sVIY3Xy9C4DMUPgl87gyTgh8uYZu8vlxGZbvGny6i5sTkb3Cdvu5HPczUgX0ERIvsE
FWzxaLR8rSwz01MZ6OXLnSm/ExN3W83Oa4zuKFNZHs70Ksm0NcbLcnDdTrNdlgIMAGMOKbIzm9Gu
N0Lr2S+07JFHLRoTWusZPQHruQ+WJAwiSDdiq4Ng6fpduK4gOX6mwyh7tP3X5UiCUU+MLLIJZqfe
dq35OjTLUUL7u630dJcuMzvqZ3IrqUHidPFAzoNqj6Zeq7BU7kTXwdTILlACmW9hg0VTT/0hZtRF
kYpZokSnRqLyeZpuy0p95L7F30ZlCR/mNJj1bb8wqMigt33P/TFk0BH0j9erA2kEotW36Gms90Xr
XyHX+X9Yu64luXUl+UWMIAHa1/Z+vNG8MCQdiaD3BMiv30RxND3S0d0bG7EvDKJQAMd0E0BVVma/
5Iif7Sl5l6XgvgLDhA8yVOCsqRec18GeEn85myDH64Ne1g3D9QwcmKQQizCU/raMrYavSO/d0kZo
KvhbEnYnsXi6o14GFrdFp3vrDtiZXnZQXQdJ2M0k+CMjllrdGl3zkShsqU+3rn3a0/zw/H0cBIZn
z4o3HIVkgIWF0hnXaQcOJdoCzrtBMqq4gk6I3ixSqpwus7fdcVT5IjV/vQSjMa7HCrtfKdxdYhsc
IIV4fAOwa1VlQfoyxk2FUj/YiZs2jQMwWdTZbPdHzTDmh+Obtl/9LWb/wPZN4h2G2IvSjO106VKG
ahHZxwi3wXbtjbRf7nUTwA50WiyyXFwiCwtX10lUWoyeeg2CMFopnrMDZXe88naaxvblDy/pJTq3
eMhwgr8z8E/ruYvEhR979sovBBKcWphV8lbd1SP+pZTWGBjObJReU9zw7jLb5A9g2VkbWG+gmeL0
JyPDeY2UalhmYTvHBIqItI4NZF8KQNNFe6TeLnMOI2gr7qNI2DQHmQdIi55EjjloSo44GPBIab7I
RZlCwaoXD9VY16DfAVCp5rF4KEHcD7IWfzkpsM8uaz5A0zAMvU1tu++9KY7VNJRMfxuvPajTQ4Hd
2oEmDWoHGq+r9K/SzgTmXmnXJ/wq7cxZbjqiOVHvpDPj1IvsOJwF+M2vvfRtoqbw2Oexf3Om7xre
aulJHovYU8vCDYxHIxr/dTcq9m6TH3d/+BkJtNxV26htW6T8KJQP0h39oQUO4n6s1PjgDB0/Vv2Y
QdUQH84GdN8cp5dPdvowh7/8ZQIu0GkopWuuK9dDgAgkJsepFew4ss5dQRKeL8h27fhbE7EEVi9o
3LWbF5O76gQUsv/osPT8GVbcVedzSHwZlrihS15mj6hf9YB4/GWiO/C6BUtwymfrkvQyyVglLWhT
XB8UaL97xwJg98z9djXzMYqvT8i98v0JngPslmaNC5YsEtmaRlydXSN/iGS+NwywbKJ6KVnUuUo2
HVQ+oSXns303mfXF1JleQ+TB0ewBMdCZXqy07X2LmBNkFmrotmoP6shbe2+hhmwehPLiftVC3Gy0
pvACOdJuYWRB9aWrkI50WC6OeThUL9Ajm+3NCJUiCBLZ6zpt6i8V9qqWVZb3vAjBVpSPQBpr+6CH
owIqug6vIbn6ELn9M0QuyhW099IHaSLcQndkk9o2ahvd/f/4GSXCC4UJrmmlhLUM+AS6ff1Gc7bT
MHavNhPjcTSBWSZrmuXWUkm8USrBoV+x7ieQYAcQ4TFAkLdp2sTaktDF5PGLY5XmfZqr9DZu2T9k
Ji8/9s1tYdvjq/YyA2/Lc+BhSsN+wF6zOFoOXgLIxzsPZCuFWCkUOd5xhzsPCYSaVx5Q11vyoAH2
iHCnFoB9IJseMLhgb53jAD6LYoD40jVYu8UL4NLNPhwathY69OXB7nTOZ3uJY9Gb9v+bXU4Z1Gfr
cCGU6C9pIf1NyoZyXRYifwKNId9BlzJYirDLn6RoULTsRd7CCNBMphBBiQr0mORscfD5DLm8UGda
JdN9ChKyCFsnCZ2tVR6V7JH1Mr6TXid3Q+r6JsJwbneosFhmC2lF4d7mW8tp2+Ef6jBK0F0dc6a6
w+wO2T7ozUCECuipGiwsU6Uudlz2L93KVbZ8MY22g+CUyhbUjKpeM0wakIHVvVAlrSCugFIWauYK
CmaRIx+QmQ7u/N49kxl/XTAURQC5V2mDKX2ooOUQgtlRr2eNb6E9dps0w/nuutwiOpKNixgREmgB
fFqGabW9Lr6hWuui3k8O1CdIgQWdE2Re5rWaBjLEoGOQIZ1ssLvjDGnJzaCzbHmvuvt4CjddL6Ib
MvWmD71j0fxDfWS6Drrafh/Uqak+Wr38h/z/r4PiHmgxsD3gR+tbH3FST90ESQSoR9VKXn8bm+ho
JNhtPhRhVz4WafjT0ruu2mvihY/N5Bl0gnxuur83qffqjIhVe742ZYqKMyuL6lVg7ENbVxYr7k+3
aEVUZzz8tcW9oljIzK3vAQlhSycX7M5n1riBrHRzAhHccJAtxHICz29vEF/mKwOAiaephpDGWNbN
N78W+9YC3nZRAs4NfgIIheb8G5R3xKvLPLZMkW6bpxwMTfvoFe9TygmApV4671OipPwU4bMbd618
NUo2gJoRdyNq8BbQOZCvRYtn0p3Utr/6lXwCTWwAwtKl6nKxIW2wEGGVs+uB4qIGcfKamk3fQCgc
ipykFEaaYVXOvPOHnaTFXAQwsBinCfaCZ7+AbPACN3aI9WcBqY755nPX/+JjAvBzGKaYb6Ke9ysx
eeE+DoLx1YOcdS/L6rm1yuScgSF6oaDr8UpucZwae3AEQ2fT9hYVG4JdkrJwK1CsuEJhsr2OZYX/
dZVN/YqXGXQ/qD12dg9aEdteK4gKQRfUndbc9LbAMv0TOmO0J956gK66G7r7sF9NZJ8ca/Yninsy
ORowomDHqhrtyU4m6vyv9j/mx2f808/z+/z0cwaE6PiYWzJnE6CqbWMZro0P5K/LACLbkfU3fZGC
972WPlIXRfKt4V6YroFtR/yn6UEyogfMPnxKIPSSeFCFSfCW/vdUV8vHdPPwBJS+rsqhEK7VEOzS
0Z+itloGlp9tyEbaCT2YTy8yMxd8YODFxlLK7cjaIzVqzrgx6Wf2wmn9/uyBZf4prvn7ApxU724z
jEy7BV3Zn8Ea4j6lv9ymTv1rtt/daHgZRvgXu/j08wkHYygw3XSVA016Xnt3cRvbd0B7StQP44Ne
mqesA7MFebY273auy31wJTIcSrR/M8WgOhQNuG7JZzQcd9G0QNMx5FhmH/0EsC87n55grmb3TIbT
CbQRt+RN06oA7y0+J4fMVh2UB9SKHRr5LoMO5rNZISURemF0piao/rZN3sUPBhTpHvKRr0Zd45pm
nKHqqS0X1Jwmi+9AxmzOvZkSAMKoothRL00pILhxpqaecszAyUdTFqDXyfqoOztRCFoUI0CwQiwZ
xU30pW1ywMQhB3eiWEofVRM08eJoQ00rFfLITGgWDbUoHiPkjR7sbA6lkENTg/L5Orxta3MZeP3a
6jhUCqMkuFM1StWYVgut5ADaCa8D0LgfwP7wbw/pd8dGYan/wwPIKYTFdcrjL3N4OL+vVMyhD489
S87WQOIgpOJyG9dJ0+4PibEhIv3ZNveDVB8k+3UDFlinMKytU9vISjCwmiIPVp88aiJlMjcJYUOY
GiGd2XTF1HwMIrQOeX2YqEWuHwMZyhFOIkIpdcLKmz5Lj5Af9B4ADfYePMaeUcbVnEES60GyvPbX
iG+rNXV2nhGcR4SsOt1JpqLILqWXMbDSYnQaO8kaJfXNhob7ZmvhJNp8m0frQZDS2ALeH9+SyfQH
bKpA/Lyln0ANfn8U0ANeUC/NwZCDK0w23JFJVgYqiKSX7uhHgLp2fXCYawIA8usnAukPVL+Me7J0
Zg7Vp+lbmMTDngJwLQhyt1PdV3MAT8a8u2ChvaNO+pAhGwvR90Tc0QdMpB3KPn4f3uZVtRIuA31z
kfr7GOsAsLv+vgvq/NFhSfGYY5/EVapuoprjM+4we+kw0e6oEwjpacdBlLCkAR/D8b7KQeI6emvf
LZML5w8EmmBYhFaA9E5g3wHffVojqdxIFX8DDe5Xt4e+D4hGgn0uoMboZZn1hoHUTwPHyvBXTgLQ
TLEyzITtHQ3Bt4x63CEtbmnoRXuHvLCzCKsm2/hgLZCQQXrt05iD7TRDBiPTSlJaykXbgaxln+y/
+yNneGZBI/o9SpcVIKwpkAo68vdHDLDy4mrJYyQ0rh2fgoUNRQI9CVbNIsY7fBhKcGnI8A4qXuGd
ayHLgu1xsB0gY3sHjgDE/F2Ufkk/OJEHCxPrVvVfp9FxkmUWCFfTh/8IPekmS0ezAzd6SvKlOWhK
p26g2aefUA8Mwdse6t3hgKI3fbLDe8mFjF/U7anZMHMlwAr7FOPkgW3Lv91oqRgcKGgHefdXt1rP
RkDmDzd9jplnIzs91Ojt9vpQmq0fwKg8pBLACQiTbbspTY/QBcuOuWXY2xEohBshS8DYS8t/6EOE
rmvmlF9YLL7EQlY/6gR6d6mnxIIrQKAbUf7og/rLaIjiS14XCaRxUu9hZPgyV4bIbiBQ8f6U2lKf
n+LacbJGHqwB/fFbzc131hgoTcsjMFvEEfPJDG3ImVbmbzYapCk4/MiCxEbgrzPE3h4gElMeHKRs
IMzj2A9ki9rXTtrDvbSwHAQOZIebCVxYV39IXwHS2JrYpTZWczdfXoZugmhpad86o3IPXG9WXWA3
NlY6JkhjT+0Nku0KaNffjbN4PBm59kzW9kG1vv9PmZonEywn1xvPtWZL8OvmN58yCcbnuKvfaI9M
u2XaKI8DxObb0NyTXQb+jeA+sA/Z9KWPIDtwDe9SGFjbbQaxc9uNNlR5MMrnKoJSBaQirFWMPCMk
55LpwsPWXJKDEzynXW0vRYFi9aaNsmU7mdFmih37YgBxO1+sgIlT0NrrIQ8R3qIOcpGQW1oW+JJt
yDag/m9lOnEEYbq+vRkk6EI6J1Wbsmjx96tLAwHIdjxg0zi+gj3Xg0SlYxx63WRsUwfKe6lAXnN0
fKj3Ca0dbeWTt+xbUPhPnlGACav6UY3ceNM3flq931jgx01bCII4FrKLhZVZz7XfdSvRt/aNtKAt
kDZxfkDCAIwO4RSsKwZVhMQKi2VWgXwn0vJ0hb7rfaC9AeRB27SQ9EuUaa3/sw850iVJwHYitPd1
MroT+dei6AIct/iJjpxDKaZbZkwnkiFLEzbe6j46YVJfw/Bp0YfTj77/bRz4UMByr+y3BrIMCxAf
iQfBQ38z+sDYSNAYnlkSxOu+bq3n0ui/5qWCmnkMHjzs6r6D7pkvlB5ksF+DAL5VZxT0JGDWNMzn
Sal5EGRV50FNiYAW4CZGOKTHuHaMZTbJZImYU3qMQgWSdurpwmR8v6WuKTURQHHy6cAVEmiFLqss
DRSCxxaE16EFFp+CEAwaRt4294adVMuyasXbmMsbz0Gt12KQX4fW736gZOqn8B3/2cs4eJh9Zd+k
nplC96kVB/xlq3M6crZubd97YEn7EofRdtL5I7rIcgyArRGoG6d2xpEuTh11sCgD9cnno1v4YjxQ
qzOhON+NwbQlSFCpoFM+NIjozQghDR8CJcvfba0LBgoSpSZn8lMfYwl1RPOR33+cz2mwR/fT7gT+
DZSnmJ6xukZYBtt8BEs6MDc6SFPYAAWWjguqMo2O1hcaFELbaX21TUlwsYy3GsfuQ+wHFU7JpqHw
N4xWc1PJ3L0ZZZ6gcjcOEC4AcVKsL9QBJrtwwZ1CbD95Y7e8asZsOF+dHU8Te6fVwyc3CLnHa+Xk
DbjAX0AQE5zbsnL4okM8YB/w8KViLLyMLc4tK8DvNy4HA9nsgpqraZHEoYG3y5ivgCeCqMH1/aRY
VoHMek0vpo7s9tjblyLr8pXUztQTZsjALcwWAMGknZ3/ePnR7DnjFsgWUZau2Q5dTY8YsQJ1mXRr
EvHhtYuM0kpsoPqAzdBDSAPvk58YrFKsyNGJLZQH8crje2bL2TbPwMdq10CmzRaLvMohN2FZ9m2c
TvXOibtsX3BnvJkgBAmNuKT+oiD36BmR8cOX9c4tmffWebla0qDcTeqdzCwwjwT9eMMx5TwoN90z
vRHsotshRuTOg0Lg2m6DZFwzKPQtcl2p4OpKBbpUql4iaBWcuS0t4Gr00R5cGwL0Vyg9ACHjux9O
TWAuaasaeHOEfBYfg80yllvoo0HeGOmcG2CG1U2eyvrMXCjUtyx3Ib4DChQzbsZDGZh31HK1ie7A
W5LteleXJ+ihNAl1FEaUbswK8DsvbIr3WYIs61asRyQ1tvwwXhc2DpoqZSAkvD4KuSX8NEDQ7Gg2
NSa7MEnaSwtShbXvy3hN36hSf63MuHiAkhs7UasJg+5c1D14/9BHl6A25doF4mKdlMG7DZWrd2Fp
+PN3EVW1xbma+A3501cR5PHtOhKyXl8nkmF7yyFbfKZ5EBwG/cboJQgygVKl0vxXVhr/bGXi3ToD
xLvbEKz1ZG9dx1tajcWOTVSoJ5aIbTf61pdMWlCyLppxS24pUuiZhYN9Mw3s8J+mnZhRLVwJGi6a
Ng9lceAEC2yMnu9QNRiuc2fqNsRCRs0EsfVPTaGbRFlmNnW4vvaGEkEJs/gZYVl4GqApdGhT/JbU
tAWi5aXroxBB9yaO5ogUFXCJumkmwB62mqafmkgZxOe06tK5GY3SPEeV8WOeCRmPSxIVX6kVtY5z
GTrz2Zum6akr2u7GgI4Y9QmLi9smCy7Up4BcvG1GDs4APBGMGvUdNli7EAQrT7ExGcAUjRvqywdm
3bsgDKRxvdM3D2MXL6mvmqL40c1/VvjkbWUCrHsfFsODzIsUtFzZcHQ1uRNgw3yXMLuClg74omYX
VNPU3HHuqJUUGQMGMLY21BwsYLiLNLhQiwYV2KAvECAYjtSkKT2/v/PS5HHUtCfZ0KT3ho7aFpWw
t9hgDJC7EdVeoXb/Qi5IyogLNCj21wFd3ppbFAIAQaEnoUufx+08SZTXw54DurwAw0SAVHblLpI6
AJq5sm1jwQxHQGSrDVZ2P4W3VVaGt6iWzHYx5I0WJvnUDGV2RdVfqJcu5DweiiByb2entMHLpcFn
YJ43DcCUZDpptLsOuj6r0I+xElDYBmnhrFBwBQxJEJns6OCP87EXyGUMtDa1P63+Kh6zde8hCF51
5jbps2HnolroIRLOPyKZ8u+FGSBz4JVPOejS/uaQNt5TMJbV7ICFd9hVIw5deoYMh6V7Dzwyi9iF
pn1hRdXZywz+wtrNFObxS1Wr+qLiCDhtbe4LKbYpgOMbJKP4y3XQexO79QSRrGkqj/PKqFiA70gs
SpT3QR7p06UPAXgTwwiVX3Q0em2lO8i8excceGKughVZAsawz0nLchtmBdTwHDuArGvWrp2WJU9t
jq1g3EXdPyViVQaz7Z8t0liVNyZfnA5BjQz4bJy0exwPsf0+WFWDYjs9PITYzTx88s3mCSmPYZ1k
2O03GgvhanxE29hYLr3+Qi3PBJvC1KXt0hot4Dt0b+/L994oQrl87ZRATOmhH+MDXxUbMwCDaQwK
a8QCUAg/6BqVjINWBV+QB+TtfXBF4SwweMx86+Uj9YfgdlsxHkxHGpjpgR0Vt0zqsc7i8eDpsoq6
84uLo++oGbkhvqfhcLImaG2DhQP8jHUpT+RGHpMRlduuB1nsHuCjfuk7eY2M52jMtQFhlpSL2DLl
rTX41QXYFwNoVqROXVmV+HxWWpz01wgepcEdCAHBYZ7Z373Wb4+0OPVNHFwgg7btBFb6ZcOiYQMm
vWZ13erpAa7MuiOZJGj6NqbPAZJGeLRNXPUWZtUexDvGD8uxThAunb60YBZYeqj3vwFvlrFzenPY
obwUqE09yHNQt5iY9X5SoryZQrtYpGMhzpmuSk1jwKMlJIHm1ofdaZ2iXeUyPxQcXIpXkhnAQqHr
Y/Qe2FXN4kAdGT5e6zKzkeNnIZRce3M812BIe+l/VtLqXyKmInDkghUtqAP+0oL/a5NYUm3ICayt
72OYW9sv1nc7ynayLuK7vubigeUcwPjMBH1Vk8QPWVs2J7xxvlDnJER1BkX1uVBuduJjmq2gjAuB
Rd0MeqyAC7qlS2gkeIXpnlGl6PEg3KmFetw1GQfnGyBx2Z09evUlA3500Q2B+SoaZazKmhV7aqbI
WEAdUz6llj6CAWe7EGCGeQ2TWgFbYfp7T/jJEVWn7hLboUWftu3zlEfibBpjAAJdwAAgJNutjNKP
DqVuardWu5lRLc6IV0ITLWqQDAMKawUqG3Gg5oebpWcDWAzcaAQqmJpvqOwAw1ZVfg1cxNR1xDwx
GwmkVe9fVFCUJ1TEuasPD6QkUAKQSLl0tUfYgVKePKBJVH6N6vc5yMOA4hy4iMCRjBeSed8hmbae
atSAqLK27lFKb91nbbBpEKW8IY88TjgQB4FaIDoFnl0vcacF3jbjnpxtjprsdmyAucJQGtHoORGO
bNZ2Kad8WbnGRg3OFwZNrX0KOqZFp5lhnCmsjtSESA1/cvr2vRmpMd7EKFVeqbp1d1UBwTA6q7v4
rXdtKeMVHeSpl5p0Wr86250MjwjqJAvKanV2B6rgpBg2ceMbACnn/aG1uX80gdqas2NpCEouhQwr
DSA7pc6aUcXbERigeabrgD/nRKQIqoSrVGDbwzIA3UQ+pLdBihVNTd5dHRYwAUNwVMx/u5qGxIUk
gp3LZdRlfbL0RN6uEqNLN3O7iibNWR7z/dy2Qiy+dVlcaIoyd9PbUfU4H+rBwNvN82cosQVJnTpk
8TGPZHrCbuf9MvkJwD5/tkVZDce8OZKdRnRhwEGjahLVDL94Gmw+DSEEgz3UUvLQYAuyOboD//5y
WQAUtb7SgNAdwuhIowJpJ+L8YXJG51G1gMmM8U3fGs4jWbgx7UEf0d+22jRws14kVe8dyaNARmLV
tFBCa4zGxY4KpZJtDQ4pGiogJXtAMVawoCZKYq3Lf3mSx+v+NgbEpUEWPugzB5XSU50fO32JFUe7
H0UOzNCUH+mOuku7VyAn5gq8jR9jInKnfvKspgp8Pn/eUr/RDPUaUlrx1s6idEW64ftcV4dV+Jys
WGPKcw8A/tnJsnSVmYwflVv+aMO0P1myf79Eid2fyOb64Ndz7OxInZP26MHWgDjahwv1KFTQgdIZ
vGq5cXdNU02DJ47mWH9pPyrLbaQZyERpKroYHSgqtRe1yJUGTqKbB84ZrV9zXaf/fS6yfzzxOhf7
9USamRUFP6IWG69PvIzqFJW3hOD1P5o47rCnpMNr5dqL7cTnJvUiIS4y1pxtx5Bnxdpwj6Xt0LEE
iB2yzbc+ACr7xLIOZKNL4VaoZ9YXlBmApPRFdDhBgLer9cYnA/B7PzFeqq4uvxXcf/HxQfgGKuj5
BnjS+ea3LjNU3jOkMg66u9Aj/8sU/+8+kABDlRf4u9dO7zinWrn2gogecpGJTQOd2pkdgntQdqkq
07l0+JWfmf8YT4y//G1Q6LNmZof49yCVVPwl4nZ8kgWKL/vcULd06WIvg1bm8mqZEIi7dWO9IU+F
Fn01NZtlUVlbK8YZ1ZXW+Glo1i+NsC7DecrBAleHqXRQQj9Bx/Ru61BY2zQEESzZbGQoF03nFaAG
Lar1gJr6fei12fNoTNuiZgC1arvJ0+Bql1H5bvfA2Lavga97dkqcIT/sV//f7WWN+jXKXs2JL529
AuUlNJnHOVlWg7b21AfN4zV/lg2s3g6Or5bX/JlEChNR2NjfXJNivR19ySJbHck028WyDFFRRjm3
yQjTk+DV4/XRPV4427oW4/I6TRMOn6emjtHK5qlpIhNUzre9y5aThQrB1p0QGMwASblklesujabN
UQegwsvcgzfUuEddy1OubeTXsBAKikCQbGmGeSxN8DGLBLsPCpr0pB8XbE/nma6m65x1nG6x3nhH
6gQO7D5xsv40oIx/pXIPO269kZl3Hlj4qtFGalabfPBM78psBFWXbtJ2xSki5NpkmB7J5vogOAAo
/IY6Zzc9r4tU+OZqK9jP67TG6H+elgYFBoJZiWxTnKOwDaJpBzBaUydduo9pwxZHhbHCrkp1hrOv
OuzsaD/jR8BBUJP2M9R0/UGiEAmpiWuTelHLhu9LevIjnHoGVBBvQzV9DTociSLPHE4gFMcej9qe
NtIdXeKwgERs2mxpaAiWdSwbegi1rzOEJQj++dDc/2GfZ/70kDEL4oXnF3KDEMewV170wOzBfPMg
xBqETvw975Nh2ajEv0DwtzuBxgPlhGMZfLXqMzk4UCVelh445WtVVecCOiIr6nC3HBpT36DsXK/c
WsbnQET5RUzAHiC1FX932eNQWdNXjqL0FXRsC71tDrdIESP20EK4E2vu+JabdruIUx7dFoVrX6gD
RwDUVugOAyV2c0dlgH85ZKijUPXBswSoFR0NgVKtvCeb7Byg7MZhvK8RGdzwyJA3YSbYjdWYd63e
1CZIJVFLdobYGGDMhyIwRB4jz2MHRFX2VNRyLXShJtSdnQPIz+dO8ic7XUaklg5O7O7+tOtpwQ5t
HEqr233y13Z6QDoZ4oiCnLnzj+Go3kX+2JTzj3ettyE3QCKL41Rl2+u0DJj6c+LLZW206uy6SOgo
YPJvhhDLNQrN4vs2DQD7LaHYoJqgWFq2Vb14bYMyPtlkb74PFICUxfcgBXlS4fY/e7tYpWnuQT/0
HsmgBKeUrF1WAQ9/InUGGHeWflPxP6jRq5/svh/XAq/GU20W5dFCdnUz+TY2lSAfWES5333nLFoa
U5b/BAf3c++M9ktgKAT3EXm/uIZp7ksbpfsezmR3SeEPS9mZ1ttoD3vpWtlP05sO/RjUbwBtQqAL
7Ide3y6EHKYHkxXJNrTr9FB7bXpj+yJaWcEg34Ck345Vmv0wR/HaZ8n4PEg14vRpFafA6u0Tvtnl
2hu88sXrEQ7Urryb9rHni2PdxM6yipIeFNhOe4x9a3roWusBPB3OGzSaoeYU2t0J+mHVPWjavpEd
vwyiMkMtzwVo6+6aVgBIHfsrI0BxHQgwo4uRF/G5tgQO+5wP3xpn7SZx8R3gGshkaQfWuuMWNZRi
nbC0uEXxS3FbhijwQsChQrzeyW8taK/5iyrHTzxlN2RCDZeBzLQMuFgoo9xFRpdspAZ94F9t3DE/
ixcIG8sD1+ve3BGiWmAKy1tqCTcszzkT5+ugrMSqP4oYJJ4fExVIGK/wZUo2BkFEsKF+n5h8PGG1
i9xvvhPZ26T5OKu0H49dvigcTfk2E7/NV/Khy6d2paLp2ALr2lv+ARI2C8cFi0eZ8cuMWZggjYHg
QLIhjENUsPaMAo1n6iSTK6wz48O7fwuEO9JkkXM0Gt9ZEh2FXTavZWxb9wxBs9Nf7ENdfLYnrHt1
svbdvwYAaEnsFfjcvAZhwu5VhGqqOZJVhEP7zu+KJMjJc8ENSpgEKlXLwb/QNR24J0L7Fn+Y8mmA
JNOuQwn3phu59TrhxRv1nviGJQz0KW1qnMbemW6gUu2DKAMFyXokcrrlk9Ij2xKBocit5pHk4IQo
AqORHIiKmz6B6Lj3ayQ90/QAUaSRjvDN1xbgI3LATg+1F9E6jxr7HgjxZIN/RnCSaQy+YYhX73jL
K+QFBIdaeG9Cj5qDXpWz9DukizZj5U0RahLFGhxd1vfERmUhELPJszOZchUwyW5KGRnbYRq6g1t3
4wl5doiPe2V9X+M1j/K8ofiCbcRjmALcuxD3U9+AMazyKq0qYn9pDbNY/u1nm3r+r58tqsxPP1ts
GBDZ1bVfVLolVJsvWy66w1ycpZtAzXcHKvtqmXGPOpJ2X8k0lQtEVkEhR+E6v/HqNY/BGDAbXaRt
174SxgJp7AKn1s7bKIiZLYUK8VcnY1vGWKMj5zRpFS+lL0Vveps2gti5V6ktV15xMAAJOUu3V2e6
o0uflGAoC113de2o6/Bb3JrhIm88teFJxPe+V4l7f9QlbSOofoE8OaHEs3ohj9HmDPlN/oTqH7mE
Hnt0UHiV8Gta/1OMf74lpwlOlALwktjZSCVw7Acb3YjgruP5qEEJs3WtYcUtb7uF1QEZOAAW9Og6
gEjb6fRKbqEJmlOnqhCBG3DWiOOuu3TabYhQy6eH/81N4Zu/LQBFhIyV1z81eb5FKTfyevjmbZgj
pm2umzKrlgl0Q17SojYPKXMhO25M5hfTUT/GJPBvkWhWN2DTRsW69udW4C7b3kPmSk+b98WW/MfE
e5+2RNx4N+WobAe1Nhh2Nz4wY0tkF+M9HW2pWZlJsp8PvroXFRvxpyZimfE+qU1komtUl/oEXI1i
Z1hY1uCsgyIwTw6hXbFIDO4G5Rm370+EOs0x6hCnySbWnVBkAnqJHETVJwh0hmwTVSgqLz0lN9RP
F8OLvyZuxbaqYD1qWHCJi2g4l21dopQ/c8Ag47tqQca4bN99uNv3y6ptkf3V3tTRe5EC/yWUFtIK
yVtorffnXoYAE0JfatmVkGiUKdD8SN3jFjuvbgPGt27hIzSpFmRsdA/d+UDK7Mvau7naK4uB+mPu
7fnKqgA0VNgZOFjGjy190fAVEucutfGdo1vhP1Q8S6Bwhrg5XZCjyiRCur/aHfiFCvD6k+XTSGpP
aWxBs3xJc13HQEgIoXh9YbnH17bK3OwCerBuY4IL/FJZIT+b/ZOl4V50ITPdTULypZuMxTrGTsXD
GST0T1OUL8klJdsYFA30e4S9vs7QxOYTTicCNH1+XywMqJIdAn2huyh1ugJMCi6MOM8Fa7J2U2MD
vqu9HM+G0nk77siHTLZT/hpNU17b5EPNsswde3ntcS2vXFkuBCUbiYSRLOL3S4JoZIN6ebQz5dcg
HIp+zLaMesjdabxyM+TGT4pAfgpSpnEMlR8B8vQOaPYTzo6fo5l/BDdpsO9ET0ZsPAMFzc/MAD+g
5GKEUvyYnOsxK8C91Bt3KEJjy7oTDDGeLFqAMbL4R0XpGiDFAtiPGMI1/0PZly3JqSzZ/sqx83yx
G0AQBG23+yHnuSoza1DpBSupJOaZYPr6u3BqK0vD2dtaJsMIjwGSgiBw97WW5frfVFh8yTxRfyp7
xO014bMLFjwS3JMVw98xi7Z4aTVgwSmB5rejpcDLFc+DleJahG1/mHY1U2k7vcSaKo0KIInGGtqI
FplZPWjxOnwN1oEB0B7oMF6QeHmGWGd5lUPuHAAWLOdk1xTIF7PSL+4i1xzuHavD+mXs4IMrABGj
zNpz4IsfZAY53Zalj142lLMOjHwH2vStlhzYuLnZqKhaVc2t2FhlAxLC27Q6VsLLHh1kwV4q6c6Z
UfrIa1mUIo0fra7OHuF5RXpjri7U0MviE7Kk5B2VyrB869KinwaBXh1oVWMfz+E4ZjZ+0GIiardU
jAdrWCAXiK+pWMsc4UE4uFdU7AO3wtdYKRfmeFBwhQZbRDfMOdUiEq/tigz0FlQrRRMc6xorVKpl
nVHewWVwpkosXYNZbvVsk2iaOYBtOSoByCh3NRYHcCUlkXvEveUeaU9r80/gy243hp5Zw8wo3AYO
+B5M8HqCD8MEyszjHm08qALs3ACbW/FP7W7dqAc1oW634v9+qNshfxnqlzO4HeOXdlRhV63aNvrV
9SGyrEElJJvR7m0D4g9rkZl5N4NQQry/VdgBKOmLLPmrC5Vv1XIc8VakvV8PENeISOo2WA7/fhi/
+HFidBQ6k8l4OyoZRVnwbCa4fh5UgG+38SRuXag4NaFd6pLn4TOUN4utZgbZfQ1pSAuhoEM6MnbS
Ju8tZIFobj7vDfPd1tJeGK00iBod+/EJQG60qlalioCV+NGXemQhsuU62zje7AMDdnuIMRPRUW8V
Peh1WtFGp1T6WJkrvxHLKA+c+XTEHwPDSwXgNji8Wzp2rFJ8JRd6uJiGos6+eont1r+bhoqVni/9
QCumJo7mnEyQEK3BMKF2QjG1m/bsuHnf+4ONmnSS2zEebPSjTfpj72YT4zC3UaniZivAEjoPOZ54
0Ls5l7yxwU3lg0mdiq4VORdlQEK7jYw7f2xRQF5t49dWM6fKgkvnksHfkhQtO06dWgWlQIB44PlC
imiqqvROmuYJNCnFWz5YJ02w/I0r++Tb2ElhkW5YHewgBjeTw9ytXXaPlJBOaejemIsOT8Bkv5mo
BdmTYrgDynzGenwQxFZ4DwI9fg6D0D5hQlpSiTbaADbn2Kzfmt6LEOmrkZGXO0U1l8IFi4GdePsy
5uP3fCFe6h97Uai/22ivibl48f0+nrEssV+mWm/NdOcaKRWdLcuKzuC9FoeqHvZkgjhEdK6RiH/n
Yi6Dal7nzalZ05x9kDHdUyva1GW1icysPVKpC8LoXKbZc2anYNIYRyZTV4GzQmiGt73Zmsws5zJk
0ZqaUEWsEoAuMoB4yEZj+gXkRL2aR4vbUT1bmeuoAwP1bTzPjI2trXfI19IlTjjMBrnnoj5TN/pJ
yIsooFSafxhdL0DDG06ncPsJEb4oW7B/nW6m1C3vO8f2D7czU7YbzHTQJAKTigtGbStRujNNE/aH
X1UYLtJIDdBVURPaOAM4QCq90qdfRYPajQPRvSRR89thWZ3KjVYgb/32S5uy0XZMtp9uFw4OUvD+
q3h7O7sutZy7zHuhsaa/odPlo9e1v5uKQ853YNhoRzBNu7UNiCRoWdK9hlX9YMRJ9BBCsnFnM4YM
3dEOPTtTy+rTgHU4kj9ltapBZbSVSc4fFYjuqBEThj6vBSuPgWlpC83KkpmCAN+16fSntu7TYzuW
RO4MK+SKgDm5cPRrKbryXoL0qpaRfiVTo4Pay0u8YE+2rvHyTRJkbD51sAzv2ukrVykdTJxI0cO6
ugm3NDg4caMdvCL6jIrUwcHNogm9O5OpGeBKjLumXNPgQJskh9BMv1Elna4W6HuEcL276ei12SLb
LBBLGkzaUXtiPD9Re9o4YfiaRbZ+oFKH5eHatY0GdCL4QYPWeWdkqiyokkwZJDJnvHS7HRWjITc3
dgBnHTWhU2iBjGPDlQyaDY0XpxjYhk4AtB5s56kOn5L4pmqDZxaYzXngtrrPh/bNbR3nE6Td+yUU
AfuN16HoK20B0i3kaIaOc8jLBAp8QFB/Ak8hByVuUu/zJkDqmnGezA0U+FRRgC8EPpr5+xc3KNQ2
U57eLTc/Quhj36T57EOinhlWEBPXzYuG084995ni1x5Lv6hKZQ85gmwbVUHiB15a52FsQKFtrAG/
8OqzBifnl9BCAmTU8u+RGd/VcW+8qLDuoQdqpGdhBs1aFka3cwsRwU8RMbAG8u4h6qGMm0Kg8+vY
HRql/HuA7nYCZzBuUXflmjFujZgBkjDiyAOpgdlCjwA+i/3uCRoV4HKG/dasHdHnsWMjjAiH2tRM
AHtPzYCOeB+tH5vdRgvCry4RHUDyuAfNN+Ad2izp3xLbR3apYzxDdrhAUqKebKqujp6Khh/sXPe/
AM8Tz3OkR5+UbbBjpvcIrZl98OVHzzaGGAX1zISHtG3TZAstDBEg8tL4ifZST0TTXvsH25/aeUxn
mDfz+EOcTRNmvwcz2OZDVG+KsVn9VbMGsaXw2lRrI0q2tLQCMJMfMTpqTKPERbUhexfGs3RAYPeU
N3m+FqAfeDaSfOKzErHUl5Epyy2ykCDOG2cTnxXW0rCHNQi0DUd7GttL+MmAUkOagtVn4FE28tZY
jrnzc1844MEu/Og/lNt5qGZuoNy9E0F2BKkyUXZKBgsBF71dUAXihNkpgIaguQiHboEcKnd/a+b2
lr/qvdiedxxozhaJGnuVNM2D3xrpEixl3WoqDiBi46LEKRl286BafQCBa3ygStq0NgjDAOo6U4lG
6yL9fTSut++jeabmrRqV1vB4SSOaEWcW5IcOrdTLE5UqFleb0EnKORVpAycviDm96sQLBwmbY4sK
BGJzPkqJkO0PY0wtxg4/j/Gno5gFtF/zBtyTfs/zqxbpe+JmcKFOuomAtVp240MBjb5g9EW3dwVE
u6+8HfYM4q9LTI723q88f17LgR+qKDOfGOjSJ9o6lWY7sFDmCw9Zc5+omRsX/KAzby2NrAGoXnyh
J6aqIFxRwGdxrhmr97XXyAXzouCLSo5ZYTqfmwi0q0M9BDuWxOl17Ej1ZZRBQ8dAupAZRGIbxRhH
VIZ48+Dw8f26/YJoaTtvuOPfR1LXIeY6gGXUzAaIKEfvbS0osijIMaYLHcHTBgy94P7gbNHRnolP
1TZVEu4C7E21457pv1p1BxV3CZjQuAEppvLWFRJ611bNEZRVmIlqLCPA728PawfzzLmwEVof+dKm
P4Zf94tKwOlKf8vYb8IzlOVGDa57y2HW5xhcuxBTbD8bQ8fmKgpbaOl57aYWjbZhiHTetYCEzxGX
G16KrjsQh7aTgr0zyNrPrIghBwn8hdaGyUMK6D2g29jzyhyyoZiSH7RQvdtutbSXMlYt27QEMxDH
RAmIRrKjU3ZFHB9EUb5OZzz+FJGD7ItaJL7aQLEgfHSS/JBlmvMQgvBphxllfArb/vNojxneFobv
852wQZXys31AIGOW6VWxwfTXHbHg746DJVroQ/NsHRl5MCtYF/YzqrH9YJjVheWvs7aHrpkGHQTp
jE6tsXiz2VHcb5DbVp6bcVOBWB/RC9ioSBU3W1bZ1apwjWZOWW6U74Zv4LPNhbul/LabXbPDYc2Q
OzyLiab1pmzlmOUZsbVqmSrMHp6mG3dpZGnLYNzzRP++R7Y/1SKxFPQ5yJVch7h7dhKhg1U12Plj
WaZvJryMb0FRreCIaz/riRstkD/Vn5SU8OzpWbVKY1vMjXTQZq5M9IMkRgRyFFPZgkcO6xxvRyba
2KMXmfYQpoCWaz5AiBbJq6vQVkArj4A7SuIiGwgAoH9jiiMcOdnJGaffVBkvxlCzTcgtTMm51kVb
zjS8JYoIGuhN5XGI6ejhm4unQhrCes0dP1zolpWcnIjJvT9k1bJTqQLWG3hxqHm+8Sr53mdN/SD9
oF67bpZsvcSCUto4GLUYTCiuB5X1Ctd+uHDtIV3YTPYbUAhSjjptnDQtlq5tGUsqtgDvXcR7A25a
a5EkSBfv6+uQuoD2R0GyRUwDAEMoPJyhDPJuK+yj5obb1BfLP2lWuCZetWPlMIbi7dRnC6QsttoV
3jVchTbw8gVh/yOErjaI9Rp4hUHlCUSK5dmHM2ayUZEqkN1eb8y5ZoMAoeGN8QgYeLPjRj5yU0u4
D0tIQ9yKAgSKuK7mMTQ9ZEhL4cyjkWEcUq1Poiq9q23V8aHpI3dOjN7iL7vKzPiQmaM8EzzwS3D5
xhAlzGd4bPUv4NtQyPk34ntbiR5cL/hDxFbQXJksQTg0TrW9/9628cFobBrKv/g6yKuVi0AWvg2H
z5xBmadT/TPkYt7tlIgBjszJTu2HNHSXnjYAY1DX0Ya3gb9CkANxPTlgXkSsHOw2AIVEcbzRo6T+
RC38OuDrEOJ8Myy2kvlEPV9rrFv/sUzE84iXASVjSWdjCFDD+aKC+hldUlV+LFItPP7tlq5/EbS/
1f7S99a4GYcqpKbWgzfs2h5BV0ihF/sOHoBVWurmNUVKGGSO0+Etc+/yrnW/mUPx3bSkfFSxji9L
r3MPyAIvpz4qybVl2gOpRM8b63m5DjU/g+9pXAOpccHTjpvYGcw5Y683zPQNV52DTGKbFBD34UBe
tyKpIFDcq3ck9q0dNBmwNm+SR84qhvu0LcFNk5ir2EJycRAV+REg+HSJtKfiqbT1rwRt1MRXTFvR
260PCwZ/obnWixL4YxJqDRnGxepWdKquWEEe2V/FtucdrB7QK6t7puz3LGsgTee7/Uly2R4MhQ+Z
oHD11yqaGpjdlXX6DNGCAhkieCQyrDDhFub5gWRokrFojUWqNRtgO6kW34rGI9X+qW8kfEQukhQE
qlp6wjIB60oI0BpFJ/eFYlhqjva2FCAM6OuXQsnM/K4iW16gR7sAw62XnH1vBDCo4ACmbot/TYEh
XoBWg99pOVT/es2OHr04K5dQkhqOgHzFO5FHYj3kmXlvhrk1byzhvzRGeknijH8HsB/5jY5684u/
utu+QvpGExkg8se7AvwIDlwxTnKw6sZF9kD3RI8/2Q2eirWdl5P6kNMbyT2w3fs0hTDSTZAoyf16
bSkfZLgDBIluFXrOIfih3YPBBkxUObL24VyZFVbQ7qlY99l7kaCHeDt8rO1/LlJtyAAP+499swE5
OkWaLEBte7AqO9064wIL2YhQZJNF4h+pTJuxiZsN6TaM7OCgY/FJfAahar+5Vubfi7bjFzZEJyJD
MNPWXCNtNFxRqz4ZvgGl591jbTu1IrPRm2jVxWg1rlx/jAX+iqlVWuVipWRlLuGhRIJwV7LnwAQ3
HJ5r95z6Ffi4MfkfgZFBDMptfDhdWvM4IFUc4oiVeamzqp5netp9Ch3ztXHs6JtR1Og+xqGsuMCn
EovehAOh1c6zGATZPDzTXgVulLZHmKTRg6Ora6+x5vJpQdlEenLIQv+Vlmn0gSCBcp1Js4l2tFhz
OO5BgOHzJbF5Ea+X6tz4qJV4VYzMX2SvOwVox2jnrZzfmpIdMp0xXgxOMQNh77AGaCZ5tiEvnurS
/5K4gEHb4GI7hbHfniQA1Eg1qP0vIaQBLAbuDcMO3PXPPSM9GO7TxHxOsbI5goIpPWLVmx7xBRJu
rE57kmYQ7M0wWHlGUlzjOGzuRWQjoaWFMmgHn8u8dBnbUK3WWPXB8+TnqZb14q0C+GOPxRG+WgTX
IHkJDxm1pQ2I61ZWm2p3VAoKRyz+/a//+z//72v3X9637B5ppF6W/itVyX0WpHX13/8W7N//yifz
9u2//80daUrL4uCwsBywjwghUf/19YIgOFrr/8evwTcGNSLjyqusutbGAgIEyVuYuh6waV4B163D
N6YzsioASX+pox4wXKXsN4TOET5PvzbaYvqO9Vo/2gOxso5ohdVaVrNBqpkVn8TgJ2tJvHKQS+Uz
vy+C9aQyGAX1T2XgiE8+EmFuy4wwssIFojEJBELATEQbL3I/2qhxkcQLhnt8B3liZM+OGytNuqM5
brqwLlcZJj0wMv1VG5fqE8j0k43VMKzYrUSUyEeSzdSE+lJjGgBqCmz295eeG79feiG4wJ1lWYhB
C/7zpQc9Xqa1lS2udRv0GwSBPWRN6cMy4VrxUkYImozLiXYADrqQvLynFgKYJ0C1GdLE/tyqTF1t
l/jywzgtG2k2zE5BrFjbWVblv8RBaSxCM2qPNiQx90UOnowesamnAaTPuLzibWwK/mnkeI9NmQul
ES/uD/SY6WV/p/zQ3HFuYM4FpMH+h/vSMX+9OJzB64urw5EaIixh/XxxWhkVEqnz6XVapIvcAi4/
40+IUGRnKMo2Z0D1H2k6DKpUW9GUR8WxFdK10nOfQ6vY8J1X+IDVUlhJCtY0TEx+WkGswbLqT4Yq
j/a4RsRL8ZKGLHu2tBySQXmLpn3G95V972tZeY9E+xUC9tY1G9n0C3Dbgu4gcvdkA2VYtK5z8D9S
LXUog25ljbz88JpBtbYMOHB7ZjKHcyrcDnYK1n43BeSxc8GZYbZROa9coAj9+grteuv6S1uu31fC
2Eood/yytCeFOUNZzm6sJPm5ofGATmrh9MDylx10HnwrWyd5qMcNPIV5aYUgAEMhCUQzawA93CVO
nj4YSi9Xmj5kS6ql3m0bT70zkPfeTf5GnhtsafA6+kAu39T2OCvr9YoqCoP5/3BHcOenO8JiTOr4
b0Ex2wYM2TbHx+nDTIWZxehBJeNdLbyiIB/HulOrg16ZcIZB8aQ7lfFKizCuNd3Bs9zupPkOlmha
CSnIMDqSquykEkvisZM8LO2WTp7ns3pUewuQBAjtnSKEuExU7KkTVVDxP9qmwTwWueuqksiy6U0Z
b+x20PeMS31Pe7yLzGKWBj2yrRAoYhsuw+2t+rc2k4GXav0Pc8/P0/54MUEAJTgT0jFAROeIny9m
5JdMjxPmXuyu6hGKTZyZDvzCvRFoDpK+E33ZxE76kjFrSWtdalGWPlB6LW/BcAviWYQRcwnscZNv
KsQZxnm2HGfXDxuAjI6NgngbGpAZGh9wOuk+3GnekM7LSAe9q8GSs+5EwYycLVTBEu29AtGZAF4C
0LprXKXzMM/BZeM68Vkgz+Xvr4pj/3aLmdxmlq0boNxl3PzlqmBFxb20jsWFQS73aI6CGaA2iZDC
NqrcEieqJ8Jw0eXnQAzx4gP1cgZBA6JLJhv48wCMlaCSJ2pl1+6RB9eJelGVoQYu7qSaUypgZoGe
A1LI3t4aMwZDb22r3H6+taoEstNsBunGdnQN5W4IUoxA8zZUVKOtlUAo+b35m43a5aOraWo8tiNb
X0kstbn2Uo703jPbG/gV0zB0RQwvBFOXKLZUExTQ2HJLyHBR7YfWDq8qCORy5+ArY7wF+s+4nfJV
aFTDJrWQqDLaWdYJzBFwKoI1BV/8IOyXSMa35KypnO5qjACSHEBkhG7xpTSWxrq2h4JSXMMtB4kw
30tB79zq7hbi3vlJ1QFo5ofa3cvE/hSnqr6QKcOraxEjhrGiIlXoMSBUTH/9+3vEsH57dBzobTg6
xAUci+MrfKz/MA/1DsPrrjeLi+/ro9c5fQ6rMviStkg6dDvB7hH5CZCehwRg8Ov5X3IwYiC+777k
CCutoJsKlgxbBA8/93TKhuEDpj84iRYA4wouFtGGJXxSoKulogyGpZ+r4dr4NlhFvHQVjIp4eaZl
R9DEItV0LOILo95Ie2S5GYtJCfLRQlrdhooAGr0PSUVIIS8DpJotpYm7nBBBgWtUy2AQ9QfoNdDi
WBmV5QQcgqNq2MYcULcJem0lIJKAEpg+Qa+hNpfduab1AXqde121VG2ipkPQcXoAc5D3bUT2i2HY
6iwMx7uLGuBfO4B4XkxlQCmcseSADAX7QfeKrevn+gtYReoV5lR3Tc3CEPznOWJdbS2R79TgC4Ls
gtevt2FNb4AHeOxOw+Yq8+CKzw+V4gPyRiHd2BeN/wDOdY78HHjrSrva9hUiAoAV2HOwXwRvWD6l
s2Qo3MeoGYyFq3XxXYrc0I3KGmNLI1k1IoC3kVqWeBcn7wBOhk5W43ZzA6JxcE4DmyzHDdmtsu6X
lWWquS6GdxtVULsOvUzGzGkMGawhYlXdSQ8elJSr5DMI4HekDFmH9d7qBucFSYxiHtq9D/wE5FPt
utQ3XQCHvW6YJs5AJp9lUO0qN30EmCG6Y5gOzz0+jKB5AYFrK2seEOfyIGfnZQ9ZMlSQCcibNRVF
Eatt1SBxnIoQYTbvq4qtQmVmZ3jY9UXGYvtiFFl8xwp7rfedfSFTF7j1wjXcYWWONoMXFZQ7puZu
G6cnI0+35KyFaBDYDWOxJYeRTxGy0VZ3NnKjGwZAOBZLEtRtL1qqn4PSglMvq7amWxbfGyN6NcNB
AvNauXN8pvP7QjerNY8rDflAA+gagOJc5YHKLn8aJ462XZIXazgsmmXRQBIvDfJLPqJRkAYJleQR
iJJqGUQbqzjFIwUbbSwIB1BbMWCWkkGBmHzXf5JZthj6rH8MIwA0ZCF0xFrwxY7VLQdAI8OLdCQ3
tOJ8AWBRt2vLukQErm3a6FiFWTGvdOacwU/qr02ZB1CcyfpDZMA7j5RE+yoMBApE5ssvwFQt48Tj
3z3l7JsaERnqjnQA58w9P1gjoWlY/f1MaP76tsSqgTOT4cUgdF3HnPLzRAg3VFEbndZAMF6Hi7V1
EV4iyADopu4dX+kbUIXBI0K2BtpRft08DLUoIHgDlnxh5/o5bFKsB9oi+ZrhrkRyGX++tUAOv4dA
tRts7JFihXhWFEhW8f3TOEsiVVGjgC3tQcIRwrhzr6qSaR1hIvt4rngfnZRfG/dUwRABuf/7y6D/
ui4dL4PFsG4Y/wlBX9gf3gd21yHPWzJ1es9pt50RSYpHnkH5GCRecAOYxgC+zNtDH3vmgndm8etk
QD3yGEn+9PT7OfjsECkL539/ylz/ZZ1j61KXEn85icmD//blCaSpDqHBIDxNC/rBtUswoXvBZ/iE
49EpD7adaF04Llv/ZaZ3fKkjlep3swfexsnMTBV8htTGrXUV1vbCCooUHE1LcnMmthM8Gha4XLJ4
2fsViIMR8likke5fNK9434MQAl+0CjCP1NP5oh/3bu1SSOT9w+c4fT/cPCEW3un4DOb4sDCFwxnK
P9/ObT90QTlY0aZ3AfWy5iZEWZoBUts2FppwINmXdmghqDsCTloV3SPprXy6tXA1PiA+ZHSz1nOh
2mgAyhB0HaScfBBMx3jnAAWa+VeLJcWuHWupSBsPgeBedN7B5wxaVT/6p60VASes619Yu//7e8AY
vQs//1w8vNIGSwg3bBuYrJ9/LqAWSY9IlreZMFxmPp88MvDtO0fDSxG4BIdKOW6iwavAAw5706fA
tIGgehYJsDh6qgExH7PhtvYMc92Dy9nH9wKgux/Kt3rChMnyH+5m/JHM0Rvw4cdYzMAvcRzTgIeH
S/mrF4tB1TezA79axyriOwW58DkyhZDB1lrepyBxQIGHxHNpl0BK8i6YkR0ZQPYKXIwIQAep/8lh
WQyxI0ucdMQcHhPERalZmlnp3vPhdqFiZoGWugpbBlLHAKvlrs53iJh9QbJV+D3JT1g04o2UeiYi
Uq58GamG5/AMqgt343qVsKI41HFj7xBEbtd1yYd7YLO9BaZy43kcp6nd4PswvI9jaGB6FAgm5vlJ
93y8QMAg2ZyQaH+UXpTtDDzd+ugeUmCg8tRx0B5L8G6cqBWZqdirYtgA/fxKdjJRJW36pnAXOpb9
8+kIZKzGISu9a2YqTb012T4cTNr1WvVhtf9gS5o0OdSsWFhtAb1J6kKHsgD+WhtxmXy0URvNKrNR
A62Bw+L3s4YUNb4JJXPWWGkVW4+BBTEGcgwqjjrwmTJOF0D7GdYhzA246yPdBU2e0po9lTOZefPa
0wOsbvtl7FYCqmpD1M9BoIw3iqiTq618+zhw905wH6XRpGJXn1U1s6AVYiWI33h8r/Hk+61Fa7Hv
IMG2MbXzCOtF9EQgzt7WNmSWaQxnHAjE6SAtUNaRWvC4iDbwjcMBPVaSzYz4Eq4r/346UuL0q6Tv
h8U0RoAVbziEd3a5DqoITHFjP6OS6VJ3dHs5jZC5xdmEvuVtUFsfggWAnvmaRuVD7p6C2NtJi1nZ
HHBAKFLkbr+J2XSc2nP5AdItz9ScxukQ1p/VINLcUdH1JR9RO8jrHE+BNoUHPo1YGAfq5UlP25Q5
/iZ0VmQzDcAREOs+UfuAByDncHV/Qdem79zPZlYFBwluOMwxzcrwOb+A6JFfzAFUWNCTcJa1sPx0
3mnRDIotyZmaIMfABIQNaqSBYWRLI+T12mnAJlzFr3Ebx6tu4MGWa0b+FA8uFiB2/IoMyGoh6szY
Q3W0u2hN80Uv3OgVeVFYSqS1fpKeE91hdSpmVJGK7ntT2No5cLPoMFR1vKADwDO+l2M6Y9b0J1D1
gca+w5+CDhK7D1numGBf7eJ1nLfOuuJa/gnS2/Oele7KiCtASx2EcbR634YFYg8KzsA5Zpdwq0c2
A8YalwyeRzbLu4AVcxeTmKt76ZlqdRE0C4Ev/zUVfc1BPhOEV6ehStzDBXw0J+kodoUgRrByDTjy
qFikJbsDpHEzta074LMhFZCt3Mr8SqPZua2tIbJrzfEVrl8NreOXxNxT3WRJgYRIkPE2narU6nSH
bxZIrYxnbsb4vgKJCGBDFV6a8Me+n/PoEw0RrFvTeaiM8YPJ0/dzboW8QzpxOp3zeDuswG2QLemo
sYUM9sG2EUkfDzBu6Lzhb26n8/q7c6ZOXaX9ds5eVIKwH3G3uzrtVq0WWWtVOtscsTlg0FSOxA6t
wdKCdvtYlUhbRUwkD2xr41CN1DKgFdMYsm5TyxqgjtCSHlTbxryQcYwWGdUrN5DPkelDSJpsDPSi
/oF2J2veGGyGVDs31aKFH+AFYEbXsCqA5yjB8oYlSHwF7jK+FgkUKVvnTA2QNGAuGaBUSyrmLDIu
6EwNqQsUwOSi9dt0RbZKIlisgjmkUPtt1sTz924Yt/Jr5OWoArzbRhNfmWfVd70u1rcWSdEr/EyV
bWgsNdTOEVckbeZFnu+pHXUtvQ5ybKyrtmRLO9Yeeh6+DMWgttIs4gU8u+Ga1521Y1GaHL2uxEq9
W7hpvpVRBnkrliaz2M/7b/6wilO7+t7Hw1d8QRtPMkNwISzdFDnhIL4bKo4PS6P2zp0LHpm0MZLP
hi4RK0YnJMziS6c2XkPLBBF/PSQXOnLXZ9YuDDuxBTXgOpcC9ELGYO/r0P9mtkaBMKkGckshrWOA
t8aK554ONB0ks/uocObMRc6DVi0LDmKOGFkWr9JjJ1Boj+FPeG1kh4scIlHAD4zsTVPe1wLKrp9E
x6I5b3v3WoGfcgEZBgbYx/B+bKD4890vxw2UJ8/AQwA25/vtE7KEAXDWkVHw0/Eg0Q08X1blK6fP
wWAO9vNVCQ6QhRtDQidtdCy4+0Z/BTBv5jZG9eJUgNr7YI3bMPgynhwudkUyjlo6+lwOEDoyu0a/
S4MIsRzqCV+k6xf91XX0fGdDTHpJHZJ0PRih/AxoSQyBnLbaIk1fPgyOuKf6QYTw6epFe/JzuOeB
boTe+XikxPFA9MXtBzx29bZjfrQqjNL97JarqaMpm6WhhmynM3i4IPL3aToRZM3OtBQXLsIHwdFA
/GaejQMicWmXBSp9GqTfbwxAwVdJrdRLlPczaqCZwOdBuy/Zg3ypuDgS4lN0qMoCeLvCquHeQw7E
QYABc0EVmlWtHMyaz0qafC1BVbr2o057zjj+8uMxQXFXLAZfxgjhIuMHGsnFdLkyCKvPkO/iXYQG
hRp3FBGmHmWIjB84kl7qQXjrbsjLDVRI+qchg87KeKGjBLwKIMBMjmLQHKTghcZswCvpEcGqx6KH
gkeAfIJN5kWQDZsC34h+W+BOgD9LIHQ5EsFQhe7ZV62DOOf4Ni210Lrk40bGWNsVZqgt6fUZOA0q
5FdfdNX0Qs2TYFhn4P2ZUydq1SB7t8dy8kgl0SkHqhstXsNZZqyxzNV3QFDNbGTFPMZc086Rl+91
t/GeOzvDxQHYc/JFlqWONCeWdEuqFYkXLzSE7rbkfEQm6fc4l+xEpXFEA1kUj+k4IujpQKwO/6VV
4Lh/gcVjH3qTAIUckHsqD8pqsDptis7YtLa6M8YKYN0AIvtQrXX5BpO+2A55CA075GXJg2sZf+32
voDKztC9efrnlnsg+1ZNAieYY0Zz3/brucQ7cl2YjEdzyDGujUaapwp4k8tQMv9oJuzuvXGqIeDX
qWQxlQ34C4HQLGoo3YyDVSl0SFl4jgMnviA0Doe/73xTIkadoWSyNOoKtxkdqOLZV5XX+hKZ6GyJ
fGcTTFwifI49TSwTzckgbINi0YKS3fWj/EDFzjQ2yEHDKipzrWs65MusT6Nnzy8RyRhFvbCQjp6h
lvD/KTuP5biRLQ0/ESLgzRblfZEiKVIbhNStRsJ7+/TzIUu3qejpuDGzQSAdUGQVkJnn/Mbd1Wrw
qzVOx2SNYtN0kK296nw3C1Hf5FAl3MyGCmMhrco7wZdXeZ8sN6uj/FDZcn0o4//+oWRrRvRRfigF
hU8WC0m1C6ZZPUuU5wPvuRRzEuB+wE7mIRYguzxkBH5DhoZKQIB96eRIMYHPCz06yWtGSycry+Z1
1YYbtvQrYEnxF3Ag86sB2j1pYQfLkjoULNFQY5clVzMOxqwmj1JaTmcjLIa7bAta74Zel3uTJT1U
v1RISz5KoCq/dqOjXWVbHmY/NGFFD9VwFYd5ciPmcHncQq1Tn2cjOEttcARWaz/3JgAhy4cLugLN
Ai11T7I1Z573tcwkTyNb8X/nmUpB2nah+mo7XrrK1Etr18mB1FjxMttOvEsUVVvLYpiq7cWtg3dH
tSN+xfiUhhNqY7JRbblVYTTeMW+U4mVM+mKbx4ToZesQGNm5mXijPca26KS46YvsmuVIlROoZ+G+
3FR0Q7/B8SEl+86FPBQYjqD/03porqmBtUCaZNqa/HpztSp8fgHlcBoLMBYTjg3bR2UlPJqqRrvH
WW8eCD1MWMIt11ABgmRG9l4P4jDOYNQRR8y/aN6QXatIXFVFUwrAojMbNs3ATmhptaKmPQUTiLMg
q4ovsg6jq29WpgPEWqoib8A0ftkITfICkwZrQS8a3r6MHzWgU4HA3FEW5Qi93IqkV59ljSZY601W
mmxlm5iS4U4Y5NFd9hhGDK+7kkiSLLqEPRHu759nZ/yGVE57ltWtAqyRH2h/lMWwqUyYRtAFZFEe
hlp/Mdo0vcg7eTP0iojZC8oSH1QeVGuN98aaH0p6H8xR3Rhq129401TbvC2ctRzYF5ryPPx8/LVN
5c3rCbI5sDyuMseGfkvSeKeLKf8iu1s5iVldnfVfH98NTfZA1lcvwW9qBV8UPn64wtkJZW/HMO6J
syCzFff4WSXPktHZguQbL7L0qMJwg7ThOO4g1P4ajs6/AXR86lcoHRxEOTqb1ITnMIGCvfexmz0O
QeMuhgvB0esKZGayBrm7ccx/9TO8bth2DsZ+niij9ZCE2oV8dnsBCZitkzEVfwQHGWb+bFfN/r+2
y/FMzRmbv7TYkuVy1hUpolPXws2X7uifRSmi81mEOoT8zNIZmiKdWX6/frbKsQ2wzHXtqePBJYN1
awztL5kStl2BRFtd2zuZEmbVdpkwInhuWYXKXkHsvE4DesVhNnjbh4eSrr32XdQ+eaZXPaVG+iaR
MGUculunLL1tx9RJStafbGiVkIyL3afOVqrU2VmwbUmSSJSggP7TRWpsJaOo1kjhjJtpKJLJd7z8
ju5hfJAAqUedhEnZY9usH+ZueH4DEClHFNBt1eWfhpCymE0guznEGXT/jFfZisUYBsf4OqTJEG7H
kDhdqQyoaWp6oV5E4m00smN3YzlMqF/cw6z8Mel1cpQlWe92+q+hsk4eVFsZ1xObtptloHUcIU59
mpymf7GSrtm0lWi2w1I0Fc052HEYrWRrYcberarNo2yUVWXfrz1D1Z5kCb8c5HmnrDjhwf771VRt
G4W1/YRTdvusJJdOz4cnbbE/HzJS6F7Qqr5sk3V2qGBjFQ0EhJb+ss5LLm3d6ec+zq6fA+1pVH1Z
/MdAI7dIizMIPthAmGL+dSc5IM7yYF/orptec9YJiC5ohLBCZ68ouX7Kg8H+X2es8LeaE4D+aoke
EUkjSrGwEIAHDFVvnWWpGxXrhDHGd1mSByD/0yrG6XxnZANC3b0bPvfEU5fB8jJB1CrL0x2t+yZB
dXu5Yiss6zwMini2BSCpNMcDcn7T5Z8UI2u9NoXtIoHKv08e4ro+pYahXGRpGuDRjoP2Jku1M/Tn
unDnXUrm7ByFAkfJ5ZD8fWZFXrdrk+pD9ki16lcPWZzSdGWZZYwtodkiQQsJaMay1vdQy74OVerd
1KUhWxoKEzArgrDQ9IvBu0E2/jUCtutfc6lD17HSQ79AFAxtNp9M1C9nvXnOFpiCw6t935SEUWQH
WTcsYkAKWNjHoKZQzCfH2+bOxbbGlZ3oEWDp3LzKw+CN2LDhobvtMVRiQ0+DcBeg87S0mPAXR4OQ
muwnWwEXvvS4su2lslbu2Vii2O5JCmt5Ghr7vmyQ5aVVCcI/wHzCvxd4CeXeoH/5PAuVSazLpU4J
aTUT7/fWz35jYZ0xu/khhqH6IDhLOoSv/0reVX+uyEbK+hoPesJmTblXx6j6EGyTsrG03/qOBQ8S
nGy5l/rP4TkuNacaaPa91VGsmfFx+spGAgH05axe6uSZrJOtst/Q1+Kfra43/Bpb1EG98gah75TZ
gCTXCkSSUOI/AkDZyKrPenlW2G146Vyz2XlWMr+YaXBRMOn4czkBMjnIE0zhHzVOjZPvw4o84Jvo
4k4clVq7pwF7iEh+c/K08WbMetxpIEDCd2ovB9lgzLo4ev8Z4fKXXh9UIAfjFjAexrzWi7HdDW6l
vfBVKrshDfO1LKYNSGOLsI0vi82YsE1jpRDWkd6tDEXfDkMcgx1iqAfC0a948k5Ka2gv8sJ1XBFY
XYrC5sJeTqw9IMKLTvDk3hEY25RCH6/eQg5KRixCVStc97CeSGUHrWl8RTEMScMkK1eal5pfFTsn
WqvkFTy3yvhal83HZBnpPST++fIvgxRtUtd5oduXHFttRYkT1krrMAR1yROzjuTJMK+Zsey9bdjW
NlP0fDeB8SY+zuQri0ZjsrNaJl9ZbPFTXc2ZqJ6mKTWPeuopK2SgpncV0aRV31nZmZBL/xVMWm7i
mSB7idJUoJt547vnItqL4FN2NnpF9pKD/62XocAFyTVbEA1J+q+mcpFXKNvu121l8R+3pVeTDsW2
UgZtTf4wu34eYgM9uFK9fNZkGvO4DyZrVddWeZYNuIvkV8jv3VlF2Pc9z3iWmWdecQmz99lUWduE
zOd7XzfrdMEsxQ4mBmHZuucYJdjb2GN5/gAzMTKo4+Q1rdpfI7Uge4yUHdK/R1Z6ZjxGSrQTFpNP
U9HuI7wqvjf5bkSw6q8aJ0q/Knv71UKlY1P0Q3SpKyU51cqobz3LLr4QaSG35fTmH93c+XJUUkwf
nZijry3B+DWoMnEVJqlVzSJ+Bwk2eY6bQKzCLK1+RIOLygOZsyRgRlXK5n2OvArNlkbckIvsD25d
fLDoz9bVaBKLwngJvafJ/caCE0xtF/21GJ0ksN4+8kxzVkFhRXetDfS96yb2vjA0kkTg77HpHcYP
0y6wsWFu1ZTgo2NC6DTLuwaVVrz0UAhWJR4he80riheVVBV0T29elaYoX4ZpUG8tbok8d8WL7GGN
7j6cp/Quq+zaa1ax64qD7D+HvbWrMi1dy1aC+O0VebQneStZ5YpxjdVO9yRLrTA8+Eb4mMhrR1Gt
bG08lZGG5cPYoVEAgi2/yb5jkdXXLLJgfEeKgZlOlL0Qurr2aV58MyIw0iaSPsfadcHWzpA6Gq34
NgUTap6dyY8CL4/3Uv0huysa2KTRZWEvi+gyOEU7fBRGV+1x1mu2shof03Vrxhlcikw/FLqoNvKi
vWIdCx7GFztvoeQZ5gEMWfKcFCa+PSbg7sbp8acq+oCpsGKuJpr8XLagjMTUQ/LKh2Rlh3W3R8VL
IUG6lP+Pgx+XWu72rxfQQlxA47ZAfWVRbGhh9qNn8RpriJF1Wmn5sj7XxnldhoPx6Fbn42/dWjf9
vZvNYumgsk6+TJG0BCeJ+GeUtJ7fOBp+Ce1sflVx3s3Rg35TVU/cbLsS/ry8RFkf9DsPbsZGFu3K
Ig9PoOAsi4Hx2od2+yaM2ryOWZiQxuRivW1BJu6QOIx73ybn/wds9rWq5wQnADadYs3zvpkGbnJY
J6rPiLX02zFplVPgVd0Jcre7NaJSeYonBN8EHO9vVt9ddTl+TpCBGqL6zzLHomJ02gGFVryHy8DL
r045dQdkrKd9HDTtLZsUVIWxInkjQfQzi3vxV6juLd3gc1Sa/uqm7ogbDc+espDM4rjSdjADumMr
Ztxa+9zaRGh/vqjLi4Ld+/hDsRu0rImJ4RfZ7xNDDfaTUofrttGN1zxq3X1ZEYSQxQlI2T5RkvhR
xOTU2OtekzyKQ8hTmmF9tlaL2HxN1ZFsuZHnzK8UWyseKdrFo7NDunpfYaT4aLXrsN07RIQeY0Xh
sM5LBVaDy9jSJnvSTBr2j8ungt6TYRun9I/WzIJI2rkqKpRLq+eV0T7UlOnRmnqBsgt7TX20zmkc
7EixQ8ZYrlw7JEKwBDcerZaG07OlIzguLyUi1dipLTqqssjcpu3mrkG2YBmbj8O8060A05Tlvlqv
jzvs26BqTc2hcct2H0z5K95D4+jDsmwu8sDX++ssNm5OM4/nf/aQ3QSUV59EXrqTxabEZDgXFqZJ
i31kZuruxZtbcEZlcGPyNRzEUexoW4WIn8pK2U8ewiL+4UQgS2VJNtoK+pNdNmzjZfxn1zglFpXG
5MI+6+RZq6sveo6l6ee1G5xZT66wjk0UMOPJbkEM57ZCK2ctL6xlvHz8CPZ4Bsv69HmzoMB+pFKK
e8KG/Lf7Q+FoEDnK443s+3kzR08OltuU58/6LlSyI9rVb/LOn9eOct1dERjTHtdwvgSOBlV0sVuR
ByXCaUV4uGRPC6vsP9VpKqzWl2Udq4y/Ty1Saei3IDlgKNlaBWBxfpzKrm2ZKr5o8eOTLf/lcm0a
7fQgJLWw3HJarmOHHbsiWTYnxUVixNM3WuyyNkMH1xs071CF/Mpl0bYSh32TKC6q5YVvNR5usl4b
XeNQ1SrLWMBX71oDFcxugDuDcjZfM6IBsj7JvPEwixFyoLw4tjzkSMAVEgNhQauRCpCHso29c70c
ZLFtrWqrBhDFZd1QVSSpyfGXvqqrJpGp2LnETutckrRZd54xn5iETWJjS4MdOP2GwBfzSpKzzpYd
ZYsWYdu49BbL2M96eeYF2q9hsvgYW4fW0SzQXP1Rpc1umnTlDKQhdc3sIg+TGSFYtRzkmayLSBit
wUHXq380IDUOAXEZKzvHSr+b1LI4/qNe9pBDSZMH25rl8uOO/3YzOVarvR8EEJfIHKHfdAimrbrY
I07LAVzXr0MpDRRTaCUHO1Q3tSx+9hmMUF2pnjLs9MaJfUuzIgyl6/DglFm6G0SYvkVB8iQpJXMT
xPws2t97eIDR/3uPQKna9TS3yMN6KIh6XUvwqg3zs646G9PAa/ezykljxBE+y58jaj3p9kZRXaDH
ZGdZ/+jsTKqz7jMc7ayua+9ozcNsMXHsGImdeKT7amePLVXhV5PV3h+VZd7sAPQtQq7UFcuhqdNo
wx5bXcvLPBo0B/+YBDXtWV1snBZvp1GZ1FWaBt3qsy52heM8yoX0bvps0jTkVH05Ulb+1i7LTYMW
xj8u968dx+UTyBZ5kFe0NfdX3WeRp46JXfZx8wpHmG0CAW3tkXEZ/TKcysuIGyOZnaJSTxXcFNUQ
FGVLFzR6tw7bGm4l3/JWVtq1vZiCTEa8Tmq0T42hea4ilXeJHjkH10sIlwx18qS777JN1oA4jfcO
kcfVZ51t4eMR5bDptMSqnwVYgefiWXaXh9TwWLarrvO4h6wzhRojGiKavV64w17LVDAwWZZeCMal
l4bYx16gAlEFhTbw23U5yhbZByxnCx67R8d56S0b4E5q26I3kAzLUv1YWEnfvAQZhr9WhRWe54Zf
MisaP7QMzHptZS156ApTujQEIJE303GqINWzcAzvCGli0KjAwEzYOvtDZk5/QrRfQUIZQj/tBrBG
hgdmyURQII26FyUgidcbNdIdDtLbaprEB2VZd8FdKjbGOI0vZQOYPLJR1tfc5PC4EkanBFcCBB87
Hr80y6/BnCGi2pYnw9LJ4zpTWpId+k9ZnslDEzXF3mwMxJ7C8GL/fSC0Bvd95LWWRa6+U93mQzZ+
1v+j7zxWYsG2/es1PoeKxO2PePJt5LU/6+XZZ91cutE5QjZ7+QT/uNNnnfwwyYz0sosL4d9d3dyM
dpWdI7QVWs0FYViM6p3Q2I5u1mzqeAa/nz15DkROpWjdlzLX7yX2SzeVROpL02mzPztteuqHzHuZ
g65ZE3dx+B/QajaDvTVY/m/0pegtXrqzAgRHXinuaw3fGPFdNlpIBT0HPC6suc91YpXYsIU86niv
cwwWOVsyUGAZZFmeIpM+HEG0LryP0XvNAny+03G4yhJUzi9Zrg63R0mYBLbc8f4o2c4+mwv1SZa8
hAiJjW5AbjhfwZ9DGx7a+SYPOkDYTR4YKhAF6vLK/NVQg6jEcsV1N61qdTYM/6UFURU/5A21/7xC
hU7ALQ7FLk8jzOj/vjLkeG+TG6AvPUw4oTtl5gbtMfveArq5m4UT7yfTgVnWl0BLloNBVOSSYT2v
B+xGWJVS1xnhzqjnkeUpJdk3jkzdr+0Iujr2PvcO06RYGc9qNA3rjMjWD1R4Ks3+UaO0t1aTTD8b
Sulcp560mmyoYJvj26l+9IMFh3Nuf0LIcndT0xbHDLMGRAA/T2Pg2UfSus28ikO9OLaajXfXqAQH
LB2IOUOotK26fBE9MHBm+PpAcK98yVjg7GqssNeyNYNceKmH7I1gdNquumH23S5qnsslqYrKzOxb
Di6OfehhCgBDCluRLlePjRbMj0OSD78XfyiznSH0q4QnokLwUpazYC7Eb0XZ8I+6dOlXujkWtHKI
Nrcb3i3WvgYONApBxmPKxMYRag0rNoqfNKuGCVM11Y+mt1+8UTVekm4094ljBtu07IOvCjSCESjN
j2pGcjTvp/Yaq5lxGcl2rqp6zG9jJNRmF4Yw0XJQXuhhDMFBaxK8Ihs9uOvLgV1TdR0WIltMuH8D
BpZFejPgGkOj7MYU/ZPwdXyU15AHYUeAwMMttFRwacKc8TZHytA0pm9GWaK0SSIdV6gu3kU9iPCg
t8Q1RsfhWlQCzdcmsIlEUPxsEEsxM1ugTwYmTJ8Nim1VFwXgplPlKOfmjfNuhAFay6J2TjbE4q9D
98NeqgM8oA7dEhwkS1D5IJjDvQbXFQWsQcEd1VbOkIfNzRBmJH6WBlknWy2NbS5i7fQBDlut0CD0
lWx2bl4LQtx1zOiHOqXPTVUpLyXQrn0zm/o2rXLlPbeUleww4bC97qrEPMuRQQ5UR1qvYDPynGkq
+d1fVhCtlTLbJcYtti39RkRy2IaZgoPI33XyrI5FtVrCGdvJm3o4hOyM+ml0+WEyVh6sOtWvXvEi
C0bBC8LPAP0dxsL506mnLtmw7k43Jgy+9eeoahkfGmXvN1Pg7GSD/CgB2AcsfEJE5hdXbAcqvtI1
4m3C8/3Wl1rok9An4FzP086pGmcju7kBKQLb9Jh3l9b/9yirj6rXDvMlxdD7O+JE/R02AlIfBj7J
ZJLOn/VdlJMonmeX7SDdZEOSquqZEOtBDpL1/L2IPrTDEuJyjBvZbiLsg2t/VS31XYrqxN4O3QHn
pxI2yPdrbvnmNIq97j3wdUYo2kODY9QeZJZxs8rm12j+o++gh/8ywu4nlwsvD50/qQDoLNI0wsLF
KQow9PyUBpQNbT/e8jRR13qqAQZu3MukoaomFaniXt+FauReZEnWL1WylzeLYPdI/Op5AeDPtMWX
ctKDJyV7BiQM5WU5zFgyreNqjLayCFx0sVGupl0Vzwhbut250drpZs0ZQpZk3VdQquaDbIyccdri
wpxvZCt+t+Mpy/Hhka11hqLXBI5LNsoqmBZAbc3pJktWQIwhaM4B25tcXy9+0+lip9EDKF2nANJX
svjpV/0wupHlcenTVEq7kp7WquOOcKO16YvrItupKxiZsuSdvyiwethMjK/TUpJVqq6/IRObXmT/
hp/sDpt4Zp2lhwuM6KkXJgF8LuZBpkBkA6SYjo2OHl2xx2IJOPL2KdOnSbVZPZrRhbyUuuYDDU/I
2uksbH3em09j3ZeAK/VkNWUTfntKj0tA9x62lndPjjYvmycHbnc6TWRb08zZmUTXt67j2VuzSN/L
uFQA6dvKSpCe3JOOPSAEHD15AS93DY7iN5dAt9mi0KzppoHGhTle5ZliATeqSgQcdZuvNVaGDPv2
chE99lbEn5ilCcUSOWNKHtQAt+MmMNduoRPFTRYk+d4ZnyZvWRF5SPuG3B8JjKk4Gno9r171CJY3
8hlHnv/RB8b2R4HE3nOpGuEhdLMPrw+/izj0dkGkefskUIhtsR1mloz4Fc2vVjSlO3tBM7jNeIjr
kr8V/Rw3wqbYtPwJOal7CRNxK5A9SALQ55X20hnaN0/TXV8FEbY2u4Bop+L4tUGCSJ0A/gxht+oH
nh6iBDmeUy22XWiGqHfPU5E/J0/o67OAAEQiYgPo2YF4Wo7NmkzHZhg65mU1jU8jsEVfFO2lIxwf
ErH/M7FyJGYro92EhVZty1bJ/MEEYKqn/QpdSYBO0Ydmd/P3tup2+Bcemtm6GWWtnrwGbCuTU7/x
ojr3tWj6K+i+1znqy+x9fyKFzf+i+UBlcBd7+dc+A0yilx1U3OJZB63mDzXm8rryNcyTlVVXTCtV
i/2YML+n+Tu6X1uD/0zuYZo3Os1PlWXC2jLfYANURyDH7E4we/HNuCdkoCjDSp/zFICV9U2P9BnA
N2tKLyrEig4fkEk3Zc4EO2WYTVVlco1skNVzSN7OSvAoGItuB1r0uzLk+UsX/FUhobuDhPaqEB1l
nTBfy5EAUhYtglNjyuQxO2tV06/gMflL5gpVJsILQCSHn2kc1ldtMjBDS1+6vtdeDefYg6BcKYF4
0eCFrAuUDdYj7wAinuYBe/GrOY/HQqg4cSXZdWjxfNKgyGzmhC+DRG+/i8CTHqPw4FXtxtExTwyK
Goscc3jqtKhm8dlWu8hGdLDvuzvQj7VZTwMoZPOoFa7iq1GUgbTrvjhzQcJyKuZ1F+T1UcTDoe7A
5iK1RGoW+LrSqfthgGNWmDnAV3BdyNaT7Y8cLFRK0kRth1tcjytDFNhX1wHmjGuO6Cp713YR2pmR
urJBQAqkF/bzDI/BxALI14JcO7Itd1dDp7B0D+oDMWzfrNoJFId6jD0BP7yqIn1TTVVz7BKE02/y
tIL3lvq/tc26SkVe2P2uUbtDURLoAh3JKHkVTTY/LhDiERQHup+N87CD7JHDdjZrH6v3ER2NuTkK
L9K3VqfeVL2sjgDJZ56wyMUuhf3xupkAmXT69JO5yoYmM3tPjVjU5FkZ+Mx+4dHWEVfIw1VQOnhQ
pe6fz/g5fcQuG7jJqSI/13/otvNFBJ2vk9M7hHBVN07c/1E2fD3Cm++laSPgW6LdTAa+yBeR7N67
1WkSoR+M8aotXvJorjZpBxC57n5mDpolAHUdZFPLcjMrkXvr6+CQza7yJUDgN5iik2Z0r7nVFluU
Sz7aPFU2TtDw5SHsiPpPf1Ft0ZPCJ1GtNcWXJuq/hbXZomQY2bvEJqFSDt026Ot8xedNTlk27ryI
f0hWotmiZ1Z/qQr+WVoqXrKBvL5esXUJxC6Js+1MQHlvi+acZQXSPknxOpTqSizeMPhUYhOFZxoZ
zWTbFsG5LlGVSHgYVa2/l4H2HukOoZqmPqnsN1bd3PcbmIvWUdEVQcw+MQ+pQOSibqu/hFYUPp7U
hlr/hUpP7I9mjDV5k2KYGj61uaHtUeitw85ao4BcOM0XNRVvlalGvmeMbH3d7Bo5dritjQF94RBs
au1lB11jkZC4yXtbe7PfJe60cppz2aa+a0+2L7wcw/esdLcF6Z5rB2SxDpv2mlsd0VzkSBBTg4fV
ChVNyqZ7JaYf+6K33o0ihJFFyOkmVG8/pGieuM2xUKafnoP+leV9WEOG/acxHHIyT34kSBczOY+r
yQLOV+ieuyIMPe7ZeaVk11CzSbPqFA8t72B3NLeYZ+h+tzh9Gqn2BqF7BLtan83J9dZx2eOdkUBO
FUN8kodeWPGJ7OgpzWob6rCdAePtv7gJBAsiS35mK37X1n/FhvVmDdMftd6SA4vMM2DsUwkL0ZmI
I5q2W63RQfjaYDa6cfL0BVlx6zoy3fttndb7MmyyezaBw1Oi7kl0s292WbrJWNStdYhZiGLFOHxp
A1jazF51Gs7KlS4MBIHcZF9nbnjGliZA7ceITrOXWYeAldpRRIl2jAcDhmaUz6ciToZ9jgjyGWi4
sdOEmC59lIUsZqG1Ao+ptv2AMSK5Jm1Txolzz9ow2oT1peqg9ZjCJpmKASTaGSyJ8wqfwwjx39WC
gly1iUre3AQSbwlhvdiGh13gLKrXptn3io3fQB67ry1J+1XtWB1q+xEawx0wIGPCkgmJfPXrXLFz
0qq+eFcqcqJe0o6H0jKtNZTXxm95Xb6PFkyfCF7LO7TiFnAy2Adwqrj+dcJ4ZwLDWRGq1vtodx0e
vkLFW9PCP4O4yHuIIIrPa314J57Ohi2p+nfNC3o/AyX17llIIVmzW7+HBa8IdAyrdyhkI6LaSLyF
inHEcFC/oj/pEZBwgrUsxmLWr7kCi2iM3uc2KVfwkkww3WG7rcyRSdY0j5HNnjgIzf7aIuJ6bfhb
T6NbbwGcsVdmAlqXXgbVMnWsC2ttIkreXZlr5aVN+JcN5qq3+ZRIDCVIeY8DGsmIwnShsURBUfMB
GgXsN8RBzx5NbWUDGd+qqtJgnNJ8d/uUFDPaIHD8iy/kdKZtj57IGqSQvcINy/B7zUhvlTU4/iQS
Y5MQAvYNq9/pReLhSR4P27m89kk17bsmDq4zf4sS22cwi69pFIg7gdTOR5OKKatW1BtS6Cj65fPd
Nicm7KKeVgQSQNeh3E1iip2s2sfdCjJDuzUWE9Quj1cw4pObPXTFwZtxWkXaEQ+Wcv5WdAU+I8W8
q3Dl20yl9wY4eN3VQwzxhec/mEH8TpUr+FNssCEYDrczaG3H3gRJFPpBSqC1qdHBEZxu4xjKkAjQ
+NKG9G4ryVVfXt1hSuDKzrp63aEdqqDDxsQtID4QEECLNbBWnZc5vpoVJCKZHto4sJ+H0iOobmXb
pjNKfygIahRe6K4TDOD8hszypolKez25dX9EqMO+xEKL+dHN4BYawmWayQs1Zwl9c4r4nBsVIF3j
PCFNt+mtKT7B7ah2LPwtPtkN3bRqr6GYIZQmOLU8qohDlX+YztxhxCasfY8UTRTFhJAnR9u0bVDs
ilCkKzN+bWytuofTqPtE1L7x9ibDPIjpmFt+P/WlHzWhcrPLpruO9qj4Oen6SyMGsUKzmT9c9Y4R
1ht5QZgnaes70W7ADR3An6JGgTK3MNB2NA1lejQvfURpXVVLrtAbt/wkxmvbkG3ERtE7hoGLY2rm
XhBy3/Whkvq9q95MAjobw54mX2uVY+sVr0LYzjlvlZ/1yBc1WppxMcsq3zRT8mdjgN+pERXHOede
dHV8Tvth9JV4cvwRl4GWeR9VCKYV1c6OGHkHmynAPUj0MKW7IMB0DekO4Sg/zdEcTmYAfGsso1XU
jdaqEfxOulLPjorooYAaBEansTi4U48ziFtUZzTHrmrNlsoAKmJgiahjuQFYlhWZyOxTPXo4uows
nrS6b3aQbDfRqEBZq8S8z6y0AVpZvrRN8aSoAN4Q2G52TtN8aCLVV0atmTxhKQ+fZ97mboQlN4cH
N8S1aImJdn2UbJCDZgUfatNaZfdRepE4wlFSyV7N35rGACvHsmDNQwGHAp/11TyOuA913kca5Kbf
Oj2xDmSaxhRt6Ma+kSodryMgQzSLmm3qhm8OYjWb0dNxMxXpZh5Dm81wzz+o78XWDgN1I5z0DUOg
cV0RMtsguapu0gg0YaGECK3o5Tkf0cNqAqaozDYN30ESbqvEvbNqs7hdiSDaEYNLjwnSu7aq2yfW
+GfMLltkzOO7oWnKruRB8oPpngLgGLJYPDXsZ0OLRLPhkjcR8EraqmHHqtY6K312dqURjrustLV1
DMDGFy5ysvEtFKPF8qbpVxkIybXlJE+RJ0625dabFolc8taZuu2h4+1nR/Vg/CJywjscKk2fZNsO
4fe5swvkvGK8GNBT3waTumkct/ahK6fbwLN4kwQi3KDy9KGhu7Opumb4omWEhTLYN5WuY/XleXiW
Ggh/VUE8rjF//MJX5RJjcb8T/ky3QsHpYjLWTgpGJiQoB1rfqXE0qRG004MMmM8o3iLiM/BcVwrY
QEDtbb3qWVJsKwsF8wolCNDhRftcpVC4DBKBHjn/egRBn47m5KuspM0OazDePz+QWRhOIk7/h67z
WG4c2dLwEyEC3mwJelKUSEqqrt4gqkrV8N7n08+HZN/Ljp6ZTQYyYUTBpDnnN1clqIU/qFrwErXG
d9skDy+G6pj0aXQoZrprUwHOVZLNqJyTwyoT6ukJ7921hgudX9caikhlAHUuAKeUtsdOLwB5TRma
jmG9ChBY3akKa5ahtppHYQlQEGaZY41kW9fAS8UWjiZmGCmE1F4orNSnPAEI4NUHLC/74zRGw1Fu
PYvQNvtjngCdglPDSO0QbgffvpuLzN3xcKujkanV0Sbete1EeZkR+z0iiSSOSc6izYOX5MuruR3J
gD6bdjUJRmRoTkQv3BWh/kukec0xrYvPxs0JoBTm2OxFnLNE9mA1u9mMLHE/H0ejR8vcafHCtbU8
X1kW6ix6YR4GZTHEq3bTLIojo0jBImgKNlZfftoxqIBuCEuuT6ilxWc3N0tficuYtZQbHGXB9JV5
aJxeLMLu20BRm6PoG/SyRmvX0B0eGzUFuxgzLV3VTfmepN2vtiv6x72SW/I2xcJC+3wOhIvySx/t
gsWNUq4z5Ja7VBdrPp73uqmKiR9NYU/BeLTDD0hNFR3dRkPqn9UFWVnPST6NIiw0v1Xr9NB1goS7
WGtjetUUL8HNnn+M5JuFDCVKEMzg2zYIfDqp5QfUr0PZXlKF7gIJXT9O5yBfxWoQ7ERW78e2Rlih
wBUxiQ9jBy9RYbIGDHYyjvIXIOZBXtgRH6TtKvwqDFf4crPV4orlb2Cs4g4QJVIh0L/fy8JjaTWa
xGswpDoCdNCPERxzv3LgsdU/XZH9JO7icmcDNOQG3XJZHVPHAwsb1Dg6yGdV6VN5bJZCVmVhIubB
a748yv9rd4AR/T+OHh2v3c5jRHCx2GnV6GO2/J3FSe+3JqpwG1sxERgp0v1Q5x5JHQ4IK/y/SzdB
LH1eNV4DPjNyaiB3FAOIv+38FeEpQQZw0pTuHGR9fMiUHDn31x6bwG0fD9ciqM4p/cARlWwc0qr8
B3JyIYHyFppWj8es0F9btOEJhyvuxkkbZQUwmnRCmIhbUOcFfbfIt9oYXh2yYkF+x3f9o1FdYzcs
YQLVsvLjFCIT2TT6adawttlBRHDufcM37A0ueMm8fPckDRL7gSKESDmMB6W0Uz4dd75EM4JslqO0
zJqIM3qIN9RDdgzUCF3uTmFaBRnrxK05oAWjWCtB1nmlTIC0XENfpV5o3lE8KqoqPXql+OJh408D
aPVgjgXemnrSrWNSZPrYeZcxEsaOoHIFa8xPWEKsraYtX9UcUuPAMsqPsipZ9VlYvloJGWeErBDt
L3YQ7cWaLIzHUQg+GxPKtnjc6K5I/wD135yCIjF9LJGLdauI+pwinGFopfJZ0c1unalxDxm+RFe8
M8lJW6L7NaXRzhEd3vOdeXecqNzxCRT7gDj6Z1kEKCYkyo8+MCsfedoBxGiUXRSVdU/rDZsqi6Mf
YRV/EEnyceA2vw9hdEUQ1fmdR8TTGBf0QrFfs4DpSxEm9apRsW0zW/snkXmXWAB9lKN2/Z5gyY3U
IByXvoZoRbRkXYZtetBRnF87uSn2qJiKnSB1sAalaayF0rUbpo/rshqTnVov8Q6PiFRBpLWLevsC
0B+7wmi4FfBJjKSMvwdKZcMEJ5mg39NKLRfySrxRDVvc2lH93rXaH8XY1aiTQ5gk208eBq+WxE08
dIDGYo3mcnqNkjSH3JrOdFKbbs6zU51X48laonczUN/RaOq9NzTKB9bXm8gzCKnC2FsHfbaZwiT8
ACn4M8Jo6sVsdOXdUC0F+wx13Lh9DrLRKuNt1kzu94b4deO5YOvbYD4R+AzXmYmc0kAGeY8i/9pF
yf1H642G76SO9soKwDg0VdzuWrhn99jsYL2TCf/dIB9seclXgyEx82nNuHplVi3eI+beM4boatQB
oQ0lKn5l1W9kBWJypHG1Eo3t3UEbB9swdiAM1wKPLZGKV0IMX7PeHcQcdfex7dxrj7BFXIBnxmi6
2aEETnck898ZP/Yoc94pubRs9aw/dssjZaOsy0Ie/jz72fZ/XkLutkUg+3nEypRDSOQT9sdiavzY
LEfsjmVdbsnxZohVDpL1f2w+9z8Pl22y+FebvI5sm7WuWBtqNa1Y22VovxVFxaC6bKoOUxjCqf9p
NQaTCcGyP1OA7G7wY/u7/jj1UUYzaUDFUrZhGtVHWVTLMDuaJeJjsm6283/qqFczixyScznr4c3S
VD4HNzd8QEThTbZVuU3vnpjjTrbJQoWbrsZjcH405Xb6FtKNPU/qcG48mKj5P9rkjqIVDfmdRet4
ufijLVHalaYN6uHZxorTR8zeeC3NTNvEbhXurAqp8VKprYtameolyL2YoW/qfjSu9pkDRL7rqjId
RRDlGxsDoms5C5ZP4bxC4q38HoO42CUYQO5JjMBahp2Iyd5a071hPTQZsZSgeLHLoT2bSbZzGWNP
OHkyRRJpdoA5tktZ8p8KJFt3iLt8FE3mXKAfqhuFZRfdSmi/jN2UMMNXX9KpOyKGkp9w742w1AHI
DYpKbAxPszE9ydGPK8WPyEF2khvt3QnovxRdo35Hb61YR6NdbFShvZFu7lli9sg0lunkt6gb7sym
JNOjIsik6RDlmHqv02FQP2pnBDDapQubgkhShj8UFlSh8UdSfRlt37JSBtDYh9anGM1qncOdu2Ux
IgXVVP4klj+fZFMT6v3Fy/KDrMkConC4baF+r+Xxsq3r9Q/PGpqzrA1xKcgwTS9dN3vg1LpoXebp
eCuioIAGG48bJRzHm2yLSya7gKMusubhynmK6/w3MjR/HyAmpKqJSoJBWa4hi1z/Kx6t6Cov41Ui
PqhYF66eBww9dg+m0mQH2Vbz3Z47Jbh4LTn8uVyjlxi+aSJXMfFM563jhkt4gm5btoVWfM0LMqiy
ySoHULdZ+Uv267IpHsXsq5Wm72Q1mdvyNhMVf1yhwAJbB6gkMa8S5Aoc9C2pEmeftPSvSLb8B3T7
OKQVzM+14Nuz/d/HEeIvgEMa+lZe73ngoMX3iWwcK5t89FFwKl+QDDQPxrTo59TxtJJtshhKtXzp
liJMFOCc+iwWzSeoOf/d8TxYS4Wzr3T17dkkt+YsKF+ebW6S/1a9htlPE3srt2mTl1InZRxh1vvY
erbZSgeIoPGO8giFDNPjsCKss72iA4bpdFTHk8rEDEXNu4+QQNAmYM6wlVUtKnPcEHp4147VfkRB
sIB8lljhcnA8Rvk+iSJA1Ut1jPoKx2BwJkg1sfaK7A/Dy8C3lSYR5qVqklTf6y3I/W7s7Y+paMZ9
pDBjk3uzqU33XVPN69CEKz90tnMMGiYldkp0TlW0CJG0zH53hoIlmBd9ypqVa+l9yRPIWuwG9rth
WqgkdflVNpV9yGwir8RZVkFMmT4ejt9rdB7W+lR771Y8KEiCxcrG8jz3XWNqtFcLJnWyWiL1gv4a
kxx5sEF38QaD4SR3BiA63r/pvNaDP84G31VVvanLRdOO6W7necVZHogtMXO6uccZCePClWwbGXk2
UYsKlcf63ourARINQ94kBzY5Nrm6ExDuXNI43QBdxDdsXeydrN1GzpCB/QzjXYFayHs4Xquqybee
gjF0Ni66l6N9J0hgkfzV+k0JKutDSQeiU5n6rQ9TRve5yD8sbZqZ59PLYRqTMRc3nJOIoTujI5p9
DMpEssULPpGDxoJjQvzZ682drNXV2Lw7xoHeMd7YeFk6oIKOjq570LdSpKiLIPpoJyJZWU1KChqN
vteK0PEjcgJLlM/xB5Aumzgz+y1hrCU25jKdz+9zbxS+qefh3tPXiI+6b/biByMLPdsbpvJqFM23
Xlew4nHr+ZUfjQxHORGvzli7KAa0yITksR/aFVRDHQ1BVLPKH10xvAVBrb7jZCgRN6vG9IJ7Tlwr
rZmrq0rN/Zk10EVLIbeiZY5hl+ZLWITZo0mbgvioGMMtabNfle0a+xYbi0tkoQ83M8U95XX+B3Pv
9pdrRpdhyrXf2GxsU6+1WCy9trNYMSEvyGF3HXAJK115iCt/Cxf8dVQ0qxBvjA8zaQ8xQN5fWo4w
nPKWYWNy0+3yhDJvsS014rSFkhQbd0wqkt7xNyZ99W5wITJEnRehT592b+ZQNgQC7PhXE/1QQ2Hv
vFZb0PmFu55VYoRFEpUYZ7sEbVWQsbbQryIZi/exTxZ2YRYdZTWr0RsFNHGGeW+/Bf1MHqofa7ga
xvQWN+bCL0vaLajgZN/WaIRYSrHH7gkTh8xu9gT9mo250MpZmRs3pv78eUEOkgTFGhDUJlFI9JPU
ylaJ3sUEb+yVqV9xHbyFgh7IoKvdhoFe4vZdgPpStOpDdzo0a/PiarFa+xiEq127Vt/KfUifeqce
D+3VZH/1dM4fZuR497xCnh+LjI/BMmZctDFhXvZNCMERa8bVdKmp6C3e6oHI/VIbSBbfCpx4ZQ09
4OrWeuk2CirroytrzHaLfCf39Z6lXp2g2T9qlVlfu1EcTDVVkbXQ92mdiUu+FJ06nkTS6YRrqFV9
O2wHV7HRMtLty6RrDmveOV8R0UEzQDYay57EYoyZ5/yU6419UUeNvcHciY0ZxwOCtUtd7pIFCUxs
noaLrDwuldetRVK1JIyaj9F+HHLCkm2EYZprNRGEIZTDZLVc/gBJAJuzF9gzWQvgRFSnTudo4ari
0Efz+6Mq92hNNRxjK73k2fCHWSblISfidRmG+u8CBUxng69c7f9rx6h604vOT3ke2xmOZqzaSatX
AMiRFlmuEncEgyY9QTDADMJXI3WnbTRAptQyNXzlS4IkYA9iPi8eRrJNHudiDfQqq25tvsG4I8qw
nP9sF3WLfFFjK+gyhg1TuUBbR3MQwTilKJKuAGAMxXLMKpLIS1ts0nsiBBQC57C799wqPqqgji6y
5nlzsEArcSRfdo5douyU0U5YSBf9u2oX+ouN7weIkQ7QC0fUwFJZHN9lJWrIMaFXL86yqnVAOSDj
ZTtZreYiOQSjB3J4ORMZz/xVjPHjD8sm25r9uMnCm6xZ+UiIdUQTRVZjvN83trkEopfTI9uqjnAx
7JWsZrpjvTVQcGVN/r4u1PeZnTdv8rfnC85rshIFP83ldy/AolnXqo2sVpjL82oWuN3I32bnyCAl
CEEtNXm1OBjesooQL4llUmuWVqi+UrfN0SZZQCB5rumrzbLdqzaZoRDzzw9nKudVEobODwDEp4Yt
POn4nlpL/EXc4nMmEvq96qGLkJSP7vh8M9QzNVzh0VldQHBk+6q0g2NniOgUBEq8Jw9Z7EtEPF/1
PPnMkGf76mbnZs74tTtu9VXkpY3lcjodtQpTYzcBfUPsJ/46kIhvieCzMNBCN7lkU5GAxAnDEynS
XTKJd1sUxgo5TuAbVWa/dKIvxSqvNV5vvtQhy19lodh29ko0FIns4IeDwqM/pDDQ3bEmnxbWA4Ar
oOdw6FQ0NntYLF43nQDLi0PT1j+xzVQOlpbP71Zf89pNbxp+8J/4rv0qhOuToEe5uwq2kR39rvs8
fY2TGN3azFG20PTVz8pKNCat3VZzdfsjsnekxLJvhhDj1lDiZOMq2SlUvF9M19Wj2cS/zbj82U+R
SXqndvYaiFGybC7GWQiNTU2SocAE+cGLjPTPkSRRNlsuUKSaZKXDh53Wk7fWI9JLNUCAW1nuiMgn
pPwwPe+KBPMX1InJEmjfahF6e8sj8wnwPdvUEfKYpgNYaQQL37ZDcLb+dGF9X8ZCuxlqe4SIXq/I
QoVbtSQiZiF3SeBlIt6rMjdvHON1mv7UcTwxrmVnu/s575E/nAAoNz5xRmWvKeTV4DTVW7jzOvIg
gXH8BdRDvWREwNboK9nrwi4WH1lxYHhEYtMOv9e529yFzqBNk/7qkLgH3O1EREwpFHOKzpOX/JoL
TBenEe1crBb/EtBgqk73cAMMW98aou5K8lbbWbUVHUOrICofV+46LFTjE+Tnz9FKqr9MVDDJBf2O
+76G/B0RrC8rxCHGrl+piNQdcO4bb2qpxW81KBVZk0VtddoW4jzBseUIWQSVDtJl8k4BZJUbMioa
sL9kDzZik+DF8DpopnqfSa1uPJ1ct6xaCCle8gQt+GXnALrwPhqQsSd7OMsmA/bBzontet26qXb3
BqMD5QmAaKnJJs2wEHzrsvQoT1hGn4PByMzcJd6XWrCofVb9fQ6AtJpxdZU1PKnCTeYGWOgsOydW
NuSru6OsebrW32MlAyHgIEkv23Q8Qg6DV9iwaDhBFkxKtnwa2IsuJ4SuMm/SOlVBI3AEs+rkrdfJ
Piw7laWYRgJ/CqSBgzyCUPd4DEpUoJ6XDN3siPhq+vjNeTyWfuzN9zkh3DFbmn5vA6zRiiY6ZnnE
SFd2yV92Z6Mrzdzp5kT2LRu/Kjxx34lp+rNhTViTFMZ7NVW/ohShCbmPEK3qI07p7UGMmu+2hp+h
MnjjRh5bGHp4rLGp8eXeUSXTg/26tQvMN8b7CjBMM+dHL2IGARUtvskCcZRyU6dBuUn/26bPcb4K
aw/xbluPb3M4gfIKPLS/zV0WxcbdLXvjngqFTh9My0FWE8XrD5oAHiIP0UbbuDOAzU4eP44vWtLI
Eyqte3s5vQ6bLXD3AEF0uG210js3WaRJS2/XjtPBCRPn1qGNfpkSBZq5DgCtNEPY0TjS7OTBRASj
K1pyrGmCrvBB/bYbbtC0Adj89/Wa/q8yV4INzH6AUdim3ODS6Vjctf2jKts6s1k3GuOZrGFiWu5E
DcDuUdUDzhL5LgC48SqbJkOQzusTFVuPOrzLtlkER63gw5C1plOGfWc1JUfwR2Ux2PNrBTjk5dEE
CxJHq9FbGU4Rvzkun3mHdpY96+aK3C6ZYmMMb7Lw1Ginloa4yNoUuO0lbtxdqWdx6ot2iQI3tbOS
e8uYUT6zdEJnbZpsn22Gl/72VJVBb6jaqxbDKvvt4C06tepNFrxHKHgMZKufbYE5fjSxOp1R9FFv
Qxgk50az/3gekLJOQXmjbXfPNhe7sm56XLQdRgQrkBHyrcmez3qcvHWTl18YA/MLKfTjAAniKGsY
ZdrqSm56WXTTOrM7/KNNnma15c+mC8K1VtU5IJ/CucrCbYgSOhACYKjTVqkKIF1yMc24TuGo3psk
qO5BWhFe85J4J9vyuCBWmQAxj4qy8uc6UFe8+8FBHmwaeLSWqBQbJvCfSsUOK6Ob3YR93NwbUd06
AoUv6L029zJF5NaMlMBXoYPi9TCenN4cuAHsjIBPrUmkgpTS7Oauzk3y2ibuQe6UTfiMaQTvW++g
zWN1mc3pZDfRwPMcjY/WHKujNzU9qKA5zF+asNoU1UZRx2rdtk6z1qxQADwK2q2pGM7LkELRSIYg
XezHNvi4fWuNoIQPP5yDanixhhDF9oicFLyEn0GfbK0IwYPUYqVTMgPwKq3eT7H9JdwCBFtzUIcQ
5oQSgelWB33dMQfxW2YfhYe/kJ6vBChhf4oViKQBo7nM9oGPgV1vgkFXlfEIYuJDa5x4FzIgEOBW
gaQDUh4G/aQKtOY6TTFILsBOcpVdNumfrLvobEAvrCtDveR9dsCMWjnXfQU9dhjdQz5AgDOMj6Qd
E5Z/Lutk0J75ELl3kVvacSajTbyjI5holKu8mDs4Uyt1wkkXdWLStzNuAF41pKtOMEayGH5Rh6sW
td7bIsI3Q2Kw59qE9xgaZ7NN1K2CMcqqjD+FEO9khNZxp1Xb0u7c05DjBkMggM1nMY8owNtGfUK0
7BsIiwkXum7YVk6Ej6uuB5eh+OIy0RG5FWOF7vPoO6ZB5rZUtHPOXDW3JvVqZFx5rHNxshCcDSNA
IrmC5WKqw8mb032rjc2x6YNmg33kuG4dJzxnbiPWaqd/Cyf8A0BM9ZtQQNFQRXW1gH9ca938UJK4
3ueoNZ6RSQRXwpiyyVqnO1dlSZREH+FvicAP63k4AyTY9w2CjF2T+kVT7bx88g6FMdfrjHkDSysz
Whm4afnN0O+tekEEhr22MUc73QIQ/olU04/FTHRvkiX3uVuDDxyu91FnI4LHe2O3CnC9tOtOGiU6
CcC10JJgxd4bjPaGDdtG/Vmn+gyvzmxOI0CDg7IEPIz2KmfU2jKtZorCa9STB8kihFmKFMmIeOzU
Dz3/MdjKJcvg+SKO4mfJFfTyX8I16iP5N5WRMG3QXFOPc1lrNxOGh8lrT7rXbsYU/I1T+0YRxee+
qMNjODHDyDW+3znClyfrK+T2xuXtrXJCVs6AJoUTf2DUywQzJYZq102zi+z5p2uq7nly084nFNhF
hEIfYAe81cgt2c4hHCIcIULINFqBaVnZLJGSbxABCn9M4q82r3DJjs09Y/mQglhB3qrZckP/ajIs
YibC8GQfMOXoauuNwIi+SkCXrYOkvXtuC8fMbXF/U43yEDX0g4li+mIcWr/qiQk0xRuapup5iGPt
3C2FY2JY6UDCzIpVpIfBxuxB6kWazgpFcXr6XqvdhGnq+oCytnEZfilkHlBiiFEUIpTxa7DG6rND
1pxBe98X2Ng5LpwmPSQHok7QUz2mxy9hC5BHXFmRdD55z7oyL9ia5yvcAD6yRI348461QKjXM+Ti
18kjwN7o/UxWOLwhrMLw2dUglAK1B4dvJucJ5OUK2yxmFSwK+1SFw2N2BK9FFm5tb1GfrYev0A1y
BMoM4I2ungFiMAuAh8EuElg16hDmV70Glan7PUIajIH9bloPOF9jO0SdnZVZdKqP0HS5UcsehHKv
YMCiqQrykejFhGFAYqFy73M936bIbs+EGnNf9DOiaHn3Cnv5RqS5XVnoyR+8WQcFqgfWwbHdoxIM
3lFJA/doLTidOul/tK53rmK6WbNV6Mayut4LFJawUP1zBIi6q/v+T7wPDDjBdrhRqnR+GfEqOjsE
j8uFQBxm+j1z3BP4h5lZ9hRwB8c/J1btRDdC4EtJstGNPli1JSSKPKkJVHShSdatsva1W5crK7W7
HdD1ElCcZwG6YTDYQmY+OgVJKb1Ecwvp2Htl9S5RnlJbp0myq+bO3A1N7f2Ree9wmXq1C34Ju1nD
eWcs9RaIjPIrNga/sPLwqE8h/oi12q5ZqXv7AeDZzgIHCu6ElJQSsHjrIdw7VknQQzXXzBlfvMka
37IRjSKHGmIy6aYzw/ciV+zTs6jH0nlUbWb+B7uBIobN18UKmDt6owWO0c0Betaetw3CwPMjD/U1
ja7PZ8m80tWQTzEwjZNoEtKmzD6+skLfFGE6H1WBfBNCUVctCX9bi0MUVJ0zusXyZWR1xkC8FIt4
jllM2lk1m+46Dt186ZKl56bmVWF3bWKmunWT7arQUSM/c3iMYMIOSsf6ox8yZh5W/JlmOjqHZvlm
GZO9nYqY9fdSBO6L8Hp4aJ2WbNr+mjlteoxYHhyzwInXRgkBADZ2fLJs86qHBuwNb+KNwu5xBHFF
fC/ZjEpzFRhUEthjcdYvAmdavpcYMHvJSEMVBpZoWovXFQjM/xZKT75oQNu09LDLMCIktYIKpMaU
ex1hFvwaHGTPl0SAIvSNHmDriuEWHAnMQD041uEAGmsOx5kVZ8C5hEbOCEofeFHLU2vOb2okJqgd
gb2eUKXx56WKTMHsDyYPy8xcgGZOlMEr6ZGeFBroIs8sTyAy9uMMIwW40qU3+6vS4f9UmEm61jHR
FL7EzEULgd8Cf7ZxxrmAUyDcy5RpGlPBPn/1SM0dk7b+FMCNPvDaAG1Y/ojGOPtQC1xivO7LLQNe
bhklcJZQQSN0VjoZL5TjudqLLGaGMABWnrIO5NFogGOvVslSAewZgBSYm8I8ysvgWvkeN2FxyJOK
LnvqnTWG3cBDSCkAgiuFX6KYFjulzXdh+yZd3suoQeltAArgvzZu05a/h+RI8JIQYN2nIvqMkIJD
fHQ7Yy23dpwJgvuCNwKgvU41ni76v5niZ0PzF+ua7tSN+a6ZGoZJUIGpg6W1mkIS6uBxNs3Bib6X
RWV8Q0IeRc7ppqehtc9G5SYIAiz0VnVXm4vxQPKn2hv7xJsisvVrLxHeIYqtS0Iqzc90ZJU6tUD4
zwAxbp9cU5/PWpa8Tyqr1KgOkVGMoAwvJk11gK5N2vL3gAJ9PhQgwrzptzYJb7Bclf0Qjsjmv/rR
0e7Adl2ksZWZhYBJP60tuPoiG9p1mdneGywA51Wd3wUIvjcDMIJdhO22TtJvFRMD5CtjoJUVyVRZ
FZmeM+ercgCairJLezdi/mRkwF+sdRH2hl9X5bCHHVG+92bT7ifYIr6s6qnTgjduLPxClfaF6TL/
T9fba70Kv2ZbmXdlkokTwh9vgwDsbbp2+hoi5fIatlpDZhgpTGdwso3V2PWuggZuhLAzlBSJuZyf
tzA13BGpYCciyViGK0dM+YZV9KtBnINefJ3nr30EWOxHYb9jWtYd8gUzUy24ugiExcF0XuMFN9oY
s3oAGBEtSFJZzHr8qShGsEn+2yTb5eH58tk1xyrkvnoddLpVXmaUEujZ6iCntaYO18F2xhFyb0Xv
SQtSILhPbZhtQ+i8dmfALRqnO0LlqBvieffQ1ZAYIYkbyk0WDG7ioOS9CG7IHX2QQZKcfs5uGx7B
ZVliw2SVXyI35Rdt1XDJ9nIzFUSQYGHx741NCdrX7XQUhCplNy+QQuay+bEcgFuHLV4PwSpVtCWO
QGsIFmtDVuW7oxTrVA1xyP0yhxEU83Lj2uWKcuuJT7S1VBUbCVWUjZPI53wvj4ydjjuDLGL49/nd
chF5lBap88p28mwtf2WK1jQJWITPFle/XdiqO6kw4ng+JPfxAIbzV788v8mMnX2BGrXMAcsilfdf
biYskUlpYXwnq3le76JK0fGfWX5TAe4zxDtjL/+k/Bk4L0dxPSJOMtQbr6q+5HnZFMIxXx7j4wnL
RomXKgKyLtZCGn22TZXe75BawZMJ0McD+yvfBmi3ZKinOZs2qt78kHhgWYzAqPsGfh3xVCRH8nq0
MSOqnYw+3m03Mun9wHlFavjnAHNx47URT9RGQnTbpe1dPns7dV9H4j5b0Rh069YYo7fH1J30VnnM
HJZ/XYRm2/OhgR3WgVC34Vo+Lvk05FaFx2e6kpvyLbAiPSCv3K+8ciiO+Dp6oM/k5lJARODdUHY1
Xu/0LWMqACIAc8ZqGCPQf2zKsx0cKUAiu0ZxfGyKbAANZcd7+femtiVG3a6TLv0mJv0o79zjLkEt
XZVWNq/lvZZ3Je1K1v+dhvjKggGQz0SeIbdk2+N1kHVZGBmOIW0fAdFE9HHsb/LBP15NeWueb4Pc
0xD5XNVg2NfyVsgfqQ8N96cLS90ngs4s16p/dottCHKXj/trFs4gAF4Z25zZAG/dXauLDqZttC0E
ROdOn2/60nXIYTtPbGcnQgESGDu+lQqdEyXcFj0hKy3K//WH//Eb5Ca2V5Dd9Uh/HPl4eqjJ4FA6
GPpadgFyfO+RG9/bALKmWwaX93FzH3CKf3w1/wBV/PsOGqTxyhjWpGi3RlRoYpO40Z9Kn6ub5x2m
Ezzqjgul+9m5qMNbjonlVv6WIahfM1uoWzQaB+G3eXTuRl0B5rH0Q8tnLc+UW/9vm9dXAuGAKF3L
N2FIsi1TGJYuy4ugT0g7mXCsn6/PcoBdCw4wdX9Egm0v3+Cpt8b9XFgsS+pN4YwYH7kLuPL//bt2
mR2CCKywVxjAFRZAyvPdE8mLqy8ARqO0m0Xehu5t6ZblmySrz7aS6M/SI1m6cDaBU49gVrI3J1To
I+Xxsnh+rf94RR+bcr+ovXHvtaYv34THKdgK7JTPriVBIPtCFuztDoXuw/MLf77Lsk1Ww+UtVIdh
2wLS20VOvJX7TPmyyyOe5//7FZR1+dTk1uMcWX9s/mu/rP6r7fHaVrVt/931YCtHgj8zDyFcuVUG
PKbMALkNNgjnZeDQPYimoc5Cdda3+FCQp2deIJ/4aOsYgzqvheiuDnMD1odnnYiFUEs8ttNrAShl
bPqTtWBVxVRdi9Htt6YpmEq0urpWw5LYzYDAzIoE71byDuZisYs0xdisw7h6dTAvfj54+Vdl9fE5
Peuy8fma/OuUcsy6/YD9oHwZZdEs3bXc0lPoS2YC50nefXmREjzjDGaF124IoNX78iuB1U6r3PxH
6+gafxQWIkpy3TLjGryBVPfdllyKiBvWJ0p2IA4ONSRZ8A1Tqn/EA3B3ZEw28h7LQj72ZJmeIJTL
GnnOfhazfvQSI9+qYjqlZoVAmdfvZSej0Wt3cHYr1HPXURk+RgCj+4KUnx/kBeWTl1v09N3ChrHj
8UuM3htmce4Dsxyk9j3A82xbyDfi2RmomuocOO/5+/Ru0tbDDPH+eRer3KEnTZdhJndzax1Y0IUk
qQRewB/gkg1m4h7yo/IQcmtQTgx0USbN2jx0zORkC7xuvZtd5zADzCGfu4MeiUZxbPs5jmGP2dVj
FRVrYUnOTdcenTBc6ktjpP/D2Hktx62j7fqKWMUcTjtndVvBkk5Ytmwz58yr3w/RXkONas2u/wRF
BJLdDCDw4Q3aRhxf/C7XDPp9rT6MWlpvZF27ibs631qxlTbNR6gNwaLPMpT+oZD/naDNHYckvv0i
fx/YMT3NcaRh+gDGf60kZgo7v067M4Ls+g5oWnEQrJ0uaIoDz8Kf3E+S+/0Vd2LuY+Ybwwf6dww9
Ux+ccmVAkEYWw9JwOMl4CWx68BUKgeucSybujHisPZnYowE82M3wDflPZy4azD36fCfvD/TU388X
Ya4VW6LJ//9QjNV62EvnuasXP0Zk72PxOS+27oVjgO0HA1qEGcRAV2rMnYzHomgiTnsfcolNHDZ5
1e6brGv/hdXfP5Tid34aZdz3zVN7CSzgxIIg9hh86MX4lcURQtfiNRkz5GCW3qC/o7VCPNlvo11W
+b68Fs3vm+70BQ0AgzRefB/HiSdVjOjmZC4bxoQlBwWlSAWY2DQIE39nTu4oSZH/NJa9//p87GHi
nPsMXbeW7Qp4+sZklWpcotebsQj10xY/RC8Pqq3KezEsE4M6sSWS+6GnYaHIshCE5rUHAWRuLJrM
WbE1J/NtnMvmc3zZN0ifG4Q66MPoM0XH2QAESHciL948rnjENH6qv//4MVeyRSB18qdhpLiF9ydv
/OFBtN+LxzVASRfQ9HQP/KZBckM8Kf++Kfa+d1WAcqqdncerr1QQD6bIPIX7wgkRBA9RO1fMc0BR
IZK5nch27kenlOn+/uunJ/lO9pjfmft45v4wi1JHTRvWT/7z3omteyux+TUvdrof9VOrryf4upek
sLBRm0/KiNSs6Ffm0YPY99/K5iai9j7OFptzIu7HnBVbYr//edRP0xnRWjT8cqp/K/ty1C9n8qYO
H6O5svFh9E2vOB7OrFUU432uKl54kRBKgZwJjYjJ+xRmm5O5bEzwBIV+R5ui1ti8NxLdrTj43PRT
jdh0dQ+EEEvw9ydavCziPZlflvml+p9l827ivRPt/q3s/3ood0wncn8WgvbrVzYObQxrp7Gw+HDN
yX0mO+c/xSr+rfmXsvt8Yjrs/QziOF/a3M/QRc5Jkbo/cuP4S9E1iDmo2Jq/0aIPmbNiax6QzY2/
lH3JinZui2BA+6GUSCJEmQmRj5eTtXeGt+IRvm+KUpEfCWUzrU6KZKM62ePcvQOmgjY+56VxopGL
vOj5GQt5RJSMxLDvoSPXM+pxKboHov9IslYoA/+lq907DVMmhiB6lywfIWEi/rb6t+52fhQsMemf
28yPwVz25XERWVHbe1VMyMKG6dXJo75qLDUel2L+GwEwIFwU9U9e3QWb+xsvLsqc3LvVOS8u1//M
ior51RVZj0DK3+5b5L8cQZSNSQR2Qol4jebO/j6wvteL+zPvWeFVwuQt2RsERrQpQvJp5jg3E/uK
RAwM5qzY+tJOdKJz2ac/Lmq+7NI5hbQetTOowGsJlQLXANGCSLmmgOSYPlw5jnj1o+i63CRKkp24
MnnUpslulK1FlVjGTrzs8x29v/ufgpmfhgpzU7Elbm+QtUT07o3uQa7UQvRECwNkUlS0srvRyVmO
Qc1FGS7iFb3HKcUT0I9qWL2KF/lvVKuUvTXW2SydVCwOpmmyj5AIhiUOaU0kZcVq5WLOu4YnoX/m
G4t80h22RgMDMjrkOfJhqIq31VX3KDjbBgsAgYx2jbiq4r6UCVQmtcie8hCeieCTq9MNHmtEd+p7
PPPL5RcX9dMtuk9d71ddzFnE5v01D1icHB19WIurLE47J+IHzFlxYb+U3Wd1ouYrmXNuKarnv6T6
vro0sdZbYGOIVZyXui9NFvZbDSHAtQpjlizUMwRIsz0+k9QaKmtnmoVMz1TrOMA81SjCu6n0HgMl
2SrTMeSoTM65V9YL0Wpskn4njbm+ktsEkF7XZYsq4FUXiZPY+tJ0AHgqYIpOcWRv5MA30jWSQRgu
M7NfE5UENTxY+0r1qgc4Waw1IxoL8TyxcC8K5VPs9k8Tov2bhwzsN/g35QrVuB5VDrKiLEHwKIlY
nih7VCBCs4i/hY6FsqDenIcQLQQL2MJGZW1/6xjueI2L6gO+467VlfylT3VctWL3Pc0Zkpf4wB9c
TwYpnlRPrTMaPxyi9azsuh4LDkqNOk7XLbyqLL+XI5hepuT5syrH5hJFHeBVAbJdcjbZAuiEksfU
KNBvkuVVgUQwylA5OG6MGItLP9UQSsJMoMNRwI+UbZWZ+WUcouIitkSSZJmF7lmaIixMEN7IQm+V
F8gPuUP3prN4tq3lScovkQsNOxKUOFZTAHhhu8zcwixE9VqG8Km5GInKKBiu6iQDE+TUHfPhKrMP
IDVYXnMItteofg3tEFy7KYHoElxdOXpHVlPai6I8waQb3UVUuTKEzzSD1RrLu1aoYV9lVkKvsaQo
y6HvPWYQVISmA7QqNrmWKZaieMguhq5rLkrUOA/jlJQJsD2TZwt2NS3mCl9N4qWSW7iidazO6ANm
c32vogvj/h6iYLzcc6A5UP61eObm/YvAcB5QmQmWhV8v0D3V1pZi6KthqFI03gDTZ5qiH0wLqDOw
VmWlmmpUL7CCRwYDB/Dc8fNTAdXuVE3JnOX53EYZMdQOaSMTblquHtJRj7WlomvKQSTZ4P1TmLWF
tBwcWO6OHxNsRtTgqXUBjNpm375FXfqqsZQOLhy6P++WDp8ZZCJohaxAJaYdf7Pc+d1PI/VtqCLQ
CgjiPHl9AuwaHayHUWEt2Rgi41jYaXtQ27DexXGYXbgFCpT/Wv5W9RIPVxLrZ1lrn0pUg852ED10
ZlFBfZXKb2HLwpGF2ONaZEUFS6HPyK+n67JftBh3LIapeajEmPKFYLmm/VjBpsiSoN3SZ6w+7Wyk
71Y86kdxqLLSlYvl+DvIYTh1JsiibfjgFKv5F9Re9Mf3x+h+3FIb64eqqdepjKzN0sViufWSR4wK
R4L2WcVc2dSPEC2qb3DP2wuh473IYbRbf8O0DjJU0iPWNLUQZZaWf90psp9kGz0uXAMBakP7IWIx
bUow6E7op7WnsiOsnMeonYgKCyWLPTKYEWg2LoWqS/UWsU1lKbLi8iSxPH2qLDBh0/Ux+x6gSzEN
9MKt2f+5/504St2tmZVwzqbrh+o0iLxkcPCn55npOx3lFLEpksIbYbjPefG09TUSkp8KRbWoaSB3
rLoHgDMg8LxuAa4LS4W8oFNSy9ey9Pxda3YeGu9+8Z7nG1Efdn65iVVUm4pRsghYSzZu4cQD95UX
eKdmSroI3RNbc7efKto2xk7mxXPNcA2FITzmfYKH4ZSILVGmM8vGssFEUS1Uggq/wf/RUOxybz3v
3fSYA/5fdontDnyFrGy/HqZuMkRub/0ll4kGLr/8OtFanGTIcrU6xfXEo2DZUTdqGLAoUp6DKUkR
mDiL7OC6KBYGbgd5XQ4Jrk/VuYxy+WJuJLZw0Dvy4WtYR2bn0Caq4ueFgyfGIEkH68UAio+ylKj9
sqvIihPXqI7uLITA77uKs33aI1H1dZMD0PhaMf2qIQ8hO97GzHyNsScFuTTa8bEeivho9wGAEwXl
zSZhnVFmtWIdZb7yKOd+d7LV8mfqK/JjZ2byo+qXl4YO9sLaNEwXRAf5+rUa+l9WWatHE2jJi51w
KBZz8nOMmsFLUEjf4SN7D6JSz72zm4XmVdSBFF7HEOq+pVPLvnyJOkV/Utwge1aivWjCNyd5lKsK
+uXFL+Ph1HpKfO6nBHE/tVvoUcmmWY0L+mzQeFNWtIFoykKOa/+Wow73UpvYJcyl+CVxSnS0Fa1e
iqzWVt1OwzV1lesGivgL02jab9hYIV1k9Oo6gFD5UrXYIsjw9bYTv/IFKFi+MhNX3/VYZl5zs38C
QtO8GfmP0a7s74Zk14ckD5BOMtXmrRoBUsiWkV4R0UFL12//eJZZvwHZUldjiIu4WblPCuAzNGzr
DrwnW6Ffr0esYeEL/1MELfJv5Zcy1bBAxSbjKe+cco1fW47CnJU9JZJhHqq4GdDcbrMnFcb0N6zf
F6JSAsb2BALjO0xe+SyKTLdifcHu8q3I9qhJ7BVniJYiW4a2fh1ZpRM5ccSmk88yWm8qjOijN4zg
EjLD144lWjHQoksXFTYzPRN0D5sVWDxkPZGWXRduZx1ETVu7zlpXOoPnDreT0aXnQTAmeGnlol3C
8QkOImsFsglMIWiPImtiRIQPpOqeRHaUhh823/yLyA1tcqW/Tq9aCL7H7b2dH3TSLU5q+Ry40Ih9
F7uqLi2uAH3WyE60t9ypn6Owlo+AFbqbqta8KiGq8kVkn0QDUY4u4iaXyuQiikSio3IUmBAYykbF
cDXDPTYxvZtoHkJHu6b6raqyjd3YBYaF5RoZ8/xoDlZ2DBrIcpNYcH6UZJKqKWxkZuVhFTotouNm
UD34ioUV+GA8oRAWv8lG4azRzcx3IgtHB0i9mr3keo8kpdaCJZiaKe3gLtD0A1WT9rgryzVA8SJ+
A0WdbKHjWxuVtY8309COqS0Zj7qfWOc8MgBYTM3qQf49gJbc82lTzgzrFNyI2LKnZFRid0kErwK/
+0/Z3ERsGVL9u2hVZftv+6s1AJjGDB/KfqwuvVQAl85spO9Adel8iX6nsvus9535Ulk9+kCpmp0S
XzNRNi5iEHHd+L0t7Jto2mvxqQw057WsUnlll6FxjnMHA5ayRC0FXdhn6EgfEuJX6zBb2sCGTnLO
S2X34Y9GASBmaHb14OiNd5BMK9oGsS8/oqpSLsThrfFVzp3qo2HdCBiRHqLDOGg7YrY5qru5cXNM
NMd53S2ELZV0ESVlhjIuGlWnnD71ZOb+qnXV8FAiTv634t5GVOdzKTwSwM/I+K/k0ZPDlaj3wT2e
xNFCy6bQLKATFpa+v2dFteooUb/h1Q7uLT1FvRl6ZGxls4O7PR/CsPSjCbz8YPmGtI6VTMWWqrN2
BnjfPV431UnRdGtjRslwHfBxWbW1XD3zNspAf2zrnbHzDW0e6U/lPNldxJC0z4zN7dGsM/0DTiJi
kTr9PE8fL20SWZBUvHFdFkV5CdW63Ola0R0CuzZw93VzbAkaC30swKp0fDAz1RxZLLd130Kvf44C
XfotgbS8nyhJFaTiMuPXEHc/fEmyXhWzSlA7VsZH30QbnCGK9wCF2t4mk6i4LLnxsY1DY0s4IH6w
oQKBca4M4md0ZKY7+m90wO+QD6VfqocPMugkRtgMwiPP1n8nKCOrTfvkYc1R1d/aBswyOsXVk1Mz
J2zaQnkAt9EAz8FhCd6VtSK45ro7VdXwoOqtSdJAjnGLU5rkKLYsq2QJEAmEcxMh64J/zTfF6pyn
NHZelSGUznrrOFwD5HtLPy4PIttoKM+lVtjs1bBFmEphXLZvcqBuWWU7zx6E9EXR+fK5LXL3OSjH
N9Xw1IvIjRMC3FKNB9HUUaxjoBjuVeT81tvWcR5/0zPVfXZH1hIzo3rMNct6dre9m1hvIZ/Kbd3L
9daqO+89U7dlV5rvOYgsLHOKctd5XfaKzd2yNQL7G/PIEyYP2aV0JcTzPcgbTesri3vZVBFkrDjj
rDsxWfotYkcDLxHCa1qg/RZ2hwZiar7lNc9zg0ortVVhNsamw1Lw0kwJD8awqvBGXomsqGDBNrtU
I25bWFYfATtxZq8pQDdgOLogdpddtCkxkeI92pJ2Tq1i/EYU4LXJg+F9CCagRw2fAx0oJPdi9TUc
u+G9LwNj2U/lwVT+3+1tJJfm9q7tchzgacvKsxF8++f4c/n/Ov5/txfnVYsO5rajr/XUCJcdE/Zb
3g3lTbV0dWtOZchllDdRkTL5vZeJJghFVrd8KvuyL19O5KwkZxuqfBNFYkxsS6eo5A1PRvK3TMY+
2kn1zdxMVPah4yzKEr6Blz9ISW1AmITz1Stl560t3vVVi47NKumV7EEkvc79ytoXdaFUxVr1I/nk
FRDx6KREBoV2+VRPiciamgTp/p5PilXLdA2tx39qRfmcFXuIMrTtjmkAoG0uuh9pzsd0emNvP+Rc
rh8t9h8okjlvEXwmHqo83TsuXFK1t74NZuv80BCgI1rodA+GbWM4GqG3ksVywOorbGKIx/sqlzaa
6ozfUWTotg1HFYKnL9Cy9uIcfgKcry1q44wTtnNxG4WFrunYmFc8qFy1Z3AjBq4DmrZRq7o/qKWP
ZvdkuCMcde7mOoafQc5l8iUqRNKi1b22AVnBRG+tvR7rOeI6tXtLrEi6IRDdrNSdg41YNI5oumho
xyBCbukLhiDwYsK+3EpF0m6Z/CGLr/0p9PodiZHuexDiBB81dfsQVK2yk8M62bt9rF98T8UTQ8rH
l9iP/wA6TP6ws48d/EHSddSxsP694Sez1frGuxRZVd2yKdFkhod+hlzi1EBTJypSBWTDqPOLEsOL
RzJZXndO1lxEe9EMg6c1ppEDBmiI00STJzuQebxk2+jmIdaBr1oVXxEdwiDCwBhNa+R+gw9aeTG8
JtoWUGvOUQKpQuv18WTZIIthx5tHK+mCfYaU8dHRA2NP2CM7OMPYHZKi7/eSHOTHRMsw9nHb4BRV
LhJPnWWfonzA67UkSBI0kbsJ61rGgUEuN7aT9RBdEV1GAKq9sj6Rr+PQam4uak/oBoMdpMcBDVS0
7ePYYPWDuXP/FBjIIzf6om18glJeJj9XrEEv/V7WXnrbRssb3dPveM+0iyIY+rOLDxUS1Gm8KgY/
QAkL/Ti+TRA+3Hj8GVX22sWP7JXV6wpdm2Di2o/BI1jSP4Epjz+lSPtJ4Bd6ueERKPdsdZPUfJzd
Tt+20xHsEP8OcGA5Fg89EypzQKQTiMnPDFyi2ug/HLAGTAGT7og2an8tMVKf1PhHRNfKs2MMDVLI
vAHMjPJdUikIySDe119C1FoYlPe7VJeCJ1dyrIulwKYVRvC+3kK5M9xu18bd8KqbzJ0UxXuyM94U
ZUgzZAPk/jUAALj28q7dib3UMNqXWqccUkvpVsQSswOMoJCp6oQMNhwMOdx6cS/SBwQRRROx9anQ
nGpE4deauXmfCH1CTjAfR5QVhQ0PjQW8ZYJj4MXIa6wca6l5aTCwPPSunCBfwSVJ0NsmbtnB9Jiy
KNo566HO8Lmcsqo+QFrSjWwvsm5cKgvYieECkwdIcqbFpGBK1NTH7ynXh/zYO1GBgwVbIpnbiC1R
htM4rSsViFKXgsb6P+w3IhiVQ1D/r2OL7KdTW/gI7BkJLT6VzbuI8/dBPh6S+LUafP+JPtddZKFl
7FUXbkWbao+yY7lbrfOl5Zhymy0nC69mke1ETuyka85j3STO2TCkHdJF48VpKiiFdVp/b3urWGid
5f2oPekJQpHzS1eUTWrTHaADvvSUVA1ogChvk4R/CGY8oA4S/iyCMuSzU9Wvk939MjKa/Eyc+ygj
4n6GKFCcU6XwN8iZjotIl4vzXCFqGWD9badjyZPV1lJuXoDI4Nw8HUHsIhrO2dbsrYXVlaxZ/uck
Xw4t9RF8IdV9icGoIpg5nWQ+gMjGnbxj8Ss8rOxOsk5N72FAhHUoji9S60MhUa2rjpLjNTan3lfJ
QBjovn0vg+mLpVJs7yxCBWdLxrgklJH6v2enMpy6u3MwJaIMCKayxheNVZCpdq4Q7URZUcrJRu9w
BRDZ2tTSdYAszKoJB8L7RfkzgLjgZHL5pngD9Lc2H16snEl7OVTuYzqm7QqoWHtTmxA1TKtPHmwN
UZUQEbfzYLTdLgNVi4JjAGYf26q9ETtogky9eGfJwSWN5WKTMNe9ymjtEjEgeh0bpURgPUue+XX+
kpi3/T0yUUAxRl1/x1P01a1i8yM33INMINNDCQdeU1RGDKWfs7w2ke8jyMCCRvOnH5yTm6bZh1aF
PySdKDW9JQB6UEOG0eKGpSO1YCDpmYxJ9+yWXYWmORMIUdtbfn70E6iAojbFwvPktmO1ELVh7Cd4
XqIpJ2qH2owvpaS/R9ORWPFIH+KyeBR1oW4Tc0JoiTF58JDXsnQJcRJi2zPG4EFsiUROvLdRlYv9
XCS2cEP1VyE+Pve95lrZSqxtyELUQpRZlY/cpF3BO0UcdDm3m88jd8m50jPz4I4qbccQVyqYSI99
5OQsEbksniixcnTsRjnK8KjgrAfKNh6RihEVIultVIOW0tSmlKSh2Mz7KK70kY85ynb/OcynJoYV
wiETB5+P1mLTsWytIV/djyuq3TjkFJ9ajqYkLbHD0lea6UAEmw4vdSUUQRisn3YUFfdTih/oJ7K7
cXT95V6miV8wn3xwIh5B12rkfeXXq3/9T3Prv8dVfiUeug333zBdBbH16cdOP+7+m0TN/aRNnjyE
CLtCFd8atS0fs6mZaODqJWEesSlqRDKIyy82dbtBuqH76bAidJaabsNoAzu1vjpXUVAsSwwsvACq
mVelP4ysGtDQA9PYynvTd8et5TS/geUOqxhhRTn4aNUI60jdxI/CQR/M6Zq9H9e/ysR1NoyZjjYS
pkGhBivFHCYpW+fDlLDIDpuFVNKRIzSrI4dvO8QYK9yt7DJ6YZ65g4T3rFets2h57dD1GJ5KtwBc
3DwrXs/BoPmhiB1dWrk6WSH8ywLUEwGddUx0K9PVH37WnSRWPYcMS8QBCYZ8WvDLJBYdIvi+O3jE
TFOd6BhIyq2sI+kqh0x5c/yMroV71BmLYC83FXV9C00qjs73MgUTl8WYdcl+3ssjkrdKSiSX8E2V
rqICDtqPeoRxVdQtVM7xsSoeq1jvrh0Dodoq0UJPmZJ3I5ARxMtCfoj3LOWYrOCQg+1B0VgoO9T9
oodqqjvgDY340io9DmBTMsTurezg8SfZ0fI6A9Q/SUa0eAnHrN+oGVpjoixFgWE74rJGwPSfsmZk
IIGkqbotcNHLbMN9SKYEOQont4prbSLXFNfo4vSMYa7jlASxlu/swRoWIksPol1D1CggDFX3orm8
MvXvgVFrB1FkS4WKLlk/YhdaZWtRJhJNdVWWidBsFE0+VaCYpw3V/cSi2FAz1neHLN2LE4sy1+8W
plNrq3ooWbGefqSoDCI5PRomAoRTkUFY/WJZ0qrz/PCW5esMQvC1VpTgxpr5nz4o3H2naGeEyONT
j1nVVST2iNY/slbGZi6LhzbFxA1l/kiWQglKo6vhed0cIiMyrgT7jfu+TWCux8zF/civK1y0bCZt
bozH0Gjk9vaexyGp2JRZrC/B+VLv54Z6nAbPYWU/jA6jg3YsWCsqGv3qOJH0YARHb8poQfg36Y3y
rSFqeRj0eJoWwvfB/Q9gxtyuj1A5ike6XnEgS85MvCuCK4Z3zSXPhtX9iRrzwANrXC9QRa4esjLx
bjpBspsaZo+56/VH0UwkDMnUBbZA+U5kRVsFlfWVUYAcF3uJMhgVMZSE6Mwcrl86sudc41Rzruhy
jwdNa949t0QlZCpXraTFSSpcuKEN8180QwFzz8q9fxYtGPld5UDRjsHI85cNQb2TPMe8Qha1rjiI
FWvFt/Ey6EfrKiqUGnFPOWdxRmRFBYIp+qWIGTDivCGhHOvXLCVr2rIN6H+j1jjNbX1ip5iZVdY2
VotwYw8gJpCz9G85bIgV9izRWrNQRltadeFuNEdDORz9lhtSz8FNryu4oVpE/KAnHmprMaZCk5eJ
SBi7jLhl4eapjj2jjdzDDk/CLMSdlPpchIf/bk1Z9PW+pzVefnhrOODvJmsVF3Pog9jCrjlh/fpQ
TyyhZoIwii2RdAIoOSVMagFOikKka5uto7Li3YcIvmTDk38HXk04b5lhd/kqqyNhlppZ7ER8mBPG
yFAdRD4RrIdWT77rE/GomZg05fQT8CaCeWQK/pFRIOyGGiRBAXR3DyJRi7ofMTgqJ/2N/2yqsfMR
RCoaGFWK7KOobtsRhqjYDJGdQfI/ClnmQDifRTtU9u5XzB6wIInQGQltkyVEcRXv1Yi9HKeozBbt
E+wOYJhBX9DX0qBJUOya30Oj/3JRi4izYttj/7UylEcPX8dD1rSvFpf1GGAHtqkV/d0fdGfdT6ja
iMNkzpEeJ1mL/ztfbbEl7gBrWP5a97hWEi5pR7lRV2Xk6bsao7aDqWX53mSSEBVhuZDkZtvp5nPM
vzaMHoY+pA6ZO8wjoJSMyW0E6UfJWIUlJOaJlJZOiGtrulliK0G0YV0gC8J3t1UOFcoWXmGy0KXl
KPFFcX/6dGGgKHPdTKdCQtFSlpKUuMT7CbgVvvGhJ7601oxT1pX9ofLN7p5oetAfXHW6csnwnihq
cYDyWxyctEB0XGymttMqa7EprFfFlkgiyy1AOzmoYUzY+WyyY8m1AoIOg45/fbByx0r3QYIQwMQR
nf6mSMQfnrNNoqEso+Cb6U4cpnHCKIrLkQnOqdisRwJeaWINq/nOiOd0zootR+mwt4LAS+edoRNI
ok2wvzkxGt3fNrpxjCbsvXgORBJM2Y4ljs0YVCdRlLsG5g6ezWhE2Bq0wtHAlFrub5tl32KlKnEf
1VI4YBNr7L5pNWq3jxD5giTPNZ30IQodGwORiGwYoEKsBNKfkiFld8QYsl6MldXiiiKF/dGys5WG
TVed9cPCS7DW9fGnXsl2wSxGld0tsZ9fTtw/KfkkrMt4BN/YDMM5qPQDS+drNWnhjUbnJCv8BRpl
LJSOuX8ywcKcPbdZst5eLbohuSQKn4jUKYyVg8rqUS7qJV1GzhI6kcW8aPbIDUxT21G+wb5Xd2OH
g5Bp40lrfa/LOt3oLMKAYm9avFgqbxPUGFHq6UJqE9ZHgAmu+ODSaYQPuqqYy0EZpLUr1djCtOoG
7X/k6cZnTY/3aZ4Tv8OSKKj0t6Ir8Cwc4g3yS8HagOiX1c3J90p5wccRZrKfZasKQobfnBB+BU8S
sqQrySy9eiFBFbhUS0TZgk1XTB7RtQYKlxAFi9PLMVc7/I3tapUjUVHZxBrb/k9lcWHs1sEqhf3H
1jl5QxQuAwy23DSU0TXFojRQCFe3MsK3Wog6PqaZRfsndGFkyyCplv1o2FsXrRspr3e16nMR0KEL
dJMrrftwxatOBxfTvTj2FLrECJLxWPXL4tM99S2KgnaMZe7TaKtJA0RgCbx/00lbRhTjkvXHdwbP
/toe4O/nkhmhTQRMxx4Ze+pwc2zk0YBv8se91Bl2kX3rkUDaseIpnwDT4p5h48Agp9zoHJYunPnG
QzDY9mwZr61GR3MK1pMv/aldvGXK/jw9QWpo1ufYH38bVC7Tig9lwSRbstxLpjYfRYI6ksorulS6
FrOmoWO90bdwzJFDfUVA9JRFFQ64JjwxGNyrmHCCpkMKHyM5Xpr1JCmC1vKiV+vvLt+LFSqvC3yZ
8QdNWMKxOZdZOAGaEGO7BJUzoOhlnJtC2iRe5d4GFNfHwv6Zx7jqebL3Y2ilTW0zEeyUdjUNAFtT
849g5TaG4/+S0GFdZD3exEo/vjoFAQsCkIr028IiEV0jLdhrCpE8J5RvKC7YS22IV67fPg2KvcEI
F/iIDxRL0mVWW5khSdFHVCjNZiz6ZjX4cb6R7BdfStOFESbuuoxT4jNtujFMKTuNPgfsaiKDgaI8
eH1YI0057Bv5BzN/f+kMVrtuyscqwqq1xK+LeP7adPI3pW6RZ0EgydYwPa7bFxC5GmJHob/ExTNZ
MBpUliP6qwsHw9RFPfTJIrT8naFL8qJFsssM9ReExAodkCQyXzHjo0JepSHuKzaKobLS7BTNM6gb
vntO+8P1ihJRp+xXOL6OaoT4Wux/AM5NVpX6jIXicwteklUX1FK7o4Nk6rS2UfeNvSLW1g+NRcgM
ELDpqn8I3yBhYr6FnXHJehbtY+ekqzRLlO6syYz+6dPDdYvrcJ1XJ3dsMJBNhy32vCbusqm/G37i
nE28+ilKm3elwVBeroerHjLyb8ZJrjcjEIg1Ogt9Oj10ishkA2YYYUOPZ2JZZg2CYOGPlou0KHNM
gSVN2uc9gyxfV4plveXay6vYIuCPpcBRyzdlYrg3vA3rNUs74bIvrGezT1Za2tARSMjQxvErHvfx
SnFY8K7KOlhUVfIdvCgkx5o5dB8F+CWB3jRLjIQnn1iQ0f26kuIXxPxvSKfZi+p7a6JAVwQRvPtu
bwfqr0yKfiWB+lEVGmaBJcr8MnMoItzbtGuGjZ2wWBAoYNntGByRP3ivClHQPkHsrxuyRzksLsUU
qEqHaSH2t1ZZWC90/GAfqGzV6gt078p1L5kT3Tl/aP1wEWQm0ZIJqFt4/T5T+CgkYIRMxPvQeqHX
NL1lqOzLJHiwAGIs8ji7JFH2J9GsfVGYP6qAiVevX307Tla6HO8AqhAPcmv8WjoXXr3dHWrczDyk
qlcFCPR1o4Uo8nRttDIl3OhVqR4WkpH2K1eTPmyUjXy3BYgeaGsdUym1tszt0JdP2LyxDJ3oW6IA
W2Mkkumnz2kvb3RcvTe2b4IfBrMSGDxmUvbqyFl4aJeeb08aYt9azUdtPH4ZxjpeoT/z5JfjR9ab
39VsuLXmUk3MYmN6/XlEmjMyUZ6r8J9UTPOcIWNtZxU6g5nKippe7SPXBaZtbrtAWtkBXvdvQ5C/
O178ZObNqTfBNMrdi1/HuwoMTtTzTIR1tUGSDWma9uQjHAigDWG0MjZWUc4MXCpXWsn7iaq8Ee+K
KusI4g5oxqEPjWgA3hWe8T7U/Tve1MnCiqXnykbIpg7UtyqJPjrk9LSif4Nf9hvYLrhYbTu2wb7R
k6cBGvkylrNveYN4eYAOUxuBqOZ6POqYiG0zlgHA/GnEjqpxywIkYmrV3muaG55GeAjaxMe72vpd
6RXSFHxh8djG6j3VkfxFQHkh6R2Wl3KKbFN8Uuv0FiHNs1DGzljrjrPtTWf/llQI9KE2tM96o0Zv
PwIsPwCP8PHRxI39iClGdoE3DITPQjZd5Y3MXSI7RIVr40NO6lMkd68NP4qp3/cAEAZKn/GLU0pH
er5HwGX5omksLr13UXCmzwz1/9F1XssNKlu3fiKqCE26FYqWJTmnG8qRHJrUwNOfD629/1W1q86N
ykIY2RI0c445wq5L1X6swm27b1W5bflYWCTo/Jkdjitmewn1v8IK2K3PCSjVviNPTW8JFhv926zC
67O3MuYp5VYlXL3KC3/znAjlDH5aOTavTt/dmn5313t5QJ7Dfd1FH3ZB34iEjOgGlb+7aOrxJ62G
gNEMKQ+C6M+Zc4OJALbxJWVDYygqmnHjWToE434n6DMOPt1yVZyJHm2oAxIdrIrLpX91OkDlOffG
FT48lzwd25V0cQTUBYQjq4ieKif/rbuxWRVdrtbS70mMRHTYxPph0P0H16KInGKcs8toOFotVXbd
hx99x3U39+bWwczbbYeTBXqHc0q2xuLO0XKmoTLEShTuFJa7r3gQQnSKgNAssMNmsPiQXT5GIk9m
FnSjWPem6yP497zVkKpiXTy2BR5RQ6bpW9PCs6FtkgcC4LsQb3tucFSS9/6PPvb9rYERGd2YvffC
7kkTE7abfv8hOpzGJy2B99J/NK2/jQYsRduEjGI/89c5EEHDgCOHGL8udY2LhyJMijSQEYhAr+sF
iHW2L+bBOxAy+eommPdwB++H+sfoqI0nxeVZ4a+TJrdCq0iYU3goppwuMnkwWH7WqJNgNZHfMyfy
NkqqP0JG45UwesZK1nPYegSVlF8GznXe3KCSMEgECxOPfM7y1Efy6FAsRl15HnyGhuSLYHV1QkD0
Qq394jG0COxoyYowx+/JpgPIvGE8ez63GmdaZ16/JAxyN3cIkEpbfFTla2ZKrg4VOM2sX+yhGCnG
82wlPGowJ4e3ESV/A3h2d7SrxSHLHvF7G9WzXamNYdojhRWhGYmLt4PT32lqrA+Jlt1ZEQU5mbSl
aZc7C2RKyllR0MbDDpG21TrFGkDo2YmjL/yt8E7N4OzFhuQK4KTR/gD9PpMqO4SONZIM3DGtPBc1
NmZY3ItVDtt2P9tRs25xxPRVGqSzfWp6H25q/2trN0Qt3yYEs5aA0Bg+wr3L6g1Sxrt0EGKrl/Id
k4WbvpxxfK4Wi+YPKQiuHn0DsX4VP9fCpRKCA+UBEqykHlF3Vgk2k1DQS28HackmGtJVQeog7nEm
VCH2Z9pjATmoicx2x9wKa3oydedWplyBMZ9wJgiVYCr5a7vhsM47HIeLTWw4u8QZP+bxBubMcw4j
dUUuiNwUBp8TUeJnlBjQRmb6dQetUjctELz9quHMt3DbAtxD3sz2qBlbh8CjlW9rj6IS2wGD22WR
qlb4oCKFmiBQ7xZ3OdI/MhY2zTpiHfg+xNaX6WjTNjQHzJKRkOJoSHua59jbURHaPmd/paEdoDAh
NjFGv0KN3yUxHkmZ9Wc5XblyRuB+G9ck1k0gRBt7QVO/TzzdxFXOXWeknK40n7PEtc1PAJdfMpTr
45AxtTYZ3E9EFWWm8YBhX7GGKoOA0jLWelbZyy9sEjDitWky2PeynbDxpTXGce8ag0cdkNYBVnMt
7indW2pI7Ki7o5ZwtlWNWLV5/ZzmJXIk5wZjzPVcUT+rzifVF5Bi5eTxTpE4jmvnfHagsNfiZzL8
77qY0zVEtprTtL93S/XutuobJ9H9PE2BYxof1ZjYuCUrLHoRX4RjY+NPosqAOYhei8chc+/71kOW
kRanwesZoEidQbb/ntodifaF9RR2D73QserGQ5QEMRJ3dDdcj3F5ym1xKwyHSzfqyHNijtHo7qWm
6xiqUq3jRL8jcOTZHEjF9PtyG8XTQxzaA1xA956BCgEuaYhn8/zm+Q+eo0ESMRcvvqIbg65LKbAp
MLGvi9apWa0nXGyJOV8NTc+8Id5pdXkq82ds83yGneGeczJo6tjajKlBJzYY7Gom5UYzHSvwbtoI
w05AP7gLZIP7PZyT0t0oqb9pec6opTd34Yjn3hgShpdjgybdPoiG7juWUO9t60B90ZY5BYZyVzZV
Jd2XuujZgUraxnU4J6Uq8QOjGhzehjyE3NeCEG5uKS0j8Lz0Z3Ljt5g55TT1RaANeAOmvjkd3Om1
Ekm+Cc1dLhhIl+hQ0aBGG4ccmEr0b1kZLQg1nX+Y8q35ThNwQ2BW0hggreTVabsUEenkZM/jyN3b
JtV7WytKjsHpGBO2jIdjQqJ918dD+acOycjI4vrcRfHWIkhk60/jsc7Mr1xDsBunOL8vfkOy+4aR
9MxAvNpqcFRWkit+42suvaHPpaRUey6nrY8L8DQBt8Pnkuswi3Bnq5AFSpQIOVOttEX7l4dgIUny
U4X5re5qmJqnNclCoc3oKWn3MQYbK0hL7qqpzB9lYTuVPxuOW+6iyvhwDW3vziP4iQ+bx6p/qgqr
U/y6f/Cb+aSiVltpxucZy2GcfbMsIA0WF4L50sREuN6N3E25FBEclp9QYqB+D3/kW55Dn4jlhDXK
IOi8GNwX3xiPU4MZCT5zZMlbzWVoxGfJl4Ulyn2S+eZOWyKX43q6zW0d1/ek7LdJQp+mU/vXtXrh
GoUGAql+WQ6dTRNNO36PKXgfYXwbH4gVes4MU1uTgLV7QUgarpQMYQ/9+OOr9KxXsO0nt+ipNiGm
2jOMM6KrkU4c88ynTWWJCi0KXq5NSLZgvbKBXvOuO+aHNOBSFXAmAGwfKj68Vamsey3PgAyF9TYw
tzQiNaxJ/1n8VPzoNrbFUzQ7eyOnQBcRoXysTlQAOO3Rw3om3q2ytyAa4yQMYHXnx9F9/cvCGzL5
USgrx3i4zwWdmtOgp0kVsShCf4sbghomsyIPSj1hQJpv4XDdpe5wy1gBoZ+Wn0UedWuawFu1OLdO
1qPxGZXep9u3L63OiZnZL2RfPJpOuRYROYVEAOMCTpDsdNM2XC3IumCI71tLf+s7+0tzB3BlmG6t
RXZdqgPGpNz/3TmxUEwMB9mfM4kPOAsANLjFvNl4D5fm1dOi2xmnQiy1bzPTmQHu2u9ajlvpai85
kcQrN7ZUoCoKb92GzRBytlDF9GXlIxUX+soW+U0Vdl+lQEIR9zOmlNCfmv7RzcXRKpw2MLWemqqE
fq9jUD2mmrYWSz5v7xsbpOBE0afVd1zEe4wrbpok3uqZ/RN7DThVwxSQJFWiFJOdOdXnzCFQtJH5
oR6ITO31egMr/DMzWuiiJgnddrJJMwbPaQf/LSwxDrY3/AnHPr64SQlJWN2WmoG/k2PEK0SPobIe
wg4JRRj+zaX2ZBIlNDpV/KRlH3gmlvZsBlqkw8ZS5nnCe2xtdca323cH008eK8VkHQXgTxcuH3ac
f0zG8JqV6KpJW8D9quJ/TtR5ytSpSqHnhdEnJcQnwarxyq2GrV1PH3296PJ0buRa4cMInCu8x03Y
dtTmC1I57pjixWtrAprVE5MAeBM0If7wbRIpsra8LXLilCr7ofCUYIKuvc+RutUlFtJ+eTJZwoXr
7bqq8oJCYXJXdptEJW9J3ojgT9r1t23lX2Fdw7U0q/sCt8bOLVhcnIa0JbvDHu84l2oTkh8Pywmt
tlEf0Rk9mtoAOR3lLyqL/aSwJYzJBk1THVCvLwfORjjns7DWOjNVPLgitCClCvSgm8eUpMQk286R
e0RB+ekI+ZHP82XA54uxmnPiCnl1MtzatH7tlxUcTC/amU0auKqHcKyRFpXOZ8RLN7jWzjtpWxsb
ewPuPwZ5lHngmVxdw6wPezIdcNGHBj56PSbr/FO15T+MLuCNC56ysqjoOIvLk5W/9CJbE6B618Td
WzwwAl9OwXkiYgpiib6NHE4U9BPnOQ93IOJvodudQW4vIUb5dAno0HJpbEghOuaieOxi870YHUGj
F1PWoqfyfFyeRMeNsUwer1SBSAeUATyu93Rjj4Rqv9Vd+k33+4QKtDtgm0+m8hyu0b282fVtU4fv
lAfwMWJKlBCg/lZjkNMYhK30k51tvMLcwzIC1ksni5JBRuRDareVW2tnes3XsQDbnXt3S152ua5s
R9HTj/62mLGimUWe7cvmVFYaAwIOsPEy7Zu+dzWhhRBJ6O3HWUM3WWBZSUhWNHrRzZAomkacE5jt
a0Gd2sQWT/ZuagvjRsuZYEmUCEwiXBo1L9aRZxi7afLlAXlcsmomMphGwyoetKnFNN7N2t316T/b
sKFPuS7bPFy7SDgw4q9N7lUdYeNuUZFlsKQ/jW+eSDDjJsDCcccpkP50qFwk6YicPhxwZEPAP3Wt
Xtvz/2xng0K1FyFIHyb2tDYvc960u4EKvVHcw4YGADLpHskX/uy7fFF2cfeZNXUQxuDv3PDPJbMz
mHLjEx4Z95oWuluqi4ic4/xd6zFUrSxKe0cZv2HpcdFQYRdh+GWlog+AiLw1tgHCtzBx1kv+J4dl
yZM3iVpKtlg7xi4cvtD9jn3ze2ihb08swmEfHnBixiAdxKrzzVc/w/Tb3taTdpLL2yXLBMZyoE8p
nO997wX/PGwPS5Il5jIYpvR21p2Hor7UqRhWaa4ey4jpc+55h6YWQJruJTNRk7veTzPamPhH8m6y
8/t0GR34WgFsODZHoUcqaBuLK8InBR5V2Q35GOVaRnJkht+tKa4Vl7V1KAdBoI5N97a3olhgNgGz
Q3dwJDDcGk/UzHJxaIyaTWrXlyYd3sZiCVoc02EXWsWfSub21OG0EQFv6zadshX53GAni/mAZW38
WH9LJvfkR39mazGTbchD82g468QrWR7Tx0K9hFaCu5BHjxZHVrRCYr0aO7wcxmoMPD+ld3ZttWKm
uksT3XjNfFZrvGPpboFYxoJ8KCM5ih70xRnEmR77ydGL17bw8o3WiASiRfSGxwgSds/coWbSA4ge
LIML6dAldgjkEJCqDxbYczOYiNVNvmNzmbbOGsGQdpbtCDLlt8yjxSxsq3vO54ySv1BAleHAcAUL
FSTuTNxVN9LDaeQueWXuBZnjGCiahicjxxBQt7B8GaoaWhWAlV3/ZKnE+6VU+3wCZzZy2z+Y4tAV
Xb+aIgZT7Qz45LrZZw/Ix92m0lYlpIc2r+JDlA5LAW2+20hcVqCVEXYnY3OnFwWDFdP+qpbRU/gh
QVgCI9OoXbvbFswSmmxzEyEN7ClG7kOHs7KsADt7Hd3JcB7Q1wVwVOqNX9q4pE+MPZwlsaaXIH7J
3CvmZZwwOCNkuybGpYLybjU2WX8vyUxft8QbLYb8R3D5U2TLIO/BbUYcNQwFrEktVR/SQeL4wR0h
liIMZJ/op07p24KacjW5KKeTmcRyoV/8Wlg7ofdyi0PkYZapu3KychObBLbMETeHKBLtUYG3Zx4E
9zQbX5wSkqnePTM14/svZ6g/ILJh0qY3eQWsTt+KT23qEL0ybPFiwEVClslt5zI/lQ2gfW2NGqJY
/CBzv9jMncXNWLVvWPRsSnupPyukcfNwsDNW0jypXkpntvauWcFmFtV0I9plJtRApyF+Aw6fmzXU
tTl54mg3NiLmtNCUQIDdAgRyodFmOfZLkTdF4BplGGC5UsLlRPVapwGRbSUGUMsleclH3iKbuISt
vLEDIcSSpyBvbZG+dg6fbWh0zj5NMghMXPbIfF4ah/9Y2rwleiKQmMhhWWMk43jDq+3bEIuz4har
z/EYVfc6EApnVLkK+VY2cdZi9902tHu8t1FPW4JGBqbOVFkus56N49VVkEbDXtC4Ey9cELHai3LH
sNjCI2brD6cqJrwFreyn7ojuoTDDzZBOr5ZCdTm4w3MbovWEBtTsSoJoWKK7y5jM7KT9CVKCgHWi
r9py+rXr9TcRM1SAQ9/EGCWagM2d+gf/Zj6iKb0b9F4jfNpDATN4xG6UCBNkDZ/WBKEzCRvpSdgs
OZPtELs1LiRU//VJTB3LzViaB4xKqpmywuacE7XxM0b2p27+DeP8g/UM4RYYhdvybm4dHWecEBw6
/MR8i98WprPVcxQUjAxxr2kRmYB7aGo4K2bMDik+aTxs2lh79xvhbXqjIXAtyaoTkz93k88e6XiC
mQ5jr0A3qHTocxD3UrHS1+4w9hEBnhjZmtv2IbXC6cYJdWYbtD6ihJLjRtW41fCCh4f82Gm5vm28
OzwuKAz16WUYjf3c6qDCY/PcDUxEHNUFZlS2wah8g0Ixn/nro1Pcdu+5w4jM+jOH5M6j26cJ5q44
DCNUI9qBfmQAHfsaNfu+QTd+icgj0SrCrAl3WqtW+2mq4d2KyPXKw1PWw60U/Y/yAPTrFAgeduVT
ByhA3puP72/pAH5Yz0NIe5ji3rBBoPOpLeq12J2Oo0t0QZGm95qocc+3J065ua5WFVSUtTHQ87mL
J35bl7+6pb66QadicdTeYO3ZLabbqsq/4G6QXon7KfNeOmPTbR74j1LOqjgFfrHzXYwFLmTDdaal
+0In0LkJrTvZ+ulN1XJuW3Id8SGvptqHHsgQ3JC+vYk7pc61t7Fgz669UZC20X9OU3XhDptSBVsr
USOfa6oSHki9ndJFsNvRdxDaBkF+rn9SRFa0CumjqfthEEug17iyE34COMmjqr+UDspc7RusXX1o
0Z7pq461kzgPLWO2eSy/XXfxZhG0Rk0LsW7gWzH0eRf5c3tJlgcb9K2ASXtz3eTkkigjkIc6c/hv
2yWCJhz3BfRHOLkmaynB6p7m4+LfDNO6lqzDYW08pX2Sch7ory32EmvDNN0gsvae49hrMfuvURIL
VG5g2lVbqE0T0sgUCh1EumrGSh7k2D4Nbj3vzNRKNkOTn0coY8yOmc5ZTS53XDwEG3t9ho/wyKyW
SRwlHGssKn1sKkCHN1bT9ueh9h7ykg+0nPNVURvNufO7mgzvrcdN36vxZOkYb+A6dmnCCZAfmLGL
xy/VG7iIu4zl0954sRyYhXX7UUucXFB0UQoVG79xLwUTsXU9izagaN2ESAcHRqx45ixBG+o3baZ1
6Awd8YU3WdOPW4y/YS6GZ3+OTpFDr0Jbts3MOg6UloHHGOrGIH+AImf8ZcnFPMr17gyruZd9Bgzj
RC/5xPxTcF+KcJButOlvJD84DS3jnNjWsO7KItpqOckI0vD+XBuOZtG9jN0QrgQ2yIE76YHbTqzP
1vwjRm/fWMRkp3+uwwk6F/m3HNHW6m5H7acRYlRO0VFZ9XOTQaboOLnM9gkdx9FvYPhEYbwJkwYX
j95cub74XhQnFOK4k7S+aQWh6d6aMK9z5i+bIXIOPpSfG4SKz8YSMx7VGtP2ig/AFT9tjtgSHVEF
+LodQw9TmzR/8h3m1KZLRhFeIDdONV0Gi+mBLcL3+A4GCqtKEKp505tQ94fmNPVZvoOWcZiG8EJc
CNIXsIjMGKHquBwzmqbXorR/m3k8CdFfqFKxLY6PWcgenJ0ahKB2m4mes3upzpijXJw0FpSzbQFy
Yu2l3R2MkRz0YnzUptk49XCBTHjA2yrZFw0lbudbv2Zm9avSaV+1qpvBuTJuBnxuJspMCemp8eJj
xywNzO3TFF13axAWm8betNW6zl+3cxX4IuZsSe5znBmCiLW+anbYKh3gTHIrz3QTfX/9kTvEiYWj
ReK09hvZ/Wcmsq+uiWfOfnOnJN+LSAgvJG9968ztR2QBQqbpIqdPmaBZZDyZlRcFAosyEAYmtjYf
89AMW4hPrLA3aZc+8/0/uF9N3fjrCLwAmBbQv/X1laZoq+zod2zHh9Z0f+u8e/Wm9pEpRBiYqYZP
vktwlo+jlAxpB4SxsHeYo2qkBjsCSjaRB96qL2ZJy68zdXZD64hR2pcRKi+QJTyxZZpVdsjz6dTy
NbE7h2F0MH+4maxp53IFlVG1K1i4Q0d7s/rkD3OzEuRZjrtKh9aG/D1ufku3fSVnCjS6rC5SbI2Q
OydrOu7K/r4QA+7H5ZeZeXDTx03vJVDqdFGTy4DutF7iZ7QJgl1o/LjmLwNNbxPP/mmEkrYuDawR
oF4nUofT68c3oz0bqzSJT3WlkVppFbcOarWslMWum2x9A23OprpQQV86O0ONEW5jtSSCRT6YHBiH
NS7/TNw0NKURik7SHWOE177sWOF3U53+xpVcTKe6g1Vq/N+kcgoHFIfyliZsyUCb1Isxx/4RZCMY
W7LHPTsxNqNbPsV1c2f1BEFgU82fkaxVAdfVAy1H722fnIxWSDIuD5JJJ7jKym7x1LuH/o3p31gz
sRoZYoyEO8Gc2slOqzeqvnSzbhzLYtiqUovWMqMoq9t9VRrUrWDCSZnw7Y3lxovnU1KwAIWxLDd6
3d1EHsHtkU7sAowjw9fajZ9ryJWHt3xsNs3QUgJ00Z1mUPSrsvqJGOjJlDBKP9KStTaZn04nL0Lv
9oWfT5vOoN7Nu8wBD7IQC+U4soTqrousr1ocI4tVk5xAl3HYnw/HoRI2MvfB/yUj5RPwS0jvhQnK
biQGDk3L0aIpjSPKiDEyLwhWLrHSL4nqYXsYhzrKi60BPOAUzt1o+guVh3K0lgQpTnBd68Z8bcfk
CYYl5Sg+VHY3INQonXM5W4+hlT4I1pSt5/a7rJl3fm3chNzJEYsGfcWAjGjKTZqCRpLYmSbNypSj
tYZGyTMvotip4cW0Bag5Wu6kinfTYGzdrqMqAWz0ySxY1Vp+K8bmJ0yHn6xlVpHOK0M+5LLvuWiQ
/IXVmxk7P8lo//ZDhV+/ubb0vN5hfs+8bMJYQdK1O/EXkCwD+7psAM+0i1XNT7HtvqTuuNdN6yBj
SlWtM2+x30HuIeDo9NwQ7dbrV7d/htA2Uq+5YWANMfhia0vusLr6akpsA7MvYQly2LIDoO6944LE
5V31Oof+uplmsYs749knh1VK/z3uF0Z8Et9qCiIFRDtSIIrx1i7IPa1MAO7Ce9ZxcevD6oLh0QDz
aniUA1hMFyGGrVznhHCMQLuwfigQMqz8ebote3+dzDYpSuzCxOTWwieFMau3tb3mwbKLz6Ylq0zT
Xbz2IaTpw5MvgJctH1mB7T2qzqBgs9csuUyg8UiAhiueMwI6kZtgL2ZbzWep92sNlqokNXRMzItj
uGSG4huYgrn3dbhfbnnMBV7nMrNXIi7RpiP1CaV9L632bDejFzBrpO0mtG6lSesu7512U8LpUR7M
x7E7mj3T4IhxSqN94+RA1CPY6ko1OEjCSzVdvlrFvDzPDfpS9wAEz9qYGDX3tXnXG/1LoQOB4Yq0
KNJ3GsLu1ncoSigUFWqVZQyIn1SC7YQeTYADVL9h+yE9Y9s34rZ3XfxQapIhM9ZsDC3cCkCz706q
Ft3JqJL+BAAxM9ZT2h76iFq1Wj0eilbUD6nQsgfa6uXn64aqRf+ITxG3TSfECzKMIyNobL3d/edl
dtTGYUOsobxcN0EHYA5hi/d/D5KqKGUd98aNPbf1AziMfIAu9ljrmHdcN1nEu56lr+//2WHZKyfA
dMtfG6//PRBAOip9ZWqH636Qrcf7URJfvxz1+oC2ZB8jqGRszV923dY6bRfAsLOxcfnvtjzxAgNT
n8t1D7y7JtguKYC2namLGIf/PNDb3XuiVDf/s11QG2Cloxho/Xd/Qzq4WIhb5qTm+d/NOdFq5wiG
0fWg1+15NRE9Fdt39CLb2pThXUqm55MMIU5Vtepurk8dv8qWDLh5k4xp/+Q3UX40JVhiGameO0fn
3ZOBEOTIb7qgdMeT0ll8r786NX4bRJD1Dtenae6nO4QNYv3PgaNQ3ZJVCGi2vG2T4zqXGf/sen0r
z69fmbqI0/WdVEJk4xx6EYAEu6teFnvaaS24Pk1Qnp6Ubz4XUuPv0PWLJY328Xocg98Eymjk7fVA
dgmpT5Z+uL2+2qV2MMHpRVWTV/fXBzuXzTZruLSwyorjoHcqvC5U0QbXl2E0V/e8YbJvyGBmFV/2
KZI5hnXFUOvf42TtNNIPlDtACnPbdVZyAWKPt5Ua8ztG8AtzoK7vsahz11WUDA8ZlprrFleFx6mR
ThCivnmi9mqCSDn5Swf6xnVnq9d4xs/OzW33rRztcpVrffUhmvqXUFnkkk356g1p8T3WJbLB1Pop
Z4jsuVf9dSMVRcFMhQlHFQx6zcIx63fhSEWzam5Bq6DkFrjQCCeFfkA0MeXOwN5ztYuZhfwyiDha
3Sx/8sa9d2H4fyUqfffKuPnU6Qmo3lr/3WR2u8rSfNomdUQ0im/Ie8Lk8dXMXZagJXD5ui3KaiSV
s0bxM0h5f33BiAyXRSKsN9en1xeaBHAojXKNcodD/bNfHY0bB4rZ+vq0Ww5Quaa3GUYPR73/ew+y
nivo08zRbCWrOJgbV99qloEL8bLP9fg+M8HdKO3hnz/1+kLZhv2ubJlpXXe5Hn/UdHj+Q8y8v5Lw
2VCk7+chIy6SEeiFtKBi30s7JRK0jk9cZtqm08b0ERODJGgMu/socu1s2rWKmBHfz14Y/8nC/oTg
7b8qx/SIQO6QzSo3B1Xx5VErK+vomsrb0rwOXP+FyVzcGt5UOLzZFVYusb1BPcAXNGfzfenWzvvo
mFUQRWp+8I2k2vpOgd1O0Q43sPu9HanN4YVY03ZtyUx/gVGYYpgU30k9eyhn0zxbdYHRguUoRhPM
AvsslmdOHAZFUZWdM1qnnYXXwinLRL7rJS4pecmAq8jUdMpsq9tZJayCUjD874VRnIx+Mnc420Qn
wzedHReKe5tlCAEqFlyuspsS0smuRtq/t+w0vqcaoaQzXOc7ym/wlXB+OvrwVdtF08N118SeNVCZ
/+46Du3/7Gohc37QyfjeDZ3N6ttnj7Cn0luyz3YqxNsUt2XgjOs2AM/dIGsVbxRxoeu60Zn6heq+
MFuSldNw3pjJrO6vD8TLuoGFncT2+tRY9jMGlLiRVdu7mqWN4O4ULBtXn+hgJnL85/fiFFDZM8Pm
hiH4z0yaH0ZVIP1w/e+62sf2Bp0S3aC3r0hRgWOpEAOjS7i3cBVeQ9oZN9dtqvLCe6p7OPo4bjIT
Yr/rNldZazVhz3R9puKwOGNRtr8+ux4IfZq/T0nPg87MMa4PtrBDgpu5hv7dBp+zYZTrmIf+//Zj
/rE2sba7XDfVvldi6dbsq4YI9THPu7VuKtgVACjdVksF3x1xkPEGNSJ6TG3OwLLM9uJyW4AIsGwE
m8yCf563ssGADxz3nz2vTzHOB2paHv49xPWFyo66i8NIHc9pDxsY1V6McNL3V+C+1HL+CE7M/8/G
yHb0vWYA8V9/8brj9eH6AjpUxsHLL89zDX08851DtDSgMm6s8wD+c4kKCa0F18APUMOWIY9d3Zk1
RhX2jB6n6hk4Wm75W5qVf59ECG98CZ5+3V64/iN2H/qjv5S7UiKL0eKe/cvqWNW4QtkTadPhVMrN
dXsf0xGpvn5liuNiTjQSr5oyuixsImeNWGnH1uVsWl1/7CaSS8txwMrc1o7XTU2a8er1+T8/Xrf+
+/rgI1zLC+3vf7Zfn/7PNtv0jEMhs43ywFDJvZqOsTn950HX2/uk53+dBXzxInbtNyNFfKDXWf3B
0O7HFrXzqbnlS2cY3UE4lth5Rhpv/MLC9QMP+BdRGYzPUHiUpsd6Ghn4MjV58kriJaHGLJiwMrRN
a01HD5etcEqtNaxw1r9yPE9SFr9Tjaln35pvkd3qMEgrj45daTfqdW8aA7aiOqP7la6saB8WJa11
h7TLM4vP2jfeySfXHjDMro6lic1g4s4QEsZ+K4s6fx10hmiTlhtbDQnXhxMGHKDY9K9DE9U3hmzy
rY5A7FD1UfHiTdMBMLL8NJRVoXoKw2MRD+lDKKK/69vNpsc3KMfq4lbFcA4jpgzj8gvL3wGDkplW
CjewdCKxw07yK8WS9HR9sMqxP0nRQ6+1PSwONLp0CUHyZJmJGFfXfdByLj9C00YDJ47/efp/h7ju
XtT1a1Hk1f7fQ+cWtGChDd2ml0gDxnE+4Nvin6/PygwBmjtge399mjawWKCnHpTXnl0Ggt2hBQGB
HaYnQSW15nUamKumpZDv7szcOhnz9rPKi1doHuqbiOZTTz362w4OkqwyIsG+mleVh0xgpdHIL3C0
H6FvKUYYMl4kFrl9gU68Q6e8mMtVrsRhzjTqVUK09O769N8XslwryEGGZzkAd1+SF20gRtzCkPrW
c2Lpb9saiq8anfYQW/3N9dn14bqLvex3fSoXdZFQEXhZ594no64dSg9dV4FKnS59wETBRHy1TpaX
r/s0WqgHeQ4m2tg2+3Bb/aal127++RXTyIPGjOzLPzvzPZ0NkiXsxnb/H3vntRs31qbrW2n08WYP
c9iY/oGpHFRSKVs6IWRJZs6ZV78frnK7ZLX/xszRPhnAoFciWWJc/L43XEMYYiM/9nFav3OTkiuL
fVRACvZ9XnereQ0O+8aLkvTGnT45ArkEq/Ojza6aehERAgO6gyQczBX1WMq2fVGoYXkBl+WRb2Lj
ToZWhd6YecwrC0nZEDy5xYV4IToNVO0X4EDyjZyDE6xbLV+nFnjXuNa8+8DNrGXeIo6ghj08Kuid
mOe0UN36xLwbY1A2TuZJ7yvya+572jIl1crauEvY1hKAbHTRG5q/yMMYAhFIgVuimcuebR01QzNu
x9IlcGqpfGFCsuPbHFF3Ta/Dmei1NDKdQ225F6TnERgNgvgyr8zy0gKxRgq9DL4WVrIr09B4KLXc
glPhIQcyJsFjLhFAmAZYP69JLrUiqG77X8GLnNY0eWLN86FSj+SWiLhbRXzXxTCUEPAMrkPXRTdK
qTNSJLG17gZT3Ye8I4DDJA0Z7TC74PlWr4dEti51js/SiiLtOouxvwtkybrrJ8ki9HhnRaHb66px
x2GWTB4MjTUoB1KdMYFLVLemphQE/yGfFqdxdalneFtI39cQPfUw4JDc6S4WhJDbyXEvQSQ2N6bW
+Le5iWZFgNDbUlTFggG6ZTY3zOwnFhDCQ+cBoo0Bik44kAhIt3WdRseZtvX2ZhqXh87vkmWUxPWD
GoSv4lQr2rfA6Py3kGuVYPqA0cW0jo1U0V6f1oktYgplqFcPozalDzr3XU9P66ROrMxUO/m+TmGC
S4nidA+lytkr9eDsSXmS3+pUEhJFmHqriHdDiRs2Xano+lxkEqwtpCZYxX2RNJgU6PD4cNWdVfz1
qDzjoz54iDDMDNlmmU4N50UdBxgAg3q9GyHSLpsex/Uq6LWLLFWjZWCE0iMk+auOq/DNCNqjXnXa
I7yFlLR49behbtJciamr7vfH3Am+D/20VX2U8VjPiogw4otaptq97Jb5ndd+qATti9Ka6qlHcT70
fF4nd/JuXZUuIJSxaHEWr+SedyyMfxKisr4UxUhBECCYFrkTojBpX8nodu3LaPpeE8UUDVoJT9Wf
W0UdZfhyN2qErJ1B2qWGt4cyoq9jUsU7svLSTrRDfCd4KhqVpLfRRZ5Gk/Rz0pkY1ZhKY2zEgEq0
iqJYFLZBrsxqwlmOcsb38aJnULznxin9/cBz/uhxa2zinsCckhTp0U2V9ChKzEIfapKpu3N773rK
xtZI3ItVfx4L2vT72Brt3hkaBw2yw7Z3EAsDoU+uo0RfWkWCdkndwP0WxfOYaiDd8XmM6DZlA7GW
FmOZAJihdych/r5P01omPj0VVQnElyiJReXx7gKe5M/Oba1qD8XhXI/MMVqFCTpmYmUojig1fdoO
4UqSNFVl8riyyZF92AYTJ2ueDr0MviaHq4VcX+sER4QM0qMn++mxiAcLjrirLZxBTT52bOoWAb9z
a65p1oJMq7YQK4oF0srpsdqU00jRUHXgw0ymHGt4GglOM48j6cYDZgjFTFShMmXrSkNpSVRVHcqo
BFfzQlQDM1jwglTvckdVj1Gi34nmLkC7tdbxkAuHdHisFFK9fEJYW9ErGfIVTprjNUbZ+m2VjqdN
O7He7LuwydFTYiUyHsMSXSG+R6efpcSoCWaGpF12+Co9qi7OJH//tfr0a5mG+SsySf3j+deKTUb8
2qRCoLmApb8WSugJr4tVnXngoiex9JM6+qSnfq4WlQ8TzQFCI3pFx9jHPNlFPZbTp1iJ042oDUmx
51EJxSdWlk7IXBdaYBAc0XbrFxXx7GVfWQNQJj+ZuwgVXGZMhbBOcg3SDyXyWWL0aUVL88FOF/bk
6xEcDakKjuDNPD4tuusI/4sLBOT3jdTbj7LK7genh3XkOMeije6rqTl14NmUEen0uonsx77WwjmB
+OBC9NZmiCfGED14CujpWsdip+8k+7GENLZKy7BfibVUtSMc2YThpSPFzsMYXohd2lIrX6D0SgZw
2pUbhiRyy1Rai+oQDU8jvrNoWFX5XeW5S7FLpyY3pow4XzdtrD7osMaiwD7UsUbGQ5YhF2NkdcAp
2zp0hUHuJVRMF1yofjsMsY7c0I/uXgLDcF5lHMeBhygS+wavVs2AdeK3t57ftLcYLRE6jAGHuh5V
JG8wkOmGl/MIpXHvu1CLD2I8rifVWmshWopqOW1wyuJO2xLrdGVizNEUcdaOZqzrZiiv+hS+PRMA
oPalxN0qI5LZaKb35l83fpu94eGUgBP0Jq8BHbbtWNsQ/bvw3jCrr44mpW+RqwJ/MYsvmmoUyxpl
wguikeYhH5UCDyTHeg6lYiGGFjZ5PrWT7ZsxxhtukAPeJEbZ3Yy5087E/kxIinFrFi9uDlRRKnom
Y1Jk7CtIlcssMO1HgAMHMbQO1afWluEgqqbCjyKiI/6GzO2KucV31F9/Q8Q31OlvyBLmVOJvKGEN
3Qdp8RX4brtyi0hfxXI0bgAHJAsVYY97UW3LKF2ovqze63X1vXd0PO1DVY7UYkPSKFnBdiZPoknh
g4xP+kIe5PISMHy3LZSo2iCbjI6oFMQLC928L8PQPgKB1r/Z1b6KpfG9LnhMIEIeQihn7dFxy8uK
eGbWILjQaelLlxT+Gr2sBPm7uMsviMxhGTWVPlUbRJ6xGdbrOd8BjC6KboAdgQ20WyfmZaxoS7eX
ggvSRvY8Ju66FO2FrYIFguicXmhGtszqDssIr2ENzQkwfnF6+7SBbqtZOq5aymSvZ1nyha6DBZ1q
ReiB4snK4dTZlr6yLMsWRYKpQwwRvU6rZnsSCKjohySoUAJbxaVnHHTimwdzWoiqH3fmfsRcUtRE
uxihJOSPSPpYKFOnIdT3ad0uw+PIN5KVj+vNXAiww3S9zxH6vw08AJOVAs5CCKFbY3VvOnZ0Szrd
P7XnsTVvFLV6Rm0Dtnn7hto47zDgL9derrsbD+mgte3H6W3UkeSoJbl90zp5jgB08yKj2rRAxlG5
RDoVB7QmDlZ9IVUPpazce2XUIamDUdaQOo9GiIdKqFjRRZMXHR4g2oBq/+Ad+caAjJ1619DKuwtN
rc1rY1roKrhFI7sewsCcFMWaAxDMPfw/sJalHpVbdWRacR7fVFWwkms+2USbWK31QeEPQZOsRVV0
yEH5jmy9sTsPs0BSWVWWXEHeNK/jwq2u7FaanwegLMPULBxez5upNKtY1yOkPrGS6GiaoF9Ese9C
uWBDok2p0x6z6yDZimqbueYqDXLQEDLeOI5nPNp80u07BxCAqFbD4C9RqpE3ompF2X1NuusImcq9
haG+qurGeMwHDwKbc6P0oX4gdYEEvyd/A4Ylr8My55NGtIlFEKTVBZwraMuMlcdMW7ljmW/rNn0C
Cwz13HHVhSLb4U03pMZRV782xBYgzmBXsUXGDMrr1JmVWXQj64G8kMkOLUXbqcPNn7RBVfaihpSi
cXTSr2K4aAkMRd4yaf24nTDOZFARtbQsrbaFSFpXTx4cqtM2+LgArl2MT5Bf7HnpkJkOSf0r0wMo
QO/19lxz3VNNPKt6VC7Ofe1PtR/riYfcj5FiPXJO3a3akaueHoA/Rp72N/VNgju/WM/pPdCPXrf1
uiE6wGyMDkbk3jTJ0G6QY4kO53ZROrUVPQmzDmQDw8/NacmTfibq1di+xh7AfPwZDm5iZAdREouq
GNBUUeMGA7G/OlxFDvoPdd0KNpnsJbuww4fytJnzFtpKGpZKOGn3TdsXC7EtJgXt7Pff/uNf//na
/1/vPTtm8eBl6W+wFY8ZelrVn7+byu+/5afm7dufv1ugGx3T0W1Vk2VIpIZi0v/6chOkHqOV/5PK
te+Gfe68yqFqmM+928NXmD692kVZ1PK9Aa77foCARll8rBEXc/or1YxgigO9eHKnKbM/TaOTaUIN
zezOIfS3i8RcO1XblhcM8FoxRCzspLDnaQnet5hJQecwUcEkIF55YaRflqOhnRbJqFzqPFp35IY5
1qgl6Zeg8vO1pHjN7DxOdJBzw0AzC5BMzgOCoka6KVK7Oxhp0h9ESftRmkagnJIyjQN36vNpcnBV
ZVsHTXadB0BpXX34UHNSeWv4zrD65yNvOJ+PvKVrpqnbjqHZlqrZ9s9HPjAGcHxeYL2V2LgeTDXJ
LrtGji9xt5jKsLcr8htTS7E0BpzJgG30SIdMi+/NYekgG1hU7kEiublIdNlA8Kavrp3AKpFQoK13
TQM4qdz6sPr+qudN+VrEZYP7jP9QANe/CsiGP8jqQxzVzb0GaeomAsstWu2mDg+KC8VQVGOFpEqv
SYjnT+sYcA+WXlyVkPcb4wGsRTwfrTTei940iz5sv88/bF/S5G3XlBAtXQXXU9etEeuo2gPR538+
0I72twNtKjLXuaXbCpQvXf/5QDd2ajNh9dJ3IiIdejEcP3GEvcThoBpIWUDsQy1PHONzd5chi1ql
6e40zq8amMLoiO58fSwvCOvAh4244BJzaDDNnBpbe8IPi6Lr6lPRUr+Pyg3zvS2YdxVe7mzRrNKW
rV2PL3U9Gyri4SMGMSs5UZttk+j2neEqR9Gf8JVDxFzNYXK65mWJvPG8au3xxa2iu54Y8x3PgE8b
jIEf3MiOBtBw3sfolo5Gf2wty79ouvwgaogEDsfv7e0Rn2cU+No8dWethvIjMBdt4ernIaxa6+lp
VVXSy8XI/GSThaA8fKRDkLAP+hvZLe6GXlEweGuJJdn19Ld40hfLWg6NIT/JqP9vAAuZp6o5BJcp
HNZbzcYkKMiMBMNU1v7VVqfVSw0tBHFp/MdPj79KPA5fs3woA8+vP1X/dZcl/PvPaZ0fY35e41+H
4LXMKkAC/zhq/Z5dviTv1edBP22ZvX//dYuX+uWnyjKtg3q4bt7L4ea9auL6r8f4NPK/2/nbu9jK
3ZC///n7C/pZhFkxZw1e69+/d02PfVUzVe6CHy+KaQ/fu6c/4c/fLxEs839bvERZ/fKLFd9fqvrP
3yXH/MMwNcewVEXXDEM3ecR176JLkfU/ZN20HRkTD4v/eK+k00b//F13/uBdYzp0y6psyBYPvgrC
ztRl/IF0hqxZrGZrqqwpv/91EL6/y05n79fvNux5rZ9ufZ6tXKiWqcEdVlBGJcHw862vOzYB895S
LzSwbHK+E4u4JpE8R9R/HciWuobWnO+kHAn8NlLx2DjXRWPNe3rWSqlJqAEB0KGEnsrny65NAB9n
zL6iWVwClgQIgOKP3vR46+EyEs0IA6MoGwX9qvelK6HbKRZdR6x4E2its40Qu5qEOr2yKtKNUO8U
dQODbiiOSHZ6ibctHDir8+QmbVVvPvrJA9ZxCDppN/I0CU3byz5Xxh3yL0tzUIyt215FEvF74sXo
zBb5feWNd4ncNRcdet9Spy6dKEAIcIjyFRBrZWF5aAp5un3dBeGeN0IDQ0TLZlGe7WGW1guXs7fs
XdRfFTgj3lBkWD2jWOinxauGDvVMNa0j5KIvhR3doKx2Pcj1Y2wgW8B3NzTGGME7UJj4MijVWgoC
Fa9J96KAjDWvA+cbTswJOrGzHmUiGmx0IvL64DThwk66g05+dymNxmORDFcEt64VLXg2cjNexF1y
neYYVqs42IzyjSlLk+Hgc4sBDApUagdEvpslfTgCv60PtV89IoO302FIDn3qz0AvIaPeoRRVebzd
E2Lwa8vox1mRtaD80huU1ZS5K0SFQgj72oVfp8+5x1HtLb7bIzN2Z5oy8slTPhFXvHOH4pb86NGu
rHveLA+VPYnDdSEWRebBUVyOewgtoLhWJWRzCcZHOpzxPt93XRkueI6+FTXZTohAb7aO0xzWTTEU
rtgk7td1rzDnXrGfhbXR1NCL1z5pDojCO7cydhjUrnoJ9QDmmQvHdQnpmlsQ2whoKT7B0NRwl5le
fFNV5smDPEIXnATavGvHUq/iWnk3Ys5WnN8lbQcEPCWx4vvGNyIX6EWZ+7D2AGZadQ/HF4L2yB8t
IXlANoNjaTVceKX/HHQF0CwrG5j91hpSHUjt8O3adc5XGELxouzKqzT90oEAZ2IblHOF6wEx8ewW
IqrKoYKRhDqMDgmsdfG4dlbT9ZTLGVNl+9pTBlR05MqfwyolBLZNO+kqGvVFm5g7yTKvVFQa5wh1
QZYKpHWXYQZZRcMbQpGXMXLfQMfDq8aG3VRHGsA2bLBbJbku0W9EPil6KGHyE3+6rBu+xRt5WHpo
1c+6pOlnUq6+6bV8JAto1QosLTz45gBSN4amRgCU4dv1lrKy8/ze6My3Bv28RZRg29663cwv41tY
uuPKiMKtM/ZXTASR1ASruVC1YCe13bwo0O1oKv2IUWiO4IqLiEaxSbzosQAKMW8iOCmE9+RBWytq
cChtMIARn38Tp1JPuZJN7CUhV8QPoKiIjc4TE429OAu7eZ1DMbvtWpuTbE0UZ0yoBuNgjPiBNJEp
QZ31rute24+xvPcbyKbSlYzcLqxgeD9xPnxjB09JoB8lJHdnERlFItBbuU2WblXeYnv8lTKCkJ25
QYXUIZjD793mQRutNDe8CPDk890F/g5dO6W9p7+nwiKLT3dArwijIqaqQwEyDG2RDGg2RWl4VSl2
i5nUt7CWNp5zmTrlXV3KN46XR/MaORPE1rRj4xOJseIZwdBrUwsegN+spAp5oYJpRyd12KZmHVDD
4QZAecxbgssrfG4nf0HC1d8qm/z6WEc5GlT93oxBqYRczKoBU82qu3fZQCpm2PSefVXFwbuL4Blq
kN1NzfSIH1nfKRmEFn1Qo4WDbCcW6OYSUuV0X7nArtrXSstu5Lx97mFLgG1KL3UVDn0NL5i/fAGR
6ohWxbbD53dpNcmL1MMaAs/Uqvp9Fhe7ikzlHOm/QsEiqo3lG5eXAGGQb4qa3nUdfK8g/NZ76T7s
x5Wk4u/ZeLxN6lo357ioWoGDfgDTUgVpoLBAJpcoTxGY/IFI9DXpvczmVdsKl7KrxLNIkzcYuPKd
0KyLcY69RcizAnhcaBuv46D35FhtNhIEB8eGV2CkPP/GkUB1PeqXQQuXgGB9FOpo2srvlqsiZQzM
3R/1BvkH68JVUWjruz0pX3iQyXgMiBT1crnU9bbgN+VzOYH5rcYvfod4uMdUErcWpBA1bYuJ0FFP
3IxjJvEezPmaaZxdgGSIWuPDEqfXJJveAXseRhOAj9P24ArJ9dh9dmwLwjjT3dVjU0CgG1qx77+P
eL23HbINbu1CmYQE2yF7q0nPZhXas6hyNoUNzMBDNydChXXOfOXSTt3XFnefeaVAqUjHr7XqPfR9
cIPtyTxrQ4RdgYtsAhM+QmXJX1KXcDSp/3om2cO2L7QM2cB2qxZ8OaA+N/hMJyaUrcVDPpVApJnd
WjbGGyVpBjK/7SZDdrxEh3VGeP8gp729COto3YXmJu+UVWFYj31fotXF1e6oubKubNJXXgiIulef
vA5pJq/SviZaed2CuvSCcO0kX1Jf3lhD/+70NVro1iHutPtcMW7TXkEcpG+eQovPMFTYdtWozZsG
8ftMqm4Kb4Du20lbuEEKMvTzHhiwlqk3+ujvbQfeKYxpTYX46JTmUVFLyE4MstM7RyBQohe9U5Fh
C8KHfORClENEv8xkX6Edv7CMnOcdKDkJ6ME644sR5SQZUrHBddNmAEjdGinkEbdSOy6+GASbZ3CC
sGGRuXJTd3AvmFIg1yPzduMKgUy69tJ4Y+b6zpT1XWvyg/NgvHf6ZF92KKqjcxYoKIaGo/nmR3xu
A3lYhJ301UE2Zp4bV4AsnW0XaSRRkOWtivgZcoW8zvJwbVfauo3gYslyhOWfV8TQuVARDwx10aAm
M0NlBGVUbnE0Jl80PbxLBx45ZVm8IxcCM7S41yJI7SHYy1kaxxj8Mh9yM8Q9ibNkLbern9sP8AWM
3L4PWjgHWDQ8RpHpLw2/fFLt+Gows3zhZeENVtzvaVrKSwldix6Fw0U5oJ1p79wALYAAgFItTRTy
pP9KIhgtBk++zLWvI0qmehffQayEGfqUXKLFx1xAQc+6jHkiJnp1Z+vo6sWJ/ChJKJxqLVeCK3uI
obGKnJH3yvn00+BtyC3sUZ6YO13vawT2uhbVxmSeaO2tYqO04xw1R37uDPut8jNun6rDctBW0WTC
nR2JZTXL7l3H70myyMfKypE7HyPcJvwJyodYi9zpCynq1RnSK1eqv2kQTm9kTHr6yHuKtehrWHgv
RTReAnW9qdXwUgFIYg0mJoSJjPQnUZMqWZDCBAqlKgjj+P0D4e6ai6y4HW3tOQUQkRmGA0k1vm1i
8wIlL21W9W42D1DdDrtjl3mPBrL0S7zm9kah8dxFGZbH30JK9TuJAOVMMtGkccJqkQb9FyNE9Dap
86PLxJo/Be7kYJY1/E1eQr53RSKjQ2xj7agbI47eUkWpoaoTZrB4adnDa2imc3mSHS2Jo6zsYSRC
YOyZkUt6gjiLkREpG1ZF594FlVXPCW7kM9cPDrJDXGz0DY0c03WmeToYIR5w6HTfuBICJ06NhJds
pCQoWvfF0/07E3rvTEqR1zYG2Nl6lT1GSgZSvXhNK/2G9Bj0o9h/6e0OP4n2jUDHuzqaC2baXwPA
bLNc5lgRQLxpAAvO4gZMkYN8NRCmjeI2KIoS2CdpoJTu3lQNF+HG8rnxKpt5R7kKIJhn87wKQ4gN
1hc1TPZuUXzzoWuiKxo/dyrpYcXe1D0T+lGNrpUmd5Apg/tZo5EKTvGgyNGVo7QWSlTm1zqGOJBa
DUoM0wsPOcHuPWuIT3tdiRG1mWyRG1TX6IPw+m9QobRRqMHzCAO6NQ/cHjCnqljgPAghEZ5HmG6w
+1ceODeIMMwcAMS5Oo+QgwFMuXQzVNWzIIxQUC6uuxDGgAYxa+MrQH/D+15P7wbP4/UPfBJ5JidB
hSCahAJ8mawZiOE9E4JV2RjGrDD6bWAj55016tXoW1edK1+pCCAshqLa1gXMXDBvwDeTVas2F+hK
36plRzyvzTbNCFtRdl7Bnd9U4MU2ZYOKTac8yDmh2Ty8kEKT54vMDWa39sJEcjWu0PEYuwSGtbpt
CdNtIAi+DZVyjef1uuzJWUfo7viTsVPhPKiKS6qvssOlFiB/QqDtCor0PKqVh8jypxTQGt5Mj64o
0kVWsu/du7CDTGjG06xWbyZfKF6AQTczsMBrqtJfBbinzrWs32gkWueOA3PafXI7sLLEixCsAwiM
HJlsKguYIuQUB9vdmcmF1iUWQXQL8wT/wXbbedZZl5NyhJc36NXF740qr6HoXaQqQgvte+C7b97Y
fXEs42vjmw+eznzbsXd8fx/13PpWRPm1CyVqYQVwHP3cRc+IeJaTGXPFeA3VdKsoPVbrV73C+xLf
8jV8gHaGFJaiNRswhjZ3MUKIDXLky8BMYRRkJOaLfFeHpjGPUj5qHbkoiYfGL0kBvGf0e4whe//J
L6/0CGo08pQ4EuN4XgfRjTpq8D0H/z209VXj3YGmnKvm8rXp8Evp9cDapNDY8ThNdmIRiTCDKIa1
CwXFVIKlqMKqX/s513o/JkOySRF39SZ/kGbyt0FPGEsS78oPim5bp22BRnD+JtaLIXbO8rLwFk6t
EsIQjciYY02CBM3SMJHNO7f1udqsQ6n3cf9t8tNvsqegR4sm2YAyftzDsipf3KlNLDruNAAN1QT4
DTNwwR2ygwgvYm7m20hITk4oHrFr9ix7z22Xy0un8pGnMPUwWdVRddtOXkBmZOPXhVjdeArGdEG0
NTp4TFOAJoa8imJBUIMj/euvTae/yzAqbDQMfFbq6QiIUq7Y7EwUnaRPdgDw3Y3GResI8xZDh2Ep
ieK0yCQvRfNhXShIxqVxF41z8WfFlaSP0EX5M09FsbY12MHIXYsB0ak4xu3STM1gI/bXQ3CYu9U0
rXuEorATR+50lAIJdqYRDwtxrMVRQaQpX1S1QtRlOv/inIg1REm0nS4HURcLLSYUXzXg+3RnUWPS
K048QBBOrDg056tB9JR9x9enE49k6DkU4keqbcnxqb1MZbZNuGMwiq91j5hVFfun46unFgkASddW
ieMaXHWEQGBie5oPjDJDRV0dbnjApjt9WiShaa1HD6MWr+C0wnZPSWBXKOkR2pmgAT/v+MNvEEUr
1iDhqr56Gnk6e1A3mUO3mrrop4sDgl+2a0opg+4Kr/smjqPgdHB7wn3oIJ7vGlu13AHdt59vqNPB
K/zLLFjjPV2tND9VRtyZ/GepSeTl+Qhzi+xUa/Jnmq4q8eMzuT3CcGlX4rcg834Vm6O8ymWjHee4
XF3U4JhXp6HTfSXWFFv8t22Yp46omvjRQlwJbRgTSwAJLn632pvWRneR5vhxk00DzGJkgM60OPeG
jbiCe+hzG9LH87EplqlFWMq1pzvt3+7XzOKt6+s5HG2kxMS+z9feGB7Q6s+YGmZmuT1dSdPRF1eS
qJ7bMktfTk8kQ8Vny7WKbuVbMfw8iQtRjBeL89364RI9FUU/0JNu40xxkOlgn1apfWMtPdRVujqd
1bTwqrXqldvzHS7+PLGKaBNVb7oK5Ra4YB1xmKxgJfoQ6/jreJzX/3wJiro4a6J0WkfUT8VP/aL6
qe102QJinAR3pz8GkU1Cx7G+9fKqmcXqRiGDCxjVNE/HR3UmarcKQgkyZQh/2zZQNBZnHPactTSt
q3Ssry0YZG5mX0y55xEhsbqLrlNb23RlszdarJqINV6nyT6rphyvg0IISmpyudHgEuaF1Gykoa93
YpE5Wb0rldKU56JuxTaieDlaeAsrs/CgUV3kjVOSipFZTB4z0/hfFxEEzFedrd5GcT5uY/MOjXJ/
300LFwolPGlRVM0Mrd+p2KhluQlKed1pfeetHMP09qLDQx1kjsQN8v08oZPp9hELZ3ptnKvntl7r
OcSi+1QUXba47M/j/6H/vOWgt7INgjEh/Pq+BF35Y+8fNncqWtPP+dB62vWHhvMPPG/lV23nvYte
hBSfU7dEFlSrjOWnzvP6p92p0+Pg0+ZHFAZWeVDfnzZ3Pjifxn34qefNoPeKlYTKt9R5VyEXF+LG
T34aY4EeNcStPhT7gNy9mgzOpnERNfuRfkEsBh7RtBBtoiTyMqJa9dGqcWVpLTfwHQgUk5cpJtM1
sRhEoxdphByh7i4JmvMa8X+Y/H2oR0luzglUMQkVz33hqCYWjrgAhBWdg4jLKtOUa5GZMZIfHoMy
L7ilUfFRIzzy2hEwF2kOjTgtcwdE98Ndf8rpICs0vSKj1tvokY2OjExGKK18XwY/z6uITGu2Q1Nt
BkLDRNIaT/YY9gLHa/JeE3U5xYRdVAenfJ6y0kuFbOxOnW5aUWImse78sSRSiUb/ZHyP7yHQgFmZ
ymhEwVRe4MZcwbQsql3+o/SprSxli6/QDqXxggxWrXTfF50HxP3UFoIYjZJsLo/6TAxodQfZiYK5
5HQ+A8I8O1FSODCnkmgLOpVrwEB/fRhC/E3LitmvYdj5rh8diuIMi7pZqg9ulrlLkV4T2baAzEg8
E2f4nH0b8jKa83VNxHia1xXTQpS47NJT6dymTfNHvn1eQ/F6P2XgTmVxotuUmFptO+hBMCkUrnnn
jNzJ6/FUF/PLkalXWhcbkYwL8FvgPTdNX4aEjAjP5MlGMSje2yDPl+IMQibDHu98RkUj0jrEZpmr
gpPkCIxoZK9xrNhKoV/s9OncnrzzRN0b8LIskvge8+1iB4wg6/Z5BslxMJ+EnabwhTwvftVGBGYj
BZWy9hWt2g2TaaRY1ClhgArxmuW5bSg8ZA6QqOYTxdVxskJ9Zgy+QgbKt8QgjWVXQbVWJulzcZ48
cYpEseER4qroyMPR5Vo/nx1xYs5nxy8VPlItPAnEKTgvrOnhdK6ebsrazJbREL2L0yBO0K9OlXCn
xJwo33iEu8RJyU1npeeJuRZ32ukUiTvPBrAI7r8jJeJbxa6dIuqDhVGci03XPIQjtptm5+jyQrhi
FkoyIcpfXTIJy246dp6ChWUsTDlF/VR0PKtFponvZ3EI5ek4no73VBJVBQ+0LSR0CMvcLUEIOR8b
kEfxgBT3Dtr7DqKs0w11upcyM9iaKFE1uU1q2kzsfq5x9lGa5sngS4o6l2MUJYH7RpseaWrylwSa
Re84PSnctJcmSQV8z7i2Ch3nxWxanKuiJNoMSSLxwARCXGn+dBjQUs93/wut+O9AKxSEkv4JWfFf
ZYCNx0+gitMq3zEVigw8QpcVHdiEjlrQhFb6C1Oh6H/YCqgJA3maCVIBmuE7pkKzwFTYsmnLtm4p
puUAhPiOqdCUP0imEQOyNFsxHMX+H0EqTI2/5gNg0JAd20CwDlEaVVYUdFE/AQaTwuLDNTK7C/t/
HYH/vzgCV+kOI7gu4clgDMwmapOb91wlXsujIZX8cFcQcszqepeOkSHPRRF9DKbroigWEnYrO7sv
dETI0kaejxlz+mya45wXmL3wpeaJeU40vR+xqMD1LAF70SjMzPxpjma1IdEau5ombYZnKulGNIsB
51Ed736jw754BBC0gsl+Aw8D1f004VU1lZQfpaDR0Hf91A28wcWnVyMaJPXKnWvzmI7qHNtkMVDU
1TYs+GvOXeetf9gmUh/TWnVRYDCRIHrx896Bs/y1UfGTxDZOexLF8+8UKyb5Oh94qUVSpO7a2FZO
JUmv1Z1mxIk2F0XRLRbFGD/bugxJeFrjvEh+VI1CGjZpFp5GnNvPY42KL6AMDRJJwdM3tTnylVey
PJVF83mBzCvzJ9EvGn9Z/7ApUSREGK6QN7k7ryJKp+183sSH/f6tGDpvWtJl2897+LCl2Bxw0WlR
Rv2w9of+f/jxH1b4UDz/6A+r/rJfjPz80z6PDKaYpR4DbWFKT/Yc2Nj58half9t2ui8+dweEszaf
GqWMm0ncOgMJ/BHqB3fYeZFX2ZTvG6d5mV725lrF5Py8znngp82KDnO89oPcwBpu+giZPj9ESZkm
Gefqp7ZMfKyY0yp/K4qhokuUxEJsSGzyXDXE9FjUE7E5UTS6mln/P+9dDBQLsRuDpJXUdGTFpt+j
YvDSfhHFFmloeRlWo7L+f+yd127j2rqln4gbzOS8ZZBkyZblWMu+IVzBzORkDk9/PqpWr6pdjXMa
G+ibBvrGsBUtkZzh/8f4hjo5e2PbbRI8II/LdfeRbXvT643XH25BfKr/867ro6639ulkETu8ApPs
mmwKzF7JSA/cXmpVyVF7uv5KSGlZ3//2Mrodqx4SvByvZ7xVxLYn9Aoo4uzUQnDa5Whbg6XQ7oTS
wkS3568EAb1Fq6QJibm7SqAbze3wNS/oubb9PIdj8X3BwlNiHA5LpWOpKStqeW56IpEUKvRM9DNO
w6E8Emb6zVgpZVU9yrUpJ+AhahsHauY//+XPj7GgU/KWLdb9V2HuWkT7o1j3x22/CsU/n7bNDNca
/H/758+C/X/+MoZrkQppuj+bFPAst+rgNtv8/PX6ftf/BlUgVfnrG/y3/wn0PvoRS73//b8BXgbs
bXn8s+h/rcH9qvhdS4R/PubX3ddHXx/z67aftbxff/9RdLw+5Wcp/frrr5f4z97mj3f99TLXdxZZ
/gYiiF2qUNvjvM1n+jabXn+73nb9kxn8AnVkoULNI663j0mH6u+3X693Zdd59fqcP17x+md5nSGv
d/985PVJ6/ai199+3v/r75+vmZhKsChWEazkUYKlVs6WLi1MRe+0xspTspa39USWk1bCVJuHad53
QGyAM2til2tApN1chYVn4MU0bVzNifyaj2SNuYvYepLooOyE4F62gmKPIfG2E6I+jAiFhFRHP8/d
d8OM80Cmx7x7txX3RstlCdul0f06QrRiOo9LZSxka5MZqnTUE1ZAUCMrjDA1zq4drxdKTvtOzi4A
a2gORdo8q45CiaTu/ipSaJMlxvdFG0RYr9Y5xlPKVnP18ZF1YvO3pkKEFsxVK08AdtT+UCB2GYtq
9GwY012TfMsjYq0XFHVGB83ZiiY0VPmulPRdxrmYdpVjkvHcXLBsfpKpE3nsOJBN2PYtW4TEiyaB
aCXPP5YCGZPl5hWhRDP6Kds5Frr6pTTy+Yza9VZdOjrYYHQX23kacSLdWM1OgH7ym7oRYSmUOTT7
JffHKX20IVQHdkzy5sdY1WWQDHXCkVS1nUkXHNTp+lddpB9OvxqhNr2p3dMQy0tj0uNsDnWplqF0
tnHOSvZ07QYic0Z6MalKUIBL5uoQZYTUrPC4H0ybVGAcQ0ddb3Xf6FGNDG79Xk/z5Lkg5RgWIwNV
g/GgG9/xIBvHkshykikdz82T5bHs7dsqbd4sK5qDwY28YXlARn3MdHnK5PwJ6K06Kk1LQINsBo6F
7Hda30VekSC1iKokvekX7s0XgoGW/Dj1DKqNalQ7Et39chC0v/Bp+E4jvmVanXh6p7u3i1EGwqZz
aok6vcH3QXTlQ9SSRCHTdCCktXUDKHd75Cl7M7ac0CC9lGSJzEolUcV8LHudbubJfavYkt/TUF0f
hr/cJ+DK495JcZ5ZnfJDSQ5RA++mSNTXWuDLByDjFTTMyd01LkbRw0XdxZZE8SbQSvQWUH2NPJZR
JmC8qrbye2qXXkW7jkptd9NkBWgw4MxB47ZOkJAFhkCbvLkoDierpAIm+rc4Hz7hns+BgdoMgsH9
CGOXQMMOpZR2SsAp5iJCWNTbJzdG4yGK1J/ld8WOo90kCphbUCiaWqVJP2hH0cnPqjEv1hBpOyk5
HUJwbF1ornThRX5B/Dair9cp9XdbJndSkFlUShGUUUokSs0UDYOfPKEt6MiNRy6eVXuU69TBKYMC
a0bpQCzdG5lbD3Zvt2GXrkyV+nC8PmORSRIk6kLmU3epoli+uaRQpyiaEcjuSq6PLi/bzfziIUx5
GFjtA7ov3BOoxCmI0O7mKnY7oZvHpl60k55RGebzxKEZa99mawv5mExk0/EiL3NlY/VBR9oWgh6L
a6CcK4YHILC46NJyZLaHzEjRtLwsKUfCJBbWLxf3ZZ1G5vBWjbfcmX7nGLG2b0ju0wesiU3WP7UU
PA/reizXNCPjopWkjtYWGzKW0A1xjHeqe4Q5aO1no7jMqNc4SOYS1rX1kigQN9p1OYwTCaezuXoE
f2l+jwkhlG6/W7Pxw8QP480TCp+OC5+A1bYmY88re8K7LCXaD1Y87/QcQBQn6gvFMmCgvWHeRs3G
dF7eDRYjNuYpxlN0Z4pLrI7d8gLp2FphTG5IZzY7zT0BGCcXqwVtCwRssRgSLHK6ACoUX2oIXJAA
UdTxnwF67u6aSRBxMPbo/5AHYEkmDFrV5r/6fizR3EwHycH19BGF54gwrk7u0nE92Nn8FFXNpYsk
PukexI7SODtJCz9gkaags++fa2AiYO/rluwVQld7w3gaIWUGaypugH+SoqnMy2XKQN4biMsRAFKL
S4p815dk28t6y/Vx5K6P9GFXl4RHFH3YNPM5whRBVoXmm1s4bykQftfrW7BU+mPjyFeuvsxj5Se9
SRAqXvBXD5y1nkz2o3mKKWONT5ne7Oe20z11IWJuLoFScZkC5PjQam3eTf2Mxb1BbU/h6WmOBIKk
MXH9pQfKmvWOB7vvNo+1Z4gMtCnEeKta76KIqr1E+SNAVBDVReaX1pZPRoQEClc4ieVV3qBUAscp
eusJLNQ4uvppuLcJXj1NXGBcaca+yUimxoPjY3kdvK4UJzTOCC0c1w1j+2FcZ+BykmtyirqOuCX0
RrN1wU94bmaSfBqHc2/KB3ITuvwm778QsQNH0fHViOGu7/N3Ngi1v4wEVPZC7Opo4PywoUiYOWTx
HjJbyEoan0NGkN/SXXI3DZfMzIhlJ1UD3Ia3Lot5ggZOdC2hGEPsqD7sgMlHPX2HWBvgggCbQUze
4JgQw6PX1V5q35zFKwnBa2gWUIqKofD7JfpoB+s0UnINpq0/UuX2j7KFzEoAWwqLPa4OETsBtEj6
UzVvVAKCIMLCOek2+kCzQZlO7Jy26xOogpmWYn219bfGHTRftKieCGlvvBYc82FxkH/MVf02I32+
WUdWRIOd7hTLfpnHZWdr5Uu1znRniDojUhPtG5QFZEvrbeOClMyt7rkaTGJmDJIcMdeeyXOa4Hlb
IKW0FJGTi257neLQQGvfPqq9Pp9diC0A3ftjzbXh5NG0YyDpg378GHF3xJE5B4TCXYwtRJANnsUJ
rR6bvK/ClvIFNsjlkJIluO+y9DUqs+K4ZsrZGcyvJiqdRFvjo+om25khPFNX29262FjQFMSzKa4A
e7mNtm9aauO5rhw2S3SafeJ1NNlPYYXizzPc9LvUUqKfTRYK5M4h0FZNkIM1gTrErZBnOcr9kFXP
LgWigfH4aMdil3TadEfYxuhFlj6E5lSd0ZnaIehSQqDV+qlj5YD/glipvr8Io2m9eDT8otflvWXr
r3qrnpBazDa5EbZB1KyTIcsDswUb8mnItVsexGEzHmYL3t1axrepPn6VE2+lZi6ZWGjyHcs5tihB
bhGuPJozIiDYlbspS75vEVtTflz0+bOYUEw1jkLMXKzddNVEA8DMHS8zy2GL88TI+WkQhUuSUVHD
LzdfXJGAZVWTczS6ip+4iuY1GAS8qsqEN1SQd9O8im4altBqW99KuUJFU01yCEa/cFw8AopxMyRo
BYb81uEdEYYQN5lqRReYDebcxkFgBWv3wBhH2reAYFRlj645fhscuPw5donU5YtLYEpkA44TSwyn
JrHtY9TYp0YeqmJJb4ShBnF3A3BKO/VirVjPb8zH2ZN6rviilsae7QMukHcsMQbej23oLKp8b8/4
wobxW6VODCZgpps8CtbYfUYiJNnWgRKX+yU2bTYu5SN6Sxc5rryLDfVRx7YDub96sobhO55ighHR
FUuSmItMSM+dE/0W/nxItuhwALxI9i9C+zpBfKA61jkfjwsABQ9D4V9tmgiPwdAmZFXeMg+y3LJd
vm4gF8OWj5yyUJAmHl3yzM09WH60g2Qvd9DYYUS9j/3yrljjLjauZoz6saT7vCelKQogiR2GglYj
GjkMENG6daoh/qijfp/Z7aWImYwT2HhD7mR3MhvPVvq9dfVzO+k2XiXI4+lRKqy3kUITaZf9WLDt
+T18Gc8UVhK61so5ihtEgd23cwvTY4mG5Qf8sp/U2hA0k8bFR2K2QtLkPD9o+kQMWaSfFclr1D3e
BFSPtpcptoHpJgp7raDSMGUkqav5Ke2HeA8yJpzi5S5qE3VXxcWXZFjjfdUi4iat8axTr3jpa8Su
0G+5vFgdaIOFd49yx9yvQZcnH8OSPqtxbQdVNH1i6rh1xKjdaMv4accvo1nmu6lbPqdyNl6thBCs
XJHbwnI2QnjJ8Izqbrizg0zTxSEGMKZ0Map6RGliUGMUXHelmL4KxPfEnE87QoHAJc0dIfUpDgvS
bGOqwgcQRh8WAGVv6lfLG9UbO4nWvSMIjnflQpR1mKjpt1HPW6Aw0McqgQRdTOSSFv33lljzXTPP
JxcYbwotJ9AwN/vSwUgDtKfOBnL+xJ3ldHuztZkx8dJ3EcDrNn+tERxOmvtidiPmNzbJnuEsz23U
cFSHFy0mX12LSNR21Pw8qt0to3TqNzSg3TYLC71+BaPwkdTTLfYJbyHE3F8Qncs8Xc+1UmBw7LXk
gKtI37dAVFNFe2j7XLmomRVd5NoUlyY6maRbAYvdbprm8aadi/zu522aExPWXeMb/fWsWEczXbbw
wOT2Stc7xtX46FcHqHk/BkayPnXNU1eYaOe1ad87BANfw1+nNR83PXDGPxK/KMgWFC9iFZs1gwMK
HX/hnJ4QXXp474rzqM2Y07YfSwEamuzzqqxPTjxZiMf4QTlyhWu2shKtnb9vA27S7NcBOrX6z23D
igNDN1N937jIMFwrui+3HwMno3SaCxeFzpAP4nQuIa6t2w9Ks/Lg0i0m8pA/uz4xLlnrpOhO8Sz+
87Dr7Z1tfklZ/h6vt7uI5i+FnFeEMl0d/nqsoUc62DG07NeH/HaHgUmA5cuvWyyd0Kx0qdFRbG98
vSNKyOIRvRGwOZXB9abrnSk8t5NlL0/Xm6xSpmfHUYIpTrIHaoX4c5cLxt30YWrmzzltoptJM+7U
JStu59kyL9cfiHAHH6i9tft1W7GM1T5CVE5wh5IpHpnGABEwQeZWbl3osFs/nzvA3FzrCHEB5nu/
IgiNg1pgNVgt6e5//t3WGLDauiCt9Hp/Ii2dldF8IT70fhWMISOJGlw7g3kRIlfurfQUb38YbG9+
/mBr9TZkyXpczIJ3KGjYw6cxmBz+eRzRo6AHV5Vs2O02R63tU1yml5IMzrOsFxyf2xm1StxRM9Ys
UZTdPdyq+AHOU/ygZ/UTfIf5dH3Y9QfGUdTzbiUP1z+vj9Xcqg+sZlLD67OutyHMgwkGT6YYZngL
aiwuRWWIC0FB69EwhnfgouJyvV13yvHenogzyVyCLa8Pi4blRjo6rMXtmewC4f9qBmUbzr8aAu9B
iYV9aWTtXGSVNKGWuIgf5tW5XO/Q+qy7UTHZetc/r3fEuBiIs2uIjc4hQRPEBG28NAzS1hZWbqN1
++uxSbOxZvLO2Rd6k+E4yeKAPLJkozq5ASSePMSEVOHgJp9gR6D74HdNkz4M2w+8CT34VrKWknlW
f+Jp/j+g4f8EaNBMje7+fw9ouEur6kf3J53h57P+VhK44l+maxgOYAagCra5IRj+VhII518AZ1AQ
uLZqWBqL1H+UBNAZDBeag2NauiF09mr/KAlM41+mEAYaAkN1LcEr/ydSAt7mTyWB5rgq+mhH36AP
uqZy/2/oISPJYSmalXqq8BNtE7uEjWecaqRRRrjg0MU0JHvjRzQngDSliwjV8LCoJs5zk+ll/Olo
xmR9VxO7Vl7MyCatapJt333GDBH1x+oYo/J9zFxKZNnabQzXtVvp1IwQABrXtUmOrmdHyQJo9EX3
1FrOomMQ6LrXVK9GdmlENQ6Huemb/JDErUaoBHyX6BsplXPsF7Ye6yeZjAW4BUCrQTQpiUPcodKX
nqkOM7QVIRoYClXKdpD9zyLvY5J/DURgrgV3Yhijzeupx2mgDkX1Drla4Up1YpIl24IsYh9gEyWP
psK5ogKcxaevLzPRVeiulpkhLAYFmzQzMYRjZA6db4OEt2+XglVfcj9Upo4qiGBlAX1RH7JF7W6S
GCKSxw6NALQPJ2Gvf9PYdZZ5CB5VUnunHJv6lJRTu0f7/WhOGP8yY8U/X9eO1vtgxMh0bBnuv+rd
NBh40kSR3PUxLvDSQ6NERgL2qaLcl5hdiNe1bBG90YbY2G9Rt7Iytgza4UuqLUcxzUYWjKK02CHb
ziIuA/an6cWgHm888UAhv+PXS15iMRXf1HVeu32XN10eZC1lol1PmAMvRfrGu53kQxQaYorOpSDQ
Wtcj47nSrIQNDSLQsMmcNQWDj3fR521pubMifcAzT61fU6l3+1KrySbvmsh5GRzJDrgaZT8/iEEv
MG0pWZYFuk4I3JGabsqGfWA7OBBToZuS2mVvy8s6dxYVCXvB69o2nbSDxdCHxou6DChCMiQr68sU
1NBFFI3iflrOZHSeItYJ0+Xc55B/y5oeD+7tFsCEN6YwCE5lbEPiK3WbLbHJLs6VmGdGfH8UoicH
zq0DVzujjkYYBTh2K4xUiJNnPFGLjq+uK/Wdrdsdzk85ak+ZKfVsP7Eda+6KvovjO2WOZ+e1shTs
iEuD7ofYNcs0wInGNjmNITw/jsrELrGbzvY0zKG+NFlo6yM9lBW8jzTL5Wl0DONRa2GxKlFq+V3O
2k91lpg8CGRssrcsco9V0upmkNPfC1PPn5W2m/ZTpScYAyZQ5qMd72dFt06l6soDQVEAM9yy2usS
9xUdFhmuLs5Xb1WrNmTZbZzMVmvu0hi1x1pVxr2S06IQqTI/F61N2CO8/FPpNM7tDCt0L6IJeInm
bNtTk/WsFU9P1OujAF774peZlh3iwdBv1Ci2XtWlQTKZiNQCu2T8MEvgpkNXtGeEnuZDPWwRJCPl
FbybFbPkGPN9gKaYkrF7cOt4+DoSRrn5VI2nJFe7FHG0k9y5+KtCitf2vpsn7a+y6tKDQcDUjb1w
qRSsWplc0/qQuzSRvBLP+aFL4/ygiHYJW+rpt3EdpcRz1Fr2WDBC3rdrVr1Xs5mFzSDii223DgYr
dmoUHfodQYNuuC5ze+havTuYg6wehMHogq2ivaOSiVVT6eD+ow+6jGakfOgpuU3NUMtXtK09pbps
2AGgJWrLycb7lSiiGzujLBglNp0pCy6EavU6UsLELKkzKSQdQQT8LNWsemqHsjtrs8sG2taYndgz
lvqN2a3KF1Wu3V0/OkXnT8sCBV1NcnlJjMJ5EGNU7pZljsFjlE4QG2IMy1HimK7p2cPUwCNnYDr2
9IzLfND6+XG1GzwBkUEI80QyitcvcjlEMbFCejEJ1MyugTDJAk9YNlsNenCgklhr9Q2sZsYZojLc
qhBpx7oFsDVb3ZlUM+L/OD4HfdNLRGU+38BYUHZmnik7mRjGsUm1+ZAXRFXTDJrvlEwvmK2WihJz
PPBcAZgmspxvOM6VMCcY4lY1cO2WsB9DaHByP7nseI1UNL5LaufZbXsi6Shgv0Qky98BQF1CXVfR
BK/zvO8zJQtFXRpHyy17Pyu5xmzT1qkZs7MbEhMvP32DVxIR4OK7mXUis7e5Q5Wu7vV1mh+iEvQY
3wG9Ucp+2T6faprjKlDuTGr2YVpWsEDkmO6J3xIkS68SGFlGmmdL7KoSa9VNo7OABh3cn52t2os9
bSCnqKQQXljTjoUhIP7YMQK1HknKtgFeD1o87hbD0clXx/g3c0XvzBhjUiOJhI6IYL1jL6N/L/Dn
nq2sU1kAWBj/XTLHaGSygYYoESjl2vlE5JGQkqdmmK1s24bMaFiSUju1odXeJCSGH6qStoZBo/iW
bEJwlkMmvjhOab/k1EzulQgkKxMmEQYCf1QJKOMYKXlOtCxoEKo0cHZ6ZgtpJcuuMQ33MzHV+KTR
oNwpq9I+ui6dFdUatDCbOjPQRhjCcbmSy7IS4FoueHVKSv1HQAVtkI3DdO8qhQxxjI1njZFjvxLw
RD2YPJV1HuN9RtprWKVOFZbqOuws9HqUXIx0PqQx2ezwGTNMTrK7k7TTghLHaZCgrQtmAeeBxElO
hwEGsAfgdCVx3i62CVcNG0dQNrNJrwT1uN5Abo/QBWv0Vcl3DxxBOMiMuNQvzWoBqd5ueyjBOZy2
7a7Pssq3N7CozNRhj8R5m0CmmniCMg5Iq7do623BiSX7g2LGNZ5nq0i9ifiPMBup68lWLW7TZRge
idMly7hcq8Oq1TYN1ZSYJGvmsONM8+OWYaYzxEZIxctiiWgOcUcM+zW3KYOw4SBCpZVEAKujuSf+
CjFNgRrA8ZVGJg+jXUgg/m4SsTfr2i9yQGhvTKs8m0WGOCg3TYLusnia9F2Xd+ARZ3JLtEBN42Kg
HI1n+YCnd1pvXb6kwp+b1e6f6YSRIcr6Eqs+kXLTHZN6QXS5lrCIs82lIIai0UlayEyhYYyvWmrq
AHvaeFAWlcxH1/waoxbQAQNcl/b/t3dB/y8B6FTTRaL8P+xvPtql+Ki+/xt87ueT/t7eOBY6aYfB
maK1qgKR+LW9cdj5CJXlobXR5TSdjcf/0kmLfzG4amw8dNewBfulf3Y3SKhd1wFZYbP3cRgijP9k
d6P9O3mOLReIO2hS6K5VIUgEQMb9++aGiNOsLRO43XIdpmAYV1ZQJiJXOlD5QmZPPYMOyovIAv8k
YJ/DkzwWuePCzIfFstjfRVLemlWP9gVKz29f5d+gvN+hr9q/Q1+v/5xjsPmydD6ma9p/oEfZEUBQ
oNV1UDqSbRxwB8YI2Mrqp/ulRx9slu3rYhIoU457rXSgwtPM/bm1/zf04u//xHYUfheSb98QvcFN
4W7Z7Hb1P7Z/PUkdY2Ml8wERLlERIzM3iXTokCRfihM9b/WMMjbOUWv/+JqR8hMSdUJo0he45sTz
wNbiOnyqHWyRWY8t1E3RWqjFe9G/m1SIfdFtq+vELfz/+dvTLet//9c12IXCNQDn8jkE2+ffD+4w
YO0eF6eHAIZWQpCN5TDW64ZxKCLISBlWPd8t05OTZHQ/1NYKqEkhU3pLQa9vMZnUWaeRHi0fhJKo
Su0V3AkMXJ/3OxDM5QbADl5GTX2e9QSbirBXtnhvfEnGISv7k7MBmDC5P9DQpe89Wqk3N/k+Vtlu
lPRCfb1x0wOd69pbD5rTmnDwyObZliAUiTf8TpGvEMseddPQmYq1LQ3dDKIkm0L6j70vYohIwOJ9
sBRulTOAtmwsygm4nFIgKVl2QFxQKy4RqC6rumFt+RTHBFrNMet0Ks/AY2yOTNWFRW65vpPqh7zl
wxcQF7y5kO+OxKE6W+C2xnKflXjZqLyjBhLT0R6SJjBQMNKM4NGtXaJ2vEgB/qFfhxTmQAyLTBI0
x5IC4UMen6SD7EhRRQCIyw2N4q+4grGckKvtFxHNUNCJnwJmzs1UjqiNXGRIekRZbjL/qjcISrOd
4BF0HQRdFXwOwRwsMvk+AZpC8nJybPmtUM08MDI3R/dE4nRi3fP0xUtMmFqN3mCNLaEerPTtbUOu
O2hHBDI1LLaVAywxriqAsk6mIyxZUUbZrIsVXIaem9n7SqyFFwmaSt07KjfEHfemqcDH75Z9DwaB
VoPrW3JDdZHd7HVS/2E7CvgtBR4g2FufUEY6XNuHIEPiU0E407m8CZdD7FrPjanUnutMXzo7e7eq
5EwVNlBE/t4iijMawwFSIp4HAx5fQ7KDdMzOI3rBW2KVPSGHZmnj00SCWdrRuWPT/mW28vfrPaXG
YRqnaUct+WlpOOZiKME1oRnochaVkO49eGj0VYHSedXUvZgqSYBLZr4qcR42dlTsxmo85Cb+f7Rq
ft/w3TmSy7pZk09HxrdzVrzopuvZCgs0dGeFB3cUz3Gb7nJXhKuOM9rp77cWKsgcBo82Rby3BXhG
GidihQFs0mzkHiZ59wU0ZyMD+T7VGsOydFlb8QngMLP8qpYnkw6IDw8SQR0Zy+CN0guV1DxgYv+c
7BEPMAz8bHqeVqKYFUpIE/khXp3b/tpVe43CAY7RLn8k6SFBfzZTEwJVOA1BZLfki9I6plZ06ZqZ
pCzHDYQV3Y0pr7AQcoyuoQnR1XFijE4cQlWnFhAjE8opnQfWBG59XCZfJ5qE4g/7sZSsxm7m8XGI
Ma7ZA5SWREaANBHKcj+uxWtGWe6oT8ZXHXSg1yxLTgxu/dK2NqFu0494aGUoCzrB2TS9VosF416x
qHfQBIOFLsMsAl9XE25PeGg1gTcqX/pyKvy04IllhbJJIQ2j6QSH1MUAeh3Ga4poyEH0fKeaEeKJ
qSZWxQXBM3IqcZidBIjfdfCDLzr6SqTfx8qrqbrfBsvkCjTd27YZffyD27J1R1/5lUjuhivFKLzr
sZED50ctiveFMKkAbE1tZPum06UnBy4SQKZi0ykUXmJLiDKSpDHN/LoVbvy8WPTQ5doZMJgyVHM5
I7dzUBuglnE9M+fSvh6RoWdgnsj0XGflhzUnj+3M5bURFFyT/3oustJPD64GfIZWLfoWulHgzntG
N149mfJ9SZc3qThGtZ59Ei6znaY253HPlyLr0vScNphrxF7Jd5a8aDLyd80A1nd9I1YpXNHz0aIo
ETac7PtCTV87t7k3NrrM9TRhbtDDeIofV71LfXgbmznVwtv/kU0JWo74r+spsk6MZoUaf3ZUv0q0
gyhG452rjRmlpsdk4j90ZIUqqKXVquWfOlWyQHZMHkNGYULTSVoZteIeZjpiv9QKuzjXqOTw/Rp2
yf9LCJ+4j3KEe5Qc4bqogdjmCqVcgl7Tv9GTV701JZ5nO/dRGTEQUKHlM/CFuipdg7UfJm8yv5Dw
MzMrRDfXEzNamLwpgHzSi1AJDwUTbmAPr9fua5+y8hY6IqJxeLqeRQblsIDt5Qd15fu2dUMy/npP
1TmczXaCdzkYJhN98aJr8OSaBKpMjXxpWFWGEs7tNmMcIKf+Xd/AKXOc79rRfiMH5FPoDCrlNkTX
LW290qacu1THqkH8db1Plpt/G2hW4ggSRdBxkXgTHacGpShD8YogUhV8p0q/vdDYSK9KX6muEaFV
Sxrl+X1pgJZlWvW2mnA2Rs8jRjwQtRsJRhrIVwRDsmoxG8pt4hBjs+uLFbVWzLyTNVmgKeu9ZlbS
T7PsOxBfTmLZvHR8t5FrtL4zwMRqLP4EXHiLkoqKqQxahFS+OrPzTqlXXGdsLH95MAggREm363DE
A4lAdmOVxs6MrJeRTx+Mbvl+XQcQSIBMUGWa5Jhc26JhXp3JJBj8yJlYxMxfesLICbkzuOC7/DOX
w5s0nUtpsTus+1sa1n6mMbqsWf5Zzc8gRRq2Y9G7MnNyLY7cls63Yz3XBBUzJguSq+IZSa9kINPX
8qZCJZiwamHLHT0bavwxpu2GsmQelGGOhconwUYPV5WFdAM5rMZ1S5DP35cF32mq62gYmhGRJ1/u
zyWIRoNgbMqAnXHH7ZwWPUKXBaNx6GT30ogg9COgTbjM46l5Gvv1VdjHmQs6j80zrbAwleTBmohJ
fGcmFm4UzYH4waDrejdoW06kIVLCumj9yMrvyNolhv07mxJyuAsuFSSf+R7ixkmagmvQnL/ExSYf
3oZVLeGz5ZJvB+nTu4gZ7RrqYb5+trs69+i9M57xXXQoNAJZRgw+WpRhwya6omR9ZVj8C9l8TGZs
zNdLdovViDOSWHuQCQSb8GKms3yPXXXYuEvo1tiK4KdzLfTEyg9h5mhgB4pfKyk8I/ECPjTEFV88
kZ9zGJvKaz0Vn47L1GoJzp86RQOhiE/2GztrS9uEWXCzVPpffQuMckXS5MQPJHMTKK22C/RJBunZ
7KjRFM9SKdjZA4Nj2ogPMItvOp1RGZqdTSAuKWOLCV2Z7xPh92YXAY6Q5RD2bJBAoCdUQAzlt456
hN6sLNJSLnPqUSeZWV8UlhujsZ714a3bBnayhk9UjB3UfwMZ3tNrTtqU14yfEUzEcDWRHIMtO3EJ
Fn6i9/c9Cz363Mmnu71/iQYa6LJnq9MEsbm8DG3xTj3lIpWvBV13X4/EfZ1d59H60scbiBOdhmnn
7+gL3aDC2BAobQ8hKSELqFb1sBxMKi+oIU3snrHGudoZpep1NUvEvH6/nn5iRAPXEQ9fg5Zamw8o
cyEX5Z2zDarX9RxYu8t1GZTqb8UEfvU6GGeaC6iMNch1EM86Jlc8IQ+R0fO0XGPdk7fvOhFj26Ec
hu4FjSIznMYlYlTus6SpPlfdeybZ1ej70ZnPdGkMqQXxyjIDizzlaxWTEiEF365rX8fu9TACm+Ua
tDRG1uDSbKh0S8SvGBc/EWhxdbPgLrr8TbC9wQjIEtJWo2M6pJ+plr8nUct4aZdEpZs+Wly/Rsiz
tBf8X0RRobepXHbaGV072JA9gEiWqOs2/K95fogboIrMR6w23I3frb1FIwNs246HpLPekXzrobnY
T4WAmZPxXY9p8e50JpqL1jfAfphIpNXJfR5S8YzsgDESuXu/WO/X2XFV2Ljq9nAup/TYsARnQwGB
LLMulD7f045VTe2s31mgBM62ii/K6BkaJ4tBPvs8JbciHi/jtm4QJVDwGDScW2efHCG2Icx7lpnj
3uIDadsUIPL6lsoHi4DmtgU8PG+L/zi1PvTqx5AySKwIH6qC8MC9/C++zmyrbW1Lw0+kMdQ3t+5b
MGBI4EYjJEF9L60l6enrW8o5tav2qdoXIWCMLdvSWnP+82+07Pdy7nuuTPZJmMANVPcAU7Splddi
oIoph+6laNqrV6r9JZspWpLvql4ASbgzdE15N6iHLReJm3pvfDlfE80cV84oPqv+I8M1bL18zHP8
lCkKekCq1q514huq4YNmk7WLLdemGcoPpob6Ch+dfWKRWNslAZqs7qcergxGgizW6ZdqkTZgKixo
L3JmtVvOY7UPN7Z90CcOqxgo2/EFFtK/SAO/+TGhOKREmszhN6Xmh+26w64TmJI5+VdvCXItxLSd
WtXnyrjbJBFhy3RLJ6ZFzzLO7KPsL8ynkmtdZ2eSPSkEK3/XuLN20LTm3Uqc1173f8RB8ODl1S13
ub4qo5OwAfNfWNWKfcqZu3uEjCOpSe7J7GJmHUuxx+9DNX+66lKSCmvtEKal3JhEfuKMQqSlV8Ik
C9cuvJfNUlQqDMDoaNcrB59E24j+NJ3Kl5OUOMo8CkKjTt4yJ/yO3TrRUbXY+BqlhemGry4b5Ao+
10j/xSY5h3j4FliZAWqTV21O+zoxiPgKhg2+Hzg8GlrAdNt6LPPgS4QQTogR26RwfHbBp1k1/T4U
XDUDWo5R4NY4DuWFzfoS+VRi3ZwfzQgLaxg8XOyMrFdJiaF+ZUw/9JYPSZ3nyvcYWQBWsW4drBhf
vHAxVidHxS70yAPQK+dVuKkqbDj0sij5ecb/ljTiideRi1Nmpe1J3so8rvStKHxjF2jug5vU1emv
L7XyCMInGasWac6YdUdVslmkobpkcFp4zgEDnnhnN+KVIVt9Wg4iNClWDq362+XGAQ0YVyo+iuaI
QVEukkc8ZnCknwZxEhRiJ8/BkTJi9gDwP8GoX3SJyxfdMLdJ7mNRqyxmli9/7vJHsLiY4C23aoul
oW4mdMBhQ1rc+D8fZrnLX3f+68EWseNiK7fc9pf28a/b/qgdl1//8Z9T+sm/HuH/uu1vj5oUJUgV
SM2/Xl6xvEhBEDBxvf/9aMvhdZ4XQpvOkDCoXyxfQj3/o7s0Csa75+XBsz6wi//5pgS/KvJ5j0QA
TycDn7LYcjVIDXrBGNNoVbxGq7x+LIFsAIUIZj/Lz5HnPg213+wWk8Qg7Bjx5uO+6cvhpMcfQ8/E
k/dSnkKUZ+uxC0ciBHP3NHh2hfm037snjts5LTcuX5oGF0MrgtvmRJZ2AgWL6OKyeYvDhXciqt4/
Ld+xnHqnpNbX5tgbB8fobn0d2rtqisyT1tbmKQaQOYWTeDKnABt6GADbrm1+Ilgk0ZeG4xiJYI3r
Gt2XV2xh8EPhyotqJfV0z3XLC9RpRQoNZ6bQLQ+4jB7CGH2CW2bZOrFrAssD+zXX3ODXMG3TyYKE
MDF/Sv0OY0+xNsy6wJ0TB3c7Ta6iopU/Bs6MjT9G6vvGFCvylVQNQkREYK3sPn5wsAZex6VGsFZn
nrhWLS76hAKio+sUzj3NxBPpY+hHuvJB85nUlm3wEOrV1kteIz06ybwngS9kGhdKn9B2Y8Y509d2
kxZflT1I0iXZhnnXzy7MbrUFT9vwDSRgYqalIajQzCKEfc6sglqjx1FPnqwhus0a/HqtGg7zYL4M
fpadJY5XbHS+Gu758F/snz4CSAZBmgfuVPwKugE5UdP/bIq9GAVW9Q1MZ82p91XS35x0eOhqAhOr
YrxEMRkSo8vC2zhyUw+2f2RMcC17uRHo6lewCUcSt37lcI+fu66zthZD8XVdeNsm5pDJyTz5uYc3
u5GjZJHWuscIus2t6nGEaMBSTQU4Rd6haGH89EjCD0Ua7Hu3K9FhehnYjkdoZxs/j4XrUrRk9ll3
UDdMORkKkT0Mq7hjBif9F6fP8Mgupu9mjLgJd8uaOQHOX35Xr+eAzFkJJwj72elBYFtw8NKp28gG
Y3hCZdekAvN80XvTEJoLsfiMxS6ZLcKajiJvN12NrTbo7Sq0xIdh49augeLK4IWMc7LHqY9NKQxw
WwmP2vK3fe3ryPSbQ235cIdcmsw67H9xBPQrRsiE3arPDkGTJYO5VZOEM1BG7K+0aW/rMfHYOmmd
cdtzGOm2wKt1jpL+ngZm9ZDN3kX0TMoxFCmz6gd4HM5Mtr9FYugcAyJkLNGH66Grf9IakoFqfths
jYyv/XupKJiImnBYzsAQ05anapItcGq8iyOEifCpHgTYNScQDvUt80n4ijtTFwcHxbAnK3vndKjJ
Bsf4QAQYMcmzH3UZ7kp0t5z3mNr3lnxz+/gGjPDqhpjXWiwWbtzcKje4FoZ3D0MgkdbHfddIHjtN
Tnet0z9pXIFU3JQk4eqbAfOH7NzhVncjWJYhkS7XmBcnwj+WQfOZY8VpyCBGrIQuFgj1weuDlDwh
dJt9C8EgGo90Kp9AQ58Q4a4CZqiWIzVKygf3wY4VRSNiTmLIhM24xqI+vGh5xTpD5iC+UE9dkf0w
hhpAtos4bQmtcY0HLHHFCusYNjNXkh6CCNmnLj+0jfdtGr380XT8nULnSndGJ1o1v5GvbYXqeWdz
umQlKEIxj9swQLeUziORYKF7a626PTSDtZvM+N7XxTVIx3Q1DQp7DIxHKcR1SuVwmlm4rSRr1wDf
XKg4yzqpf/ShD81hbeKoPCfboY5xfrOxpOEAYqfbh5muX8o8ja+mnI7pqCHULbKbVCkeXATDtnLj
9vxkCdt5QcUKcc0lQDcOb3ofADZFeb7tJ/cN0tjrWK79kO6l6gQjenKITPmGkcuNSm4TKN/NxHGQ
0vj7Oel+hPPVKdJ7U9l7lrp7IuVazGB/VfjNY7iHwMf81hMlGzfOoXetUyCqE5yQNfTDYIV+Fbsd
JOeR1bzUhVzVjILC6dAn1Y70LiYc9IgFs76YEAOzFnfbdzez6d30kBYnYxPznfEp7+KfFr5kSVg9
TLCo/GGCsbfK0a2sGyPfZAaiAD/fy4ZaxR5+pvEINgF5ed0XwYXY2k8UIWAiIIxA60xKtE2fYcAX
Psydea2xre5d46MszEdmW6jHe1Kkis+ACaGjTmkjSneE2ymf6sraErMCvTxkly4ufV2xW74TD7iF
SnlL6vYRdukVkdt90lg2gqq6pmJjC/MzNimDCcA4lLrxJiPzyXObXdTz0VvRBKzlNAh4Kcu7OHkY
u+acpRFzgOFgi/6k3vOirQ7JbH43xvpm5NHFTOSj6YIfOB5A+1wROmITSpgXTx4shDaiVuvZYlPc
57JmNRv4c8PGRiWMcVyXe88WPddKcF3m87hK4nELqfBN0y0YQdFTadtv6qNRD5V4EkF6jh4oY/G+
pv531G9rOvZ6lbTiPfTdn2Pj3ZFNBQNr8ui95nwcw1i/T1xDcp63vvHqhPGn07mHwI82Ye4w8YoT
Ige8YzS7p1rDPhhBjpHl6MxseQWDX9lEyfpA4MPYH7XxY5xEtbGATlH1b7M42thj9AM85Xl6nqKc
nlGHLAPiaYc2Gj0YJkQIP2sFEwqWpZ6glIZW9Txr5byRvPFTzsqWeE+dX/wo0ef1FWyv8UCQ49FJ
mw8tJSncirUfHSsZKsyMKVOBINYgQoHJ/dXSnH177UfzIjWo321KBoHRZM+jM/0GE/tGqbKB5vOz
Tc4+zK21orDClvOPU2VkWxubeGK2R7IJ9aA7zzO0ctdAGxJk/tMEwOFJJ6bDloehhQtcZimaMcO7
2VOprwdaSUDR4oKVcAo64pxd4DXl1adxMUv73Ke+ty2JzUQXtZncbt44SfhBqOtvLBTWbt/hAmlE
pBgY26bQnPM46Ye0LlkNSpzoXa3e9P74CdH004W4A1TNSahnjFjRwXn1pTDGLaY8Kwi9m7iCXdjJ
r1jUxb7Epq8jug0PgZo2yonepca5JmeDwSrlwRhIjAWx6kR9MkP57Vtkp3GHIKY5al76ak30R01h
7ovRpr2Iy3qjjbRUyEzfbGl5SNBBjlPtGYT7ydXg8qc5G707gtGaGZ/8JE9GajxPFEkKeck28B8A
lGkHkQpW0yAPqaaTGJTZe1a/n4YRvjmRluz7WrwPmDzvwJfGVTsOHxUD1HjkI01uSrGs4zlIKhh7
OrYNF1sWe0djx7btvVZV34TJOSLT4tsQAJxmFiqSMpE41AC3sblezcninJfD+xTHO0xLGWpBsFvP
SixXJtprlNu8J3nzqonp6ibxa6H3G8+EqjbN6O2wLkcE7eyla8KzMh+zENzE0xEmSSLvmJYlK3sW
X0EArrJxmHUh8YnvDckjskBXBSZnZZ/2TH1Nred6oFJTQS+cFclTOjZ7SbCdbdbvYniE3+z4xmcz
M3nl3wQvgnp9PUhiH1q5cx3xojN9X/m1xDHCWTHjBRUjyG5VONC0ISnpEhkMf+azd5v/+l0yQoCj
vG9zYPSUuZNP5jsniM5TuDy8ejQkypAfjL2If7RC2/z7T824ZjWCLKLuEjC7Govl6SonOKiHGAj/
ysgenAi9mHg4Knn1o2mVMAtfZ3KWeNyIWDaT/9WdQ55jiH1iFAh+B+KYGOaWb3M2IBa9+0pOCzAH
dhaU2c5gQ6rJKar5nuj47fK9+h3/6qBdBZw5FkzA5XaKVAMzjTYFsNA/5aGtNExb4uV/+LEHugro
OPtW42TUolXA36u71Ia3U9+ryzHguYjRuLaiO1gVZhtn035kHVobIHai17/UgZU9fiQ1jwAx7alO
8QexxK7nL4z0HPCjKAIgHJJZxn1NCIW6h3q+OsZGsyo36lgdAn2QZYUfVhIc1JPX7bCt1QtgcI03
ypFZ8kg+mno4dVzqaTX1ciDOL6+dx2icfUS3pf469vXHlkm2gU5R/bol1km9Perlqbfw3y814KjM
kWoO3KyZaSYwVU8YrFWjTX6u2DX4OBTc1jEBmzxslvle3adi3q+7nzpti10BcXDXLvtz9yTS9zqK
btLCV1hwrHwTyTQ4FghFgxRB3RTxa8I7DuouRA1t5oEORW/ZaSHU81D4HSwmVC6g+9S2n7Iq0R5x
RnGfoHrI50d1D3VMZfU7fvj3QUXcqA44qpyjeiqe4ipFykqNUX5nLE+nHg6++IGHsSAq0qI8B/MB
bQHVC/zxsroU7Xe9Yojll+VtNAEWW2JweoupHhTVVTm0zUaYTDoiK0Hr4d0tripymozVrLn1Psaj
h+1+IneaCU3dp19st3dt5HQtMLIhKPMepWZw1gv9MDAxN6XJODjVOZfAovWSU9GP+2sahiPp8/YX
ouLDCD2dUkJPdmUWEnboNAenNaCHpBdihlIAPTYb84lu4bMQRPiYnve40CDshhNVFA9skoBlaihi
N3cbp3XGEF63aTtsBRK7K4/lfIjNIj5aUflCpsQ9nAkQQ/RK3ySJ3SLPsavEk/pXBI25rRVNTFHB
OkhDJv5mO7EzvI4JFpsIfPP4Sycka5d4P7WgR8/qTN/6sCVozgGi1hOQb+Lkt44F1G+13qs1p+8o
h/21SyxJTsMgSUAW9cfk9C+Z8uWYHUB212TaZE3sGbagjdOP3lg6R8J/2nWbGmpFATR2a2pPP9Lv
C9ztE7XKVYJ1jLZp8V3S1LwSEyfe7YKBSWszj0msw6TZySFoMT0BY+X0BhSeCvSJA+7JJM5f4WdO
K1eNzPQeBkVXZj/tNsGmKKJ7NCXHX/6usDPYtFb+Dn9iq2s9FRPD/aNsjYNeMEAy4ewip942ff2t
rI3yImFtb8I6Qadv72aDQUvvY7xkD/pLnYNpM0z7CCtib0hFJImGIUUVhcmhseh1luEktfOh9MAO
yhig24TXt+qR8cxhzyQ2ZxtGNYVh07S3XOx3zFGc9RqfZ9iw5zYAjJhkYuFrwTATYedlgfDzY1Fx
mAvzqoIqttJrCf9P7JIRLxU9BMs21BhaGvDe8uolCilSlxPd92JsjUrC+ozA2dpjOBBSVbNkiGRf
dgz9yqLGBUfNnQd1yteEY9KPO+nOaS4uYpnjpPGpDsJfy4y6UfP9Q+lM8upRLTFWcR517xRU2tsc
jj+JJTK2SZDulqduMJNZuZmWbEezjNfCjsqjTn3tlA2JsDYkktGqHn7RCqq+0oPHyMUKzU3Rwcry
ms6J3HSRfy4Szgupu2/56LfrWgKcDrmzEwF1y5w8Yg4+7ZOJv/RSZ+3oVFQwwu6WYmZI1ugU5c+o
GQuTYV86zb0ogZpjiYbZnMIT0a/5RopjPvDZJt8cIhHQNQUvrvLtL4243MvxJxVnhQ/DZO7hNJx7
dGHhaH7XDYYTscwv9IEOadQzXvSyvFlx9ZN5N94ykAIx48L3MWxuQxdfDDf98vNrEFAaEahurycN
1FldC+HAua0V4ytcF5RtLmuAkZG/KGgiDL2/BCjcI3BCghV5JSV5SYrS92ecqgaKC0uqqDgeijzc
nZIPV1pXg3rfy6GI9JLyqE+pBjtOJWCbOIj1Vaamx7YrGXUJCj38AQYfkTPjomVo0ObM5Sg/PjIK
pnWoWA3qJ3w0bs7sPOOwsGfYw+CGC3ioTbJQUdynNHAldvyMHPESuAi32bId7DBEZOYjh2wXekwE
qqFc4SGShbdRx7WyJcFzJot1XVpUZepJJJPoMjS+5XX10eXOSxbDA1IsL7YOqkeGZTNuIkXCBVy4
nGa5n+8QLfxW87OFmDML1mGe9OxY8CbAiq/RhBERH49nxxkM9gu9ByiS6nPHCPzNEv4Zcc2HaRQ3
q+ZcKIP4XZNxueoYaqOH83a5JFHCHLdxP+gbJ2TD7+dguHQ9Hag+fouj7h0HETpMAZMniR2sRhRH
BhLK3ZjBiEpeYTvW2MfEVoYZXcSWHUGsDKLkFwQxi6EqHkUREJkWuVwIA5wIt5UHOeRoBJs8uBSa
v0MLfbEz8Twz+gY65ARxBS8iUR+SHZZKt9Juq6bCd6yyXuouaE4M2TZJNYwoa2B6VKmTHwPXfrQq
5yN1zZ/10H3qKTNka6YGKPV+nQg+ggBlfROtDZzSljFjU8SnGMUepDohN3B6+nWU4fwgfMXTUmOm
oaV7sAd/5zGTKhjOtVH3lo3BPnV451qPmbbXf5Wpf/9DnpLdj7L+0uRTUh1LezhnueLFqpFfnrjX
2TSIFeI07xTTM4u9TZ8Y4CYI00AzWkgjUfmhJnauGrKPWHziMpZ8qaGg69dvnSlfMgNXM9VviImz
FyAYm5PafeK8eS5bPAw0nPKW2dkAS6Sugu8txnRyZAGqUmafTYCJl2PU0Ubk6f6fecGL8zVBLBEy
fDLVFavacPHeNqFWez5m239jBbcmFxoc2P4Q1nAopmEZijL59f20RGbhvCBg5APugBFtLQQ0C1Qs
HBvfwJtUakzdFT1K71n4RjZ2xVVqsBfZVG110xST0Ysoi8LAOy4/YW+nTvf8g/eE4I0IL9i4d6+T
RYeDA2maD/RvgnFkoAZ4jfKaD+TzHPG+/fMLd/6TTv7nZaMINnjtwd8swaFxkWCTNv2BNu2Qs3CM
s3ENPMijGlvzam6vWf1VTWSYEtNO3p1vEHdjKM5FlXJB0MnBCqBcqeDfTYrmE8ME2DJZwvLG+9F0
qgCbg0+/IcFO+LsBB7LVsosCsK0zCAUiZ1sz4+JFtCEXAhRk5Y2oyqZYnaeZ4gONFp/HH669IjiU
JVBQ2Ew3qqx32bJiqxWucE1aolgcCdJIDsQ91r+bZH5sNZwL/vlNs4L/oL+jMyGR3kJtEjDc/dub
5nt+5gnN6khssCDA1eF9ZkbpqZJomeWO7UtvMhZbyJQLPYKpy7GygePU1kLDcvGqwGUN0l5FqT1E
DWIXRY6ZJaXXPLN4eJhZ0cbl56zveOdcTqFYj5+ASd//sNls61WYzHFnWiRFbohkcpiz9qkXI5tq
fMT1LYoBpdUV+M8v3/vPcwaNOaxd9fIRGPxdgoAQOiPqI+oOut6ZO4RNWoiOyovZJgotYr4lEpjb
rBW6mYIJYn27kPQ0i48yKRQJXLHJSX99dOr5YmF5y+KH7oylrhDHroZiuRQMYzM9kcG8r9SmEtnF
x+TzzpRBcC/zgic0gFvgQLD+aOewkMyIAmIgVeFKCiyUOdqKHDcq4oawMfPw2Y58mFTpCMMjHw+e
Xh7SeVp4SKQeNie8f46uj5eVq/Y2OzaCPSrJY6WIWJgV1msjZwxkAR8ltOD7oIX9mX0QwnxOouk1
g5owex1CM7W7Mq6qKchxYlsKZTMNNvC4AcDsYwMT64/I6P/XY+ieOuX+9wLmWSaiFeT9geV6+t9k
Ic6gWXU+yfaQVgi+BMXqvvfTcWPacHZK1L+za+HL5rGVNsPJdRtz04r4iz25HiA2m330OqmTjwxc
qMJNeY6D4urjBr/GnIZqKCm/tSbNf8n86s+i1BlH28U6TqAoJuXihy7nX14SfcA928kuuZtB/uVn
LByF9gLOwobamsxQYJVlLdlUXeVdU3v4mHGY3CLZ5fNw3xvF47RDsCFNxAQiTvm28LTXsMcCs6gR
5gXeuO3n/qw1vb7LBAGabemcS0M6Zwe6a5ZZxaFlTBLz0BdRjKcwEC23lMYxlOYmKZrHDqzuYOGT
Q+HVGSFFjA6bHO7sppbAjTl2pyxtiDeqD8XB9xoXsJMFTzHDFjqb1cNAd6xfasXHRpagI4o0t82/
8iDa9T5rk2OzNSxMquX3JoWc1WpPuoi+VLCkllqr0ux+LQUlPgA3V2OC2ZYDnv/qylDErdZz7nPY
XlRfHNXJdy9tj0EVvrJSfqjWlC4a+bzChpBTf5eB8z3U603mDFB6RYh0JGj3wJCXZqbiCoiqpzUW
RNVW74oYRMW/trWYMs3JvvB5e2qK4mzqsUuTCIc+sajC5+DXVEZvUZsfFqZqH/9Q6mjNVI8V00Pg
d+mVSCKcggBwlRkuMs6UOWZipw/VVkO8uUma8tK63j3TYPAqVpeqOLu8MxUZJF9DKr/4eXz0I4eg
0z/8tkH1HaXgotOLgT6ybQ4JHFIfEMGLgToUgc6OGTtlOuhhyeGaXTHvmD3Bvbfr+2DA5286sfZV
K0wlu+0gRu66wXryw+o7vo5wuWeeXO+bt6Qxvy8XeNzW8cYpx6c4FTAA6ggBDGZAdTqGp6qlx+8A
HnAu2uCb9s2P5M2xNBYb+p6VI9O9Q0/uay2lXEH5ZwS0RYanP49N9Vwn1Q37Brkh626FmB5xE5u/
HuZyQ9TzXQM834SGsW4t1LtL291rACfCAAqYKe8NRX+sNP4wHY9xIi9D9AOkX8O/l9M2js+G0bJ7
MDPKLf9cuzD8095KzvhOYm5QQ5Ioy++ymLeNj5AtkwyumYy/DlllnAfoaY5WrSU2gLfUlMdp8uWh
MjGr89HfriRunIS6e0AWQ/ZclYL9RA+cPeHhN4feEl2vm2/qUGcA6MsLUuRPJ5vMl4ycYisTFy1G
CzYjYum9Vx+3C2YwhY4wAMQpge+pEyLdenip130JINsn9q6MO9zSTUts6dD9TYawYhjwsuw1h/H/
gCNXMCqUtKdTtRnc9YrYA0mzPHioURdiUI+sZ0pWKZ/EFs/i8ASr7GRldbPLtPKE/T6acRK7V6M2
X01Q830sNIgsZXks+sk8zcF8jUs7Q/lt3rTBwKbDrud1MWf72Z51CF3fa9Iv2LybaCed7ms0udXR
wBgq07BOUNKsk+d1//qOsaGRkSqnmfrTbLjmDvraodaJvIxd6+4G1XwK+jfZJC74ElQUOTVOQQXP
tz3DoKFP9uRHjvAVse80vfYM5WE8NOGsnRMvxZ5w/lp+6NQty3co6hiCtjY023JKt+zjDgRA/zpD
Xj/Ythecw2EmDr20viVNkF0wkYhX1owHslHgvclI5Rx11XWg/zlUcn6IPC895ClWGklOzAj+jQVG
rKW2rjAaWAMjOudYmDdIdM5+OcrlKCwPx9XS6r7w5oYDX5Vk6QYJIxV/MshORdZcScvZF74g9XGK
j26OazB2LZc8TIO1k/B0epXgL6P3hzoHpyfQt95aBjzeDobg2S/emgF6nelEx8xr3XOtipDQqODT
jd24R2z2ZEd9fyC/fO8ZQCoZdSeDlvEtSPXdnEyb0TR/WRJpdzqY7dlu+vY8xsbPBnL6rhir4RzX
IxnIfkGIsjttsxFrO4/Q1LMLSniWpu2t04ixIWvxC3nhb1kiEkR2OnQW7A5F4WJaQg9J5MlZTk9O
Pz2UHZdLHBg3E4tCH8QE/qDWpYfxJSpn4+Qnp5kDwIWvBBgK8Q3OY7HHV/EUDVO/1wuXLrlREXG4
AXQgGVj7zQxRcFIzbiUMpxME+/SY4jTBJZsnYIRGRhgk+woik5PPSs3Gk3qb5TEiqLy4B1jj2vT6
hC4vfkhgiG9MpVGhGUuwfWUY1xmnhQGcdShRqqqHmaWVa+xCgNW9+LBIuEiqAQHOxBfpMeBTGoaZ
atXCtFpuoFf/ymP31S7m16W6KMRUbZiT7aXJOC/qu+8igu2ISF8xuclWwUE2m8d+oys9g1MBtKd2
D8qzXajR+TgmCNxnJrTVTrbZJ1nd54WeXZqkiHsU0ozrWi5GRGvS1R7gR+2Wo1wI0woimsPiNsYb
SI0nIzYeDLuBZEK9Pg8B46/uvtRJ7cT2IaNChbXG1LNBu9YGujNgGgPAm3zC+UltnwuHHPELrP6W
tZ9XkYJSPM8h6G/RYYSrqME6tHPK9PY+N8WH4sMq9rlrwUBH2MQoccQdu/5IEEGG1VwtqDnOjBt2
fUppl0eqJdScKr90IdVljwjRypjD1c06a/JTCq64Ggaep4f6nDWQzrShobXilkUkM0e1vsKGHW6/
iOnciU0ljxeeeib3xiDvc5+IY1lgkppY8bXNZbXTu92i2VoIwmOLjKDV6UUFPPstxiwK2fe+rDqC
U9KBcxYW/W0zzoTcu8XJ6FG+phjHcc2bh1FrHlo9uEfOzKzSvNHdog1x5Z0UkUuRJ194GXKtMoIa
tHs2gji4LtqBdvoQylm315stvjU3PIcP5eQiNHEOSwPtKbbx0HmPsCUeZdFZO9HB4uq99pgvaJrS
AwbaEaP1m56D3xQRHo09uaIDcToBTny59ZIrQLNW6hpi1oKV3gRnGQ8ULdbFMeFN0emLDuUL/ycS
rHLyypBEzHGd6k22a/A1BjU+WaGVMZBBRRWFv0UsqYvVGTHHFlgkZeQqNesHimi5WsCWMaQ/8UT+
zQv6fZq035GmHSPmK+iKM7nRU4mSiIPu8MKArmKPVE+Yy4q1i2DAwqcCiW7x0Wnarsu1b8sTRE4I
oYf1wSrHfpXiJKxEOzbrA6tt803Vngt+ENpUIo2DRwv1ede0Lxmja2UtjzoK0AavJPBYrbokrVav
felhVmM9NFp/TTxY0FjhZZuuDTD9TCDVMr91A966QK8RzqQEQrg+BHlwycG5SyeP19H4TTfgQ5se
bwepth75DokJD4E7GqDPa33yfgFuweeXSgSGixKfkPvbF0G1FW4SXHolRU2UFCnULQ7NZk63tIga
DxEoax4R/dKiK6nbK9DqV90Kv7BWzeBNZvsK+c5m9HBER4J5kyXHGmKRx/QIFyZbVI/E+GxYfZC6
jMREaNGnUfIeqiqVDXvrTt7HLJuPQzUF73pRfBkmYgF13WLN+eT6BfkU9e8szI6GAkAKkF90vfox
m9pfAuTUUsdIzPO99oZ0kwZzzyEGMIdKuo8C58XT3JLZiNXUuscFjkbjgBNZewpC29lomtzEwkLc
iCfy3olh61pj+rUgIj5Mh0gLO5IMinhjM3RfbtbiaRUK48XP/B/+GDyAQW1VvRSLAW9a8hTgWvEO
KLVfFX2URPJsZwzHAPXOmWrY/6xlER80kRIfwZj98KP4dxm7DWh0jZJ6KDchdoK70dhNMZ08JHGW
ww7dxMQ01JIU1da+rgYaHKW56/DeWgt8qZVoRfXjqiVxJtprajKeJIvXDfyZqZpoFZS+PrV+JNmE
YFApPJb+qI7ZtaMY87Gqz1eeCO6LcGpRYBjqpGom7bU0oSYhp14AuAW3NtX+43WIUnqJ+gZDBXil
EZJfCr9C4cz4SeNqy4WaAUQehtFAZp/FfwYAiz5HR+e4CmF/keIKlVZ1HTbuK0m3k/qxdclBUZW9
MDQb7fOTGzwMc78vKgzEDLgnx6QzIGO5PlOcJD8lU1yytbwOtsuH4ZxTOzoaNmbcVuflO/I/6Mcg
/iPS1R7E7D73dRmuHaUq03oB6m39nNQqm9GDyp6AC62FeE6/hp7MrbmIyoM9Ym4EpVVPXG9rWxuz
51NcFLF6MrETlcEWOe2YG93aKGn0C0m3txyCnbLiyrB5t2MdfToXtzbaj91YsruyIqUFzWJjo9r3
AGj1juIgk/a2CaebMRkQMFBdDHNQHq0aFzpyFbieWuO0CEQlwbrOQGvUb5B6auXjMuBcmlxToNuz
vMugZczZQd/bonq38GmKqvmhk1yoi+o29JhXOs047KzPIRjvgdaNm95GoJaMpX1MdYlO3f1VIYPA
0d+71CUE2skDyK8n3TpW4addxWAPOjaxUXhYbDqmQZuupv2WR2QrFFIgLFGIjxPZaP6wWL+ATZ+8
AO3ByBLaTvKryjT4n17GRYclWp7flHt+5lM1VUpiuGiWF+VJPDdHVrR7YDfvy8htmtjr/H56nwPj
kurzkyjmdAUVHmAsyBRLodw0Qfq+wFYoRdlX4+HTC+fHUTlsVd69b8Y3Oy+3XubeZSiubUUWgupf
SZ/BFY1jWPScYaRVWH0zkFHjZrdBLMvBL/2kpuPXILUoJYo+A/JJcBhymxWKg+DPzpfW7a0bmB4z
zdwpBeJydWXWtLOb7uyXJtSl7NWOeClV2hyDAQ5d2K9yVd41PcvzcskVaiKzDDXUoGgQn55rVCDg
erPPp7fcpnf/L+rOazdyZcu2X8QDegM07kN6p5Q3pRdCVaqi9wy6r+8RoX1716nu2wcN9Mt9SUjK
VBomGWatOcfsObmsFACt/lkKrktNi3eDy8hJzPB7JCvHvofWVQ+Qfcgp2c+i7xo5AqqF+dWSNlqA
+d7alZ4osWiXUHMeVadXfYdILejVpxSdW5r5bU2+vUdvovOeaDQxs8g1UqUzMgkfuxz66+M0FelK
NuM1Xfs52MNbH473lMNoOGRRuokPicvlUVPAUGcDMWD1Vl0Xqoag0WCh5cMTUp/cz7r3INfMiDaz
jepcqAZW73yEfv+ovEQB1uaVhqjRWVIATn40U0hcXkhQQtIQxmC4WUmr92pTNFzlOSE8AGpX5GYj
V8ohWugkInwVMXtWBaqoOi2XSJ6QtWDvLNfSwoKnwB70qLUQC32Ta4SB18gZfDvWTETWoHhA7c1C
aDpYcsbzkXxi5c7v5HrMqqZNAbpG+gVhQ8jal1xpGSw91VFOY/t1ZN3pTxR8lMXLePYWUs0g19KX
7DRmMVInWe0YoSAAPvole31JjD5laa71kO7Vc6k09qWmk5q2zRMb/1+lhiV60jwy2EmyUMbiQo7j
jPqU7fY58UyqBjShOlH15ikyEJzSk5BdF/Rn7lqXsTqhqOHaJ78akOA72cJEakbPy+drKdo77M1v
HZvbpQmesT7QuKCWgaLevMny+E1dQ41hjDtvajGseNU2quat3+MwkYwaaYlzJwJ/cz+6U0ZaXxrw
pZvX0z5zihS4mII93hKWGZK44g/5O4UjfWEfrEYKQUPbgKKVsVCaUhhwhvuiWhxLAZSgdh/n+Fn8
dGbw7ZPN3BN6V/LQ3ku21KuA0gV8BtpLZf7L8sr3pBjvkmDGbhkZqv9te7vGQnus/JOaz6Rq1syc
RVdeZgkTKLys3NXT3sYPUNnsG+TJOies7XtZnZLLFnpkyWbuCK+RrkK5nkskCsEqsL9KB6KSjThW
sSP1jpJxQ1Mb+RRuTe1gedXaxRUEHy2kbJxy1soLi7bPiUCjezOiX6Zr87gDXLgZa/tgRdUvJRhA
Yk/PFD7zaEX95r1tNQNFeXGXLIIFSuS+44U5yEPGSPemBzNZKznmUs5OuyvuYo/VsWx+y1EvrcUW
tX/J5iiyVuOUf8oa5ChYQyoHN/PHSwRLB5ID57WfYQ3W8frIdXpN6VfgE11C5zi6frJWHyEeJsre
5QK+MXbRhT+qDkYpz83JD58U1yLDZs0cifq3jw4VTICs1gHeO+Z7MLNdyrmukop6uh8tD5NG46yB
XsT9sAXYhtQmftWo01zEwHhabNzmbCEaolubhzl3G3a8bP4EX0tQ448VgO41jMScFmqxghPqDlw3
Ptr4lzyi8tViq2VHJh0dnUlLRNakC9vc0D2rV46TXUoqyItTEi8gy/w6G1MDZmDxKfLkRq6clowl
GmvbXZ4muIpLzh3aKi+6QRkmxCNaGOO4MpfXRmDA9Sh0uHIh4Zg2yWrRclZjRid96WmKoCnDP7nC
x3IO22lHWXzL22WjRzP9yxbPymYSHltnn1quAWGpdSmTVtMyr1ltZFgq2O1GBfQ+knYaSUSQDoei
7X/qNDw0MCZrc2AgKX4hHaW4G3pHYQTUU9iB2dJw64C3R0uW4gHJFtQYww9g9nt5uqsxMUsTXk6k
O9UPcXVc/7lHS4klmFpm6rGPlN/54VdYIERxSe04hm1Yhid6miTTaO5G1sAVssBPnB37qKtCFRjS
FB/PVHkrB7NUwRpSXT+x5WHgoMy7KgiZ3RJncJFrL9ujH1pHy3UaMwJfkhYVn/c8w6RFxv2sigmq
jqF1pOyJwXxUcIw2n1HbZh1qT/xAQ8YwSsgIe2jLO8V5dW/FnDkLk41r+tGue1pspm4i9agz+QK7
xq8ZEizpDFhPG8d5jOmAr0ptOUw950BZMrHrwWDsquwgJOal8CoSGWwYJO784Y8/lUs9JB2nMwKO
uaBW47NJderkEuPU9f2BqQCm/D4YzYZg4ORXz46IMny9zgcuIpjEkF4Zh6ywYbpOepoKJLML+mgl
YRuPi+5RfRxY7k5j/dIzJMvKSlFRjzHqQ8POyAsQ/SEe/qU20P3SPYJufxlGQtRMvp8sy5O9YiyF
tEs0urajsDbTOMVszxHfjmwwPDf7mdXVcc51loAuoWuelPrKQj3qsm+QFD9McpVQEoFfGBedsQ7J
lukhztAw6STN1oZPjbHRPSehPiOps+8LqfjIx+HatAQJzmZytX00WC25DGQM0CWoIxbvDlclxdnt
wNQSzS7AxIXqW0OVdKMH4UZJLnrXZ+fpRBeXRcq6CRiPw+Wnx8IWbQ6ul9Ij0eur67oUb0WDG8Np
oQC1Hs83pc6GKxRhV+ZulXgodtHSzRHbU9Is3LWd52+TI8MM6rvOGD5S4gBEwlv22nfCD8hEQ5JL
gE/0S/bEFHkncWmANA5PqtnaL83Wt6qAwlfdsCp5VXCVJGtutGp4lPNmgwadwr04Q6jCRi638Cnd
Ic/gMu+i/EclXtUQqsazMn1PXDYFVo2W0n7Ng2QfJtQH3GFqVlPb3nj0Xnds89+12NmSZ30fNz8H
X3zUDX11P+U7y02WbAmquvVE5E5uZZcObqdq4ylUCIvxegXNj/rru9zdlVFw8BMi6RDqWKVLkSfa
N8vFHGKJB+io16Bf3tl1cNZIUSuM7LuCchQaI1whS9N4CAjyomQZhf5T0LMCCy1WYD7Duax+eUAB
lKZjXOLT6CdvKA4p7k0rVeasafUQnefvg8FLDgoMpZReJP5ZEfOAEg7I5l/mIqL1o+wnkidWRqEI
V3aT/VRgIcdlRgkqa8MM/CpS+2fa5c8SYCSnTb1KMWlU7adfdTeIKD9Vuw61337u6tfFZx0EdaeG
7SK5DVQ5pWZo6FFbdnR2Y3nxEXn3hEXzqBrAhkfHjgLNCvD8HSzA2xC5H5G3vAUnQvPeh49y+zRN
LO8rgEy0JCnmDZ4kWLE6LKTET9jFjZsFJhBo7acqDpuutBNPA+UpsaZDgpDV4Xs3OpTwZeujsZZw
nSFCJ0N/DlOR2A2I39bqJKUxSv7g4K6LzqhkI/5BxKhn5dHn5EbXQwOy6OsLZcKL1CrhXjiotZ/a
uxFomhQhpGp6mrmbOHhGPPxfLcJHhNkWgCYkusl+IiurT91Xw2RIRm36PZaS2thot0Fn0iJlHWK1
/oPPnvaUDPVrb/jNhvYORPj+itYMIbxEicld2iSRSPj97JWdfJNK6aHIQQdoFD9leb3qnjobzbXa
3vSSNKbaqEKYn45NmJlwPnNnwlEocRJyZyOrowkzIHBqY21NHrZEtmw5d3vSPiulIDbSkHTwb2eh
38TVglTAYn9mO80JWifDaOl9yAsiLSRJGF+NXEUrAVzWsdICxP6tuU1bNhSF/KCxXAH04lY7uG1R
bsOJ1FLf6O4VvwvCeEG7dIdu3mcHaMLuo926dZGGd5UVcy2H2q6cMU6btKzWtUxZMt0nWR1fKu+z
1NoPSbSSe0YaH894Wg6EYtxJpkiVOJeFogdFZNaMk033NHgEW/qGixAfJiM5wx3jyl2x6E+KfZjL
tx9ol0nXIO3CUN90kkYHSaTYhxYy3e5MEfNDVVmMiZEj7hY2ou1zRZ0f42mCDDCxNvIQzktW85aH
B1+KeSoSTWmgIIJhq2Xl5Uuuq666klDKjae6chdJ15N7MFV7okZxsli95Hbxw5L1U3mU/Xq5KWr/
5NW06xb3RzE22GSQ6OrFr1nS4jz700yme/n1gObPCEiD2syeeqldzkO+DY0iEz0bAkEmwXdqNw9Y
+JjQaePJu02WaBMujVUjV1byMKsVsSynq/315HHRK1qRfPQMHQ61OEtmtQPswSvgPM7Osxwo5AyO
5ygj8GAlphSRRE1O56xJ3yaVbUvbOgX7YXYN7/iSvzkk0VCycllww6nhSCxyqe3L8j2sy1uXxEml
8lwEiuu28R/UTDKg8gF3pLOUp7+f1qxEOEW/uQALi6U42WEEs40hStxkpfgmxxo19zvhcrUQHm3R
idrzTqLYBHKcFVkNv0I4GCtHT85GDdswKeu3vnqcLedJEaTkote1lve8DEgzZsNYjlayWqLotb/q
Xfyt1qzP+t6GUUwoeFvzhcpVhZpsNJKCw3neIYn0Q7lUldUL89oBS1jZw3BMy/GITeoWif5LR/7V
Cnf9Uzk+xAWdZCwRT41pWjQSU4au7F2tb7XSJi+XhODOea7aZvyqxhkGxQDHwdloRtaXCvJ/m1V8
k/xoq6761f+bfOYfVT23uLD7//Nv//Tb/0dEY8cJUPj9v4HG6w92S0jUko/fkcZf//UX0dgw7H8Y
6EY99IC25Tg2TOG/AltoBv7D1h09QFwp66kyleUvpLFt/kM3fBN7m8xSsUzd+htpbP7DseD7Upj2
fXi/gfE/QRqbfygWdd6WYSJadD1LR0RvSyrub3ktJDtXBCaL6copHWyNSt/V/WRfBp1CQFTHwzOV
gPIo7MRnqnKg3bUIpo2eWN8kFI8IioonMK8/ogIV+RTEu9AqrwlUtCYGlGSWt4UeaKfQnt8Tzcfe
0+bDcQrsA02259H3p9synafboPfd3W9fxH+BQ3Yki/k33Zv8YDYQX8/jOobo60qt4m8fDBR6nQVo
oK8RmQMSEI8hx/6x2K1ziPuovFSeF28MZILk2mnQCEQHoHKcjGsd2z+RldXnYBqAjtXTDQy08mAJ
rd/55uDetOwx6diKOy+JbcROY3YggmpYQQzIb0I/ZP2E5BJ75UPlCePJK6p2zZoA4UpaD+DIyn7v
6uUvUoLHcyv7ALPdbzXIBxBFyvRsiTGV4k7B8pT0Juie5EtMRni24pF4cM3fdOFgPYuJkT9AJn+O
t06pRcdy9rVHd6mtQylRllEESvW/P6buH/xrdUxdDxCrGdBi8M0/6M524sW+G8z9NVrmfjeIONkB
KxPbiOH+aYh0NgPLfNIWAvusBCdhWafvfTV++nbU7UlFMM9dT841nv/bYRDWoa96sSX4RHqx9u3U
UrB18+zBiCCJwCB7Zi9DEGfovEV5D6ond1mE10N5jhj7I9tfSqZBMAeJPj6xHIukE+xxyuPSXeVZ
RA8qro2VZxbV1Z6MeN84YbvhojPYgPn57eCE+HWHPt00JOKtZnM0niyPYxksd37sFi9z5GwGD1li
79TgT4zqdh4EszC5ism89Fi+nIcMM80hjfvixSQA14HdZVn5Y1K44+nvm4HB/jTPafIv5MbGf754
PdvSPc5yl2vYMv/gkXuzFo14drtr6XwnLrI6+1lrcehS7dDGrP+JfUzOkBPcm2mwk33Wxls3LLeN
GZ/7pk1PZulcRW/rlwSbBsbwfdBvgqbRX/7FefPHpYiNzzPAsAcmYww38rT67VJ09CmyIS6WV93U
uhMYqpvSLUgIiMdEZlsH/+LlTClp/f3Sl68X6Oy2wSoYAbD4f369mvN/adq4um46zYhvNeNn02ds
u8mhgUVk2FeWA3SlrSV4bLig2Gd1GzcQFQs9VjbC1h8ACcxB9NJbenHUR5akjfc9bdC49QkkxDhH
t9SGMC5Cvdx2VPFuqqVod7VJcmWnh+7Nvzh+f+iqqWFwrZkUyCDquHI2+ecP5HlWEkdlkVzJ8Hn3
cqR9XszJP/lGy3AVNevIzXTQw86w7YZau1iMROcW2g4NxOYhYUWwGfSYpE/+yZoZDaHn3KmbzA5+
sv33jlbCJTgbsvYK9/E8LWW/7uJ2ZwpyZgfMKpR8F5YawuasasZTgz5FqrKN06JZOECSxt51rZdf
dQ/8Vbik3mtQYAmM49NshPHVSIVHATT3xYaskyhYOoaAutvROmJ76WTTDbQ9jK6BvmW7PJ0MjyIk
JPtffUccrtZidwmZUDcigXTmkweMax0Qf0TI1xkNGQgOuy+v//1xd/7ziURMC9MjqQJotjxbXn+/
nbi6K5zScULtZvbXPV6ylaE5I0bR9m2MNQbeAXPR2PqA3+L5MzP89KdVGMikqvGjyShMtZnt3hIz
Rd8fRsC+N73wIZ1p6CTysUO3nmjHfAqRXWG2HicTkHda+dLUPse30C/nuyYvMnaXOSNR6dofthFi
86kf7MYnb7Xtgu08LN7axPKQwiG5LNkiNuh4tWNUGo+jmdlAWxr7EC8+mtGGjZHm6M2uZGd0IJtj
q2nleMDAQoXKBa4QOT1ogfbbkE01Aoi6fbG9+9bspleidnpwy/8is8AM/rQM6J5lY5fw8EoEBpZL
j4XO74fYbf1Eb+PeuiE9F9yJkRvnwBfGWYdyS5E7Mfb54voHdYe6oawOvkmTj2k1bW52f/+PEWo/
6qVuf/vTbw9xvBRuhnryv59t6Ap0CITf0HGTz6vuDvP0//749cjF1TSoBr694UyBOSvfpTa2xRE9
7u63f1R3fL2keoNxoYe7AOrI198IfeAd/P3ic5DxZYSe0I9d3G/+y8/096P/el7js4j8+fT1HuRR
UD/98bG+3pO65+tFRV3cpsYG6bDYA4vVz5X8DOoBkPR97evIq3vUzawOv/rR5pLNmmvMHL83BmPZ
hmTxalZ4TgwzOKB7llG9g8HQN8j43lQG+faDEOuRdezL4Cy/lrzPdnP/PGvjr6GyjaPILMrkyy99
6gEPz8lTT2JwPhEdjKD1e13oziYVAzws/DRkGJ8FO/DnUNDtokm5yjtCxZa2fDUTlquVs9yUQic0
3oj2oizOTPj1SshQYyyOW8o/1iqWgce1ij5upOaRNGTTJBZ5nu5HGZMckSqfQGnpR1dsxjBJ1ksf
alLXsIp8YpbNsAUNok+PY8kwSkSPhHbRz9LTn6zOFsr2BDYXyQkJKDUx033tfEiXyWdDvjPFtPQm
IfGZrw2WndveGWRBCzpD2ywdsQX3oLcKt0fTJ7R9oUKkZZy0aVUP2HSYkAAecfm+45n0weVsnLmG
UYPT17E6GwIkMdUpedWDCq6WEdYFWda1BmQjy0i3ljHXnQy8DmzjDbMa+lIL+qJ3jaIuPms9yo5c
djEBsh9at912ZWteUDA3/Dl7g8uBGYKwbTDAn6lTP5p2KzaVaz6kUXsTNHCHl6DAgIayuCa7u0E7
sAfvqJXhE9EHNKRJNq5I+y7F8MObJjIQiQEnchpem4wGt+z3jNJiWNXWnogvMs8t2t0yGV1zid1C
NXqudEZGY8MCIDm29UEjh7yVgeTM2OdMRpSTd444AZizI+PLqZLSH8bl3OQPhVdqNyZxArOMPK/J
Po8MRFiz18CjmzjBiKEfESxcCkHHoBycI2lStFOWddJGPfgJh+k9bi6NQ39kHsKjaJAttRmlkqRf
CBmkSbsyO7g9BFixuikYijPv2ZBx7nRZUfUn9HAm9KFmJ7YexSsOvj6t28E8tjIXvpAJ8QtR8R6R
8TlyDif9dCuxq6Z22Dp2+lBGVXvBbHXCWI6QamzglxJET4X3OxrbC9GAdPqTB8qOkvBoXEoi7Klk
+DLRPrHLbGWMs7my80OoEdWeOy9TGje3tFehgAjoEd1w1zauDHwfnhe9eoyt2gTh7rrbqEWX6JgA
uNJkoNZgYCaPgt3Q2BEqNGM7pCXshnpPREskNaotUXBwi9GZNqsZY+Sqx66+Tpf8Ezk+kq26HwET
rxd8V+QFew6r7uEqih4I0ahfImsB2aHle312EQvq7c71MD34McC8zAdMaMy7MvW+D1p0y4CFwqDL
XpDrZOzs6vlQmtZpDmdMC5l+KiLkU7YH+41Owb1dAZJCZLeNw4/C1Xpg2RnnweTv2K33J32ud74b
gdx78tL81iIaQGdAxN6PzgrzrszcEOPWmdKr6GxgNcImeRQRZTOwHzQWksm8agQ+zKU8ESm8sL5E
+lg9s9ii1Rc8jy6crTIHEaB3xbE3kf+kKbV7GugHKyvQexTIrxqAQkzQzjfN5/hNDkmlQGvNnV2h
xSgQ9Kym7EJSYrv18sKgbG4/gqUkE94ty8MAdnRtAk9ESOj/HLuGwHeng5eSeGe2Q9+dHCKJPNIJ
jDxk/9oL9kRGPzd6HTx7z1ZsWtdLH0DSx9iW3kyNDw0tItVonsDGVuhK9Hm2z07JOIk2arOkdnqf
+8l2MOfurtNRMLb2kYzChC/AaveuWyNMRgG7wqsR7JaBWiG8qbXoM/zmtPw4kGj1MwK6X+MuO5KK
jszTIwoQ9Vq7CUR/nYkCbzTzOIUd4m+s9ttxmQysEffIigiDmdk0gkE7tzK3Lgg84CagZadct/a2
QQOxwRQxwKYDuF7Ua9S0zmNCxmHEeEgGBRoSOyyw6bTFI/JAVqC9Lch7iQ9hHpZ7w3kXwXAxARGS
cW49OaZ/8UK+4aXHkjTQrppDKXdNlkez8So+3ASIs8JBP1gfXGDDPheJNP7JamlHTrpJm55VNc27
cl2PtrGBYrUviBSYAr3czK0gcUwmDOB5eWky/QGX8/KtxGzjZBVq+yA1pJ7nrW2ma8zQWRfLnrKr
2HlevQNhF69FgRgyiXOyHjLQ73ai7acUn0WoTfNdRc1hqyfBcbQMVtCW9YjxOKaAg7msNrV4M1f9
Ez5BCEmG1mDLQ5cZ9MG5D2tnT2Hizkunx3RYDlUV3+hD+FOU2U8DVAJW5OngLAiR8WC86dLTYMT4
KhOb7lSCQHOVTuKm6aN2Y48C9ToUgd4pX922ZpDmJF8NzoB5nl1T7DRHSUQJWuIE4bJa9o8RlM88
h8YbfdphG+j2eB6iQMMrUWE2kY9QN+rXbCmjW92Np3PoLAMOc/5N/j/4HzrzEa89LIv20E/g0Ooh
9/YRGq6nBACReo5unGU7Urw2zKc7u9Cx26C6vJ21vET8z3OUPgK9vP/uAlSlX2/E16mvuksurHBj
Ba32bcDPr57LWwokVshi7k1tqo5sxYq9KEjcS2NCiBYv//C0uv00C+PsJh09Z9sot76JspqyC5Q4
PSbpRRfFO9mgO/VQDj26tCyiPBIPM7u3MTvGRBLet0Qwrr6ebbiBFpr/MD0NFKWu67d66fcnP9ZA
y1BqeQ7r4A2+V/upi+wGJHT8RqOHPoEexZdR9M5NlDFlkE0wv4P938psnc/JIyJ4Fo14ZMkDUQ26
INFQwWEYDONeF6G9Ug/T7VfLru3vc6fpaysp29s5moyTxHCiiG2TF88kxFk+obPYVxh55quANL1N
vMk+F1oXXeNNppGUYwSDBq8QaWDj0I2Mknalu1b6GNAX3JvzbB683tXu7cY0VuqzwMlctXrZfZ8q
PIft4se3Av/0yUXhvRv0tmcH7z+pA2TQIGK6al5zeg5broPx3GQNEZXeSFa0brYfsiOiHlqTuAxG
q3Ie6izMDy7AnENJh+oht3q+WXkQA1a7fuyHHxoCsbWP1PeK+RbIuJZr2Okq5yUM4kf10EhED2Mq
ywaN7m/b2iG/lvPu2loFVXxX2B8kt/11IH2NpMylHB6McOkOKKzrgzH2+kNYoYlVzzaCtKqFD/A9
4jmcrnBR3831pdMb+9rPE8EZelH9IHVFW3LzY5AZK83Q6pcqr/qrSXXw6wGldgack39Pk16gJ2/D
y4DkksgK3V+H0AZ+BBX7y9H4XshIEdseq5vZhlUyVEa8US9BnsPACae7RrrJ/X65CV2vuxmFW2ya
dPa+46j+eiutoLrae8GN37cJ8hrRkWzgMyfT+7mEw0E9iiWfg9I9rq/VpFkX9QA9SP2PWXtQ78cN
CTQp50S/ZrkNaaVzLJyoS/cxDNT95GcuYqkXqYLwOtdGetFJzdyUveMjWlu+HkEdAsWxj9WXwRNv
2mym276a+/cOhKB6FYLKZGyUYdzmbKfPfeDVW4Q+4beYs1K9StdGyZoDBAUf19S5kEOT3Nx/cxHP
qkcsPV+PCcr6LossHyoqzW+yy+Nv5Sx26lVCy3egt7mHJNUS9gbNchroiG05mea3FP+Teh6MjQCk
6FjeO+S3niLm3J3raimmqPKonkdpQ+O0ne47E3s9Jvhmh8HdfGV5ALmabzGLerpZXBL3S1PbRxNT
4y6tsJ+ZXvVSGdHamZbpI/GzYOPoc3JunMp8cBr9BzLN6YOLByls6Ia3fsxqX0dKR/QJ/6Cb+YW6
pPOcm1Z40F02NmFsjqScndU/mk6KG5u6xon5PN9aOrEzrl8+qztrxDgUUGv3igGvv061U3w9a5ot
D+Ooi6eU/IOjA/F5W2XJ/OGSjsVY+NFPbQFqMK6OQa43GJ6rq3r7SHvHNWUtoM9RON0aOR169TaH
YXrvEWc/is6yTknlp1v19xJNT97147d6rlidlClewMkxXxZ8ROotko0FNimaEWb3iXXn0OT6ekY3
84GBkll/n4BkOQ8zY7V6SjcMNiZhz28+NPE9Heplrwdu9qYn9kY95TBBlvSXhMIBQtT7fgboEbhs
0jS/C+7q0gDv1jXGXd0l1mXpR0yU8rNPNcCGLlheqtJhf2ZMOCamYPlW6yztiQe7o80hE13CbDvV
rXlKUrt4FL727etdmZxoYVKNt3ri2De+Rl9A3dHFyzWLvPIZS0F97ANYy+Yksg+kz+rdCthS26ZL
nCMaMXB1ZkiN2Kwevo5OJ7D5RXXHWI4C1YkJyVbP2hrieaQw+ugZY36CKzV+fYE5/lQm+nc/ItPZ
skjA1qfKffbbhO0pHxLyibFWp5iIxvBWnXYzOY3vJEroZvxjGpi6IyObToFttmgMDbTYSDCqOhco
t8mNbVP3XTPS+lBYTnOD5p+lCbLEvWsDE6gz4JU+qTSMhAOzqnggZ7Q6pp7V4/pgs2rYxn7UyU1o
A4F6PkAFkfbLw9y39k0VdFuiy4N9yQ6WKea7O2fanQnHZ2uNOB6GbrQ3weTORKVp754MyOkMQEXF
6FfPlR8ck3QE8hU21mka/ENbsgdMvN678Sx21ZGNMDtIaLwt5vAIkOSdMgaWWt95EWYcrU3MEGgZ
enMXe1yjnVPDNRpahIZ91pzDxqu/bqIC8rdHPUl+aeUJla6XcT7xI9i14oQa8NxOTbz3EwzHf//9
z8epB6sbyyj++t9J2PEeE+pZ/Zt6AvWIZWh5DfXj339kGA/WlQc4Ew0gWp7OzqpTNkSgr2rI7hrE
ksXv5huei9Am2CXbIStfcFVQf0nYAcVav+wrv39JkFvT4WJBXOSb1h3qUydAdDXyJhM6a916YM1f
ZtBRw248jX3CwYUd6Pik3Pkcol3ufni9PpPUYfQ49fN+hZIKKZ3IBZPAlG794dazhfv1gGHGD5th
Vz0V8kb9lJ11ilMHOHuPhIKvHfKMTr3+s9I0PlAsoyrUzRzQqXdgfdONMXfB2G9jUczbpBneki6q
zl7CBgAPUud14xZBzW3hWRcvaru9OjxcZd3WzMaUwEEMPK7GhiFthmf14aiO1ifMuYVey5IjnvDe
/k5cZHUmJBKouZc8G0PNc3f9kw4get1l/EM/thwrQ9cXHP/GJTEqbaf+pu4FKCcplPUmFvh/SNdY
x16Lbb30kKNdorq31uqNxRZwkqpmF1dBVZFxXhrGFxdbQvvUZfzZ6rS7uAiHbWUOV0IKNoVga+kF
1tYoCynuFN2pnpF5VhETb1WimA1xSJ/CDLYX1Svn6/z4enYHDdlJvW6RwINKJwdwvt0fCbo6dLQM
yZwGShAxVNFi0XM2y0JsXIeSA/pcwh4WT1u7A3jtoW/vhV2KvR7TSIXDNO3Nzru42twWwDk9GCBt
TkOkDrTd0o4viY3ntWp8tDBIVNks2r2TnGLSW09GoLendpgoQg7otBwfM1gqe3t1DTzZSM15ayBp
P2lT+GPsus/UC7HKiTajvWZd7aGs923l3uZLg6tyGl8GeUXq8orsZJyI+qmlc0aJXxvLXR9DA+8z
dzmUrfWCRti9CbEU+MK704DrnhczZ32I3uUo+NebbsStl3eBvWsbjX166pCk7iXpJjESsQ+99tAJ
d4xIQHVRQGfz3jGIDrAGQ2A4XVIg1cNL74gFtrKVn8vOrh+WucEEgvrzhtgXa5dauBRm2MxrmpDe
LkTRdBqEYZ1CnKTBjAc+mUK2xkwN62DWoCdaVXmL+mlX4jQ4Y5Gr9LpBkTc/RfYY3pEoiHckz7EZ
6fnyoJVUGXmdmqgKarZZnCYnY6bDQXDZsspHwzjU6N5OsR3czOiCibMNGU48iV8XTZXvOys7p2yR
T+qmmKy7QDJb5sokBJwBDIM2auH/uMk08pDHCr+27mk/oix5RjKILchqwhPxFC9urG27DIaCQUHE
05vupGtc8t7w7vgZvsbJvIstszlJoERd+OkhttjobBtW/lzXA6HpkvAwmEa7Hy1IqBIa8fdN5UoU
J7E0aEur72GMkK6s5hIto//1/seOK2AacoKpaszYdZKKk7qh5CROifcSVMN07LhAT32f3iYleMXc
xNuv/qRc/uqnIUjRYXjOy6JxAeKKx8UTQeY6JfIGcLO21b3pDTRcTMpDC2oVFX+HiWuTixBqElx6
xPfqPPdQLDIaYlAaIAsQjREt+nH0s/nsEL2RpXhyITmyOPKYRkHfia8b9auOhgXYjbxHp3zuVmN1
HOUnUTcFsPFNWBJMo0gci8Rx1NEA1qcE2mnosSWjL6/VoD8FLaN8TBLL142Pyvrrp/A/fuLJMJbi
I91kaT+e4N6PJ/UTKM3ff1V36LVH5JVbHyIZWaRuVE5Q1hTPEeYqwuThjqubomEcC1mxff2q/uZn
kvMWRzKupGtP5G0wGaRwoUEwgwSx3GcRoREPF4sgSvmvmclQQvILMt6imQAoeNNxIRXSM+r6bAR+
TrZZgSKSrhulUZ+x3STeCM6bV5u7Zaxe8GpTqLGJcutLTKphXZ1Hg5BhgvKGbSR7sFoPDSRvZaOU
Y6VuXFbrONqS4uuQiCILKOIHVCnlWaE+SUYC7T5ku65rh9LyxW5Ksg8M2unZAWjezAaodjlOqWFL
cHVuKmqGNELCO8prYkXXI99G8UieqW1PJ4Qu0C2CkWyqJdBPaVoA4OjgIWgDg3bhcamZpY5pU/0e
CFxhoSBraoSkp1NVI9DJWhdNAImzLbe5FTIXQ0c49cKU8mwP9kUciickpNUJDxJBUXI4UD/98bfI
5UQEnfvv7J1Jb9zItq3/ysOZ84BkkEFycCbKvlOql+UJIVsu9l0E+19/P6rqAVV691bhzh9QSJRs
2GZmkhGx917rW0xcuS+6tsLiitoAWGmRbvJYxausysozs8IAfIhfLYnimNzMaNx5cMqZ7lKM2ZXz
lJVZszXH1L+OAFo6ytx3ZjBwnAPHpTENe6IIw+GAyePcMJO+dGNCyg3E4xugynvpzdkZtS23UKOB
wMbN96CwLwkj1qfCVePJ7+EpZY+xG4wPpZ6DWxBcN5Uw+mMaMBAUMbMlh5E4AEpL7whCnK5oP7F0
tQZ2a1+inEUGBbvTxl+DKiGmF2u7wGirXZHJ+K4YsgKNtV2067gAZw20iHLFc29RvOBlpMO7QZhr
wk0chnvPdSmjLDPcx4Q62oQK3BWqpEssxV3ok7ltAxDfqSS+8Wi+fLMCnL9Fs6zWKTB0N+uzs4VO
jMw3QN/SzrMzOc8z0xnfXvdFROhcn34oM6wvnz/Ri+cIWLGo5GmQrXTgOq8Yd4GtetZ3WIqSnB4L
9YVdJK+j02w+f92re6YIdmwdpMjUiyrUrgKU+RAM1ZsiuWkdZIKeUtPKvT0hgLFBDNWmq14d5vwH
QtLydReV+rXCc7Ieo5Kh0PK7PrbVxkVxL+qg3GpoEDgtrNg4mCDOsJZP6tWT4J78IPjROBjlEYNi
0quynWkSu6TEFrPd+NDeZjLV188XoWtiaTjCHtIGTgmHReu9NRTigcJ9irqwozDg4KHdfLrrGLdT
e7w0reG/iEkn+3LILgxSuo1RxfYdMn9Q8MlcbGKAV3u4yzw6bpsddeZM93GuDKwsclpNM/wUtF8t
H7UmmiBPiZ5NTWRu9RwevZkVCBSzOpixa+91mf8qFHrzrqzrl6DHclwkmmabM8OqB7O3gUPTbzk3
wCdhr/zRR49B1hPXI8yXESCNxhW/SmXUPHn2mB/gbUGSdh/pJ5u3WhsuF+EtEnU5opHTM7K/sb3E
OXGiMgPSlacZW2HQ6nvVFN1ptKrwl8jaguQRpEQbeJ+HQTX1i2LA0UVVfnXmFNHXKG5lUD4wmbKf
kli0TxJAjYe9PZna9KDGTl9L3oX0pmLfirY8fz7pifTFKSm33sSoa+LP8K2x1ZUPeZl3F+Dkl8+f
LJjYD4bZMLnxcFaIKCYMa46ve2PMnVdvzHf4c4ofyHSnVdin0W2fj7i56+nMWJTetyu8g+e79r27
vMz9fHZT+ugFWeNULIAlbPiC5Cjm7R3apxX2OJYfhY8gCeV0L9y5PkC3Q1yELS6sEIuUEwNtO+Ts
Gfal+GbTrLyJR0BZtRX/8BfaG55W5trdG7oruR61dgHbRdUT8Oo7Vzb+92hpJdCqrM8MiLqVVwRy
W2cuGmQ1TT/9XG78OZ7fgqBHEZWD3Yp80a1rs9Jbw5nax7ZoWEGbOfkJf3ft1578ZaSEcGwhx0U7
jmf+sarbDQtZ/LZEJmEbi4vj0JnBfTel1EXjqxVE4rlBXM0AkY3Ajk2b5JTmjx8/f5cJJ0NSl6Ni
pcPmUY4szuPkfHOEnndNGCFZWX5s1PitVxaKO3v4TbvmfNvHEVa5IL/ioEL+BrSbZYMOsCuL7ErX
EqQ5oTE/RDLRN6G9a8qfQcH4HolH/ESOubdjSjLtI9P3HmbLXMYwFZE1Yh6eyp2L8f83s+1/VAyT
X8ty6teId4prHnFKIjrduCETjDnOlKUMG9QWbWL67CTjG9RR/IojrA1b+/eNbze/BgmTiByHmBzP
Pc2fMLlZkDRu7bIsk5W0wjIAuW6K9BGXggQhP0SblBPBzvBmex15mF7F2A9X+FdvhF/NB2fW7cWZ
vTW86vqlZmUnx/O5x//+WPDMl8Jpr3BLwEZPvnXgJoIq5cLoUWZWAMfp2uPkSPdU9+1j1eRPViPa
TbqI3GEH4veyqWtgJj9oA7OZ6npjH811/8qf+ZYp3MFtw4OhGBWvGm8mW6Clv4UFlRLNcfzXuRpB
apF1pIX8JpjwF+VhbEzrKhq9yzFPbhsn7GiYxntBK2lPmylZuXIA5NOX5rK/wglsM3cT2/RlRJjr
K1NhCsaeDCYnC9tNVdreo5owF+uqlGDWBTM9t/KObdZFB7pH807k7iXNzPgtJi2IwG7jR2yBa+gJ
S8E7NRnriRX5px4/HMyDcM1FTQQObqtS9datTruX0QBT7leFe047jfHYUo95VNfHcOlvSl+57/7b
WNXRTreu9YRrLz8FbWE9lGyeN6ymOSffUpDZ4b2ntUXYOeZwKSXR1aEN5sMmvlbD1dnpmcacTy7n
oXcFfHoFQC9q/XzHWIRNzIymM1IZ+gpJRbxqZVYXp4No6jrGJUWkDcyurx9qJdTWb8nl+eMbbEGm
i8h+kgVkDD/I9LtOgL5XDFPcIc4PhNHyqZjisckScTCzvAaVxhzXsjQJbe74EM+jcWu1/e7zJxdb
DgPWVF80XuxKzkSPMNxau14iPrK5+lCu5WwLvv1NpHE35Np7H5DEQvzjKAYRMm5u25ZBBoyxZz0i
vMAA67wF/XMZp9NZwn9DUKmNizCJEpomvUiJzBMIx//7oqqdZ3S/mGTcDaC3jlScHC2SeTwZ1XTO
Yyt9TozJO+Fth35ZpsF1yrrgylP5mcYA6wfN1i+QScTRxc68Z0yVPubFQSntHwEPEQ9pGo9aRNyF
WtMhlfZ8W5XZpSRxkP0OtCXxAPE26/Bh2XFj33wW07ro2lOY24dh0MFjbhkIYJLkriuQPYwy0Lcs
UV7l3+YDZVW9vEP0T8alCTlgNcMmHcjGmboLzQv/VrcexsOmd19UHO+KYJpvxtCqDwyNoVI1utok
JX+2dZuAsMbiOTOH14Si6sUeMbSHpLaOYVO/LZPH9yQm8ASGi9xMeuKEBl59y7vJL049EBNHf+FI
tl27c+vyJx3ea5sn9v2QRf42oz22rnVq7jos4BCSMIC1Uh9LqB8v0qSXHhUxFmsek16XFSkQzXif
Te4Psy7kUsIP90jsi5PD0X4VxlYCHUXv2l4t7zx8jgRezRwd689wOVEa4x44HPa2xFlV/r0Q+JRU
3/c/fDYWSWw9jIosRx5EcNGMg3kVh8batOfu2QjJHtRVwlYHU8Cdq2glWP+2MeFSZ1eLR8djyiIT
Y77aBjjiARH2PoJ7tM2ZfTDC1+/FwBCowxpHj4apmuUV54GE2aMtk4fGr5M1JINq7/r9APaeBXuW
bn4CRkVOj4iAdpt5tde+ZfHZk0mKY2eYiZ8fxd6JnXXtVfmrW5q0WOjXl23Gni/b4IfJZmHGUfFY
Ez2vPG2unV4G18QW7a724v40VUl0wnsldxZ8xKvdMcuS/VtRNRHD2yI/jZ6100HLHpZE39zIG7jg
ENW3sa6sWl+SFOeaieOEAKO+vLNTF46UmTF/siiFeNtclHiOWrBThP7d12kGUgEB7oYGlkVmQAqh
FIoL3NyWyajjUPg56vwpFQchrTZGorO1nHtrMZOHuxg2+o79A1nUAkwUCzCxTtjlKzUdIgT4O04c
4L0DOyejJVcL3ECdlD+qE7XyLUDxwxS2w/Oo8kuTdeLA2QR7t2PT5ktjAa9u2d3g9rdNCgzAbU5m
Zlzy2M5u/Sxv2eGc+ELniwz73IzPAOqBWLT6ZCXhwTIL4w4qgXUzfuZG0g17VdjL0rJ7aSMg1Ulx
2/oivzWa2Tq0bnz3+UtFZiGnLZb4vny6re3sKUpM76kHJIW8NHjtEyXvk+a1H/F9RvVDuqQyGbIh
OH0E6l+DCfUr+iSetW/jigemnnFUqnIXGRx1CndnM674Tkgu4DcA/67smoe0ZrUH4SF/mA02Tbjz
MNg84pBabDRR8j3t+mDbuITJtlE7vrboktJyDFZwmHKwr45+JNBsnTP+2GMyhTgNV4DWXyFIMQ3L
Rz6NJZ6njU8oYW6i6UfbLeWu+A4rJUKpEYZ72L7jMUmy89RzzqmUT1I9zor3Fllxb8JcdTOSRPHO
EofQ80mkUze+YjyZwQBFKQMmb3zlzIKQMlQP3QKbqqPsnhqiXA9EzW5kJRWIPqhD9A6iy+dLMkJa
g8Pcr4OoXSmn9Z4+XzDTrScbUmNSjK9DgRgKCPQSMQ47LpIBFhzDPIZxl190yHbslChgrLHN9nkb
m0RmQXUuCox7dKruWhF+M1xjTy3ec7RiKUg7yle/8/Nb4ssnlru0wzrsSL/aasY5CFJyPKh5n++m
Ikj5ZqfsqZ0Z1JD98tpDBmCXsm7D2ijo2BNRKJLiyYD3fDLp1qYR0u2WgibIjAnPtB5Wfq3qk73E
6hHwhIZ8IFmlRbRXtpZ1mTRlZpV7DWcTA/QE1Sn3JHXbOOT3nXQINOqDcyTHmJKyQmRWMHA2ELVA
8uE+qJviaNL4DjQPWtaLI4hOTtc+MyqamMGDr9tVkEfftfCCF+JqycDmOIJGtApf5tEtty8U+SXu
lry8IjDZ9J49nOMdMc7RNYqb7NkFEtFb5nBp7GUaiImadCzHOxDg+81SsXVFxwJ+NmkOopPls1da
x3JsUgYyTbRJprGmWZEmP8bp2Ka7wbfDp2aYhicbFp+tsg/mWO0FCJu+pwIumO+BNhhDXKZFUVWY
fdLm4g0MXk09CLRZHSMIs/VWpcYQn1XwLVg88n3bBooDBi9SZzTHxHjCGVSc3Uyle85A1mkcR9pn
lct4eDDdp7htr1HpFO+B7QvEXwhSVPRYixn8NBDkt7KOGOB47i+BYl+WQc1BdCGLusGuKf30WLiV
daFNZV4KRi0X5HjtcVDGuS2bTUlb6s3rEdY2bQzmPgpfW3rCeyZ4tPso3+k53yUKG1Mjiqewtbv7
JZnILUCX2ZxDC1OZ7zi30dsZzIw7C2wE6SXVAes5LaOmEC+mL5JtQvjSVsGSebElcoERoMzjUFi0
6n39gTH82SPU+qbvkpnyVddbhtrOlr6esuzwrK3efyy8+hJnxYamlXscK5pkk5r2ictKB/gCSExm
QlCz6epc8chG1AT6VerKuX7+Uhxrf1NWfb1364qeIbtmnpDTxLaagWAe6GoisyQt2/3p0NJaVZ3x
WjQz+PWuAU/kROOd5dbRljBjn8lNh4iIaXLq+uj+RzN/oeK7xarUrFXSZXvmMVA8EV7umb4LOh+R
PKd2c/WQQLS+HV0G7Fog8uoXHI3Gs9e121m7zhZrWgoARXgX2UEOVnb9IF0eptKo1rYBvwLkJUOR
ieYkWXTO3ieAZYe30V7jwX+2ZzJdorm4a3CmbBwnYI31rWeZJA0A9IwDg1WhZQAez1QMMaJKwk0V
ztEld4I/XpJABcesnIuCdap+LwpDnj5fDN0ihsAXSMslwCremrQRquYRsb9173VgVcwkBz4UAZkn
fS5pEECQxziPvnM/pcwOVHufLi8NIYKgebH8N3LdMlVdW6QlD2b2BtSvg6xi9Rs5gRImNcI6Zo1I
UXEaKZob4PKiSMs9s2jyof3GXamxtq8JaVwr3H7tvjdoG06DMew0IcIbRScVA0/pH8sh9omiaB47
SG0nWtr+KYjidK3TudkYktjBOdMAQ4knfdTpk7Osu5GV+Lu+GNQT0hAKed3akAz1B9nZ4dWZ4hmg
7Vgf3RyxBiTIYo9K/RiQ9HPvlu86LKLLBHACMejUXYeEBzM0n0XftRfyoo1N1tgGQSrRA8GJ3i2k
Zvk0tTzvCUax3+vqPp7mFRNpetRo4Fr1PWj6+W0kXoR9SaTbzx8RiJxlNaMRp0VwY1ZlfLRHy7nW
YsI+b83OqnTrb0K34m4YPobB6u5mQFTrvkIN1NGCvVBLbjMIYdipgDQdc2CjPuoSuJrha+qM/TYb
TPNgJ90dDxqTfAKs12GHXlSq0NtZy60aV8AE8EQch77Rm7BfBthJ6JzGz5fxlq5PQ8JrFFc3MXKe
PXrbo8xs87ZYgpfUUL4UNsQVhMbiTTbzvpiFvG8kxoGqOlSVkB9OFKEr7tLxYfCaM6eDYD8k5pLg
kqXPjAOD22SRk/tCHSHGRCvfCZyHMoQNqOjpZSI+QsiLVRreeOQanzEMdbtySYSZ7fIjaSJKnkTf
5mRo3HBf9AeLhsrRI9ldOHbwgG46hdkfQ/pafkTs1a89rLl3s2+dx7pEs9YrIj19nhVhmBfUzNWG
Tqlc9YB4LpXZm5ccIPxNkbIlWiLSj2P3Vhh28mB7Wj9WHJGNyH4rpWk+w+rDJWeUf/zf568ZPRmU
BDrtvNZAPonp6lHkwYU2Sv82T7S4yEVF2GQRaD0q4DFRxZJhoUHCjNoxQoym7zRGH8WgxsekgUXS
A5Fc2RLBcjcU6go9Cth8PgPT0r377PiINUG3td94SwzGkrR671r/mZzv+4RHfRe7M/1Fs70D40uC
so8Fat2GElpSPPo/FpcshG4U2nGUH3ITzZNZIt6hGxc+ORrttB3Loxfn462AN7yLE704B6r8gMlW
HW3TCo8Qu4QznNO8L0FPduF766Zo42v5rU9dAh9b+TF4dH4tcAuXykaA1eSm8UALuV6Zc5m9IVx8
jRhOnsqZv2KgGj/IFnlCFRjRPesncvsMG1+O3IgeJaMCwqzjx88XY6pIzZoD72gPRUMiSgDyvfaS
8+dL0jHgaGLx/tnBjdFZWkYUrUFu/bJZIg9NdNeyeu3BbXb7lP4r8/Te34SSMbMwjE3FpA15tYUL
EiMjanar2KHEwm0VFgx1exBfDcIdCjyHxnbrwUxPDfpPDpHHktnX3qXtu8rUEu8aB5RATCb3/g88
aMF9S4NrpXO/2DEO0BuWNLGqXBrKZLbDlIivjTPYN5/Ww/9PXHia6l//+df7R5GUa06FKvnZ/pmd
QAnoYwH8n5EL56pLdPJevv83f+oP5ILv/9u3JPAEZ8EkSFeS2fUHciFw/r3AAPgPsoLF74A7+AO5
IMS/TRubLXxhaWOpDnApa/BD8X/+ZfMXBo4PqMG2AxML8/8KuQDCAU/jn/zJlmWxojG9Im/QcgiS
/2LbTiY1dFViqQNRc9h0Yh3sfDU9NSQTZhNkQWlLY1OCJd1NLLTuWAxbO/frVdOvzbghhIJaaPII
+URhiNABc1LZXMa2c+9VWDxbab4OygHHFE6PTZC3et22vr8Lazr5qH0OEKrQY7W7poNYRyzoW+40
BeZdqFFJjf6fbki3Yih2xfqU7Tyle4pSojiqb8CPSFtMASaVnQUtiKQuZDoDUwjvzOCXATJbo18X
mhMq+FO/MwmTQCMQKC6iKd6RdHZ76bD3N7q9URHvtTLxnfSOj+vKsndRj16xAa9vlTT6Wq83Dx07
cx4n0cbrxE1eGzTyC/h4cZm/o8FIQLlOx7GZiu3UBIujrxlPFus6k/068IermvTeBGsB+R/dQ9IT
ly3HD+2/xZaq12j86RqnkhFJZYttVtGYKpB2EtFJvDWBHLjmpAJoiNisTPAeRgZ+/05CsYs8Nkrf
+T5lrtj/6Y6++/1O+D9lV2C8KFv9n399hsr99QZxHAmLg7uEew5mz19Nsenkq54zNW0/ETzRcehX
ny+5r0ua5NClIjB85Dh0V7PjohzsQTPo/t8/zL+/li+IAe5VDrQLGsRBxutZX+OjbLDgY4SR8DAY
oAWSunwT1spR+8ro7ujsPAMt/5XgL/v7f9X6Qu9Y/llP2Bbefd8lE0d8+QTmTlqzjmV+0EaClBv3
Pjc2Z+oVcucNUb9qNxnoEdJhhr2qGgp0PZS7cMDQxfN9aKr5n6ACXzz4n1fkBJ5pSR5Y8rS+gFII
XtRDUcLvdmI+CKylDjNrcmqnod2NHKcAseGOkg4TNTwip6GkR2zkGfKjGZKHIOc8GoJf/QhTX8rZ
2gVoLz7/KlqXm1HYOKLC9PHvP0axXNSXGwmxJXgXx/IdDuGLwf1PBvaIJyApi5SLhiW8TfS0b1N/
2lBC0WJNJRRBj46RGJo3aaHO48iGtTQ0Jeg2k0mR/dHIqdwJmHVkd1T3EupQnDTPOWCsZiRVr4rX
oY2wJG/SH20F6im3dXbskTsA651+BJ0GirF8EHbyAciY05SLWc6N7Qfbb1oCYoOnf3jHy43x5R0H
Ho1NZsQmjlbnyzvGV8UQkwCoA2k4B+RrCzYqKXbR8Bz7s30Wgb8JSuSmpu2kCH9nc0WlxTR6Zo5c
D160rTGg0n0utp4ExW0qd5sAhCTvHaDZGDz1lLgQnW6xhlFQLXTwoO7qdZmH70GN8QwESHbEiGpu
EWy/N2BKacoqAKKQIhBLrJLI2Th9+E/PyxcyC3enazKjhHWDEM9j1/vrFw28nYF3J9LDAkWrgm7g
I5+vKsx/GGgNds1vJdKA0raMzagnTTveVRu8hBpaa4ClYT3KU0sFsyos1/kHisIn3uOvX4lrcn02
YnMkA479hRqjGuKUWyXTQzPtTZV5WCKqb5Wv2BK0fKoNT9A2d2lAsJrbPUM+Cci2jKCBiRzN9dAz
CVwe887+rr34hzNP2aaN5D23pV53fUNBwzl2Zc3qN9cxgd3ZT3MwHd3y5PvuXRNZam8gkMHIinLH
z4s7nfbOGmrbqrbqAsl88p28rX+Cdvw3S5hroioh0kvKwJPml12efuiQRLJOD7MMcW3n6R0qiGCF
W4Fh2JzcI5FcO7CAhlacAvTh6xmc1o3VxA8piLR9mSCQ+vuH4+u+Al+By1igUhxlXMt0vlwSrsDB
6okFOsQhPc3cJAg+ls4OQt+hzD3nELd+to9682QH8CVaT90mHvIBjeP0H65keQz/dE98Xolr2dwO
vmc6rvXlfk0LjFzK4DFtyaV3nQ+NlwUOWtRt0cvj92AdyqY4Os423d7aBKaHF6otajg6A1k+ovWe
c/qIKK1nuXXhumBJ/4drFMt9+f9co4B2JNn5WE2WY9yfFs8OtIiS1chSot3boIUZDJ5y7QTVi2H7
+rugiIlMeAMJGYV1/MPrZ/DJAwW4y0iBA+VHlurkxq8/MjeAS2QtCHIARqlf3NkGCuQQLssK4xru
v7noT6lN9loXk7o92fqSj5z2fJWuDbQe//DOrC/bwvLpoytkT7ekZ0tIOX99Zz3M4aRx2+RgOhOm
zxZ5WNNPoKn8aE0YHVEx7chjBBycEopjRY59OsRhg6evIo+badNArFqWGv8AunG/nDaWC7PBrCAp
I2vXRiH65cJgHVRz6BFPlQaU5QhINHGy7PXTk2uCPBzTbFgl+IT8UFjLB8icl9eto7ajDXt5JlsR
z0DprjUN5INLqw6ygHdw7Mnaz7nG7GOtpDfkVxM46NbrJULwxIebauDGypPuSYymdUMKmvFO/O3B
FUBa8qn9GDOnJjQP8HDodOfBsclBcYt7VMjxlmHdcNOSBLEYiCcwq4M6x377EZLoAKGguyUL0bqW
Pd8j04nGrdt3f8ZlbR/5qDdVG+f7gB5fF0RESmdzum4ZrmPbQbsMR8e4//tHz1tu2y+3Ncw5yiOP
Cikw5Zcvn+NqOCCWN/YOx4/9sESyEhVDuCxvPO9ceSeK/j4MZAiwsC+3TUNo91w09VZakEetyN5p
hUY5yEaX0DOxduMivZt8cz31FU6cqvxVCafZSid6DfNA73meffqFyl3bHDNvhmBIDn7rMH/NQsZZ
Zs2AXjlvZOV6EI2pnM4E9uRbNQff0iiWWMtpo2AaCg9TL6rjrB2OHSDDc9AJnJ2W9WE8DSj46m74
bdBeu3YHF2yG4zlraSKeHEAT2TzL77GernM+TPD+qRcA0sNVD6J9mwncygbd6ShU6FHIPEYTCo9A
Gv16yIPvbmTY92i1r1wxNi0CdGejSo8ObWy/doN/onp92ct5CHyT+9+kcuOsKr9+QWZQ4izO+ZQM
zJmrtkRRGJbmvh5Bb0/WtEtd1C84sW4an7B4OHNPQNOQKfrVfexaDH498gqMasnKBW2KkqHd/P0t
9Lk6//UW8k32cc4bNhRC72tRkADSEqGhk9/Pws3QPxZhFG0qk73dxzM48Jhh6Jm2A6Fl21xx/iGJ
6/uUcEz2JkEeYk3+y+yhgZ4pwP7h6ugXfLnBkYB7vk3p4AZ+4H+5wSdfu9oZU+4yZTu7hOy0VdQN
3/PUI9eegeSqHofpxNBuOsHUEis3pTe6gDw+N70Yr8bfX5D4vaL/8oEJYXokYFJKcWlfTqW5qklH
bexwjynOXqwv2UMxcuyy/AN6J+Mbv4X7IylJ60iQfdS/gtyu30X1ZqUoeysh1M/OX46qMcF82JxP
TvWL40x3Cr2BPgvRb9sYoyJIg3EzxEBCkNPzXPc8FQwTxarPX9CcVsc+RqrHgPZOecSCFDzVB77K
Szrqj6qu0otcWqm6ne9Cu+I5j3pko3yS2ziK/NUc9GInVfJDpXF8Hl30L8yGceannILRIR9F6t11
nDCOccB19mo9acf/yeTKJqnIwZLkiDHYN2V06nL+qjRAZOg6KC1TM3oI5OwfQCIOqyICJG+H8HTq
NESSXM1LEqf+ja9br0DqMI2a/A+h0JrlueJNwRkBaQQnAQfw3hQmI2/fZeaWWDSUnfTJRqWlovgi
4KqGphNuvYE5Q9Rm2UpSQLPJ0XGWdetuwjwaXkKClzqtnUNQqnWyk8iKfbtWJzbU74Y3zPdidG8c
Eo037jzl5ATF7jFfOhcRiD8EG/mbh8zsRCZmvAyvOc8WIfGivfPGdM/lrJess8Bb15khLwxyxlPh
Y3lo2H33QSfZsbAs3SCriHeVCuW32d5ljr1TTGYPbWEvlGH7ocvTd28mLWPyJmPna4fxoFz2EOnv
5CCc9TcWwdvCMoILFJuDHtrwNl9oJm3ZYwobGaRKv9/aQWrvRVjUaxWjqau9YIG0ALNABBzf1TaN
WuGU+9DGIUl1YyOo56mey844zE5KhKwRmuu48l4iy5TrqS6XgCZjm+DaXzUmrmrTlW+o5iG6RyVa
/STAszX4P2MnrzGvDdmZQz9BD01O2EE6qifK5mIrO/ropjsxCoPUuA177uW4rNqDVExbPBBWEeG4
K9+t4UqUWHXBz1xpXlwcV0frxNMn8NnFPpiGZ2cGo8uhKkKtgoShwWarKaYAl0CgyWt5cgJNW2jQ
RL8C20TGezHTHNqjDJhNpwTmyNJglNbi1XSB6Tt1gVopce5twWzAKxFuZ904IersoK+MOI9zZlTH
sWju5m75J6R39vLKvEfRAS+OspG04N8P3aoMt2nQ4Uq1CvvGlx5M8RJVjxfbhwr7+TpU1iYykOjU
xFRvfI+wPOUJLAph5m/pubyGVukhlw4zBlpBcpfnrUukB9uX8F8qUnzulYVVpcvyZR5s9peAWK4X
5tUTA6NnHOPji62BBpOSwvCAAxMCRXg7Yx/Z20rqHcFvISlcJPnV4FlzQRB6Nj72sMSRH55rzL/7
wGBmIQkFCzBoX8ziZ28OEp9liLo+Y/jpLRed6ABTtuevYqBjN9qzOIJRJW8zQQQhAt5mHRCky6q8
a3A83NrTTwlFb2oa65L18KoQYJEx6SAONtLSPZslg8W6g/aVzP2TU9j7uEpT6LPC2ZgGW3mAqJQp
5ypnygO6cIRMgCfTLmPznunBmsHC+FKpYoBm5quNk3bjC0qzDDzr/JxZ9pnzo7GPC3RXjJSbNSTR
8DVu5xdjNoMbDzvpZfaRUsMFOHR2QlLtMIsXlFwxiehot3pBlctumCBaW/FYbWvtlmeJzHXlJZnz
WtpMCol+LU8TpOZVZWjzrQlRo6SZvMPq7ewo3fmcUBjQJdP7JGPeCd0ZveTo/6wG0a/LyDH4MFpz
RdPnQUVW8IgIhVbHlNony02/13kb7TiptRwlbycvYZRKS3ls5m+OYulpun6d5+ioVfir6OkaUDV+
2BUmlcYV3UFoo78ms+IjLALUOxqRuEcUMGU2FU4Z7clbIxFmcpDilXvXi59wP6irSQbs2klEST0u
6l02XLzwyleZH6xB/fCC0aVBiZYx71iHeqMXt7RJvlkcZAq31cQjJ/GlKPMTMsTdnDf3bswzWClB
sGXgjqz1jEdVqrG0DWO3wuIo1PBeVs5LO5jlJUtrxKAKDU3tNMeE5I+azvjt5986ai9dmYkfMj8c
FH5uAeTF+u6MirVqIGsyzk0AI0rfID6uL7O2D0IUzroV9o1hE1ta28Hxc5pv9qMGZI9Zs8aPmabq
vpnwD/laHGeLXN626x9VIdNtjsJjVQRKbieL8flcyQdw2dY1ph3udT4WZNvJj8OMhSgRyjxYQWWi
JoCUZEBLQ4rH8VsGIRmv+WlKauThNF3DyglWXdlMl6FSzzmJaGEm+m95994WNG+oWAQU4ux2jMsO
FTFfcEKq9lC4ckUPSm1ZL4YbRWoPp8oUeZdLmolMz8SLKo5rmJdDQQxhlcXsamyCTUHiBbFBmYP3
GF5dYDbqkJImN5SFf9ZQUSzh7Z2mWow2zCRj+xvzPesce2a1yuKj6bXNxio4AoqAPboOqpYysmv3
GIlOtf8UxFQP4ISPQGAsmEVst6YpgQalMNgpQb0Ninrkb0WnTiZa6f/i6ryWG1eWbftFiIAv4BUE
PSlv+wUhtbrhTQEF+/V3gH3inH33w1IstSSKIoGqrMw5x3TTVttGCfQXqAfWwSC+naRIYez8xXvN
J/9H9El19e3kBIKH1hBpT5sewVKcR/N5Gbt2rw3ZVs+TnlO443KO6Te1G0/3hV35e3/sNuXwt1N6
RnqX9lTY4HK7khnKnCcyLOCvNWIAadE5gNumJduIDBV+4aNKZoYTME1Jdh6mINyLY3P0s/aN1JBf
o/Y+lS6auNSlRTxv8Ik5z/k68GAdP3IX4AwhEuXgtNFrM25aZOKVEIfO4nvN2DYuZokTJ31Oe9qM
3HJos1mS6xnDIGMdRO5js3dz9aWnmEfZiae5vNfofwec/Gg7tTtSI+Ru9iqXLjQDks59i8elBhQQ
OfTMokeBlDgvnSTAVaZtognm1TzFu141dxYKGpBcbbxrDRvKoPNMSR2aDNMvPe6HOC29HQBS5qh9
8T1vo6r/buIWoz/NmLmzPmMBjnCCoePZ+UtLayTQtf6jHxHtD2wDx5GktGBQyJQdqyo2HRHJGy2i
bDPzc6sjvi0Xsc9TwoD0BWZaOwPegxUWbZkKOAew6elGGFt9WpJgQEDRvI8D4DFJdyNsCrbmFPX7
uHyYPbainEDu0LbqgcRO29pMolTbUc4/zWhNtG/dH8Nu3rIRb6AzdSTmatkONAddGkREc16jjNE/
MRztZI6LH/Qq6byw9+iwksWQ1JvEnC66P2mbZdQ+bFXzds9fnO0NTj7ePiH5zi6mo1cR9ZaQDhAS
d0wandW9JhzgVjoCSjBvN5DdFYL9+Yb2TKgq02hsX1BtqEgGKGBB5u4zfB2bTiYotjL/VPnQEGsG
dwuew2zS7gEb+wusBQ3jtxBESOdC8rL3OSmFZfQwot5QMK/hApCEky9GgkNLBy6UJfdWvCcZJJpb
sA4cnPpEXIq1GeQ35lfaN1fyVEmYzutLqwGaqmbEPpfZtUmWIFaTix6iCZXbHbSvVcbZ6ui0v3Ov
eHIFQmd0n1AcXhX9hmChrUG2JYd0u7qDpk7mRKkffHSRW5+2DOYcbpdRZr9RH4clftIFrXeiIKHR
SzSIgso5mmj+0c1jI/zV1WX1WHr+IWEpCN0ckiOIGzIpBnPYt03y3LTYAebIaa+MALkl5ITzY2l/
URyxZQ9EdbiJj5xLZ+s0qn2/Wl5v/vyb75UgrxnQMdr/26e3L9y+5fbpvw/zUuHPpnkaDLf/JY1z
qzwHAR8P5ZYj+9jtG33Gh//zPbfPZ0l8CKvQ+fbZv29E4+bviP64/Pv0P37V+tAjMER4owlaXUMb
WHPGbI/8k7fi/39kUzXmsv3Ph5073JGEGv97Jrfn+R/P6d8v+49HiX3zuVqyYgfbIV02t6ehOynO
iTiLUeDwXG4//l/P7z8e8r++579euP9+af49zvqwcV+9rjb+YI6vMdpAHLBQuJ2uG+6ZCh+GDHXA
KKYvJHsHatV+T2YeOEsvWU5aK/r9TAbQBpblzKiU1Niss4tNbAzjg+VR4Gfl+FEm/S7J0y9Uctei
pQ3aNWveq9q1YJhDBNJvo5pcLvXe2+oqVwFaJrU1puGd1LFVIFSEUh+jI8KUiq0N9GmKUTyo8gY7
nzWQZZm3lFYazhJcKh0pkBdYp4ErUJV5Zflg+cfJ9XLCUTmCcQBJtl4C0No19b8kr8bobb5bMrID
E7o8KAi7DiKfFF/viOWGgmRavtq0eMynZBuTKIJrDXkqPBVJty+0cOqGWTFdCycbj4WBUaEd9XPW
Wo/tvM4horrbeNNFJcmaP6wf6hUgLeeCoxSSoL0r2n1i4z/jWrnqM545J6u3nT0Aj9EeerOXsELR
5q+ud5Q7DMitQ+xo8HkQBkIziGs7gocrBNMuXrQu0phu9jOVavFQ6M/g8suwXcRvb4B8oyyfnGPg
Su54dLl0gPX/oLZH1MWroZJxhzZUwrQoYkZuBI3P6MEETo79VPXtlcYEdc8QhXWp3ZWT9O817yjL
8Upf40s3hn2t92GMlyUoO85BCRLNQKjXzAJZkfjlLm159Sx//mwM/8FhmrRvM4NObqnthhEsGqVi
u416oJa1yh8bK0JvHfviMBFwbBcsqHYRnxOz3g1uezdWDh7YCGxSa72bAwIv4tiSkxR5zbOlnW6h
kCP6s7z36nEXyzuhR+nFJmImMLjqg6n25D4qsdHHWCsIN8z4Wf9osoDu0oakbmvWX3PCgDfeoqUo
wGtcLpJJjmv3pxz0pUHvgXhEjziLZrO42Hy9npZHwiRz9qtQVJkblP2aE6mhwPN0Dd7MWi+6mjsE
2oznC9tYhIkmTg+Nkf7kRKnucAf8EIue7Kd5NA6Gcr01qGpjDDxjdCYLIXfwSee+eeBP664l0wQY
oTg6Mp2GhvjTYUQOtWjkWkbhha4XiBUggS1kqKrxzTDSel4ZKY9Gilrb58LyZJw9Cyx5enfTRyLk
nkrCWfsaiK/7axgkoRnA+JfndlmKg1w8GvhWtxLaydhrt0us2E7N5cvB3Eg0xHhfgCLOY/uHKZLd
ouRKxHzMHUJJEmhXsiyiwyAAYCc2MY9NTJaQHzkrfMJvYLHUH1NfcelbKQR4st/oGsl7KyOWnc5R
wKQ5v0QG4LeWiQB+GzbilnyJWbZn066NbbZ8ezqtswrzZomIoTWJWNUL8W52HQC9gkYSY7qXrsMk
wXhg7mFFCeGmOyvtXnI42w6eKitBYDlrD/ANW34lpmRhEcBVzBWZv/gCt2k83LdFN2P8Kyve2sY4
SOn8qnqAx0RvxBiT4zIQKZoRtHckoDbqA+HlWQlj2vfW8qNnE0LI+dlsxn36t49iA+q2C+oF+JUr
jL9cgONmnIgcnjL7DXbALqLO3wNNLbe9JuadT1A9jrL5QFYuFyBSFIzeGKZo8HNMTgJYErTnzKLc
Ft/UGJOK0cQX9mlxC22TKh/nMueX2Gyf/CqDp9rPb4VDjGyevvm6BaS0AgClR7g/MuNai2k/LObJ
tH26qPZwJHztRUu1dsNMMQ4FmQ7Mc0iZan+cdMRz4lGE4kMMqwxOjVYS8oE37yWjbWHJ7G+peY+e
0rnQIptw3MXeYnotpdwVsuMemYvHMi+vM/bTLcMCSxg/yrLMbafARsfy3Z/LOshi1ACIPl+aRY/2
WZkRlDPSA/cj5W6nBd290AooQzh5S1gWrU0zwcDcZvBr8rmrH1CsYYfR71I9e2uajumENX5FyCYC
szByGDwzo+slfsty+48p52jXra2nZXFPWUVJ0RWmeLKwJgqLjLxRbh0JY4pEduS52neXsT6M4oMg
Mg4srVlfB6UADztvwuhPuvw164gfIaXjCiwxbIF10mUq956hn5YchzlluNxE2Doo6doeJKz3lgD2
Pku9/HQp9KTSTZwphIF2Ee2ycXJflmU8GER6BR13KGHIqF5Qm9dpbW8Sf+Q8WzInrbPpoGcQYAtV
cKCPvhI70YPcUkDPivqa9nB4aeDufEVE9yz2NEU/BsKHziQD/sENA7wAN9BSc0hMI3/TNZmk/qYv
jLEUWILvwDU3QcwgyAMNZ+7civOGl876buy7ajdgFo4AWyxRUoeU+fj9aOel+XwZsV+Dzq7jbSTV
k+nS05B28dL1O83VLLw/WsZRNe1psbfHIjPJIkjWI17XmUiy1Uvjc673+nza9A2hHJY76PvUpuJn
q8KqQ8wXOfGcB9sUhTDcLU0fioOj4r+RWI4IVcSeUoRleWSyvXQthwiFiF+nmxisHaoRePHOr9k4
9WQ+T1kJu2o4NtUQ2FMZsHC6Re+GVY4Qz4FyFNHIJBFtImUznR5Me36pVtZ5Z6Xjrtbp5rF8jy4x
cRIknYitk4b7KcDHBhDeV1uMo06QQyQa1puU3NFiy2+cISbsmbeCMQQhb3vxIc+SkhcWy2dvaNQ0
WPK3uhE72xK7dEizomUME1SM6S4y/lOlhR0urfCAmTfplp7QU9ZXHpnXDSj86XkhKfmHvnghE9Ik
DaM5YR9I3+M8fse65dIk6CiODHnWJsboVXOMFocaqC32TuQv95jAAulq4sxN9OPUscdcBDjTXOkT
nkjzThvLZAtYgKVhMD9wJey8Ex4P+8Bph0YdvjFc09PWrJu71HeyO0CcxzaD4EQ1P+46oVdHV1o7
IFAKf/Ep5ODmhl6pi7NvZtcZutNh1uenKYI0nKNAbtu9m7UDx5mETeKXmUJpLgEGz7w8Rk9epMZI
SPlD2Fo92beN/Sb98WmuuzeZMM6WifveN5O5w8ra25GFfkkB5KQkweh4RcJ3xqXzoAHOl+0oglEl
9y63/4aB+13mDHBiHBmF3trv7Lr3qHcnVjYRkgNioG5na5Scx7hGjGmjpmXrdIjWyIWFjRhf6km9
MCfINp7mlyF9f0gJD6qF2GUbKJ6kWjnkcxQOGU+nb8Rh0doL+kB7O0wr5shf1lJc3kV6k1wdDDq9
gcPVrOlHMnk3tPtJ+c9l56pTtSKvaN3SlK5SF/7Biln7948ACPjTEAdhdWCwVEwjMaRawxbbYGQ1
mVH1sUZeb0ckSzmOM7tRTRAmGF8OsBzmD/CQtjcu0e2DiDWCzhNKp5UXdfuA1wnGqwBE7/Q6OU/r
hw7UkMAiDy0FR3/d9x8o/aIAfj2A6ALvplL4+tXYpefRfVVpwpyAkM5P1Lnb3OrFwcgxVDaAS/ex
VV9uJKnbB00HMXX7P7YrMnppCG1u/5Yjj8M69w8apRJBK9MEH4U7liGqMcZqXxvO0e5miLC0pYBp
rX/h/31u9aUgvtdj4gpmkPzyHnvG0MD0w5H2P8ikKuX8EFijyhB4ePG7CY9lS0tozproePudlZV0
fO1/f326kgrKyD/cqGC0rLHaknre7vpFe7b7aTx1nwyawVytdLzbN00TircJGkywWBELtOrWKMSc
UE+3cjZuw/kD/lCzLYyWMXpFQGVr041oh5mkJhKfAwtWeiUzO6zIct0AD1TwHikruALAQerrh7wr
i9Nyh1+7PpV2xJ+z+HRemig9+pGAlI0v7d8X1/M7bySDwul78ayGGdjKjZOKDF02Pf4Sht2P03r+
vH3I2CqIhCFXw2w1yeAKr02ZZSFq37vMBfWtGmBjVHEGkbN1e5rWDzluroIehacObbaEN/RbOlNt
j5pnfubOoo5emh/QcjsnbBZf0pUElACIiJWCbLsSKG8f6GeHRi8olUcJ5LKIQELUYNhuX7z9HwgE
dWo9TJyu8hPU2Aw9E8JwNtbaWxPD9NYVDaOcNSZ+7eCYSUNx+Vq71kwrTX2yx32yAv4mNwkBFCKa
ocAUKUzkAnjctUH/G0PpDZZhBPN/JgTkzS7gcNDXoMurvy2cawMkqw8Y3d8N03gDfteRkDRs/NJ9
itJhNy8TdmizP1IT/8H9GMa/Yqf/kCXjUKvgoZ2quhfa+IgC860jEQC5zuvkUoGI4UsffH63IYnE
kd/Ctr8QXz5OrcthsyE9A83SsfSqM8ktrEkjLXPTtMqzpRCwU5oRz90x6ispGVmV6lMt5kueLBzq
1n/6vw8d/SiGDn1Cch6xR+sXceDKPRGjp9vX/utboeNw8d0e8vZlvVdi2064gf/3cf/9GCwlds/1
H2+f40D0drrEUJOXTIWqEqvdjLeOUcNf6YxXErZptfvpB2j1NGzpNpXNjHmRCiAA16NOQ6uHnnYu
s8g7tz0OMxf70xSVLril6hGm6n3UugEiCzPo5Mq0jXlDMIEREhM9QdBhjONouzj3OcPqrG4WX+o8
RhtDSnbypBrxzC1n6H/7oVb3zbRJq4nEi7q9GiweF1ec7BHnnpcTFOAP2ZNVQrfBTTNtKoxiJ3fK
zlNXToCAua3atXcXFxVzjEZ9S2Se+xrJpzTLA40E8wDI8oVj/xowIAHs2Cx3St+ZaJRDLCMLvAfj
2cjkdLB7rH4OUa4CEDwq6zLZW+6d1foHOGrdw7QUe9npChIgWSpOIkLH89t95k3gyzib+AmK6wSR
+Z5OJGd9ZfwVYuIeteewy5kkZVb20WCobSNs0oI9fx7fdcMbTpj2voy0UDvTdX9j+7kKt8MDVDy4
Kv6xASec9UQL4/jSsJW/jrm51/POOWZ4iEcAtOMM6QJexJHj7GvZeiazYQZ1Rjn/1J33Jk3iceU6
COhqccfd8Zr6CXoDI8bubHkAXJLvrBs/WO35E+ujbZmcJRJAD/70QF5z0zPvX4pp2ZQ595kam91Q
S+zaYun3SL7+aD+cs/B4ee6L4cbjFhGqCPFOvOA4UYD6sD9qqkg2biz+NvUYAZ+5RlWHbK21Tswx
S19DF9xGOydfntdc9NIxjb1Rvluu/ZsoeXAg9AU3zNXwNqOFVkxjJ8HzsaJ01VKR7NAzROoH8vHS
tnyg1UuVy+HcSrajZh4gD12qaal3jgZARiOy3tbTBzLkfgkreRjj4SFDDOAUHChHO/HDKCINcvQl
rWsQH2Q0a/Z60tzK3D0DEb9fLIZXOUoS0wH4JszpJTYYAldt8qNZC4gWgkAqUJ6L11+ncvq0c8rV
xBqBkYrH1qVXoZwnfRze4ed9VAkcCWc6ZPTsnazxg2wuf3kC/dkyNIGlcVsAlbrUVfXFu5/jDokf
XTgm1FrY9EjQNuf8wkKvM1f6wSV9AcD6B+fon56RPAv011QgaOuckdkJntGqJBlU4c7HHnAR5fxd
dt7fBqF5g5DAb1vcmcp4sLofNDDfg+H+Ml9U32W0d1goF1n/nnVswVPyZ/JymmcRAD/c8ndJaX3m
y9oKMJlZdMPb7JsTZ6IMsYAXc4sqOhSWCBC4f3JdpttMFzTZa+tujvU3sljJbkUnTB8eTNP6OOhF
Wor6OGMylJ8tr302PFwPHdNEWicQHYHzB2h1VhmgoNbTN8SamMxu8QsU5nKxhMWQnieed3oTEuTx
kknV7Ik6YNQvz0mvPlWhV4z+32HR59uebbU0oEGKISLiBbxg3jYBQPz7ZLLk3qhM2qAA7iY05EY1
+uFo4HocXLpgBW9Zn++HVl7cicEGh+v7JDbZ1e+b1TZky9eWJq8bOxc107sS65plOh0sygQwHtk9
zKRorRE/oiPDMTMJ2JvMAzPuqX31/sXrsqexGwNJ53UCCZD1+BorjdYvTh5WKy7ADBAUoh950Frv
wF266oSP2dg99pb2FflEwLvoRJlvbubhYY5Zespmq81EOQBB1Xp13+fABmPnUJODXY6QccrxjQaT
JfS/iJ+rnkwdX+RPdT0/D2p5b8aGcswoSBEoL23BAETj7Rkc9I8GDSwDDx4HuMJ6tEAh0AL1v3ET
dJuUAFeC2q1dl+ooahzCqau021dWjcq1Q0ryFaOlC/wh+rWM+rA1eB4A14k+fADfBhcAoolkXtlb
37QmzouDT8mOmt8KNolNX4cMKhAk8x8I0vqmdSNmV4I8GdW9Jan7ytSCJlpPBzktxj8KBFkwGN6j
DlCtl5+RHsGyFvod9JZrZiy/vdR/I9R86zEpRBC3jZSzopGqN2CnuCv85vfqPB+o/dh4WkAa4Dh3
HY39zUyMjm13HwyT7M2YeRi9TROb1zCgazN1qodpPprm8BMpzi95vzy0LuwDAL06ED6dZnn1V6ct
yuY6PMYtgWgTaoI5kzuOyS9L91tLsR31ObQcU6mzMQBcYHJP/6h8LlsD45hE1EZoKIl4mK+zcvia
Y0Hug9++xxUx6m6n+/cx3dSAWfK3wVDggPsp3aZlXZLzQutcYxCBMKHEkC7ncNF4PbPIWFCD0gJd
TOtSE7EU6mKW4QB90V9l9HoTnWLPufMm136WWJuJlPKzGnmFgRrPiVTGnMLd8lei+1nbS71wf0cU
NWe5dLzEI16RPhr3Sx/Lg8VBbCvy1dBrxbCOGuTrhITBhdZ1g/Fz9xdczqHwkT2lOX7gxDSbUKBl
DBayHEK8cOqUKs/eTV4jN47hv0Rgb59VltNCsbuBXCbSpPy+pwENJelcOfOjZJ53ATIKujuV5g5v
CVB/6RCkVfoNHAHzCk7oOx7EconwUZAUBb/Gx8jerx+8OiVijsytAO+eewIzIk6kWZ3riRa53izV
mQisKszztbO0wofbovd3qw1zJmDrQP/s3s1Qz90+eEDMNBPsq4T9kTtiPqWdhSaItn7sjg6lNZuo
YfclcoSO/hhbyd3tgzGj3NN8lOb28uAxuHcDf1xdiYg+SdH2L0Dc0Yq4E85CgnEOA6pfk0Cny8Rm
uMHR3xJEA2xy6jv9mVp1eBbHJtGXZ8+BJAPhyTy7fW0SX8X0a1ipCsqYyh2uCKrELDPJoOeSi5Wj
PVr1a9zX4uH2iRuTpwZPHUG3RjSS7WDRhyBWhraJojtf4WfJkrCvulQzjW6x0yleHtes7EsyVH86
G94w2Ez3Uiw4q4w2PbhM6Dau7JYNbvE9mHXrzheQ09GdahA/sUUUdILJZRvt7TKaam+aHPdUtrjB
OLQ2paXGcL1UPNrAYHipmfLPOj0X5d9NHkDtZn7mUUhXVYeZTf0+z6QBN8uokeEN08YdXR5zT3ij
cYlntjiiIldWrNbwJk8azryeI0OyHCFH6AcStOH+YzFKKCeKzMjO/TSwYbmYy+UTqegJjUBjl6w+
S0x0DDEW7Tq1Th96CbW726O8Qx6jQm4zmyU1AhGaLVykkqTAeAuyBGNvxw9berxzecn2jUsjXmvo
K3YdqYnjgPoC8QAmSrJaUgSVnQX4f4FBV9gP9ZAdDRp/VFBah3vpzdM5e9wMvX1jpxs97jbjwslv
tHr8eWygWxtgBub2+Yj94BpPEoBEBrB0Ue19s9iXpSur3STaz3zQfsgst9GSlgE5TMhb6oIDQckL
gV6Ho2uUnwlp9BlMR2XgTawwS/9tz/Mdnv/nuhpyZp5TFNRd7IUJNZxVs21WmFpSoW0d8nG2XjnH
QTHYf6EwtQdFNw+J03Qnsui8/rc47L6ZIHlR+vI9QSTGWDNpx+LsReZLM6fzvTdqnD5Z/60GiN6c
fAJieao7LZiMOELIkqPwAmvO5prQ86y9MCULdGPXthkigAIIVq3k5N4OBy/+hlmIoNaaaQ3M9XLN
0t9F5fhHDvs0UFdcw0KK3N6ukGGmESY0zXWueSU5EbdYsmOfJlibn2i8dmi1MoDxETMeJ9KZkbnv
uGSyBxWPHzKi/Ej6/lDFHNiWMbv4WVduh9I+Q8pfLdM+wV6UTK6h6kMMr5JqRiUHa+JknYGdZioR
70w5RifLJUBy0Av1ZBnmIbN/IqLsqcFRXE+MVs9Rljz0zqAdI2bSKjbkhmABfEqJce4y+Bs1EPFN
XgzlFhIok0/N1re9RWt48XN5nleEWcWGAarjmPQNQGDMV6QHMOwZlsfCKB4SWbqHyu9AwwgjvUA7
IQ11Evfsh6/61HxyC+nHREPr6S2tfxTwwxB3avemWb+ZTKH2bq++qywbT72TPqEqXt0m02XO7CsE
Ho9TMPVFV41vbQ6Cwx1RnTDzmFyas5BYeCwFCSVjQrIsvyRhHrQVHTKusA/YDScqs+f+ZoocYaXM
TlxfKb285sFpl80ke8w/ghgWD5RSvyCliR+rZrDxjztnj4RRB9EyUwnnvUARYTmDh8NkwNBd2d/E
OQL9yj166EwktukKrvLV980af3vFykoR95TekzvWRR220OW1cQ66Tteu8cS546UNq7buwtqmRCwM
qKI5lRUKc9yfKEToA9Ok8OyMoDvncejBft48wDeznz4q5+xygW8ih2gF4TjLwUHRf9fYT7fvalWL
QtPH0wqmALF3RQ0yJB0KqESS1OHBlHUUQgTT24vR9ffYMKgKoErC/a8JdrcDaVfZVejMTaSLcCT3
DDgu0bym3Fj8LHgBMttu1kw91r7juXzhrM/MbEkOzF7O5KtSbOKmqfPvZIz1A+jZp6VbjC3gue/K
RsSKpCX557U3Bns3jmjgqxIJU8Qd0KSoq9xFVftky+oAQXJFCWAAx6SJTE+zHTwLv6xmxOaNbHRb
z3lAHah4bzDPxeKzoBm34YT5ktk8JLyZYRPL6FhYvOLook4lRqugwwHbu2hm0+LFlhO/OsdqTM/k
YDfDQ29RcRUdP55ETL+jttl2fkTe2/qdIudAe1tSc0cSBGZHn9kQvcRqZqVjhoR8jdNuP0OS9LW/
1jDA3pNVuRkWJjQ5BuoWawg6qw3gVHpX5g/r6Wphyx+Mhl6cOYLvNzx+Ry6zMEmQQoxmHabZcEkd
60sQxE5V3d7B32VsTBxfbLLOJ8yPkTNyLzj32ghqDr7Qk+QimXlWXqe9TAWe8iabP1XPWcxtmPpo
KW+23ejbZM4ojDRUZl0Xrq8Mw8gs4H1nJDFp6WZC4UGDcw8EJrSAOZMml3zf9pNFimNB0ticPQzQ
u5KGowORKenm1r5rLTRBfCtMRWJPh49k4b0zag3+ZF1hh0aEkvL23ZnZvW1Y1d5tpvKckWN5aDEQ
AB+edmXCIdczKee9YtRe3URNp9GwD1LX75bO7a6t7NW1ZuZeMjM9iryajmsN7BajfIBjw8Fhtj9J
jLIfBspIfTJbDH/FFijs8JCrdcKzhMza4NSMU3aoevezi9vifPugDf2vJFlD07TG2QIfvmhxr0cb
OnNDaHAIgXAj3pORRENkI+Z1nvT0EC04wVlHnxi2D/vF1J8aR7k71hLnbPXRGTEK9dBEjCJH/IP0
wP0XhrmRnfGY9Fyiata2o8smuV5U+op1SHr7QxMMEzO1vn60107OjDPNjk4LvDRASRhtfCD4yt+v
Z/55UiJA4KQflXcQBG7safK7AVoEBneA/ItRb49zjuPpJrs1+sHaGCZ0hJ53j8JgCHzKhHE9qZmt
GW9hgeFcZPTHjRgfSYv4yAaUoDlR1CH146OTN3diirGULWGLu6eDFrdagLiWRu2uppJB4kDRVLj5
s02yJzKcPzjsvNC1EGAbnNYDgXaI50ZqQd3KrRzdN9V4LccgyqUYdU/VybeWyngjJ9ag20JEe6UG
rmABmurYjiNSjrnZv5dqPY32grN/mt4ryd0vmEswu6e4hfQzpRxurepYCqb+dNaGrSgBZ4IsGaNZ
HnQoEVSK6EVASu+ZAlPv+azGfTe8GxqG64iyDBIV/W+OhwbMalW0J1wvqG0HNtXb6+S6H9qINs02
8MybOIZuT7ghVzuIqbb0MX5dKARDSlf2ehgoRlkEKUP0XcIlgDDF+DPPhMZxT4ZabePG6hFLeGNE
0TrRyMRVR0eBezXVHeyJVUbPgAXLJLmHRQO7NOgpqh6GDknDzFQcYYyKMG2SUyuS79X8r7riu6y4
mhDSIvY2gPnPq+3cG55jQ70BzKaSqCGp/M8lqLcMvTM83/DfXgxCSFix8pn1sdq1lbzL/Zn90Tum
RvKBi74LqxEjGlQIyhK+qVYCQKbD0Tci+Yve2h8dAzvdMi/UW5b86K5cZtZkd7zSup6hQNf+JkX5
6cSITNAHdMHa9t54WF2M8olz/J0WYxAUBoK5db0aut2AKALNPutzN3Pgy/l2u6XkwyBCq9LMvv1u
vt5a6thI1nwU9BjAQ2nBZXOo2e4FJB5L7squiQDVbshjeGhEf01ZZMji+VZGL7ER89c0erldyKCQ
wKHLqEtCh/Z5oK3v4781sSdcxchHQr6y74Kh1UYC2AYmHKbmYJ2LDAGFM/qbAgRs6M33nEmSO8kU
Kijp274PQyJxi9TxjjCT+b3Ec6iP3trO6P+kNHQOcnL0B6/W/0zTc+zX5i8aFSieq2W5pLabHRxr
aTcxZvVQo0FVE4N1qmV9TInpvlrTcCwHDn++YZvXgRqnLBZ01vUc7X0iE3DzQkipkG+i7edyhjXr
Ei8JjDceizBtO8l8t/oGxArAA+gkM+johUS/38qfX02zusIUuBsJLCIxZiCujX1XBxZO75tDTm8w
1qPPPK5Xj6NLFimqRH1dCSZAcUHEomIVZH2ogjvOjr1fSz+fRIHP2bXz93U95D5BdSC2TZJ+JyJ6
qXP5WC32h5qTn6JwD8lYsaoBMg7oamwQzQy8peJZUl5bIx1CK107+wXlrr3eRHLiF3U1jb3FWa2Q
ZXMPKX2D1ZfLu6HswHcLUG+m+UYYFJikFqqjONw27IizrW6eMc0B6oydNQI7C/rsPJzN1vtudO+Y
2z7uQPMI2hp7lmp+Rx1BvAYXl947L5PHnNwm1TIKyXCeg0qyRBPOFywVm683cGnbDFLY/LJvFzP1
ikU7rPeumXXLruTpTJr3MimWu1aH0a5p6q7XqRX7tZyYrGhnS9zKXn0fNdwMEJV3bUerm7iCuxod
XnB75u2aJJW58730tOd+sDXG8djfqCIakmbM1RsMUQ0FpMC+qXwWuQSv1STuZM7lfwNR3W6XOPMD
DBJXDe00vUXe3xgTQt9n2cZpWJYixPEYNt5IAoHoQSJWMLRWiLGE1QF/bVgC/qhJdCNBHMZywatg
i5YFTI/+kqJY7dd/12ekVpSuXlgMSIWQDLWR5J0k/82br0SH9eHtd63f27HAgUcK6pio+ttxpxE6
nGaLO6lPrzii1i49m05SdXngWQoNFe2QiiRk5bLYNj0XhYenqYCbGVAtrQev4tssrVObe9jHVk5W
llaHQtBRjOJVYOfyZy9+Nm/n8ux48KmS9Wxfass1r53fTsNJJSIIL0hoQYuEtMhC090tlc/b4Edb
reVwx9UfFAWWgZs11wPwxwW0dgqnahvlJMB3HMXLghJBeH4ogB8x3MGQoY3WszSdNEDe5rKLt2u7
AvK+xlFg3Ta5OGo86aADDd7iReI+y3FtVPJXzTtHhIT/2mGsMVLtMe0AKKXgjDmB9BwZIW/B+9f3
hiQ0LgKZSEj3m1pPWUUrzmogwCr9f+ydWW/cyLal/0qj31nNIThd9L1AZyZz1ixPeiFky+Y8RHAK
8tf3R9Wpc8ou4FSjn++LIKUtKZVJRuzYe61vJWzTwZojmE73Od7uXblkXyebm14J70AKASc2ItJR
gSCkaip1TJD4o7FckJQsIS3j9Xqc3vlIzUhklvHjfe3GS0ejwULBrpvj2NczdSNvmXacp0C2+a0/
i+9l9RWMmf7MGNSc/SsuOoT4JZpenMwnh+DQs7QgeYPDJL3Wz9stsobiLqf3QKRQSxPG80EXEbOW
WE3wxDhnW0+pveNH7DEKIw/CfWdxB51ETuB1qD8Uw5zuSBtDhDN3jPjNPtvSPJx2SHoic7JigNWs
WLY/PwcOmihuftwaI6MVGS7Hsetg2WKLIAXwNZ1ddRLZJPdqvuvoeC3oloI8/hjWljq12HLQ4XiH
McE1uLTwNGBGWIC3sZqGat87A3tsQgGEuaEhvqVe9lr292CPMLXMRfloOShvGpZvjDQjoj57yG8g
3XZbhyZebZj1vea0+Lgg4BzQk/yO9PlvOuHf0AkdD5LWn8z/u9f+9X98B2zdz7evFVzDT1n3ralp
tvyZTviP7/qDTuj9Fpie7QJEcgNuZRP0zR90Qvu34Gdy4T/phML/zWQkLwLa/8L2fYen8Q86obB/
g9C2sgU8AZMh5Bn+1//+pv8j+d7c/84g6H75+if23M/0BEGEFVhCtjfh8OOwGf1C5rGJ3isGN/Ww
lDTq6Me9vhP9I8YYwO1Sz/uAfeLWJYGqBSxwqoFvoM0h7RSCzmEQ098QYayfITy/Px3fhtMhmElB
6f2FCFPworR2W3HAchmEz23a7nP72zj7LQn3ILfidusG0AmNsb1DmVee//T2/ePl+fPL8TOQ5h+/
ni3DDElMCpiX/gykCXNv6ULbFwwh4y8NpoUnV8dHD0jOZTIRQtJ0BnHd9qxOY3b497/7F8zG+y/n
UuFacRmZYm365W9X6ZQmQ2GJS1FN7msTz8XBmylwZ+rRXGX2s5EzdiP0oPHxvuT5m4cciughTtod
fEeny9SGqB36LFO3/B1x7GeG0O9PDhYe11tgWqi9f7lOJlmM5AYqcSlj1sq8k1/cEkiMlMzdqi4D
GNelKEFEsjNctFQGELZySGCXj/ZT2RjzCYmInHSw//cv2jvg7V+ojffnxd0AR9QlNMQDOPbzO6ab
kkOqzgRu+1gcaA/pXdcjcIRb/MMsiuSDMHNGFyV2/UVMVIwj9AZZuecGJ9ChOHa5AInQjXuvlDMx
NL2/N8yY2Z2f5HemdSYpC9nkoJ44c+Jy9MWazgeifQIr6aXKexgacMudfwwLccwIVN0Br2xe0Gl9
MHJbPBpFe89NVuDGJ/awz60HDzg5AYbteQjnhyGJf3S1UA/xOpnJ0Omc0tz/Ynj2J9Ouw+u/f7Ws
n6mG66vlmdxWHrAZ3/PFr2ASKgkiGBOo0lnTmPsk7pgZu1a/K3gZaYLSUVxQI24zbLKboFbfmhhA
1f/vE7EsVh5yAy1uqF9utCR3zDKlvKO8QpA5mFjBzdh5XAZ9aO3+CejFwW3n7iJiJhd9Rf/D0M//
/sX4mUn2+2sBMFC4rm+C4HF/4X1lfauAlg/iMsbpD5QqwmeIgBXhBFLtXhCdxHv0d8vbX1dbD6Kk
ba3vw8rI++VqNcdc+OQ0cYYx3aNWjbsj/vkJufJ9E+NDykOyY5BP39o9yoZi8W9M2ChKUlgqyIT/
/u+311v251vHMx3bt9CzC96IX2mRK1ML3gJU46boSWafHHCJ/U1QMtLLy/DRDOZvrm9Q0RM7vS2z
adwzEbqxdLOcuqWGI5m21s3Qp8Gmm133TKBTGYVe+eiYtXtq5hytsCpi4E9rDEk3g1tl8bbGasvt
NvwN48z+68oN6459jCRkPrF/vbJj27Lj2CvEZRJzQzevje+USuhy6xQ09OpPQolxbY0OXbFbilPZ
uUMUz96L07TysVsW7G0mbf0Bxw6CfAdpJcVm06ZQHybnMrq2cVt2GARMREpQDqqIJtyMjCPxOd47
CYFJGH7ctssA3XTqb5bfnxlRv1+rQuAtJGjU9enY/7zKFWXoYYtquW7oVB+10VbrKH7aTPXQXOT4
eUh083fUp5/BYb//zpXM5q5YVsf+9f7QtO0a+ArOJVvzSqskme/p6NPaloyHXYUmhey/Q1o6weX9
Q2BvhfdW0CD/m035V37dig0E3OWHwCR5Ln+5U1u8wKWUrYF9o4DgYJlP2PDLg+8lxTbVGYHfU27u
2yDA8pYYzg06XXbCTjnHwGY+TxYK+j2yPgidUX+zabs/r6gUIcIPqMYo+rilhfMru7ctFmF7lh+e
ZUgz3qCjYbn4rYsR5auX0E0bh7zCrhrcmOhtLxZGw7aKg7t1X6ETY0e29M1NMjrGZXIRKHk6OxLH
6+ytUKLERYAAih+Qc+3iRJygmVKVcUzrQmbdfGM+u4yH5viircG9alkmNyGD8tsg8+Rx7jlakmnw
gCdt9bqFdF/dc68I4OjywDzgqDE3zA7VsUirjAxZvYd2VkWURwWW6cwmZLyJMB6HRzKPzPvpSLR8
c/mbZcj6C6KOrYg9nBsXcxfSt18JaHWAzUxXDHRoEuIpcr0PJiGV+ybzDDw81Z2zpjqXcjB3OXIi
gulpSSJHwV9EjHDFUIcQ5HwV9sMgItYyoPtkNnI+V85cALDwNuUazZ31U76n7HoBt3laVrJgqvHa
pq3GJ5J7zhmq54OesGiDVyMbyGgYDeh+WxS2f6YXTZSNN93iV0xAVqFwx21CsDIj+K0KY0R6i0CZ
ZGm4V3lVI7skOKQ9v3+t89LZdSGiO1M5bDItB7t9TG/PWdr0ZJS0rqfWaS5Z6gCQxFJ4nvQxHqb5
tp5oYpYDoaATyY697fV7ygMuoWnNnNdEDczBkXUje/B6xwCoQ/Mmqz+VbTGelrR+bAL3kXUtPa5l
kSpHmGw6msu0e0pt2W5QD9lRKA29bdc8DqQu3sasxH3PGno30WlA8bWkkWe204n6/yDztLsiWgTI
QwgZlgeMZv7chVcgAHhaQP3x7tn6LOoBV/BSiq1PssMOUVd9djoModL+7K86uywZ4NWN+rVjE34q
y5e8zj877rFcrIw4gr7c+WOmrx3qSxxe5qdmTJLTYGGx74cyIqoO6QQJA/AJ4waEUlnvtG8aKPtJ
QyL0bu24tZk4ueMtNF/vpgvzw6KbkSwY+I596D9N9OA2DJswgfX9IVxi7zwv84ccB+lV587Rdk30
gZX3vdaYtrFpS4YiXYP4Icv2whrIUVizK8aRbr05ZEeHFPWXop7vRFDTS87GR+SBTE0cCvl+ePTW
uOQYQhFBvjGz4bzE2dWg8i2k/5BasdoGSDlERcAxbrr+lAWSJm1d/qBnnTwaY/wjJnidSQ7JPWPK
HEj3PcUsrOWbOvlYtLhLGtaaDPPqbR/Tg7QB832eWqJP8/pG5hMiArrlSKj9YVtAkYsskGw7cqvU
8zAOUahaQAi4joNufgzQXrtNqm8NF/RqleFJa9FxelzWcGsKte3XdNKgvbXlUkdmydyaa83ZNYpZ
vGHx3oBdLhCFYe8qC7gTMhna369wVZtRX8VcqSGfWTL+EdKKvjTESYYJe3AYLs39FDS3rGT2rk2X
ECMNbja3M+cztDRr13VfDW6ND7HzJYfvFhaZfSU0vd06nKQPLfZBWNzjjTGUe3Af8ol4x0NCR/G+
9/pdPiMpWXJwU6H3PauD1eym1L4z0nUwPjanKlkuXYloQ+R5uveWPCF2R74CsuuOqguB5SXla0zz
kgUjvB2FkPf8gdigcuWfYjt+FSHsmb5qfqB0nm6SwVpFhU7AuNJD5aSG7DlxucJq8pStbP4o4idw
l1wVw+C/9VeXPtVjY6OuhW8Alc131F1XF7vFq6ozilkHxdWPEKkedv/uFdGCvBM+HrVh+ZqY9XSu
B2I03cIhFyxTnzPzVJbS/9Q16iWzgG02LjYxRJ2IXxMUWEFY3MQJTt/Jd84u9H/yuYmj7FdKxSJp
ABRDeTsINR9MklQiswrfYVvmtmaECeLA+Kg4DhMuiluUESmOo7D5RrCPsynoxFZ4+O7bIulOY1Bc
qyaLb0gswWCz1E+mhpPlhc5pNJaX1J2dKJezv7EMvzxJYM2xHF/UqrWtukNI7teWs5FCMZ8jeB4s
75oF1nHu4huSQTq40Ps6DnB7MivbCheGbjcRyadW2ZXR2NZz7dOl9JPnAVgDSvPqgxK5vjLYiT9K
Ib4npp7RtcwFx2ieyYi75qFs0SHhbQo/DoS83ZJNz1TAL0FxpXjS2KzrY+aLDQGGy8aK5SdNhbZB
jqWOiiiqazWGz+ksM+638eCsUUJGijFY0PBm7KnBm7rzc3JFsEx1LRAt+gle4CYsXsZEEkaQJ3sL
ejPYIWybnTROI7pwGUu+HRQbrduA1uSNGoNp/344qzkZ71Gj8pIphfeHpNXmoBCtbSdITdSLTwvW
to3WQp5CVqcHsof7ptaRtZIT52K5r9GaRMqux31VYas38+6Z5ph/SSoihGURvuA/aR6rhcFS3ue4
rKcJb6eNH2gU1rgnaZ4hBouTQwTUtbK778sMTKeeHIwRawqywWloM7kEm9fNAbsiLfVUzFHjFZqL
xH5IjA68q8tZAjhSyq1LFrDv9SJq6/LZJ4/76nSkFCrjGDZy2G26NpkvyH04Lbb6vgti7GSwQ1Io
R9cWsnJIe3wTG6Pe9Ix0DnogcksUhNCminkLgGNYkADPtGFUZ236zp09FUxafXwFcgo/y27+PJaZ
OupKDAc7lF8MSZlNmtqyja3Ki0gCovEqzfhYLDHNsfVwEYipewPJlrBAQpcpmgUWITikCBnOj6pz
Umw9rnOVqf/QexIyRAdhN+xbtBFDcB3HXj1Qhy/8ujCJoBLsy1all7ITEvkr4EvD3be+rs9ITcXJ
mSMCsZ2916QG9kkMfHsYs6vr1TtNs+Z06UBnC0kGyhbo9Lpot8Rb5WiWtb6OKs+jHpwZ7+PgUgeR
ldsJ+jeWDNSVAdLZ1bq9ZCOJnGoZpzPrMLwfnNn+7K9D6WnnIYYsrdC7U42U27HJcTaLtD/NJAtc
7LG8DQf1hvtlfoGKTgG2Ei1nNJU0x0WRD7ddDPoyxi8ZqTG8zSUBWvnSrvAMLE2QSYIdoiePzd/O
971mosEIcK2TiwAsWqXR2TVTFHS22hkhWvncqeJ95WR4cUsaDoQOr4j59TfmMh1QY+K8LtwvZULM
Zx6HyDy4uHYLSalXhgMZbFRlXyG0OVUvID/M7ilNawKHBq+40ezgmJE6RrMK2q0iKZKd0SKULPzu
98GPtBmnU0c2yFh7b22bc9xFgFfHeb+zQvNrwWSeI0mV7iZjvB+r3t2HSnP92+G+VQ7MEbVcTWe8
rclm2yWi/2IDO+r1xZi5viur/S5c64XAd+4uUv82sc4Pls7YO5gJt1OKKK76THQccuIiY5lGWtVZ
3iPmF72PA9fbyTp98bzL2gzTqZMefCTGnFJ+MGhGdmhXX2FNfnK74uSb3t7LdLhrG6CWJGzuF+xE
KO+6J5SLQdT5NXqp9gXETXGotLUwHxsBXun+VIZJvFeiZpQyVGsG8I2QKt6OeXcDPR3bf70nQ6bf
B8/jtNo+tfMRmwWKdt62qZ9fXF14+ywFmeVKtKQuiVDJ2Lya1fw6WPlxmK1vbjRast6kZvk0zhNh
UUEutqIVx0p9NIYMH3ARrmKDzkGX9WaXcP66QmFet+SyGRhEat4MhHqU2CGKDyZV9abV7u08wvOa
MKhQGEN5cVoCV+oc8pySy3aaV4JBUj+MIBMyfx4iy1mpdgZRuO22MGcGdcuaipYVEfbZqwTwuity
ApS7KVGAxiTVr7druoFpqim63ZQ1t02OEqQf9z5MY16K/mloicYspT2edmGYxVhmQmvbWegxxVQi
4R7L/bho5Hczde/IHBQ/S5S6kA+yvjvOdsEmG9c0xdd0eSPlck7wmy8t7Gwr7zGJA/u0MuQTHPqa
HrnMmsa8zUOm2d5yJ4tbwym+YNt4qVIQb8LT0JAGY+u49Z0BIGiIzX6NG012nNR21IgBKRIZ2mgB
O11m3znxHkWd9pEid3Y3grtgY7inFn0Tiwc+EHBBDhtuR9057YThPwQoeg52J/aOcuW+XuRjWSOZ
dEjhioog3VOhY4UqTgAJ0d9pVjkfILYhv88uRwynKQ4sm59UjIw9pJUEOoSyMjEshsT2k5myWlQV
9OzFby4ir+D8OcUTp4rzMpGo7bd1vwbkHurEmVnHPDC8sOfyDmkamxbT78GvDnHxFqTu90ljskph
Pe+7GTC99p+zWM4ED6ZsBDnBlxVQQ6TeVxMX2h5PqrkZmfhvOeM/VG1xmwXTY0sRzPrRI9Ezwm8j
QTaMzGnTM/YhCZOBamB808Q4OqP7hKEXlN8Uf5iU8+a0VYPSjMY5eMadkliLcEagsIhiCyDu0jRr
Sh3bT9fjC7OGr059v5Spxj9nuLsCxpxBtBGy513hOs2uGjGiNc1XSOqYoOukOxb2WzFOXRQ2IyRb
sL2+AcFxrrsrkmKoAtYXtIAMovvymlAIrhrjY+3juRZu67PS6vTTcuhldwvkEPHPFDKKFd2DjXAo
MmLcUjyRkxvzV3QAHTcjifIrtmUhD1G06rbyEN0G/kONqhUJmVttTFxNrvfFVZa5cbFCEFJ7jOFt
gFNyq22+ShYmn9eYSzfg9UdwOGISUhbHcUGzKhKVOMNyb1gqvmYvjQ47JA76tcwQqRohlXJgrzHA
TFqhH/RodoULqRJhy7AJJMKqOnkUHi6MFjc/IuUU7suaOarYXYlKORSgfBwCArVklKuso13D2fHG
V+V+Lu3+jUBgyhO4Bmxhtp6hUXXiAnaj3HLKcQ7NYl0zNYAkMolgMIYCo2169KvkI2afH1bC8jxo
xFlTyHHYBUBEWnHCLhfbpK8XoXdv9HO7d8piu9CePvoe430Czh6nrN1B7huvtECnVUhkRZwtlsgO
6RI5i1SRSywXu0+BZcAsj45lkaruzMgBQvFCx9M8q9gBTWYH8S4dh/JoITqihaXN/WAAeClnmMNS
Av7xJ2CtupHfIbFbN57XXEeW4TNqA8JTcfmaI9Zk22wgyIJkv+Xn5Lfvn5W6xqiYAEMj8/P0r8e7
HkuwgWaMVafJOFER6GKtntn3L98/cChpTV5mdtzWwVQ4ML/f6G7E8gYs5LZ1nMKkmh3RB8TTqV8f
U++PzX36ltbYbBqQllDGjGMCZersS6jD7x/cf35GriCRYQnZwjoJPjiT91mUDlQaT9N0KrspPKWJ
cWXmw5f+JK8FOQAbt4BxajEnkJkdAVdrX8DntcA9OqNcA12wuc/5TECNjylnMIoYULn5wqkYOoq1
oCprazRNvIUWPvGqfevqHAMGcAqwOiOR0XBTOf/4jSCaEtZFEwJVKlLTuswd+7fpEa0IH6/u9oO7
wkoNJLTutE/BPe5KhocsnDBtfc94c111XUTaIU6nP+ayzRTu8JTnyd2Avf8gCLXgx97RlEEvsrJ/
QissNxumtAX5LHa4UhqeO+m8zmjoMF/mP4ZltTwKyQ209hhTh+pfpjuUgRV0agZtQKx9dSKmMn0M
rPHa2Zh9EdUUFtDfSdQHDf78xsEwf11XymmeHXbuhLKWuLmLkUwuDRHANm7BabDBzAJgKgwuuh36
a9BBuFyG+q5bsuWWqNzmwCalSQrn5onzzHh0B+sobALBOUTbp87U7qWslrcZ58oT04sb3+7TaxBI
46hacMR6jsM7b9jUbqcezMIPj4rSAkKW5T+h8FCIgqwRU3ZRXTq3uutcaBVlUhItV83VsSjmkBW7
1wcfC/hmbrlFU5mczcxCi03mqWEEghV6hZZ2aXbAEdDcm7TK8BU2Wxz/3RUSNcLG6VOFQnnHeAPv
Q10/eVLeuVleXBsInZ30vZuJiM19QKo4cUmI/tk3p4Mn72uz86M0DiwQyo8Fkb7RhDf709gRS9Mi
2m7afR9omm5e5u9akM87w8bXwN3yBVhseaxK6EUE0BhbHy7gsfE/5H7P8j7p5YbfVRZ4rpRmHwCp
qp7K/FQCO7u4afNN4Xu6E8ipj8sYQLid2V1tV7+Eo/9xsW3QO8qqLvzp6aGt7DHSOjlDtD5TqBYH
RYQZJxThXVb0nM/hFpldcjPN9/bi+NyNE4LlEoApccDwnzsr3jIRxE/lqvmxpbzvk0GC/W8+2U1l
bjN4ZUffL4wrSMSncC72IfCBfQBVddv3ZXWFG+psE4jAvQ6TT6qNX8F0ZGd4YY/zJNQVwcUHq3St
i6VtdIr06M7tYnww57RBf+OcOG5jtZGQcd8Pn3Yjk1M/ejd0ipL7oUvSTVVDGC2cBNUn/cMbxKcm
odAgzDoTgw/z2HDfdeYyo6/jwff/A0dwvAlAb1K9CcADqTDTpwlb4T5jBkzDihIA8z2VSV31DyP+
yBNbId4wXTZENzbCvTaxdqIK1McmrARMqFEzCXAGkr3DOjn4wbPVGuoMVf3WWaBkNiSbrLrs/jhN
3nMYO+FRqgoGU0OKIm3RQzshQiVsiWZKjtGntyfz1ELtEmUMYsEFGMJ1/Jgu1mdTf85XrZ5D7u9W
OAWWHXPkPSCieG5h4xqYrHcO0dQk0UUIs61IKTgv3I08WxY5LJZJHlPZBdlxyr1iWzXpGz5NNlUC
X9EgMs7HxJIRWV8h+hrUHdYN/IMaz+ZGFuk3x0utaDGM+ZxnMAhSLzzikLDP6KO8k5l8bLHcnN8/
cB89gjL6JoyAlTQg8sA2abUsAT36YaJn//5Zo9cefpvbXVTTN9jkfdJcTA79u9CJNTesN1OXu7wq
ZUBLM12aaRXPbqnG4IFDBRoB4hOHIqmdNu7QGPjRsI5NI3zLRJPsMdY5Bwz6J4Fz9WruDZOlGe+N
3oepdaqc1EeaWRKDqDiE2LP3NE9AKRJAEDnufdZX63lCNXwYrfZhUkhENct1pF19l5G4cMyQJMYY
hJSD3JRk1ZrjJOtX50BgM4b8nDodNZ7TdxCcv1dS6JMvuoux4Gn1KNV3XuWeCghwJAM2P1xVGKRU
hUe6cMAQBjEfi+CQtRz5Zs+ZDjA5SwJxwg/t4mdEGhNh7CbfByG9M6wp2IGukUdjz+rIkWxjliq5
sTxA5SAn2i1Z5FRZK/yvamLnyCk2KeEuSFZOOKXxfE6lFhyryhsaTUVk9rgXTVoRG7MIPzqjYV/g
MT1pZa4dECj9iReFRJeya/QJc7LwDo/WtEHm+zJyljzlGY11C3azj96UoRnaTXhVg3blZulMYh8Q
DGP+N6GCFBJRC22w2Z7PHDs3Ys6Xe8c6GZPuDnT5D4knHltGWlt3Gcg9HxCWIPUnXiuMhtwUtEE8
Ml0M5hhuK3ZgEk7mSlK2/IXGpuF8ySzbPBiluumFqk4laH2Gt/EhbcsDIwViE6rWi2z9jdacwWmN
lp5HGUp/0cf7QqNSvpk0iSoC3AhNWFs+GrR12r76hZ3epvphSYm0Xwrz3kra/oByBkFmHdxmlXBO
jZ3Gu8GAGNBMwNAhNoBsy6PWVklEM2SEvlXt8KA3l9Eb+NsCBJJ+zX7Tet+lqIa9HxZgBcKQg0++
LY3mk8fGsE/IOQvw8sRu/KUK4TpLK5zAHJC7XhWLi5O1HtE96izS/k7PnKv5YQxTClsi9G3IHIjj
vdWuzjucxeF0bNIQQbv3mIix3PV2/KY847ubOGU04iTfUPi9ZOh5NkZIcS1KRmmSTPJNlvpnU7Zi
zwKBsbh6Mu0giRIv/jJV3rLLxwBTrKJLMHXoGgqW/YOqmdP0lX8sTYeoSOcjyUZfQuVM29aZkZB6
ZKTNM4zyJsxYFTitphl2CrKs4PnGu96Q0FVrXUaEtTOcADXnz/nHPnWYeBTqMVfDt0X3XIo/poxq
AZEsbNSpvcR1C7cNsW1OUyQbosX8vKiMFn4mJT8eTFUbEL0Sjlm0oub8pCouHOA9PX0L27XFwUR6
N4limytZHYwmoUzPMFGaBybC7Hjw0PfSmq8WLYo9MrIPrq7xsXXlR9dT7S6jsgL1QtGM/hl0UOWR
fFF6D4shwEOOCNhBVJ4JtI1AfjdRaDsKSASh53OMEtZDicxc+Ieb43tRSpaRNwv3QHOalod1kRDr
DgxfWeNn+YZEjNsj6N7MGAem7kG59Xna7uzB2hcWTaCJ83joU4AvZE+czGAvp+WDUTUPcP4PoWH2
RBRN5hkDkIxaMet73Cv5WkjS/FJsD6vRg642gzitkIBZhO9xhL9MDRY3DmEzpffZCXNqUlJetihr
4HpNwAwMT4qzmymuILl88aFyfciz1MWePN4NY5g82B2RJ+5UPJfbgMGqgrt0nUrWhNho84NtME+e
TIr4SszjBULOwfaTZj9UJ4SW7bWThzp0P9RB8Iq/FzLZ7B9l0ft3LcQOaC/pfslUDh6Wg0Vlc3yy
upIYjvFCsKd+qhgZbsq6f14SI76kog6uYkipr8RucsIYToMID61PoYSkPafl5HAOBto3VK3NtSij
pvMY589Q2pkbcP0NFjmuk446UYCKbM/GKJInd8m+D4ZDK6dZ6puqgeo0BNNhth0ZYb77Ru77iuDu
uqNjBK9ItuxN0jrmRztZ4m2fORu7LrpjC/BnQEvPwF3f1xRcZ+J7LkKEn5p12BHbyYujm0/wCoic
86fkSFX6zW74a5oR0xCMbEZGywJIKfdr6Ms9xjDPujeT1jzUfoWNuqVcIax6b41RCcp7XxOjiHJB
bMFu4din1bSNcYQzCmZK9A5GcJP6rfGHb0KaxaGPrRu38YKrk43HAjXJCZhau22w9pdp4xxsC0Kx
47JDM0MKdl0KUX9ICS2r+XYYaQFw2wH5+GQGHT2rwTqgi/nKPBpGXS4fAtbigxOUYEI8SXhBhyG8
rvFuYMe4rUoDLxfpfpGie5m5LRMuLR6wPx08h5NoRYAsnfidm7G6ATCsYNdXVFtC2lESyp6i1zoM
Wfg4KNc8xwmogkQHXoQwddvJ6qZ2pwRTRYEjTCYRSb/VpqkHxpLMw60Uj3uYsOnG6exDGba/xCPv
XIo4orQ1PDRdnExWzi2xTNaOhm7h9uVpGbna8ZETmEIXkhqajuCuy7tjLI307EQQCGGTsjNpmX5s
cVP1q1sFd128hZTKpr8QtSX9cWar8ZwTETLW3sYfhnEWeVS4eO0lTPNL4ffEoanPyq/qw7jOBgX+
KOhC+Q+YAHLTTs5X7RbmcQiWsyiBimuZrImV80EmsryqQqBS1MKHdZwmJ8MojKdYHoLCBUFF2h/t
6OqOnCW1rb/7Bqxy3YprA+p9h0QFhAFg8cJz7WPb7GvepTujplR1FJs36pntmpZo4NZjegblO53C
aGay1ncYp1Kv5QolI2hHG5RIPqNHX2GhNZMcrzsvPjpNMJxyEiJ9g2NRYjMSN9ApwfVdOzl+mu2z
isNn4osIUkl4DmgY3yOiejZRpW2azL4tJ2EAB6OCy20ZY9mwIu+zrSuirKhVroL5OgSKL5yyA3bX
0NzHyv0hMU7jzUEyaGXHKgM/p9Js3Tbw/rfhdGYDvR3L/gBBIb9zO0x7htVdbaUUuTMJEtqhvY6e
uhll3O+dZr6IsSlv5WJx/lwsn84BNrMeLTnRHBqM74jJ2U/g2S/mTDznKD/4M7dKYJQfWnNo92k8
0S83uwvZ3vbqFGa3H93lduCVQ0/Tn3EGqW3bjUABwmDZxWvKCd74E7qYY2ITbBVKmxOuYW1pSChG
D5xdcwWh3xfEiIUJsqtVNb8hdPtqzgpsPD5YuJb+fD+5JkUnPq0oGOQV1UIf1UBZDK/uIodT2BZk
DcIGv6+3YSeqW9Va82GcvRZot693fd5zBHWC+FyMH/MtzB77zm9w7urY7Pa+RkGSjv5mGIDC2oK2
+6yZ5LQjM5OgGh8TpIJPVWhfCohAVEN5fI5x6ZLpGBG29Cnj5QPqAdKoXdQuT8LLpMMP7pJ/tYb0
SF04sPXmf/7w/tj48z+8P2aUpmRHcDQgcMCzomUYvZI/yUJpzgCYIPu+f/r+4PsH6QPIxo0ybQdV
r7i++ESAtzqDfFXnlVNdsmPw9b8e9A1TnSV7F7TL9dP3/9nFXGcpmTS7yvc5f0+sFpu4UDPTe767
qpdLTET4oTBhIdGv4zml70/n/VOzqqsT3gM2EMCJ//ogx3lFfv7zQX+mDs28/BuYRnmW/HnnxTUf
1TTLvXAb+FJ2tyIcJYL4P/6DuSJWe7sNtt1KNH1/tlayQDh9//T9Q7r+sf4wXslNyynrodFWtubD
+rJP3P4l/Pajv5JGGas+yQI6ubt+FRZo9zyPVuj61ftDU+A0+y4RT6LKCZ5xE+g+RYFPkw4rzEgw
w4fGmbPjSBYDrfzk1Vvct/dvL9Y3qRVAE636uRMO3RNCu7ZGiOThXWX33xae57nFiPP6Bi0Swk6v
gJv92YwDTh+t7P/6wxHzFwfP/ylfu+L1r9/xD/eOZYe/haSeeiEuW1PgL/jDvcMW8RuyVItoXdcm
XtdDkFzjGUj/83/61m+O4KogcRY8mUus6z/NOy7/RBov/+rg6jdtfD1/PLX/B/MOOtOfJdw8H3Cr
rqC/EPCHBr+6dwL2WCZdpvi+dP0PpeeEabZLG30oS5xt1vKaEQNRWH3+JuvB3tAucR5U3kEb8n0C
M1Sz1emkH5J0XKJhYKweum7zfwk7r+bGdWxt/5dz/bGKESQvzo0lS1aygnPfsDoNc8789d9DqGer
27Pn7KoZFLEAUN5tmQTWesNTVXWI14XoTM2qXbLx28Za8Oax1oE/Fk8+h6xDazkn29Yg2jWdiwAT
ihjb62TF4exsDkA1J5/3QYH7Izsv/zCRoK1Rer81dtHlBydoKFqNIRului9xQvybOTLWdbYC/OV6
E7k0071X9g/tyvQVAHFBqb0ntvZolVX7U4uH3ai17cdYDZQlB7SxEz+GMqMa6DNzYH8y1W6CFE1m
0p7A5mUqIqip7pUHs/EKcAbeyy0k47K5xfBKvq9Ly+XZwSLkvup9354VA2AhLsv4FGdzU5N238ku
3zTMn6v0P+KOHpMzyouk5J+R2bK59vMhZkzeiGLipkr69gHLWWLWdVWGUEZmUa8i/9HdoUZTn0md
4qMzKlCBEjPdKV2LukAAJnkXjz75ks+XXpimO7NQkg3kbju+rzKnP4gsHQ7yCnwd2HanrqPdPCoH
mjL315nVoHUbIfqMsE/5EU4eHh9dB3bA9Z33AjUwcj0frldgNZVrC9ttBzIUwBN7CF0fmha6C/xu
6p0TtearhluD3Rflx6AL7MYxUFzJaX2onmGLGhc7An97W176M8HU8Mkt261lQ4PUwi1Z/ZnsT9fD
fPFReArSf57o1iJTFR3d+iMELI8/EPBAbF8UAFWuc7S13D1ac+MKfDtbOFi3OCZz2OLq/lmGZNNO
k0veG+ZomPa/7oGTz0T9GUY+dZwewzSaTrW6PWbvqJQMfL8+Dcgpt1gd4ssJjie/x1wScSHEQNZa
Xb7JXjuZDQmzeeBzH/wPQ0gk2bskSe27rEXT7TYzq1IdZYNO/7VSjsBwxOqAF1UH2fEiG+Sn1mCj
7Mc0a5tLW2jNrsrCcwl/+Aco18dRDdKvRhFyhCtc/2WsU/SQcls/6sA01+gYpehUkdjAKHcAPuq2
O18tFNTimtYD46Jj2hPUKmluzEEwchrD07VBe2yfJdr2t9A8qDiltbBiH5z7X3NDpCNOP/RhCH6t
nUfSCPu2KANrjN0HaeGmxGIAxUGppyUbU+f33IoAgfpZY0s2oTeh1wVXIG2H5lKZSbtXHeW6yCOX
urHxALsbc93c49ma7eN0LTtknUiy/nYZjLW5H93CuffJul5H+nlZhBY6Bg2BB+Da0LCpr9Xg0WGH
CxXFPESILx/auVbZzHGL46DK45YDTTbG5vo6r8Wp4jqe1uoPI9W2YFUaJDVN9QKae7zgJDFfX5te
L9Z+PeLuVMbaNYZkFpJbXgVYk9Dgp9m+seP326ImqFDM/POmILfn2VhMHEsfdpAPoOLkJAgSqehO
eEB9T9dQ3NarqMcER3YTrc5O7qint7m3OFZRVNAVBfkB/qa3KfShu8nsvENPghn8mZV+d/Klgpb+
NxVsHMXxND7AJ2KC9eut8M8TrAi+juX/A7NIk+Sa33hSsBLws9GEw/8RANE/v2RJpGh5g+rPT4HE
y0PDv/iezT5OjZbbiZWdWGI9Cxkq0Pzau9Qs4vsmnPI1PBnt0jqYzw26dQQ/oV60zsrJBmPkU82D
Mhb4qDQA6wtAp4TWQUM/ITVRJtigp/YtmSw869RqXUz+11jnG4pgwnAuxmwle7LpUWkXbfp87RTh
Xg2m8NSgZvRsNdSKILu2ezlYgAtaZFlVbWRXJSFRi5zMcuRkR9QKlK0xoUhQJGr0hiXryQ/S6Afy
SO9xTPooF6GxysLYXo2as0+DTiwKiDenEFLbukqMcOvVHcCvdCruhadmL1qG1kxQD/F6TIALRa0e
bxHF4rzWdTAjEam4QD0izZXa3maEBEIX5GA6YTQ49+Q0pwZDlRR89Fjb5uU6DS5AOCPMjfSUO7W5
HtDtBBMU2i+Q/Y6i8rtvno84GN+u6QQCYtq1ANQw7Bjyb95jjw/OvZbW9nJKCrY/TSyujPk/aNa/
84j1z3w0vgq2q1m2aYGwMxz3M1/Wjjis53Xl/+htVUPmooovna9NZ8O/jyMd45WyA/ozNeVJOCOe
XR66FEY0pM+k3Zq9TboJYfdo2BklSC0Fi+UdzxNlx16U1EwK/KzMO4/Szb8H5JWMyXmy+yl2W/tp
4O8m32LsMNGOH5AHC/UMnINpHQozVjaa5Xhr6vPdKVVKyhamYr6PdvvkgmH6V4UfJWlq/3sbpFqV
3fmGhe8sjiyWjXduX6lwSGQfTAiCvWiSGNvrpYyKxqrXehDur9PnhTLu6jhmxWGb7KkXRg8ler6b
wkPsxY0MFOVjw313ELUftdz7GSrZWuvKYpO6IiWB0CNJqrfTfR919aLuMCRKcIJARH++HJLyGBUi
3sp5MjR6YNeAB/Gai+2UV4P1bQAJvUetIX2ecvxk6rxDmThS4zNqcPFZLRqV2KwnYeaUSTolPjsm
9MM4nBHyc0zOMxWQB6mD7KnsyqYHjbBto/H9FjKHLj3YkO6RurGWetXrD3zKnMaOjRcEshfpAKpT
NqZRAhPCWgOsCTuE24C8kjHwehRf/264rWJ0JnVE7j+ta5CjoyZcG1/R+Kr2wvV/mpSrkGdtsZJK
3IVv+OGzNvn9U0DlP40s5VIgmbcvXJSxNcxQv1HzfvB8R3+zp9QCmuInmx6KOozX7rucoMfJz8Ky
6ifXCsuNOZrw+BRDeataZ20WvfbN9VAwMnS3P4rYKfa8faalHEjWfhav/UlPFxniBovcm/xDjGXI
YRQ6ekxWoG/6Wvcf2RoHT2S0TmEeqIeS6twTynV4m9jo08pB2XRKdRrBnR1k7zajNEKWz6v+uoec
QY7Cu96jiXzzrtdTHUgFjBggPJ4DFmm+jHLN2SqG8+flcJp6ZP1R6Q/uS6tVXr0umJYc46wHI3CU
V1hymNo5vA3kqAAtrNio+gRxplz6tF2Dk1deO/Af/8Bm1D9xPm2VF50FvxmSJdhtzrV/8ky9IB5C
JU6yn7HudqdcR8qqj7z6W4F9XEduB624Ry1M4WZ0frcnR6a/OIAQtk2k7IPEmdIFKBwoL0WSr+Tb
zUGHfFuPQbINO7TAVrD0qGrZVNmRken/gbJq/EnGNOFxY19iaRaCAGD2rc+sckXzFTuHjfvdh04p
qjyB9hjG3UOckoa99t0wCE51iRrSEKHLeg06WIEdhqm6t5sxdu4CUNKnCblsKn88aeWSJgZ/UuWT
ueAvMTpSv4QMUunj0lBEdJQx2QioumsU1mf7AAasubHR3lt3ONOM/T9sTiRH+7e9Cb8wg/9O04Wl
7/CacT4Rg6lzokUjBu8HxagDpKocQ2gMuRLHeK+Not1kPaq9wjDM90jljN7hp4jUsxU+l4iNT15h
vhuOET6EcJTuZddr8x+JUVcnw1GUs235T9fVeCCtTFxE1/LepZufa/Vghu0267+Ew1Rv/bSodyr/
IiS858trv7F/XcFbLkihzZz+Jm8VxD6zjpRwHnXHwEWdCAkS+D5kZD2z3cSORU54AOy/CxMEcGUT
DXWPb/ncR9a9XE4FuNAuRWVOvu9NDxQd6ch3UwOtOej5sHHzonriqfFDTqh4nt3BEnQuOEnC1gJW
tapBiH4kYC3N0I2/1nUQr+KBhzrePfrL5KrqKqsL456C6O9dc0QeITKUp9Q2feTqZyP7+Uo2QcEB
23GcdvVpAM/mf2JGi1kv4NOvn1O+ofKuNWwYyJ/0BDTDH1V3iMSPrnYq8WiFyKXNGfwhVY91GI4X
GP00UKuRpdCDlTV35UCioOWoIxcme36Nv23gI/cvMO90NZhjd0qjO+cI2OI5rgJ3p7bpa4foLBY+
vXceNSgAlg9MvUty9PFhnxmAGTEllSvkxMn333hFWTu5QsbRQ5/vKgOZbzryrrInV8i7plqggw/h
c2UsGHGBjSzIVHJeONs4+VThjNLaanETm4vr5dyXV7LpAW9ve8GJ505etog0Qr61HtoYgv9vGcO/
EY3RpGzDn78GUn2m5homGRzcbD49NnWYmsjUWrjZFliygRCPj2mVXFwnTLZ24cdH2XSjhl4VktKL
vHCKlYzJufKqamzjvtdcVC7nFbeBoeybTReM75/i41DFj0X/9Ckcz5+u+9G+ycdgd7uNnFYrETXb
xFCuny5j12b2C6jbhpLVXz/vrxXZ9KA3KX86fw5ktR8ffE50t/jtwxStWFOMUnZyUMZDs0m3gYNh
X5qVHYedgAajRxxnZP/zpZzgiRmJ+vnyt2UBsiwg4T/fbO43SoGqaaHMwLHBPggVbx95BcdRx8Ts
YEXtUzj4T4ZfOfsyr8s7p28xqgkatEIpT1MunkcEide97I5k5FZNH2KGEVGAc5Wgf6l17Q3ZLf9C
zg3J8xxOvo3a2UcCsHOhdbG2n3wney4SfSfjpA9ADTQOBpVBqH3o4jLq1EAFeTko1pWylLP+5q5a
Vk7L//uLq4tPGii8PlwoZSjCIEVCClsefb9/vYBzr//3f7T/F+U58pZQgH6Q5uE3LDyETdtWdw5x
jywZxPqd7OWRHqjLQE+Te3LMzUIGfxvpI1ySk/IgQ82ohnjv6g76jSjPIx3I/WQzTL57vaqLOEUe
nGoigjTIqPLc0uN2HcK3fwQa7ZxdgW0CtVuAIZl7lqGsyeotpbboDjCEcwZH7ZyLSVSrNFLQX5y7
cl7cOMgDC9Ei8U6sx7U5ZQeycarM2mVajyz4fHVrZEzA91rxiKaiPI/aeokt0ac5t+5vw1bcjw+K
y/EdZbrP9/+vH3e7VVnzSsQM5u+muk1jb7G2REMfzfZ9bmfKXl6FYf3axeDDPsWHedotZlDavXNz
c96MkTm/rf80r0feYVGBiVl+GsjzEqicvGENjGDp8NMCG/srKO8oSAo+uGQOg9Yyd17cm5iXkSue
3B3m1miYKw1xOegMEJPv4OlZ13m3FeQbz56njutb6LZM3jMw16H3RD5b3Tv8LPeU3fvXRrc+jDnZ
jzY/gsuZ+VV0EVgzC+lVj1ztafCT+0qgzeyMVJiTseJM1Zb2PqhtyOqIon64pKZkogNnp+JOmfll
GNDFD3aJ9UQWQdtLSu+oexM4Vbt4VeraPxZJ84HwbPmKE3Cxb6lazjq05WsLAm2TxpWO4sc8N23h
PbZTdB/Po321Uex9GuZACLIWh/ohQr5ZFWBuLSV86hGG5YSW2D9U9wNnM6QKSqiMnhJOFwfn602H
7iaZdmN+o7fTpTBtTJ0iOLEyZqEmehpD57pAhihvtADWIMz6CDte5J1AkJzdIg8Ocgaur/wHktS7
972yXwgXoG9HJb1aXp94QEvx6PPIe41aSfKC56Fs5OjtyXgbiHm3WDqZ+FsIDhU3uT1Qb590i8nZ
+C78ur33oG3kextRAN7jjYv9iXyvX/vzy33ULKo4iDTeQrfXP2Ss/9gNyHm3zcGn293W8k+Q/Po0
U+uDf9gsGP9xxJq1psT8P92xqCzOj+TfHrkGTPnKjeL6u1n5G12ExR7lXX3VltFPoImTurLKuthf
L333rSkUG3kST/0ODuwZqId41QJQn95gubvatesDG1xzmVYQcCpoaTsbgvydDrPiMA2G+yzwQQ4D
1XmHYJc9dLYJD90O3HcMhr8WXi1OSe4nZ9/1P0jrn//v98tcA/1ze2o5muWikMPmCN2rz5lTxCIc
fdBVbL+iwVxU0YBbJNTzKQ7ESfZU1cFAnMwFWNIRRVFI5iCjOIzJ0bQXFTglDN/wHzdXqOiDnvEm
xG7GEneC+aow+mOnTiSi5h4VT4GLzXwpG2uEVzaN6rZHdoOihPC2pdJVuyZu1HUH0OwYhEj322Qh
nuGK+IvWLcw7YBEYZaHPyudaob/3BQ2ZVGUnr2RsMvVo09rY/c6Dn6bJuW3c+diMzcP4gnGvMOwe
/TEsX9iEWSvbCbPVFCGi0IygJxLTw7Nu7pqG9qYornWUPVVHMWBqXt1BhVFZTudayaJ/EJfSPpeR
OTe7fCHZHqjsbXXtc7LSww1yKCpL+RYqFkIgmfLFSLrsLBvMKRIKNNGJHxN+H6d/9RCqGZRckZ1D
K8rOVeunaMekC1cpMXBsPF+coOd1YYdnYNt+tXrFO8p7ITqSkRKb0a5m9Xj7DISPdoPDhkveT8aV
sHrxkcxrYn06twUWVzEKXrvWg6CRR820SjyhXxJclBYok/VfIStCZMnNf+EusM4S4XzVe4EWrOX6
T2M0NatOy7wd7B402CsUfaGWPd7KQeYEqRPp9fj3ElElLqhnGntZIhrdrD0kWvm3i8K2UXE0Z4E9
L5D3VZyhRZ04f2wCLFZA8aEWdvsES8E6y+pBGZd5c0nTsj1UYfUYxmpzkSH+KKBpBAaE3nmG1rn5
ijQKUPFlOdpib3rVT2CcqKUYoXsGqfTU81f1XgkkpduBt18GVeId7vuh61wQsWmQHKtZfRyXKfHe
pWCxTcBaqDNgwBvFSbgkcwdoc0wQ0uiVw60JVPGrWzXDixd35NiRD+oMyAH/bnTPRA+9tVAI8SA9
bhA+XsqYnDI2qbEL6kBbxyon5yrK2zf9e2V3xpvalOMhLXHuk11FQQ2hMkZ46FVovFW8IO/6LvMf
f63J/dK8aH4g1ohllo+OUZqLhP+M77U4TGqhfsFE7a4XCrieqs2fxMhhX42yL+VojSAsFXNr9834
AvjhAdXI7AsATO0e8nO6gS0RvkfAEOT8NNBs/joLkw0Wy13rbl78kcFQfiCR217ROf+1XKAB8f+c
u+KvzrZk1sp1dOdahfrtvWD5qPWkbZV/g9+mQRJxxFGbGwSYMOlOEY2UsR4DH4qJqv5QObwnbvMC
p+h3+Ivty95odg6pkLvWHrS1j6fVW4czaNTp09fIxS4EGKu/NxEY3RpjtvEVvTplluCFlIkN4MT6
JEONGbm4CuLNeIvJAQsfuUlNuoPnsbKsXDjwaa6tLFXnaATXethRLuh3WuCYFJ7Bkciu7xdRSRZu
7HfXSxkVogY2+tsEeVkU1HyiaNjIXjPf7Tp7Xg12esJ+EkNQVM5JlMI0fjKHIHyoY7z0SAGrFx9l
mjssPZqFBRhwFdV5sJeNx8T9WGQwtEPUCm4xeeXMo/81ZsSobnni+TZLTqVGNi4ctYMGWdQqJcjW
vleUEvNpM7FRABE41iKJ6py9+SgjimZVexoQlTk02kl+VDAuMeaeDNVdlmwpTIDb073opNs9r32O
ZUZejx/43fsPpg/VvC3E+BGEwU5nO/XsJbFJ2c+A1jtP4xdj3WWYhD72mWdcYORfZBw0TH9fjba/
kV2dE040pR9WhITjDEqPckRwrLq+68YgeEaKP3jutPsBdM/TNRKA1PahFmwDUVnHOEuLXWA1O31o
K34FNIrJ7yYJ+gg+lKie6sCHXBwhkiVHkdoA3aCOxUZh47AcIz98BKZSbWvobOsmi9uLPqnQKR3h
fUOSYRE2pvdTiPKNknT1hg+nhcERi8pAwX3OF7OSKqJXuHbHHJTkpZ1xZro2kJJRIJv7hup56yKq
BpCrQWksdct0qEK5D8htxOq68FGnxdn0QdZ2MugllA/8cS0LP0AV+9l3Y+uAynljE5HAunKTgxc4
0xMJzUcYIdqH72XWfdwow9KcYERbELNOgYnln2ZBgZ97ZYEdn7xy1BzH1Fw8OklIVcIZVghJeHAO
5wfv7FTy0Ojhh3zuWujY/hqQffyhltNY6LtPz+fQMi49fKa7NAoL3lGpdx+4eX+28XNa+tBqXjCb
dO+aOA0+TMxq7Vgtvg/5uO2c1PNxKTwrMY4YOJH6/Bid9ygbpxQpcinI3didZVwHFMXyHvNMew8n
g2K2HFBaV38syg6xJlfde+NE46TaXnadJpkAoM/9qhb1Q2kXp+u8OXQdlX3+PNTrEjmPr9hJ3mqY
eRH4nC61AMWPKVK7J9lopOaBfV1ETgXKi1BM60VcreWYD7vgUGjdi+y1XtY9lVX0zYLvvNAMUoCF
Y3lH2bhlhHsHMJT7WwzZF+XYe+7KT2uxv8XtGFazYnc/+STsz3C+sO94lqcLFHe0lQzKyWqGo18V
ZY+xnTcbgCDJ+wjRsrFSal+kWE/4KXyT4Sg043WcNu1Kdju+6ODqg/AoELV6dht8Y+bVjWPnW6ro
8RLNkOQ9HlAsG+OwXzmaz7FP5NqXXIEKkRc8CLJhdE9FlgIpQ17+qxdThge+g3ex0IEtGL3Hz9v1
K2gr4WxN0+xkEyMUW8zO7L/6gzIBmu9Lf9nNsVQO+1HR7mKh43xaoNbVJrpyX0ZKdrJd3KjqSgl/
NBOyf83wnRov7u2YHR7zqBZUVlveYUgovCJNc5YzQ119Re7AebG0cVwpiZds3QAx+z/u5TuwnGJR
nOx+Qnc50Wz8NedLc4hxfpaXgxmui6L1NyqS6jvRfW9tfjO1K7qN7YvypUwROcZJChAuZZ4X1cMt
FINpsWLbWr3kI0JazuysJkfdFF7Y5FkqshmM2k4Vb2qBT4zs1imPNFMbcMibR4NOzfZtxz5FdjN+
YXZiwlybSqwKUbb46bqgs7weMRfVI3XhOPaXyMtg2mtOhi5XjYmip3n8bXRIPDmB/9BrC71daEmM
NwcK6HgV5Pozlqd4N9nF+LVu1F2LhdKXWDeR7DH8Z1EHzmlCEYoKWVQvciX+8ESdHnQw0c+4PHX3
Vmv6MH/NbEMJdtzlqIDCXd/LRqPed72S3Vaz030/N7cpiifQCrMgF0+Nj5Nohj8C8M6dbMgDNzsz
gKp81ziC8k7qKGsFSQ2EJvrgKJvcTcNNlzVfbyF5NSkVyg9hrj0oadosQxO9qFSHjW+Z8TMqWuVO
xv05HqlQNOLxacBvZNcD2VlWPpoKAfzsR9Kr+aO8Uu0qf0y68dfoOHdlTI66CVCYHsGldxOSz0If
VevREEN9qCgALZSiLr+hMQZVUaQfo98iDain3cYqSv2pMPyv+sQOGLjoQ+A2+LaNUfUor3SyX0sO
2WJB5ojfE37Mv0YcEVHc8q2KxzGx24BcPNYQUA0bkx05IGPXO1h6+GSzRVuber13eY2B0A2PUV9Q
sy6xnpdd1Gr6axeiBQRzpdj3CNdvcwwudw08bvIjdnyaCvS6TF3lR+e4fCfaoT3VjQ1pTMOSrQgj
A5KaNftyo1lb/dlVKtGvEJMo9ulXz8EDFAC78azqefjRGeYA/wpEsdkkYjasMHd5otY7tx3RUMXR
7gxcA4nSUpAODoN8zV9ucoTD/pqFmbox5p4MkY5OjondwrNASHGVWZTC+WdhOA3i8t5B+H0xVOXB
KURw0foOzRkEgTC1BNsboIGfTqJ91sLO3hcQ7Rd6WnYfjZ3gHtqGwyHUxfTU6OYBveL2Q89ynCdD
HfDIvBz8DrJJ+G6VSgRziMI9CQpnK+v2srGDzL125UAuy/q3OZDig2VmoZqjtOaTbkarLumat4S/
z10K3GrhIYr2FkHAXmGk7VxH+VXikVX2Nk7GjKpZvciM1Hk2m9I7ZSW4PniVh1z1YOYmuXeiSBnh
jEc1d+7JkGyy7GMchHE0AQqeJsUtNsgQntQYbe5ST/MNRIz6VU9RCG7SCgXQuQvt62sz9taj7GWe
jp1lGV1kD0ca3x7aJxSrQrRay6WBLOy+hiy5nytW3V05X8q+bMIeX1gkIJL720Q58Knb2rkBNgzL
wb/ud7vJp9jf3bMpqQiqeEuyD0msY6v74YNRIV4VkliJ71H6chYhQk/3avw2ilb8aDr+rEwD7TKS
accyTJQPDDirxWQY/qWfv61dr6L2nxTkobG+XmmjGsPhIus7aBmePwXFaeRyxy++FR0rXymeZTwM
kGCS8UxLjhb7pIvefW3SMDiVA2m3ohiqb41VPtrR4L9aXs1mPeMMVo/O+FqRf5ATFJHMT38T0v4Y
aXsxYcZoIun8DRu3uwFs2pdUEeZ9FTn5VguS/iKGCInB+d4Org++nhZPg18bG7O1k1XNd/xjynEz
mycYFSquQzMVlOZMG3EcQNXZPNAn5kOQYxFHoQ+DwAgsuESBy0bivyVUXF7dBj7N+9SVk8swiBeO
GPzl7Vby6tP9bp+hs6EHmTfBQhZw7618HB7qcmw+nGoFITT+UiNYv3ZwAaOE7sRfSPIsOs8eyYUa
E4iGEnLrPA0/5r1LEuXZE0mI6JKi3oXNWO2G3q52IU5lu1u3m2Oxo6DOI4dl/zrxryW3WIFt+F0e
V97y7yYHsFAeKisEVJbj2RAbfAt0V3tu6+h7UFjZwZx71Tj7lvWI4zaKZ+BhyCsruMuhmi9kQol/
Hguxl9D7LeXkDOGuDDGRkxkkxyXzFtXh2zWDdFtw7UeKv6vnySryvDCarQBOLzysxMeENdTRrpNX
c0wxo/JfpoFlEpykvYEc955shLuX3VuT+wDfG+3nLfJp1mQO1mJqIMvOx8WiyutLPGPjRrBEwPma
diu7WqOYbC5jd+n2WfYsKgcNYlP5iHoAOaWBPWGYJ9pB0WIVhVY3+0jKahvEnviBwNqrIfz+NfOF
dW9Wtb6LUls9tCFul3WCzXRfpMpWRzRrY3voIWWGUI7C7H41g2k6dz2nlrXQEv8kBxqlb45qu5Id
LIk9+KJj1a9I2m0RhkYHzEeVxFfjn1qzLQI3+VcXBj9D1aF+o8ScCoJpOgSUprbV1KfryemLC9BE
jJx4QX9LoP7LReyRTk3hine1NqOli8LrsRUAyfF7Ro6rggzp1stAmZpvqEtIxHNYorI1pGX4KGZU
nwYtB7/q/GwqSX+H/In+rZmUY9DE3ovWhObaUk32r7FWvZiOd6kzUXwZbOtlUtP8YsdddlFth41C
aSCNP3flgFLV6FF33aMMwQ6mlk1ZrDHeOC2DAtCKH1pcv1WpB9nFruF9uv6wVad4OnI0HBZROGTf
kftxprj8kcIMRaBEi8+Jp5QbfnT0eSkfPwcNonZySj2KtdFo/QdUDrH0kWXYT67u7Hted8u2m5oP
q0sf5OeSEOeLyh4VX9VK3NeZ1z8OYvrV5ICddgitQ6f4d9x1Bpi0XQTCv+TYtLhNvs0Ze8oF+ah5
d21snUMP9xdJU2arpy4LzCAerl2nduB+8x8hu5MWIWzrJdNWdpFQRsevVt0dybTg1Wqo9pdaXB3k
aNh47ySk7UcepeErx+DHYrDb0/VGlJ391I8vcqGGWavXN+m5xXf3+t5OAZ31MVKF8qUtY20fUUOs
xOEWknFAcn1JNrkR/oYDX9Rc4H8Ga+CaX7WmAz5ajkm5yZPpO8Dh6aFV6/SIGCtObLlBKXLU0NvC
rvHHSMlVH5H05G+vfmzJJH8JM9Qx1alsL543HwTRjNwLDCN3SC5E6wJn4jNZdRWTiRgxsQldOOGN
IFtKsNaFa0UX2bhtslHBBT1ee2FNnlYoGzEl8XUCerfT2ojQZbZxrfNbHQ3beDjIxsNJfbyTl6P7
3k3Raqp97zX37GDX15DKzHhyX0N9dFd6Zgcrfe66vWcv+Hq5GzlaGcmPIjMdDIRZaiWouqCd+Ezi
o7gYiXWdJJxC3xdGPN3JNbkvkocszXxEZbDzMNmaTLP8U5+PrrYai1lPh6cTioO45XIqDOu9GuWw
0uRQjrrenZxvyF9BOhbotyQp1oSzFpbWOt0WKYaz7OWW3xz/jKt6P2KFPs/VkwTbAuYagV5fp4FZ
/e0eMi5DQzj2e1JVLzmOpfIwRBVLv+9aKsq2noZvw5Rc4ym+yPcCYZcNerHh25/zZbyr8vy58jly
IHq3azuMjOUVIoPKTk/g6igxyfJhVKaHvJx4MP216bSwkUFsvdzJkIPb2Ul+ZStv21Dh25RFqVSU
V/q3/7q9kwN6Y/0sai1gX/THfvK2FWzjXiP33GISKt5JmvQfZMCRgrSwOLTnbhD2R/KjbISSSD/4
NaUeGUebhi92NfFuQ3HyuWOfjxwpcmnGi4LHBSQ31JSVVFU+Yl35UnmdhX64gU6nW3EQmOMCyzYE
tLOChJbb3et5J7a96npbvnokuv/ibdSajXpEPDYPEujKfkM5eejKyp7kfhSRWq0QMB6WMpbaFsoc
uP3ea2V3DzRDP1VDZT3hBVAsLbcq1/zzWk8kzdVdiaEyShuK+SSn/LVgANzIUTkCsOiq6fOAUNWk
o76EVjL8j4pnYp5Gz5HST3d1bW87mMZ4hzQDvrx26kEzSk+DBeeYqv82S5Jm1yHOzP6hOYwzOE02
+nzwwgri3eu7eiND0XxAC+YGS8psAf4xpkBDCU+ZPAT1FX90l1nealtUsg7XrswfmnFxCAuhb2Wv
mnQeqA6em9QJ12yCvCfZAHB8MwZRQitwvacpRoaCzbuNmizd1mPHYhbKFxPpFCTokNdjdzWe5Nw8
dN0F8kvK9W5GOOed7ciCS1oqTxiD60/T96FXRbXALQLnLjPstqjxzArMrsAI8jUDrfIv1YOr4lrN
u4/mx9JGxVmEOGPpUcrxOowbihimeEQoqT5Xs1eXFuBPOoeyrOM8Ps9ohsZ+lINy2hxyPG0Lt6N4
4IwHoAw6sLO3keuulqEWPqmVmj+woUHSSp9hD3L4OrPUpmmJNSaaareVchIuyj/iHmVeTF3CS1Ub
59Q0x/dJ5ahP+gjVqrkLX+BLwsPrVIfTdZbWkFNzGmDnIQfFuWFPw5dx6oDR/hXL/AzPi5iaRe43
poLGx3TXqSBdh4htaY+8mTeIYCe7splyP6OshLZdmRdshWVQS5QgWMnLGESKWMhLubJZUd8sHpoa
b5ok6OqLj4wubDi7+wFQiAu9+6YmKmCAyqiPDTYPW1/j9eRhvPJSd8oXShPdD9Q0OKRr5zRR1W3q
p62/bjuLEnpItd/JquBAro4NVdei29UjRqVXmfHSwWBIE0s9WZlqvAz04rknx3oYN3JMnWfOY0UV
a9ex/8/ZeS05rjPZ+okYQW9uJZW8KZWvvkG0pfeeTz8fod6tfXr+MzExNwwiEwBlSSBz5Vr/fZz0
aTMi+M8400vAVgdxAON0gSjnkJFRG0W7A3Pdb3gMFM+5ARdtPoN7bAVaZ2KCkT0r0Ybmtx6U0GJs
U/1Rmar8AAMZojsg2L+UrM2KCaIZf/7KVWIZXRfGZ0CX+lI6NCNY2hpboarnT1PVgbEPrZlGHvKV
hZw7ifrL4CvhW4DWFzpJWr7VGjgSgfTELHpNax/NYnj1LIsnzwY73woFXlpo+GYYzNzl7pVn92FI
iqAGAdP5meX6YigN+8N39HFTxPGwGbxEfAyptggyM/3KY6p50LU03tvcnl/4mB5tbnwIFopkUUZT
9yKqAKhW3Kprb1Q6xA7jgch5nS2lt1Nr6hEJRxgZIpXEwOpl3xrxk0V57Qt18gSCVXM63GeqHdDb
+Twx/SFtN6pDJeL2mKL8ONNAKstCNmuHL38+dK4Nb688vXWcjbESvWn8kjbSfj+Uk38Fe0apfVG9
cduvf1VzzIHKhh8seSFhDL3kpbAdHzgprCr1gCAApL0RNK3DOa6c4do56XgdkJxXLIAC0iQPyLcu
dfSGL7JFBHu43rxyQFCxQuig477PUXncvpNy2N/nCE13hGKnepOmlFvJWSt6QEJzKTBwbecADQyS
v/Ph3kwV/z1EBHfjy4pi6QDlrjZrc64elm15qGMRU6xUwjLGBH/P+q92FPpPpW66FKRb6VYDUgv1
jqK+IXnaPNiN1m2E32hv8LqXQG8Gaw/XTLIb5+C6r4NUCrIwXydZAJmb402bpEUAJrCzBJ0eiF2R
X0R0pFeTV3jPA/gUjWpxawZUKele/ipbpQKW1SurZjl5cXmoIqM8yLP7QQldUiSyHZHLcm8965lf
NGrgcQqLFv4dpX0RHiTVKZrHryF8SPtqcCGtnJuRbSWHTM+sRammw2sejKCCTGilpddB4PvYDTCb
JLbVv/ZIVJ2glPieza2McMc5isY36WvKxLh4YfEoB8a+MB5HHxWIuWdihta1dJS19OVF4TwJH6aB
2edlPPGa7Kd0DWYQv2rcjfwoHJdRDGl3ar7IftnYLmAUnJ7ltZ0ehsJoQI2jreFoaO3sVfQj9MCk
KsHO569TQHwy9+qz9LkRoFg9GuKjdPI3T5epV0V76VWcMF+hSpBvZTPviBNkAyTS8IiS9y/cQyaK
8ISG678PIxJpaq8dpXlqq4IItTn97hFp1E9B4bBq/VCvV7KPGin0mZpp2iZ6df3dlAOlX46OoGJc
I3mUou8FP0Nh9+qe5QAxJx7ZQHqsBLXD1h3gKDXKVQMLKl/VbOyRLQCFKTtBirUy1YngIjIqp/th
Gnz1pEfIRYDw22lzSzqlHTrgdqQO3INxEtJlBDVxZxpV7It7J+Ln4UNdtfOCRvnVFaDbSPmCW+01
RAcHOznKQ+ADk+5u1Ury6LYNRLazPy2zpxCaTfg4/vSRp4oSpUeHDzt3xuESOzBz6aFfwJ0T1W9h
ydN98CyfeAzNSi+fYIqMHmXLbJPVZHTjM6sXthr5MfZLqBqqMl8JnQR5OCnGfMcyr0EZj+sRgqlV
5EUB7GECpJbR5Tm87vzmlqlDpt1XyZvd2lrlXVAWmBDG0M2rnMcteIBnBnz1zId6SHO2RgEAm0tI
E+VH036Mm1/SdLNPCZwlAeyG8kVIW+fmlPV2fvsQdNAUa16PJsS8i4onv774yJXHkBGemnnDVc0H
aVegoAg01TjJrtBYQ4DKJ3Wz3bvJUX/6SnvqjiU86/zu0QwYv4hZdUHL1Y8hdJrt0HoNKib9ze4L
e/pwq6nZWmrZrj0TnkUWKsHRRI9r2ZSluWnTrnsanbR/CrRt4DbmVVpYoehb4pzKwpk8kSyjDJ0+
xbXqneI73RP6Juajxv7/5gUQRClOGHhLOThI458dwNqV3Y7xWzuUuyFL9auBAgaFhTZlHNwotDR0
X4Ov0liHbvtcdQ7JFwZkA+GK3G7QHWCAzXr/4inju/T5hGtPul5ni7YJ9Se3s978qfqhi7x7iUrf
fi5stLQar1ky3aviCeVkzj47gc/IjfNmK7t2rjFtICupuVngTSfhHf/Mo4+1nCeKWa/2IaXDtaZf
jHlnVM67pSIznrWoN06y5asNsSAoJSHJZLOEdkZ1nvtLJ7Tv1jOMan/3J37bP0inMKZq1p6/OGkA
aCmBQnRyB3dvF1B8F31hPvGQMpE94r4ejV6+a6rAeso03b+MBUyls1N2C7TBXMHTm6zvo6z+Oad0
6yrH6IXRbqZ4tBBT+GfQoFVPrtAjeCy5klByFzpdLmzOPf66sGz6UXSMq/DVtjvtUllVvVLjQLxB
l/ILxtLpZ2C85IqRUHlN5bHm6tNnA6c7aBUD8BGPmXVZWRO6RILAmsImKAchCXHv2Cx7x7XeRJFu
fYhay3JIn+v5UPk9FRgKCJksT9Jnz2UhoYfWUbZkD6esnYXnQUstR3ldGh2r0fvmmI4FcbWTs2WO
yxakltPvqAaGZTcO4nPnDvoudboLiAhYFyt5DAX035r6KXvcTBQiovEwjyjJMoGMUw/abJJ2e2Jz
kkXlsFLztrvkBvp8URKXn1NtVKtS1cY9hKziva9e3FQvPickvLd917QPVhiXxCATSkRiaCfh9leX
pVcUT/l8MEWjLoIpKHbSZmgaAV+2Qa3rI+cs8idBEBZ0R94tpE/2KiB6oEyhPFl9Z1yM+WDB7b3s
UQNdS1utxcYFMgnj4gTOlY2Lvr+bSviVz6F21WvWBQs5vAAqzh8e6vs0psDkx2TH1lEeFNcj1CVP
867kNEeFEnLoul7eO9UDNOCySb4XRvk/TUTGdwOZ2Z0pou/cN35Ch07Gc5imoyagJqwRvnym4Bcq
alcVXzPb2aDIANlr560VXy2/jbPEW9qk1vMYoN80KQ4SGUat7UP4lGZYtX+FcmEfWT44LWuFdp7z
GSQIy2iRNSBdRFMheQdLkvXuGsLZRR0KCHlMkj0PoKRIJhihrUQx3qGufKXgznrUkY94gb97Lc11
DHukEmTDUjZ9Q3irtEvN/3GQUcQZlM2wvQ4Ep2defDuw0BhsGoN/w+hf/Ayy88YoPthXfiLKNj12
pmU9QV97lOZKo5J4rKr6oQ2T8iOL7QH9oN4mwTyEb2RibqMHXSeM6KTtY+KiLUYy5pNQDAwe4IRQ
9Br9TyQwHkUPJk/hNnohjA/h72yH7QZVoUGfg5t+8FlO6z6yio8g02wWGlO0CnI4P2E9guA7zY+q
IIDSsWM8dZoeLpU5u13NjMBjZ0QnkLPxC4+Xg0xzV2GAerPbWBuZHKfaa9mT5XlrQL0fxqLyEYki
G25QC0MVWJVdTJg8ruNofchpyxxpNyiQgDLNV2nhVBTlZ53AR+XYTfQgM+sQi36S2e6JfdY1d1RY
0OWkUwHXsgU6YFeP36xOjcaFZozPURwY24LcZL4JdDfYZlQAHSeLPELcNt5GbQKTsoama85NRwnD
EPUHgquaxi9P2vLw1MCSnM8ty+y6NevheKfYo3KoihwerT71XsJyVC6WlxxlKzbM6WXmPJldbte3
hzxPZxrTiNoaCtZQWiBPH8Ll/yQ0U+XXlQcfqet9LzpL+SFEvSRZEQaIjeRrt6/G7/CMINMd9tYb
3DHhDDAqgeYOyLmGQ/U8KehsVZTt3ZoddbqPnhqsRk1rCG8boDUzChYeAkOIc6G73bMPtIob+VM4
9DT6FE5mA5ID6VOCYjgFZknJIs6gjukRaz9ilA6OMSUFa65LUis2YIzt2F9MZWpeilbVbiAwiAV/
ZeqYwh9AUs1hgYuQB+AwrRvWGZv+d62qi61hWmDeBsP+rHJCrnX9lX/xAOcuxdXcWn+hzQdLplvC
/IgADgKnqA5kEWq5ijY4e3mgfANApjylI6f5iFJJOR/+9v+r63280bTd7/HSKIff3FVDvKDM9Kvb
EjcaELn96qjAQhwoJhfx2S3hlgCoHVxCTwm+6n6GDlxnei9VSf0zSBj1Qnhcg4C2iWFgq2C+j+pg
Yah2sq9SS1yhnOo2gRewYh4acZW2vs2UJb9lY91lKoHhpON3mMC/kxVTuWmBPH+Mlf3VhWHpsaKE
4TlLjU3ADYLdKlI/8WSDROa+Z8M2T5AIFAMCjnrdu6exAMbgBf3KGklAZmA/nhpAEls10PMtuBvl
Kej5DxWsm16NGKUwzahTcmuiep8K5Dx024pP1txUPGVRunn4CuUPENPOeZLmJhu8XVwgPCdYK7zz
jBeA8pG1kV7Xs35RpOqdpVOaZLPJ+4NJ/fvrMPTT1utj98HsW+2TiNip7YT1rGeaf3KC+iUeXGeR
o2k/gxy4uI4WTovm0oM+N8HYoYYpUC+VXgoTlL0iyIRDcBW+GmHhn7WAuL5ifWZ58K5ao/VS15m+
BiuWP9R8AC+GmJG0ThUsu1qxXlySE2eziF6THi0+vemHtVIZx9aCdAb5s+45g6AGgG8UH8YZJAqb
lL+bEjUGPYBX9ouacFmxALzKVj/qsCPAwIz6k3cFJFygetfYjwFQAH639fBda0u2F1n6RZhR8MDa
nuWN7qrntrD0pexRwCqn5NH3hqjVsnbJx4sJVIdTOfpq8qBtqluI3pXpbJfhUVR19uFEWgBaLG73
liHSj950YbZlx9UiJXXui4AcAh/ER5dY4oGVqL4xqrFaBD7xEUi//MWkAXHJu+AhgY75a6hDTOGY
hnKOQHbuh4LHDP9/60X30akwyqK4mkkQbVNDUU5SO1Ye1KR8suDkQHTiH3sD8jIxBzQcs16nAmEY
PpUpv7RgnH+JNF5Vtpp8RyBg3swDdqIGMV53LftEdVD7gz3LTKp6aj81hS4WOsQt35xCX0e6Nf4y
fLEficZ8qfW8Wqqj7x0tK/IXSly1SDr01VuI8s8eap5xKZtVYNsbMCtk6WavHsNPEaRoYoJPq95I
3OYrB6347Th7bZ2AkW2WBHdmL4shqngbvgmF4ARCNBr8Z0V8lTMV0FXbed2/ANMZX5AEmhFvXMDQ
s60ocvvSohcGoKv9JdydqTb1T5LB6WKIteIVCQ74e0eESVKN4L4VwFs9Eue9qsAll2Ng5V9jt9pS
o9f8Sktr1xNo+YI6DATUYTVdYz2kxFlJEQgrgvFkqnEO3UWrvxpzqtaldPMnQjes/5pf3AJ+wACv
vjVJ4gAm8HJ+cVSIo+crNgM8Bo8WgiFLPXLWVs3nCIy/2yvZC6BRLdyVTlMdYKtBtmManYgUCdKn
B3mQrnvT1kNAVS68Zf8akyVUVWilp2x5fOTnaj7UYE5WWtV3K5gn8zPxJSBs0q3VbvwvT8iejhU7
faSXqpZXj51EM+xyl2fx7WDlPqujvlmXPbrB0taXAmBGVuufEGaJXSubyJS6sBACWJ3HqhaKD8Qe
O5IvWnggI14hLDCfjr42n05ZvclFd755yk6ECLKIMljL03/1D9zLSBTl6pno7BAdeZ9UIzuRUwRS
NjfDBnE8w+DmoInOf1dbNCIImkxb6eVJjWxIjsKO9JJUh7lLUZ+tsSyf5ymHRlPe5JRhOzUL2ZRT
9mS/VrLps7y5TSmbcCVsLLN0tvwH1b2UO/Apx4KkTA0Xd5s86x0x7a2+GtKbRxr/6vOfbCxYtrXX
nMjwmJTWvzYIsTwORuc+tr7jPrrUciV2Ph3vdnMY9EWagJmQPdjfuo/JjEpsiMSSofpnKOohcETY
6J3Jfui/GyRluT/Hmz5o3VM1n2lu9PtM2tgq/fb+1e8/eQEluLf58sQ/Cdhc41h39s1APSFMRFTI
up5pmkt5apqIg92stw6yL8k8fRG4XX0bKm2VHC9P/zWIdImzL+D2X42Bk1IooFQI6wDUTZGweZxS
36dmQ2NZWQHTKTOP5OMfxxg7/pli8qXsdrd7MRyz3C+A2xOqdhfS3Zj6CVRxf7j3UyIUqepw/Bgs
y9k1CNWuHfTL9nrsDfvOgtB+IduTm4z7UM2F+XD3m0WGX3aVxlv/W1s3fR1cICBQWJ8WkXrJ3Gz6
6ud29aCiMrEPwrB/1rXmQ9pFVSyscRxqBJ8ylnmJ7vvXFLnix8yFQY0fe7OqahtRujIw6i2pRxW2
ugHS2als7AMoy1tvOYTFpXeJixfZIPfHqN5S1h4prpO0yYMBY/oCCC93FTUQi86t5+DpXCW76OvM
JMgTe/yzMmXf9TGlqf6IBDySWIWql8h1x29mUYwfMAjATrgug0J9bV4r4XSvaOkZnOtx171KrPPv
c9uAeBK99wtl2i7ySrm+7g2kVf0O2iQgSz8ro3WOepgML4g2Fjyw2T2FkRheWOr625YV+Ep6lTpP
TvXkfZPOpDQ0lkgHcAkJqmVTtdYM/2KMHYhGs/RO8pC2JLkXlhjRMFS8CAH3uX33yzOnbLeqmej7
FoXGdtMoCMwUGdFVLyq6g9URq1gIobQH2XZmozz7y+YmOuRXRCZZiBkQaugmeB/XCI9N5yAA6Pa/
D5YDXfAQTeX6LwcFA7A+le4sjvHPCOJ7/gW1sejE72X5l13OKYL8GQFG7uTzFQZb74+VIJA81wbJ
ap9J6/MdGp/Uav1T9iPtFps0StHuhUT02Rn0u5tuZy7VQ/fppE3O+aevNP01ux74B80u6605TOgz
aCHUFZZot16cRgWVCO1Imq7P81m0fj6lLc8ymFIX6Jwd9aDg7uMI4wyhlXk29cmHUWdcaZ1SnO1R
wDyshZm2ipQoA3Q/e03WD33noaHADwWs8qz+MobvI2ox2wzx5gfZzISFRGsEIg3ccITMaPRTn6FN
0hlbT/xLnFf6iEcSjI+lpoTvYBm9vd1BZyg7+UNZcbtCIlY2+VujbGO69UF2HgJxqkhHX13bJp/G
b0Ka69SqoKW1w9uL0k32csqXG/ShyD7L2I4fJaSBNUp9xUIFT/J4RzqAQf/LkmufUdzFj4CF6xte
4v8/z+06tfVxn6MfKBajXHnfZiOYAgLNwaFSxYiSbaAADZsPVDY2q2xKuE9kRUu5otJGx5SC1aM8
a6Rxmmw250g9snObO0l/WOvN7/63XnJAnJJRh/gLaO5fk0j3bVDkBPERTQZ2RIfYa+tN13ovBHgV
1HkQwTrJ07DPfCqsMI78IblpUNQA2s9BXVWh0JHfQSiIhkRCOYRER5BqOQ/ej8YV0WoOI6IdOicd
ZSbyPyclpQtAQHmQPRUDteS+yvamN0AXQoFqqc9o0or9+Y2P7Nb+467VXunPf5pDCE/1QjKVabAB
1askHpZ9acWHAeVof3PnNWuQ7JMXiCyyLOc/zdsM8PkMkMekCESxSbpqn7ZlGVd5QL6sPUVmANw+
4O6F1q+yC50q5btrjWtWJ+Y1Ln0qRhQkoO42j3vwqo4dEq/zVNKRO5VYjDoZxrtNVe0PL56ag5xJ
2rmvrmrw45QRMdLQ8uhRcarb9aQJ6cmM9Gz7JMdEDgW3XaPvUJEZKN4vhqPRcL/qhNexQi2jRQZh
R8uF+4ijWlkku+YOo/BXKEENe38eWMhO8lT4JB61yK0f7guxal7Z3Zv/iwXb/9yljms0BoG/rIeO
jc8EvgH91uoigDPDNjwf7P7RH61h3/KYtwCmYStz540IrLmTLSeuqktmaOXF8cofA9Lru7tJ9kAJ
KgFJgh7LaEFFHHeFcoJlFVGpoBvfk4lyyqEVzdOAwNpDUiji5DUd6qtoWe11CJyPtTv5GyNvqkfF
tPpVhCzN6zSVbJo7y31L2qE7KC3yQQsSJC4wTQ5+OqTHojxoWegddeHjbDvzt1P20PUxOpp6sFDZ
GKuJFT3mc2IxCiPn7Nrdg2zJg8JdYJ8YzY9u9OMIGGrYbwqvRCjQFvaqthNzX/sUm/thoGzMcXJf
OqVi05rphwaJX4eU9qMXnh3LiiFD5BDzNL42UPemrtNcZOtm9709e0HlSAICXeY8q78IO7T2soea
JMnVhXx5Qera2pqOr/pLCjSAJNRVsLnPrqYQgfYZifO7La8T5WEyknQlp5ETtmU7bkir847mF2XN
hyGLm10RIL55ewmearA2sLUXs55Gf2nDTHEKmm5zf82tjWB4Tvj0/3136GtCIJMCmp9ftuwOD/vt
3d1Nf97h/RVEpktKJPLt7e2SGdsNgCosH+7XjBy0PY2MDNz9ql2oiAdK4X6/QzlhFWa/3+Ht0woD
F6rf+d3d5tYtn/UO7072lvPLd1hDI3Z/kf38DtPm9v3dPpa+oAg8Hn6/Ozladay94rugouYPQo5G
LPZLpFfW/j69Q9pxMVRoAAHDK5/BHc31rmpxKuzWfSJV9lzrjvdJ8Q2McyjB7jNNlO+5li0LW0nP
ue6ZD96ElEDj5BduTNZzJgW3J8FdJozJeiamflQ046t0ykMJGMOwvPHWv+oomm8IgK5lPrSPgvbo
FvGPe39PI37IM58Fp6uuWkNhrVfONO3pMCt4udpT4Of6E4xSR3dolFM0t8bS6fdBxEcrnbKbLaCs
Z7UdwApJF9EE0FG4UB7Pc8iD3hTDQ9o5xb9sAt1az3bqy+0qY1QT8xf6Ql5GjmrMEFUQu0j3sjlo
Y30G3HxryVFDA51RaZeQc/55vYHegz7Q3EdpiiB82EImkS/vrxfO8F+5mtQH2SNBYPDk6PXtlUoT
3O7EQYc4INvHG5I24zP2u/b2kQD2LzZqlALjN74M3skQWXauFY0C1tEPL/LMSlJKp1CL3cqmYyUw
uZc6CITQRHT7r95erA67imrH+wSyhzxwBZGNv69wN9txEVGM/88V7o6kbH9fJacIZRbgspdqB0ey
GiA5pCuEtll0rHVLMSip9+Mdy3nIrCdvOJB1dkm3V+XZ85BKGNSguRqgC1bkc+wXJXD9ZWdkw4dV
98FCG4zxW5Q3p8rtxC8PrWItCwbWhEh5QpUOK3ni6qxP1OC7Y2o/G8dXPoLUc2HnarNXnboe5KA8
80rpEltTw1DPvFxtg6Sic3CUzt15mVvtBoVfrpE7UoaFlZcmvvPnGo9AtYp2UcujxpK/Mbp0Jz2D
4c0VRxm55IXepePxZnUMbzHwIHgAUYHg3qrhW87Qim6I9ytasm41lifLMpvT2doVrULzqYR/aBPW
xS6stJCYqedfVA88CPhiBTrGLlnGetqcptpWnyK1fpV2149RHpuqZs/dXaOm0lih36l8gmfV1p4u
bBLJDB/6U663UND2ZrDjr6E9SDM7xAOyvepLdLWmwKUMzE4aqFA96izXLBMJQpLxTRABM5NDXRcN
Ncrz6aTDWuFa2r7X/Jz4YrAK3a54mNCCfvVs0mftgDiC69jorSnIKtg5+A7Z7FpKrqJc/SVbk9K4
Fy/yTnIknC/WEyzpS5iCeRbPBzfbgixBa3Ju9HGxgbm9ucqxaTS9mn6onmWLdwIvrwiio+ya9IAA
W0L1O8IHykvK/nPHX6FQF2ZRh8TqORiDFi5VJzNQpQx/26aUei4YrmuAwhZhP9kxGvR/3HNHu52K
vRhz8MZ/7IU1Bxo6NeZGOr3FqK0Aqy6T904Zdej/efLLJgrL6NhEpr/3AWm9swZ4U60yeqRcfXpr
rZXspGVecjGKjt8xM7h6RD2TrbESmIckrkU6XxGgBGbvqHFz7J3JPUnvRP4bHJL/OoKuulpGc64Q
GH83NTc8TE1YEY5nUN5NOeLEvb2Wg6wCQcaxDdk8oLBygL1frP2YMkx5iKQujxeiw5PMkj3SaIAl
JDoKFczkV9VzRFhrjFv92sZGBfdwGD/kfMJr6exHV1xIO95a0lS1vb/MkpG/0DzcI6V90BqLjNdQ
kICEFvRVaf2IbQIzEQj2dhHFBSCYf2lW/Q1mB2A/4VwmbjrFY2yW1sYW01wzN8DSp/DI9lq7niur
vQXU3sXX2qF8SpvT6FqLWBTQpe+2KItFnObqaxHYpFpMXSeQbXrbHoaonadMM56kCB9gVs1f64St
GT/K/jvxtdVtpjKLd0XfmV/RekSUtlXN57Yh6tUkYXoy1JzMXTz42xARy0vgGPnK1eL0PbSVH6jS
WT+T4XqbB9Grq4LUymdr9Q3gq065erA+rMQ0odI0JK8TslYvIXoQL12NElTsUD83m6LanBZUbYCs
np1lm5brnHD6g/Ryb4yPndkDEZ29BezCL83hPhf5uDmqFTdH6Xe8NH1oHX5kymfmtd3L2KWrEjrj
d7S0NOAXKKrKplFYztoO2hIi66Z+ZyeGlFM8UD4xdzZSsSbx0T1rIq2eKK26mQc7DQ5ZPqOj515J
zn+O8pFhM6qtdegV5PtMS+lPMz/FSq2Dfmna03CSNnkAijCckvkwRY29QtKJLvOIHiJbVOtnj2zr
KoSld7e0SS90cKCnMvug1qihtv0kzrXtO6cmd1C/NCb3KyG4vT+I6a2YEHDIBSq51GSGH745oS2R
uF8VCppXmT6Zx7DToseM9A1lvbrzNYvGdw3xCUThURARWQ+usQ8f7wenEaeahc6BYsbSXcSuF+8m
xUZjcO6XhM7vzn4IB7GpZqcYXV6xsAnVLUqrqfn/yza7i3WZ8vEgPD8+1hCa7aceKI+sDkCf8Hs1
wawkKwcaWkB6AticqCoYvfC7arfhWVYHzL5m7vl/GCdnMa1h52pVeFEnSgWUmkS8sGLvKbB678mt
gY+49lVaRpWgDzQ5zUr6pM12m/XgNdNFthIrjrd1D3NZgAhctrRF/Qhp7XCK5slyobvrCRWpULfs
pwCNFUjvUzYmRmM/6fnkXhMHmAs+aaltS3kQ1LOvkryGtTGKoweDApCTBirbrapoGUVx9ablqN3L
M2mjzKp9Hge03wk2f/H6X4adVx9OYWc7hwK3B2kWfnjwnNYk2cvdCukYqAzSPvwSTep3Sva7axC3
+Xk0Rmch+9eZAVVE7vRnz1DTq9DNn9JueYVgHVDa0NbwP/Pc8ijt3FsbuDNT5Fmt1P+ITJLz88tR
eiXZJFCwbWSTV2f9eXV97w4P+fwqYJg5lK3z+9V1LKWWvS7WNVQqUdnnP0tHuxCRzT+mKLdWdjyo
J9F45aFESHvd92H8OnVAFAij5D+pBl/GzWBeWkNPV61pCKgufURA5rP7IW2VcWN38dGz23/bZV9T
Nd980w1eu848aImtf4ihhIcsi4NTqbWUx6sif9BT4bwPenIRoav9iIz8CVRc+m74vK2+ypVDZEz9
CXYKKkfNoP4EK7/zWXv/0ETxBWku81WtlGztFgTfjbBRz70/hTNppvgSK8irz12hQ0LRySvql5zq
73Vntj5K7KF9gT1qWOrayJ94NDuouEcBqm0ynZ0ReVs2GLEkC3qfsqpBD31MvlhF+A1Na/GNSMI5
h6DjZ6lPDyq3/WDhdSdIT/Jo0drQ31AxsqD0Y23mafXTC9RHxNTab0YX/py6wNoqttevVZRHngXg
vbx4hi4if+6qkg3oKLS1tHWTWV0oHNtmeZ/fekBX6C+9xCSMgcLcmIdPQRZ5lyK0QDHPZ1Ti16s2
ycOHxoVO5CGAYYxvwDtUOklpHq/sG60yfrp5G0FdUoSW70PsQF5Eurtlnn+G3Gx8qrchcv5Ay9Hx
HcJmnbidsogUxImF2+sHtMeRD/Lz6msXvYE/dr4lVSuWUG9rJ74F+2RCO7ysZkc7fk+pQ/4a2X30
4FfsA+wRiEqh9tCrxZHzbTILKjLa4KPo424dupG6UwpLfXIj5Fplj6GzXwxqMF/DzESzu7JcwHt2
9dqm2rPsACVRuoDUD8hZXVcIooc6HwH5IqCYwOvqDwdM9lZJ0mJdIQTjtHHwBv+9vktMr39wB9X6
YiPQHjrZ+C6qwdy6Oroh0l6p35ohTD5b5Nw2LfCjjeaF9pckTa0vhktEYUhUZ1O2ffI5Jt+kL6bG
ec222tgi2TK9j0a9knbNYqMa1alOzGsI3ggob+UliO84qxARaMNOlGVlBUidsZc4yLNibt5t0oEi
9H/r0pueST1Fa67+GjuAtN/D6o6iJRR/8lBF4JTLsDD+ZcvSPr/wIqINmQK0iP50TmYHbP0urNPW
j7/sekPJbeA3p7/sws+zUwviv4vtcVlTtbzs+/49s+rqWs6Viy4cPoc/Jqre6yviNDcTWbaKIBJV
sQrb2sBE0rlAUe/q55bx0JgDhCed560LwyxOHju9LVWxw0Ft+D5Ji4udb3vFIc2DblvD8nmyBIw6
TVyQwVBQ8YvhQn4MohpOAFH5z6nWwRAbsRiNdPUMDCC/VLahrm2tE4ssswQb69tnoY5bOBLYmdp2
dpE2eSYSz9pTGXSWLcOLfKiM0qA81SSkwqTPLjdbVKVICKZqsgrGUX2mGNzfN1MFgFWYY8leL1gC
gO6v0mslTblyQuRBZdOI3f5YjPm3vErV59qs2jNki8fEF7D26lFIRteKt7Jpmlq/yIpI3LxhP21M
LxZPZE/9l0ZvV7KXO7F+qUzW8SrVigC/4JoZrYk8YS+iY1CZzVtoVst4NKBjdogUTmbXPshm28Q/
qI0fH5GXjq8Ze0+rSQCJeqgG/xdr57UkN6506ydiBL25Le+r2qvnhiHNSPTe8+n/jyhJ7N0xs02c
c4MgkAmw1KoigcyVa+VmUcN7yaQEtaqMjMlOztB3tUyjeixtosB6HJwbGfHDqDaCc8vLX9hE43V1
uW5Uv1ybpjLGAKGbm26Y8tYDQbJPUa6/ikbRi2glFyaCdlqW3seCekyoVvJ8VEBN4IyTsxgTV1Rw
lju5IcE5j7mS765ge1EWIA/zcd3GPbmRiYMncZrkEFLUtI3p35gHnV3bNDygnBdH1dwfQXzghWF/
Dwv3h9r08mtSSiOwpMq/1lll7+BHD+BaNPVLp1C/m2t58aqEeUB+o2i/g+U1NM35oZXhc/iclrLO
G2ow702dWDDUtclDEWVImv7reDsZP40R20B/pFnEhv+jMLxKvTjgmSnJkMe1DrDgnI2aAjYy/I4k
0QCryzAcxdXcWIaSbJWooYoaFTdnanz2IVQ9TpehVj63KhniWehNjKsSdfpi7O78209YZ+e+VIp1
LOvuTqIabYvY6gDayAzeVEWS4A6UjX1YecGbHyVfA9Oprry4gzd9yoLH1avnWj2h4eRJTBmLSj2Q
MuyWwinmBAvyi2oPorC8UwZeG2NHZZHRW9qLGerKKomG6horarxT5CIBv6CZpyKM441f9sqjRZHY
sqOc5L0brUeC7BOQn+0XSauFSyV74LIN8XWtXFLuWD/qFW+QpFDkkwJX7SG1JW83FvJ4zf10WA0I
mb52Hafk/AvPnOSkGzkpgLDqFgS45GgFvDU+eVOZlNNQCrkQfdEAyQtBODQjGo3RL4tYQ7gLn/sc
0VclGFu79n2o9OTBn6ivlb7LTn1aXMVQOA2BQDDOYVdvxZBoOl1trsQKFmLOPC6u1IkT+z6Gx931
9/pQg23vC8oJcbokqq62n2Yn4S+PgbRxjbECiKU5W4PA1nEswuJQZ51DCL7xz3alaRvwbdENJSt7
xcFleMoGoyZhrBXTOzdHqkjzVnZD3Zke6coRxhZIDJKJLUQp62gjBkMltdFbn+y2B0OzSzRtOMqD
CgRN4TydeU311HYxSHDdJVidyMlWbjqIEftc3w9JWezTKTIZwsi4GZ0yvuWSCGWr3rMuZ8nSlKvi
CzrCPjyhhBZbiEmp5kzZKg9bdzpELQAWrtuugGrMzaytZQ8LYwJ8tIUUHDiAo/c2dS2/cRfUS0in
ME7a199ujQW60O6pmMl87aebW5kuomW4OawmxsVq5uQGruWjG7sQE5zAGJ+iui63UmyT3I8G9Skw
zfLB5wlu1r5RLF2VooAWRoJD6cTqk2Wm6i7zDCr5J2cbqZenlNKeyVXPk2ypgHXbCVdFruNDIwHX
Fl3dqhG8dAp111mkhKANkp8SH2ZNwzGi19zj1NOMqvmlDtkM89+vfI1GqCT8WvlLSlv2XDFE28Qq
FjZhrnDhlVuOGYiugqdZV1FSPEhSpS+rhlLzMmzhaGoSQockAb5SRH7O/Ia4RWjvvDKzf5Cfe3H7
sHjPEyNfWlKhP2qg5DY1PKpnM4y0fTMk2g7RtPYiVoTqJ4WUy4U1u+39r2XG7pR31xQ7vq9YJKB3
phX11smXw0RSqAOL2oszzt+dgj6NkRErDn5CaHs0dj5FimGm9yl6M0OyTuAfgqVb0vLkIajz7KVo
ipes09TL4LbpC58yA9xoEJGZjKOUQXVna+VBWK2mCuHvNNqdsJL1KGB3ck30OZlLGNbYVMS6+6q5
gKEpwL9r8bsdyCdj0iAxLY4nnut8SXVzohsNmosTVgAzW8XleF5TEBYV7aLSrPr7uHE9Kf9exnEP
QARKLDnv3intcE6uVP5s6qYa1nEWa4tPhk9ds6w4bVEcKcbHIIM7xEFCMBl15+TXhKEhX+fQGhqc
8Iug/4sdGYTMffcD5sNXBMX9L04CTzB1Rd01jHtjV1GXQ62LnV8TEsIraLbNrakPzpLXG3/2qWko
MDiaig2PXK8hLy4GM1RREZYeIjLThsv7awwWge7pp66q3GfX66YfilojzEg3aZ1yXTYGkheTMyoB
5nbUdOg2pq7fOPA4I4Z8X8rKnebiS82LmDpyKn6E8GhpTa5m3XRLtj7BJuY8QV2kN0arPObgmWlS
r701CY+fasW5ofcXQJJ7lB8CSAeMVR4N3Xc5V55Ssoxf3dasFqplOq/oeQ1LNHeTJ7mRgzXE00cn
seAJ9Ac4W8Mx2/cgcWA+UaRsWZftga2GDZ4dq2Lp8VYy7HiVRW76lEzNQGaBTMODGJFd7+RY417G
dPZ90zmrSmaM6HZTPi2bbrICItTJK2EvByLCWQtfcdW455C4/LLQe3uR+vJzZFF9ZULJsB1IP21M
Ny2XgllIEAeFUwFsneWTdDywVnmsUESM1VdL559nR+pV9GRC6CCvn9FUrW4KnMOHMkvLlZdaxvvQ
Zn9ZiZE85E4lXaCHJultdPyO0HmYopEPZJOrb4nf/GXwN3vn5dKgfQksINSaYAlj8w21+e6SUcS0
DmwbJLFjIZmpdNW+9Ci3duGbHNDOQW5HHk/8Wv5QRh6Q6ICg/1a33sZ0QFjC9xb85fAfo5WSsouU
UNoRAPw2lBCbJzoE5AV86D9rWWCITNXcetMH3d0idZJuzSJvHnwzP8fuoCLKpXH0L5M/5RpmF4LO
/s0Ki4dO8sN93wfmERJvGCGnxoivXv41K/zaW3gd9aJZ0P7o1I2syds+KJwvfuZ261qTy6PNAeLq
8RGXYcMmS4PBYYPqtn4tx8ZbdsQiqRYqQpiiHT9a1E1kUfYpXzWlGb8qk8Qq5CnpwrXynG/UsMlk
+82Ha/ebbQcwq3QUnPFCCbdmCTOKKxvdm2MC1yp1v/3TM4Zt6RUk7hrtuU11hyo96cEz012tQ7Yw
WJCODJG6rGtEprvEt7cRnOTHrK/6nWlLB3fM0rUyOMcxrtqFTNCDQEzTb9pAMzeZ23zxrbRG4d0O
FlU6BN/gZbrZRmF9z/nxQOWMBiw06BtHqusD1K8Hh/rmCw6TmDkVCpd0AJceAQPpPT98EA0EZcpR
imCln4YiSYJWLLGNNbkd5dxZg3KWu/xLb+e3wkyJxmflM+Xj8RViZ/klk5RXWAqtixrm1XkwylsX
AuXJkzA8Bs73UG7SkwzphBP2w96zYFcB3p/pJ+niNlQq+mby3oHK2IJNh5pp6kqDeZ0iW4+m2naX
xqwpXJcAtelSGKxKufGPqtOclbqx4ayfEIcTMNF3uGKL8FeU+2CkBugLxLhoKMYCTy9cRN/xqz/Y
9KewaA8vPdpC1yIOX2olqy4EWvkljR0Zvq5qX2U7DRcUWSTbMmj/ssmEPCATrJ373qK0UfeDJbuN
7MTVgzBCGt89oIsAXHmMvhHWx6NTjGHvBFG+uPcD1eoXQ6XGgOrSdp33dvFaaGGzRhQy34quqZm8
fhwFfllvpP7NyYdlV1MGSpRNS4/3S4tT69HVqfRbTqCKY+Tpj6SCpaXfIULoO4e0Gm7FEBpXOwHV
2tVr3dH+4lxXLOSw/tbpRnsb64S0UwbNZxm8jyW/w1BSl0MTVj86/amzLVh+It85FaSZFrBQtas+
onimCZEiD6TG3SEUR8CJn/Mtgcnzlk5XpKFviRoXFHEyJIxtRqFU1/GsFF1Z1ZOLpJTfIlA9Gbpf
z2Ukt7yDoIUSXSvwxvNgEyzjPfcM5rN7TJpsSRmE+ZxncrIIgAmQOO8/aquNUzeONN66vvn176TV
hIcwOLwe9trA3X8ruFkwZQ9B/KNwc/vQF3A/2g36NlTdJLtAp8KK+kwqk0u4yThyDxst14rraJcW
xZZyQwzHuzl1ke0yturH1CYv5/Pz3/EOITmXQaUA4eF4hZQ5W7tBID82Y2ShMtTJz3n8UJZsQCe5
3oe2DcNdq6MIH3pOfR2CKfnixOW76qZnueCXHsU9auvAmYhyaUvTQnJdawx917ijvAMrjZJ5psZr
xbCKvWKyGuDu6ZXRFWSm2ZdStbxW5dL8bufJkzIgE1RlsoxsjbTujDD/wSnv4vMsfPdaPmHnRxkU
TUGzK4f6YvNT2kaq3W17wx5usmV7Kzig1TeZBKVqJuGP1DyTyQI6zo/5Zva19W758JwWrVI9kmBq
NkVcZ2BdSrDRhLHYc1W3rNKbZVpZ0bci65d+VsbfZb9EBCEN4hcTaOCmhfrkOI4aLC0GWF7f6RRy
+sNZrXX72XYchUf2hihX8TXwDco7bbk4uHpngSfsvitexIPStoDiG5UJEL4Jj1ARh2siN8Mlccx8
0RrGt1DJvWdKEYedAnHqFtJT54UzOlSRqfcnNBYACNNkeBwSvaPsp5Q3Zdo2b/CiHoRHYNYgxgvi
c2pXZdumr3ay5cV7OCHMvUL+4cT/ZUTqrzavUE84qwAi/3XTE3Qf1GA4pYR9F33guM+GrhMOKvvD
hD3pNBiCix60YF/H5wCgHhU1Zb0uDWSqPf6WKxP9yz0vF+m1CUd/Ybc26e/JWjU2ijOG/izLkI+S
eGBTVPMiLYFUaHrb7ZuG6PVoK+m7E1vfO5Cmt8IJ9Vum+X8h1p5SAO0scnDUS+r4YFhwZHOPiNSw
7dsoffTUKXKdNdWfJuRZSdAo3znlfC/kwHopoH5aK0r0bg9lviLv6dySqQGzDJMquaOda0qqBL9H
pazGEsyS75bOTTg6jgk0PySJPY/lUm8S/eXBMq0i3GLiSjf7vvZ9sdhEXKe59m1HsFny/LWd5elZ
8ioECMYY4qdWi0+gLv6wAEyeA81YZ371BAV1sFRH9TRWzlFPiONajq2cc0Tdl+PgKyujrvudE1fq
Hh2S4ZpPTbBLB0IuoAyCXe45wUo3G/XNHODTL/v+B8Vwo99xYofW6qUk3r6oaidbdxAk8biMvfFA
BmHp65KBUFSu7eQBEFtcmAqxGs/auZGULvnK83tV4i++o0IDYyMCo8n5cBopVl0mGuno0NT6VWdE
ROjlwaKkrmnaRVQ3T5AFJTsxNjdUhf1yqWy1W3dWpy3YjZx1UgVvdtURhrH04HVio1y1iaHdIsd3
Nj7F2W5ibMlIjScKjNKdZ6B406kFjD9Bfe5KLXmCUYF9NSp7YK/0fi/GlAToC+yywEEl+8ZRwPqu
qIShxkmOzH70NHbJqE18lSVpOPh6Nh7AY/PXcclgBBT1nxqwR2wEoy9SRdqhowh33ULAvEuK3n6Q
kfeULbXl0IPSPHWvxEoDzjh+0CxjLwlOYIbTfTASsLCBeawKa1RXmu+4kLt0jx7RcMcwSeGPoWSe
axCKLvVqD1LmZQ/spadqZ2QjRpNdkwd698VECAA5cp9NXlyXL6h8EUSP9Ge+PyYYnSUM7+nNbiZd
4ebFohj5RuQzuTcFeelVAUPYepi8hCEsKvdS53+KDkKn8pqEabSyrHK8wTDlLDSl7smyaOPtPiYb
5laNbR38Ky7CwGlBvxpAJKeRvAujpWwg4F5LTXnqHas4NU388yqGagGGbmgYIb0GpCx87pc8ifhe
xXK7iXkTnksDdV9JNvJtojguVZU0fA2cfVNbxO/T8WyUJi+AJHyoCyni589jkR2shdIrDN0Im1BC
UhrWgxir7YxAYwVtaWirHJMqlyQdUV1Qf9tRTtNVVgyXBjqgmwyzwVJzfe/B51NvCc3FZAs7WPO9
8WYDJjrxo6s6ZQWvoM5r2tWPTq4m2zrU31u/jc5++xdB8PISN0O+cWwXtpgABaLKhXRTXMGpDE2O
uJyb2rr0RT8QOkV+pDdlE6EJC75qKX534Tj5w0DeYmHoUv3K815Z1qHrPRV2iVJbWLpXU+ZLEUSQ
9gTR0WzQ5lUbg1fL1BVNB6kHVZBO1mcLYVJ74tZpt5K6WL1p1WMgyJlkM0aehz/wnbtJJhy3pyqM
9MVIUQmnXnUK9SHgJgiWRFP4CtsC32w2iidrdwKnsm4QI+1V+IUmCifh16FrBV+0eYoyeATy0ItX
jaXohzqgXt8BzPWs+Gb1yHF6IfdJ9gzz4xqYpPQwbdTdplLetNgpTmUSuPeukSfJMhy6cAOBCxor
adtLa8RLpW0MTPex0rM/KZ0AI5Z23YHfWrDoyFQ9GFkEXs6Jx63huACuSunVR9vqsRuSpd6U1bM3
DOVzlti3HDLhS+5J5bOjdcayHYaGJyxd21bcLSmKcOXW7sXI8u7c5oN7SRFbh58zfPOSsNwHsp9T
uOFFb2ZEbJI4ZLAT1og6ajDypMqE1ZUQrkoj6Um2dfmR98dODPdWm55iPwPZxEETgOToQ95ABtPQ
qnhFPYT5YsQRBN4q3OFUVJkvSUXsG6CZvLKnrjHIyjbPeL1LkWW8JFQpAQlV4rWYqzqtt4Xhu1nf
5zYgh3nbazD84swOr9pko+vBk8ZSUdsHkLZT/yW6KiKVa5j55Y1wTjsw6Tq0o3er7EUpoRs/397n
9r27gvBH3gpnjWKKVenb7t0am1Wzsiiz3wlnOegAPbVTGlbcd/SlpV7X0Rbc6M6wnPbaeoO1SYIx
P9nRMSNC94zaV6vI3fNUSfOclP0r+TnnnMEssIPhAXZ9re+uTR3vKWl3jpYmwcYixmrlazFSmXUf
arUuuuggFVw5VwOoS1P9SHbkYHeoTQv/tAziFefnAPly1E2stGOLF5AnlsMY2TpyF4nS/5nmRvs1
z30VVVvNuFKXHu4CeKNq0mG3xoheGhmpMNNJ1QMx83YZOr33VhI63mjwHGyEVamQ/aiLGHWRyZrp
QPqqrL15ga29Nl+rIvF2qp9BWt4RtgsTs1xVUlFuQS7z3rK9cTg4yFQY69Cwfl3G06WuJIW6/ODw
4VJPlHwTTdVenvHoDp33avLPo2h5WEnQAL1qfNse3BghoqknGZ1+Db3hUfTCMc0uBeg80QNjZZw0
FHoWQV/4r2MJyZPd9/CdT6si0KltJnatVWhK2nVw5Z+NLu0tiYLAeZgNf36IXcCUk9M8HutwLvpD
YC4/GTIvlBeFmwzb2Vm4EI/grGPCNf/7dm7LgdEoFeUFYYIN9d3Duz2a7mqsne40KKl8llXCXY0K
cDDkjOwPkE0Ek6KQaIpJVkhcxZox8WAgDDtaKAqJMeX3VZxNSeYWedpPBuEsrLD2IvoxrSymofnr
waMAkcV6BER9X7UitgzsiaRUswDJvIqGMT1kVfCzoTYwPRD5Tg/iajbMfrPhk99/4TIvD9wMwnux
/jxPdGef+U7/hcunpea5//gp//Fu8yeYXT4tX3nSr4//j3eal5ldPi0zu/xvf49/XObf30lME38P
pR3Qd/SDRzE0f4y5+4+3+EeX2fDpT/6/LzX/Mz4t9Xef9JPL393t09j/x0/6j0v9+09qe37J7lDL
EO0d2NoF089QNP+m/8EUVT6zUnKE91n3fqNH2cf+fcKHaX97BzEolrqv8p/857vOn1ruUKFZz5aP
K/2n9f7T/TnMcPTu9JDd+XzH+6qf/w4fR/9f73u/48d/ibh7PYw3o+jazfyvnT/Vp7G5+/mD/uMU
Yfjw0eclhCWe/ss/jQnDfzH2X7j870vZTgl1bql9HSQjODZSOzEkAjY7xr8bYYmGoTio2k0MixFx
VYkJs6/pluFRmEsSSHsnRpZN67zHTGv0pVcZ1FbVhvSQBTEEanX/zCkYItupF+dUErbgWya7mDMG
unkg+/5D2MW4C23UZixhxBJjoql62DJMHRBYDdn+CbroK6Qe8bWwpXjf2Q6Czx11vrYZ3RsYKuNz
nsJAOnlpUYSSnLAGlgSczZNP9zFhViP9ewuAishZA7WMWCr3e+qcc1Ve3x1dWCVXlRHY8CQb1Jdk
IxI7nOzBYSKmuvEjtFxt+G4M6ue74qoTNCBvH1LdM3WHwCquhRIXV0VptK2nF0DXxexWq4adW4Bs
+DDb6h2AyWnzDrkgK4qJlZkjS2TUD/NaYmm/0yqCmt7xvl6QFM0pTGNoeX/dUrilfdefVTYWdzd9
5IhmqTtHLnuKmNEL8iaF+rtYPfTIlKh/EK5vZOqvxqHbGvy/HQHleie/mrTsheC9GBTTZ3MBTsSR
HP2QdA2oCjsvKDpNYfrIrH1eWP694yiBAxpmGs+B40JwRfDqPkMMztMka4yWJD3q9Yc5d89qKNdd
nKTHzxNHZfD3TSg9fFpLdI3MPBPpNvZKZaBVHyO0NsqddwmaxLuIK8BeHrqtpbd1gcyS18Y6G4Rf
54zReaSydHKdZ94X0tpH245i4qaBfhDNSOjsgDKyfhBXCKYN+0RKFsKY/HYTXVfXvZSCE2ZkFEcj
NistWkcGXobamA/xWFOol1aSlIsYbRGTW4Op1ZbCcLdO7uKqG2VC3qp3Er6zBxkncyPlUHqA1/jp
O1sjxX9CZEglYPsvRm3M9J2u2l/ncRM8oQqfVpqR5XHlrbDMN3PQMARV10FhMn3q35/r3k0p1aPU
0F6LD2FYnspfpExg2LLdg2iMLEOx/t7Oo11kMppRE0K0cPJNQLYgfD2gfDfGnfRhAb3ICRjEXSzd
F7xP+rBg2cP1KsHQsFJhRj/qUxOGeXMUXXE1N5/GqNODNpaD2HI2/E8LzNPu91B7Z5NBbZdy8Cn7
U8IREQVkNbn5sp/eQiPldBUiKCEMxNsiNKgRqc3gSIeX1j5QCjCmC9EHe/pz0DL8Z4QW5I0YBz3m
HOYZs28phC3FMmLu7POpm3s91RhOvR/l6F1qUjIZuQGTmx5GTwEAtb1tETSQ+Ya9Fa22Ex4UcDmc
uR3/Zk0w9jSjui434xJIlQWF/wQnaSc4STMA6snH3CT1OF2KwXqyiKvZR0yp+o3VI980u4rhv+sG
AqIyrxTL48Vt6+FhdIybXifdc8GB+5Drarkeyjj96ukGKSUAVoTOBkjephSUHLlfCgPgalRAvxbW
tbuQ6mEvwMYChSyaurLdpWE4yXoeE7DllKq6dQJ+aykMd3iy67jhVrP56n8APXt1G+1hXvx2d2yo
4q4CGHMRuHIPTuE4B06ueroQl6KBi90AQlChaX8fLSnT7gvV2GizJ2SnLjKckw95I2Rip0ZMt4s6
AGBJWCA3qx7G0BRCdXn0amRzgupS5vA+iyvR5ENCtW2qg+pwq5+G6PdV7AFygMlZ3wpnWdOQg458
OFFrq7r2afwauo4F+XAM5FSKUcP6PRaSyroKgz9d/dN40qev8e81ovaZsGV+qp08OsP9H52b0lpV
DqFPSL1+DgnjWHQjeJJKyfeQ0J7k0R66hfCpOhDU5D1Rhk+diPrAaa2kratgKy7jxvhuB2q2/TAm
bhX+yOEFP4lriZBp32sJRHe6c0impjcVGCnnvrhCJxhdErPafR6XWufwd2O94bsHCdEnNN0nn/uq
YlT0xRzRtAOlJ0thKYpB3pFVbg1Tuem6n7/WxJt9GSC7Gfv6C1GP2mzyV89LZRTUO3D9cvaqICF/
NTrzScwIczs+lzmbxlwnWms2PGh0Sq6Pfuq7R3GVdPkfg2ebG9HrhsI9ehWQZF7uv1zC31fzWAfM
FDUcF/WJyTob7pPFOmLFT7erqdZZpXUyceL/y7zZ+efcQEaFwgo2sh9k22LUvQdJLmGhL5z4C9G7
d6PXlR+IazuGTurX9sKn2Irqd6eNSOmErf/ohzbPTCOUjmZtxsdP6zSQfh39roTvhi/xSZEra99J
OfEnaAcWNeI5pwB5ieHcwAq4aUOgl2ARzPItjCRnHcPWtbAIlJMwTaI1vGPNqZkaknUfm3lMuCiy
so5KW9rP42LC3BVuYizNNXM3Rg5abf+ypJGPH+8wz9dC0hF1ktxcw6AQKkbcwYKVfCu6sZwnFyeJ
LwBso3zZpKhZeD5qW75Ww/PVo8ClaEG/gFSrI3H+L02GXi96rwbc3gthCjsFHmtxmXsJKrAFYbUP
g26RmWutC0G5OVWzCZRImUoO/CfRNDoEEmjdP4ieV0CAM3t0k1uHR2CNvzzYNYF/VJD3Voq0WpF2
9M6lIEkq6phtu5v1azEIdaZ/HgQhUjw5icF/9pnnzD7VRLskDGGoeTsZrB4MQrn2AldI5Cr5S1uh
RPer88tSSIW0SamOohhmeu5pXrYOoXJYisfg/FTMBphx/ckwj92fo5NBH1wC6dNjVTTzUrNhnjYv
NTtnCDYRr01Snuv1+EStf7+wybgfxgi9GDWxPHKtlBTFltsUywquEr9RH/vJCDGGvWwUkNnCt5dM
4xhUk95tprUFaZXgaJdqcBXWIOd/JE2gMRddi8z8Rff6SUhIfiqHdUt9TAWSDsjCJHduZ9rKbUx/
nyJ0cUosWLg4E+XRSlxCLD5UCzsD2UkZarmph7SvFoUm/3S92+ep4qoLJg6GgbOK6BJlp5qpB4QX
SdmjTbXxxa015Xkg6bnUIkvfg5pSnv3SsmG791wUp3OowmS9W5pT9tVA8nVvaMWfxSjbHFenMTCN
HiCwptyPUx5WNLqn6Pugrv8UvWbK2QrfgNKdv/Wd1pyniyuxrpJJ5R6WrvjYR11B/Tr7KYW/w1Uv
AcyIsVahWrN2XGc7Fpl0yanTXQ91i9pc7+XLvkqUwyiauALglE1yggsx8ME02TO4Pg5e0v68Ei4f
vLUo+JJmcrkDvVMeVBliyd9qg0JyUHSzIDuSFvGPYqgWqoRVQurMlNOJgv+XPqFwLk0q56ReBXqM
ZOGHGb2SHw3T8o73BYRlXmVMobte/f4YQ1uRKB+9eGkE+XdSqfkTGajiSZLiP8j1tyd96imy0e+A
TCJlNXnkhVo8ZUGzgvp8vAl/pRgRIu4pkRJGyTCrB7UmdD9NF5NcN1YAHKH1fb+BHSfnJDWo7dfy
fNkRKlmYkZMdhTMognGvDlQKifujECHvB5u0JMTVVqu9NVWpnS0JeKzoWh6kymNNVY7oFo5VLWQ9
ss6pJ8lvP+e0raKdpQSecbdwtLd5DpvY8KaqqP35cFoGVvwtAYNzzaaGFKZy9dXEWPeTeuk8JgyJ
nqGTEKHyI7qiES6+Hjz1oBMP85C4oma0NwnOzOuQO7QPbgrl7+/b3T1Vas3d3gHrOn0E0fSWDoN6
6m87V6qPBmfPHLYBtT6qfbkzO2/Y2UpdQ0/LUKyaGlUroi8uxeh9jphuViQRgeIW1dofwT83dfY3
EzKZms8okHZKwxFCNHHruaCupn4lS+p9kHKXn+bZ8dPYOM1ozMb5OVmYdS1Wtwq4/M9LG7FjJ2h7
/suyOaUvO22AvxFekHgVoTjzRWmcjjetjkin6WVfFPsFUmTrFaKz8lyFSAZafZx+Sd0hX9se5eUc
sSF6LuWFlcnKypmQ+UhBp0djQm6KKzE2AkQHVjxZRJP9vhJdaNIwO0YMLU83vXizbi+zZz7BS93c
FD9pb6piuKuuQ/FmHjPlwjtXubsVQx1Fl7DMTpSu2mD3ezEomhBiiK0JoGPiuW5uc2M+hbWb3UBn
WhwVDYo4s6p0ANxzwyI05XNigGajxHQVQq+5y8lWvzYVf6EqNJAcnpSYqf+lutpt6qM+dbsaBCsV
wu5JWE3b/9oNznARU0HAXpNSLW7CZuv5ttHN+FHYAqlegMCJnxVHcV465IdheHFM6TmAKe8GYLM6
Zi6I1KmXQG1wv2qcGBECpa32wtAbXnlzSrvZwaTFfmRyng2NL+1lRW8QvMBN+IJj8zaNBzBl9hWr
IyJXRL5/n323+SVwDElT1pLnuRun8+EhiL3sKhrZQBpqrBHQFV0EjX8aqryCmkaWvc3snE5WJCe6
lR/lUM/9XiXqlezq+aqz7pocgaDfBjHD6IjahZIFGZMubUyYtvfcx9ynCqoxEzmlPEntIcuFVrCg
tZz7sxnhQggvRX+o62JX6RQv+9G4zcj/w/LktTdXU/m+TVdadA7RALySU/45ErpZN0V9+A8SDpOh
zeuSCgbApESL164UU6cfOvAEQkC775zaug1TQ1UuKsAl0bFYCaybnxjWzVBca1v3kbWYx3RFUk5U
OB3FkJgqfKGxWdSp6oNRZDVhVDwvuN9mHptv47RUHLdw0xwd32r3FGZTnB7n45vJlnuV6A3xyKlr
w0ZF2b7+0LdS9RTp1taT1RGsSesdYxCmy0B0dStax41X7YQ1KPqvoTul6kHnvBR8e4UX3CoQ33Mg
RLSCpYtKSTfQcgRb0R3DAhSl4jtn0VVKEJ9S+pZqfnPhTRXfJ6HPAvMwTA1r4ZVrhrQoS/D8opta
EHaqCG7rBV9bM89QWoAOaF/lVrrloas9kWzgSQ6RwF+BCf02hPjf4AjslxZ63ddPvjo8AWix4JvG
qLyzfVxRvOusannUju3UiCvRBEhRHa3Cdws40LFIwK0WrRbVEG7SjcrqUXPq8K2Laid8ztOmfsvl
5rvSBBvbKoqHvJPVZ8rSgUeWFTvFwNeee9AeK8/o3K2wBjrnfVRLNAAYOA8ofx8jF5hUNDmXxBBv
lIAfhFHMD4s/Y5vTkBjx8/DdKyUYridvKYfYf4RYXjYMeRXzU3sUDcVXsuE/dkabP1LMORJLkiG7
HN0oXtoxx9VU1yFG/e1ft9lW8w3jolrqdzdBkKzvlPjaZTwp2U7Cjg8a8dpMjTD0aWruvT55qc3i
19A0IU3t/Fya4fLu35jeIfTHcyMoSmukEsXV3NR/MzYkxn/ym6eFId//TKr7/yPtPJrc5qE1/YtY
RYJ5qyy1Qmd3e8NyOzDnzF8/DyHbsn2/O7MYL1DEQZCslkjg4A0rI/FjsNIeijujAWN45pSKOhAo
BlHIq67gnGQh6/80gwUNd0HoHWX8OoMc8k+/W+yPPgVaHRt+D981tRQsMnjhP17pNkRe/ftuMoPc
0MCybvG/dpQz3uaW/fRAMdcldxWUuvEIWPYOqtJ8a+NiY87a0rKOtEkIeBhA4y3WDzoeRn/U54Gt
DMoxt6Jy7OhQFL3yAHDQfOrq7KuSm/1R1ki5ig17M3PV8b15wjhkF8b5cMxaR8MlB6bGaEUCf9NM
XGRMFl1mInLpiHwtq4Uygd0tu2lPzpbvf1sFr6ChQxhqWotXYJ5tDHdsT3Fcu/BUQv+gzMqvTEri
GoBQMFU+GHQ/uMgrU/C0ybUWdeS/G3AZI3vsmZ9k3JrSCBmKuYuW/Kh7DpLkHGnuBIhDDILbnGLh
IAs39Dqx7FuNHBh4XxOMSe7SJsnv7CF6CA0z3Ua/QzJeWlVQLP69HGC0E+WDvo6W7X90+j2bjP3v
Uxae+2v2pvC3gJyctda72alOwg6hBZgGBRyTRWh1wfcMmCckoh/8Zd50tLE+TVrerDzNSS55jpIg
4n5iN1qldrFYo62sri2WUPddDh+a6RgYwLM3VQCVyK7tYfVHUF7KQvcBqHeN7gHXArMNtltMx1vz
iMR9u2g9PiZ8k7/cGkLkYXFiw/NSTfNHnrbcjpEjlTWYEsZdnU/vsiaLvjDmL01frUU95o8ypoYI
wVSTw4+bkIdpNke14Vq2GXMI+ROxnRS9Xd5iado4i7EDrH6baIg/PA3v8uus0MEO0OSihZxDxjIX
bVkvGaKNjLE4CpelCJsdOiOXvBix+MBm6bFzreGEbuYpmmvQ5MvHERX+DaJp00pWZUEO/ztA+Yjs
JN2S2nQvHifecpAMNbCttygbdMsKYWh4wsMIkszDmnEoxCUBHW8UU3hu5pqMi8Ay7lg7HGTNUScD
lKIYy62N5dZCBq9FrYqLJ7AK01uU5mQs6FX9bIzRok6raG25SnkOC5PTWaR5d4mt6Wf+3w6AZ1t7
6SwOUNTOCL6NhbZMEUOBzN0Zh8wI8y9BCXHVQZUKsSNFWcdTaR8NFEoObq0aW5ukyH0HH3KFBIv6
yczDD064qh92tMVcw99wn6m2Nuy5+9YV1jIvfWJW27qLnLX5sW3cg2y1lBjF+2TkK47XqLVTwULu
EyxuVrqorCO0+e9IKgQQKDQsvefQrbjFLDTad7nawjenh4wrw1h0aFn/GgZ38/9nuv96VRmb3yH7
LrH2QcpX8/FlMxftfPIqC8hGqwjA7/EWkj18MWqbVqj8Qee+MibHyypE0Efw7uZe1m7zwpLJ0ALZ
5tClDi2w8tlmOX0uuwSyqP0ZKXv3UnPCNtZZucuFGp6zvoH9a+rWA9kgnKdcD3ElfEgX2GKYnwez
fepjvsHKUC/NnjNOdvl3V33VP6RW5eXopmJdlQZUmVlZVegmhbyaC9llmtVZ2zlrHU7pj0kU44U7
GjLXQ9B9QFY5lNAqP/mIG23hl3e7MvQibGzUD5Pv2C5zbOR3cjt/HSAgbV1nGteyWg9Nt8aoKdvK
qjf10Uo19Wgvq66Yxa8wurgbuVW++ihZQTdCeqtUVeWE/zO45gz5tVJ1xMugZT+r1ZxvlVU3dj2k
yLqfrbKa3hfGevTV7900uSi/WiquQ4kB1rfJYtDRPTsYS8OxhP/MKlU69SRrskiDdBayEN+jXs/S
9WDvhUWin7SBDh1G1a9X82IdYkzZcwgE0Uw2GFg5XFv5qRlQlObeSWWKdSF6tGd/N7ulqRcrOeN1
Wpi1izHzlHWDVcyyS7r8YMYpPoHYxa4m8OcfqokIg3A/K1NvrictCA9t5WRPeqx/YOKZbgvfB6fT
+vlJFo43NMfeucjKWJdlu7o16oqvLc0Ki6WhLfsdgoavXlZCJnQrsXCFrZyb2c6D0wD/kiWoLZma
/ke8KDPfWPQO4pNh05I3oJschQJtt586nC45vojeW4FGpWU6X5re50EXF+jEd/Ay2r7p0IzI3S/I
BH3Riq56MvQxPrBU0tZIPPdfYpbHie5+McjUcVJbqGBhhfZoTM53OY59AI9vaCcPA4xHziNag+du
aF4lydThydAs7TOMUrw7gYjs5dZRFilbocAueEzNu0lZhCW0T7UpMQjPbAel4WKyT4VrreQm1Ilm
u7bMX2peo17qOFIvee29V6Gv7WVNFrIxir1FDzfudIvrQhjHttCnEqtKtXZfrUmfTpYXjotOxVRw
QmRu7YrB2cpqqpgvuDovcWPFE2OWrTG0KOBTE8FRXsVTkNYLeen7Tlwvbk2q07BpqTSQ4Qz5o+PP
S2z/FkZjuag5TsMxmgufLEy2qvT+zc6tdisbcN/ysD4J80+WkcE4LKqg5m/dgx6Sl8EsuxPNphbz
A+d4LWYln2v92qnlyE3D6wtBrBkzLVHRNXpuGtvPwMZjFF1qhVQxfq6T2DWzd08NXJ6neqTvmlSI
F7XzfrYifRcdxh5nONYJzgIunf8x2fG2igzjBwr7+zpqSfIh0sD20dtbtZ3fy0R+IsppofpZcCer
vhYE61JFmsyJ7Zd6mPBHiqfPlucUm6QZSD66dvU2x/NSjJ+hzCLLyleY451lCULqkKtD+GY4MWLG
bv3cjqhApmH3XYadtA+2hT4szHRnsUc7oNyNUvN8ZfxdHZWhn+0Lab5eXrsHwK2Mkgfnbcw/81x7
a9gLZIvbnL5rP9jwILZVZvdHxc97DO+xsjJ77dLiZW5g5ktMtsbq0B9lkVfZszL49jauI8s7yRjS
IGBoRFEt5AhAJiHp6XnWMpvincb5T4H5K17fcJKKpN/Ev8lc/AHtaSFbzTB6z2u13U2NJmA1zCPC
oOEkqLBCWHq/O0oWGJI+1tFsvrCNjWOkLTsWNAWLkKrhEGOrVLG1KdAzQ+1aaOrK95sfRUEqX0lK
fALhvcCs+GX2zv8V2/e2/9kgDeCvsVkh458GJ7Mhv96mkb2lS/zVOP7v+f9rmlvsah//e0RmoqzC
b5d3E87vJpztoWXv23s1A/HoG5m+0JS6XJFjyO9xGMvu7fkKfAEEJusiI7KYAlzkqt6y/+jqJs3I
fmh3HfJ7hqEcU25jXruWI+XUhqN255FclgwZaRfgeGEapJHDINpMkem7C43n6qlw+rUmq3JcWiQ5
x5mqsVF9aOPQ/Lr2GIIIvb0z+erwfW1u+FO3vTW4Tdvd1SQdr2/DUGcTMGWFkbP9kJJ2al0SpcIs
nYekdo0TuJeDbFPnUN7bCHXoI6ujuSobmqLt15XmuisRsQ5fsoPzFjXtsxu0fe3DH/ViId5zlLNw
V2gfcLO5tYP9a/aoupxsJ945YWueGzNPeL6mHIFqtQpEB2WDczQZ5lleOX6l7/2mebr2k0P8PvmW
edm0S/mnk/hmhM1PYtfUeriw5lllv9tUMy50tIv8cH1JDa2MEFbWqp9PG/uu9aHgFcVOVvE6xwjY
hIokq06K1EfVPmEY4NzhL2Ffi3+qskHGOjcKN8UYRCgPgv3Toz5Z4G9TPeAxVz2EEWdeRiFgfPVj
xcdMAc/kz5jszFOwWSU9ah2yKvvJsU3E2sMgwXwd+898dR0026KGi63hen5n5N3Pwm3tu55FAxR4
lJYgU/1qmC3LS4wQkOM0ozqvNmiXozmBzGCplf5KzvDHpZxW9pYtHgoi/NCwRppUzKMw38QSs0jx
hG8i9whlmiRbb+KWXvSpurrWYaE6x2uv0fVRsLCCjz9aTDkon8ejes72G54gy/CE9YpRecrdBKuQ
9RWFGRcKNsyc+iHoI7RDPBThMYTnivq8fojSZOOT49xFNrSqqSjNA2e21s43+kdF72FZo4q80Keu
2bCBGj/HZBHgn45vwkcTgW9Is6mS7hrPrGq6xvtU/BGX/SfgJNf+RtIqJ1wVkWQZkE/qy/Jcze66
Scz2uCnG8DDN3ru9jbWAhoHepp7NdnU2Ljt+UcFKtvpIsx49K+YBNY8ts9G6V5Vw1859sT5wDo7v
vSJhOj3UVqcv6grVHrTgFih26190rcUew+9C5MwNKK6iFoskcuNzFxbJE45LlxI18XdgVtnG8msF
gTW3eHdhMpM/KiD74dHOgT+uiekJimZ1QroaA6ESE6Deqa4h3woQKOIkvzpplUIuLQWeLTvLPrJB
VmVR2PDYPR9HHj+YNV9uHeWVMks65/3X2/QyLCe5xfog/Nza78mQT5tKr31tU04WpEWF7doKI9Jy
yX20Zhk1N5lRXB6HVucunrpRsiGBlC7+xyiwVNFBd/XVdRI537WTEXefNEWvdpEehedbYeWgqPtx
eYsgjxSe0bHEK2EKzWdSkv5exm5d5FVdONPS0zRldWvQRodhZE39rdml8A7nF7sG5WVegexAvWml
J8af70K3ScW1RfvFqeL+4Htjd3BV+2chY7IqG27VP7pEpZIs/qj/nkaZPGPpYau1lK23wf/rXPb8
wkpTBDs8m/dIe0zbcLCDRTVLaDUo+yMF4BSrQnH1uyxwkd6SUlsxolGnmPOd5WiGJHu9alRxuWSM
mvNHGSdxJ7sgPxCirIQBk+8X5m5IbJvVY6W89722hzmHGrcaDBx+zdrlc7ycyu96jFJHGAXiXDTG
oQ7aTa90h6g2848gdWqekrryEkZGuRpqpb+3VDPc2mhr3DlYTyzbZCywthOI3zfNl7S2oxe9UOz7
HCJxhtzbi8d5zHPuH2STLJB+ANKs1vgG0pt1xUNdGws8d7+WeAU/x5jb4lyhLGXNxMzo2R74kTlx
uxpZa69sfWEpYfzkB233FA9ptHJSr9kmqdU9qXkenbgDvspGWQy+99lhtXiUNeQ47G1twN2MVNJC
SyZz5slcO/g52VQn7ZZE8GlsGw78ppw1zCzi06GQDeZkrqJ8srYbsS0T1IDCUOl5CP9y4pHGOFpS
I+xsgi+9NZR18QWbFxuJZbIAShpwyjTE9xJpBcrwUjZpfC9BWHNbPddkmx9Fl1pN1MXYsOqwzabg
uDBWF2D1i0c7N/JH1tKQJbIp28qqbNBzeMJRZJ9lqDa76iga+/nafx7kK7Ndqs+mJxm7KFn2RvMR
uX57J7twkuFcmsla3gZoarNUuUkea81YxDaL4LgIOxOp4MTbu6lyiSpfYbME8POMZVl3Tvua8381
gbTiIeW51W04C3gUVVvP03Q+RK9elmbAEdn8ME1EjLZxhO3PXJOFbMznHrdu//fY2OHCN9SQe2Nl
nVsO6oTsqR3kRtZjlDp3wxCUFzxKyiUurenX/3ePlDmGv+dotRJPEj33d2WcNE/1qLx5vMdjPteq
rA12Uz9oS0Ux6ic9H5qnOHkTRhI/yoiJxwhOhma/kW3h6NpnY0Anya+bhyQSwJpL48zeFGfutOs+
eh7ZgalEb43t6pva1cN9HqvWueVmYPWOd1fxmKug63I5TK6ydgoAkLi+O8hhTpgtTY14GZFeulZF
Z4mXtvPsP6q3Vtn5v8Zm5P52aN6mk2iOsnBVlA946OZIOf6KySu1RfGCVLDHKUg2AzzHFFtdFWXJ
1TXYzmjSqLV3qaVPh6lAHVuKsrc4IPFMsp87bVJ2Y9cC1c9E+K6W+hLRz+AD4CRwsNB5EXaERWIB
BifuEHbVw7PZK+IcoyADuYmfyTH1i/W10Yoae2/56qcASgNHPd5rXnOLcK2p3XYY2Kxyd9Kfy8Co
7zj+6BayKhAHvw/rGJOeSmmXuv5JE0X7JNsqBBZipQzOsqYVY7F0zlPIrfweDRznboyVeAkAAHuR
0RpPXTnpS+yWgg9btzeslMxPXVOgKiJQyLJGJXgtZkOwuYMcGc/GJNWAopMcydI6/JhKc5ONtvmp
7/ti28XrwEf6ewIxXH0LS3wOx0ZTXq2u/6jMKr7Imipe67ZRX4DUtQ8crp2SJMf5u/U4yRSJv5RV
kfXpFiiwtQan95bCj9+XlZVNoOyVaVeAuhYJqSF1LsxgQHPq99WQopTBZqDfyAZZaEViXfvZCH7c
IRq2vI1Pag5RsD9qaxQgvGBjZ7hoDU7Lzrga47PbqoI7ZqI9otTcL+OidvjQJ39R25WBHJc+LAvH
z++stiyd62XqFfmd5pikoO0CRUbla6ujzk3CLcdqaAAGPvKUyvUeW5y26Z+EN3uGp0b0NfG8JanH
9kcadfcGYlTv08gPxtDL4r5x42LX9RY5Qi0VZz0q1VWgcWCPZvcXOWh09gUqRN9ts08XgZpVL1mH
0Xple92i8nEA53ywQ1GU31w9GtWuia32mZzE7DUGtl22Vnngc8hjfJWNdu67T3wwskkW2J2/4t/t
nmRNt2pnqTs9iLN5aqSL/3Mu2Vgqk/P3XCGGJ4auuSdjHiznisSzn6TGSqbdOrNNcDcKm5/5uj/q
3aA4y7RFcaie19aNQPtjQg9mh1aE+Zxokb0puyxeN/Nau4sqpG8V7sDdXFUHfTqTtebcl5qiFeJp
iB/kQDmZbRZ7HDx6nnm0YxBUwtZK3Ts5l6oP//1K/kvhhzx6dN+7Fr5oTKCjQRxu2q5uF7LF7cqf
zbJ67aOmtbYH57G/DY4KdhY++kELbdS5jVZg3O6EhbcZMFbOAhPur3PIm2XP1UAbQ2yZuLz2TkPA
tYoWHSYk8lRHezfVAJhx03qb3s/Hz/qE9tSvcFuitCvDqv2f4b96y0myOaf3V28ZDqLom5ujbTyo
Trdj52RuY9Ton43R/9pZ1fgVkZBHBQGiV0NEJuQqU4W5WbH9aadpIXsgs7jpOxc2pxcUANrbT3qk
DUudE/gTq0mUV1WlyU+y3oIb72ddKLf/ytIa267c+JH5xRlfGee9FxVuRyVZbZt86rZCZ+dg161y
7DpXrKe8r58RNu/RlauHr3mlzzce4weJoS2qw4s2c6fnDmAL+iQqGK/5UzMr4B7/EcdD7dQYhfrs
O2jB9qb5s3+IUdSt/y0+9+/m/p5Nfzm//ED/7n97XZ95/ukv38/f/f9jfvn+q/n922O+HjhAedZd
83ugt/3XFhXoKU7wh3EWMOlCBP/NbEfKQHzFP/3bEBn2AZHbjgWnae5QD4o2nuONn9FrQ4qtUj7Z
As3jco5jXjx+RpFnafyOZxDtrvG5/+QY3Y7sSbNIMVy5q424qhZJqlh3Za/bGHh0YiVbZCEbblV5
VdU6Q/5pzqP20AbDsLvFR603yZQF6hO2zugypbF4L7r6xeFU9Qd6u6liozfWTv1uwKNmOSDDskkK
t0LajwI/reooq/JKFkrPcblvNDVKKDySFChaxdScZBEXbnMK50JWPXMwl0i8NKtbrDJa8tiy7itT
tNENf1rIcXKIbBgLVGXhdFbI+9vqezfpWL1V/kvumOGx623tGh8jJE6GxMJOU8WRhL2Bce565F/i
JD2UdouLegKaa+tmGHej3a4cSfTCm7OhIk/6rH+XTU9DyPbGzdlu2eMT7iDTk4N3AZTSDvPFOQbt
ZsTYlQVHaEHzs8Q95LbxqRlcJHCBZaB87Fbl0h8cGAWJOMtWK5x5VqDE1poeTE8tQlzzbpjFZLPU
Vd19i4Lxk4Yu4Y8kvrdRMvQXlgU+Ypp5gsjqr9uEdYvIgR10avtZwHDrtzjPBWckoOYtpt5j5YsS
17BT7QBkgIawm1oWB1kbSI1c5FV5qbtyuF4rPGNXpkj4zAaAQHD4YQ2lPtTzEmbiqcqKId9W3ciS
GUG9JYeTw8mEtpWhBYXSj959eHW+HIrRQO+2UNa+moaHWOunx9qMkJxFWG43qKa7dpqg3jgDjrGa
4g+vTTwLPjZZsBdRO7yOTqQt2ABm+DDQOpUxTxQM8Iw0HHApKXli/C4wgfxZZX8UHRS3RI8eLaAz
NKjupbbbJWsRTk0ijdtG7OOJM1fh2SN612WraND5L+n2rK6ZgyUmBb+2ilq8FcrsIV7H7oUDt+rO
AF2CN5TSwZcMgg2TN4uygR2ROY54kAWL+4uuakgZ+miXXePIDhhKcV+D3H7IE4gpoZiQ3f41xAjL
nrxh8HYLTYh07lSdhPZtGs5JMbbhyXgdWiNMuUymNltpHkbIFWCcUzwJ/RNS/KWvNp9yU/hnBzHP
hQyrscBBw7DeNFQtOe93Nliwg5uKSSiuFDHDldVsX8WVq6zaqGKPlGfGZuq09OLEfnYtUqxOMIZG
AtsCinLOQVZuVR0fNrNux0vqdxbsG83+jETzpjD8/HveN295pQ2vhq32a0VE9RGHt/6YN3m56kXb
PHdl6q04Ig93tRZOr+QXgNH4FeSLXhtfA6f9rIA1gSZITfVN1jdp/2RkjfGsgp3izzu9Zjjz3AeT
+yg7lfNXBs6DtrBDlJZF1m4VdYg3pYF+H9yX4UXv3KPCc/eL5aCDqQ+Ac8IQ10komejSDX3zpRyh
0OV24jwMKIvd9Ro4gBGk9peS5Jvu2sUnlPeTnW/74bZuzOZ9PjKSHXDpRQN3zLpD1QnxJMLytSXv
uvXJBeyqWfi1cTXteUYcbeLKDg+Y/kKCRMxqidmX+BiUH6VQxm8ASrn7wRd/DFw73OlFqO+c2lMf
Gh9tb4THpm/ghxDQUr5WvpOAu6nFvW9jW113NpazQB2yvI7u3FlBWhbeOKlHsD/pZpyhFbfY9cpB
ZNpp+EJdW8y5Y6DxEdu6QdD+PQ+fjYURKvZqZZENB3+ySS3+eynrshCGMRxUaCT/s5PaKCrHzn4/
HMyoZBYAjAEYIaQSVEBmeqh1Z78KzYeiGrr7yP0SGTq26kkaZEd/9B5lm+025kNQdOquysCk9lAK
omVsBsa6yy2NM6y57qMyu+TWnCP7RnfXQOOxcLZpicrfWAhtN1UcSUNmt1kHa5z41BP4bwwsu/a+
rkNg/2p/ljUEb9v7wnLIMGexWMuYLGY9BbwKtDNGJkwlY40n3lJNaQ7XHuabSP0DGYoJLdEO7lYO
1gLvmBn/WAr7gdP76JKoLiYzgfOQ6qX9kKVmc8BTO1zIqm8P4oKbIim8zpm+1Fp/GARIF8WNp12j
GMaGRYf6DgAR+VNlXw/KA5mn7mGwy/jgmMJd+J7/wyjieck3e1ibT1bJ2qTh3GwxoKD8IuIoWdVe
WfP6CUYAoARPds2CxbahrKtp5dy1gVpzYpt3F2+2K0AidnxqW1CCo6Gkb76PbbNtI1RnWagLwPN+
KLw6/sDFz190qYGxR4+kWuzUAjOICGiG3aXPyMXihdVG9kNL4m89DsAPoY1rm6asYWMAPNhZmdDv
Oha9e7/jY3TU+R6hWs3OmPr4BP2bW5E1xBesFnkssgt4GGczk9IvpifszVTSIxiyDbZjor0yaG/4
J8QwDvlR2wjZNoFdfjPUcV9kswi/Z8IYbicsDtJgXFidZr9MFva4YVuxqfYrGNIiXrm1X72BQMIZ
Qs8RH9bt6q1IFuyF/LdRtfIjUiLJUvZKbDjfeuJgOzIPQvJl5SQZsqii7s5m7VX8pq0KK9RSeXUC
F1KkS3YiF92T6StLdTwG5rlLihDPmiE7CCyUvupF9s1Uzehd1YAvhpGDr6xmce6aJBNAWQupi9Sv
ztKuRyDab1tOWegLta+7izPTyCSTVjJuwWJ2yOF3j85Mx5WhPvZRZ0k6cXCdpHia4C4eMJnuFmUV
d7sBTNwGeyT1EjdhiH6FdpY1kLIAU+YC5cJmG6NPzBPSN6J1qfdioRSp9Ygci1iMg+V97trygguE
4y941FqzoC2vegqzGOZImYWbTM95UvZ6rACOSvB0FZENMaOxT6Sp9GnlQ7hindger9Wy88SmMRFk
cjiW5s8QRRsn1lT1oMY1PlvIjC4S4ZUnWaTz4U3FJz9cg3G2Q73GOMpGNTVQHyFHti5NzDwSB1RI
Y/jROdHTjaUgfT+CA+NnnBv3Uefq90HelWcIhqi6/grV81WDwqQ3jPbdLT7EirG06q7YaGHsoxON
YefuOh13RLA7o3mdSk6M5Wh7rKv+h1ZPaOsPQf49Pde903xXYrNdGE45PjnV5PI/NfoDO1t31Tf5
BysACxcNjpA7NQs4CYNiJ6u3hmuVw6vYrbPTP/HBaNVVhK72Sna7FXlOCsPI7mXEcNLCWQ2j1i6F
4WbrwTuowu8eZRE4fLSe6NS9rKJUrqH4ixLPUHePCt/CR2Qus63vOLjLz6NkDDVN2Ota5B5kv76B
+BJP3uY6YO6WiyDb1JM3ruSovjK6x6pSX7EkzY8yNDh4zXZ1dJaDwO7luI0Eu4ITirPWk4gbNZwr
9aonGYssP3dP8a74qb8xLN0/kFbWHrUJeVfZY7DrD7Jb6lOtOtW+Mut+4zV4Bat5tK/zwtQxeRHe
uWzg+7eueUSVBAlXvARWpjGLVGFNuEIGttqTt3TeLB4uYWEbr0GoRcceDNqy8CznTQ9qboVqFbHL
zs1X08P+JHWCZZODmNc0J97Xqa4dwaeF2yiK+kveNMUatVH1kWy9tTTqOnoty1BDXyZFl94aPysY
Qnytu2hfxLrOs80Zt6E3efBKKNqAm7ObjYLdDdl4y0NYPxnfPTNxls3kTndl3NkvYWKtg2Iijv7K
VpvQTTUzfXjPBFnpDllXj0wELuQ6RyDz8DEHFhYUQ3Fpi6l68IL+ixxeOMJapSay7ILT6zhMTySb
9b3rAjVvi6E767adrQPcdp/NUjOhsGbhl9rCPVpueap+H3a99QORgxfTivP3MM/LpVpr4jEbRn8j
Z+zZelxntNFtPStpj/nUYOXP5TCYQPu18IsZdCcRCzZRzJiBqvimceI1fp29Z3QROO9WqPP36C39
qKeB8RT0wDD6xH7vdaAsCuoDewMV6SfVT9hFIlAwFWqGoVd2RdH5mdHecedolxJFB6q1XY7Zh+eU
IQZUnrOstErsfJdq3yWIJfU9rsnka8BQN8Y2VLAIl61DzA4tAJK9lK16CandhlqIt595p7jCWaFZ
7H8kwZqHv/ZRtlqDaVeqHs2wTi6jYmQzVW14nhFmRS72VW2NL+z1i4MvomAtgWV/x8M5LoFof8cL
1gv/FZf9laGoOJFMzZ2aRP4mdbUAC3o9egk6Xdm2MfoHthfFL71QioMlML+UrbmWKOw7Rp5Ic6vr
CtzUh+Q0afMhTlN/SLiHoXTJoe+RKbihP2SM806O43+jP5TBSA4yJgEisqE2OReoAYfaOkLHLg5t
J2fSOUZWIvFeOtzZa2FheVK8Nzhev1azgD5JQBTO5q7JdzPetDmoRpkpMMbWOMsrMV8h6H8ZlCk5
yNAtnmdWs+1/j5INHIj/HOo15h+jRDB9q6ba2AlNiy5tGturHLrPyixQWZcxWfhQG3aicHG1gsRz
qauuZYEL9w+el7Hsprjjf/h7CO5gW7dsnbtrPzmX50GabGbiyh9BRfWslT2Bd2jNOlRWnZFXuwqh
20Xi1gGGm/MrxLyCnFvOcx09v4JRdPYq9TTyTnrrPliTBtNOG6pvrv69yKPhwywyfcnHkF44WjYP
AQZhG4Hd7iXQYhOPtNpeK6nLzlLrsldL7WDnlKLdDXM1Myukl2OnOshWxBw6oExBfxzVMHs12/Sz
G/XWGU539mpEbOX5VR2agK+NmvCq9aQW72D4kDcKjOgcKW76BHPoIuOmk+cgNCANTzgqvdt9sRpd
K3vF9t24K/rw53AvRWIsREX9rFvJfw73AbW8W1N+HY4Iu3Hn265Y2qkOGkMPvWXsku2J9ZG9gNNG
n+r2zUXU6KWpauXeTzhIT53oU6sHzoEUT4OnTRF/Gti1blS7Bi3F32ThKla9FaOHw5xeBeehwZ19
QB96V49YJCn+2K2aoDBfp9D6USS4U5TJA9RkltgzCQO+xiKy8rOjG8NROu1KP945xPcdOw7zl0Xv
71BV4lnYp5EHhLVq91VSPkaoU6tbOAHNH1W8Y9o9VlGPZavm5yCuYBh6brrSDQMFxLlI0/ZzglzK
fuxKjAPHJkovGorjy8i2242syn7q3JCOgkPESs+uE1RDtXL1BBRep4/Pg0cWIdLrNxwIS07IR3MF
GmlOKCC4jSZ3chp4qL2aTbKIzbh5M3RLPXiDoyzlKN8X7TI1sYmWrerbiLzfG4mW8JgmOKnB8W5Y
vUfpaqy94lCHqrUirRlsuoQnOBoDnQWPkR2YbVwvc4S6awC5R/BDZEk6Tv/joE73+iyTs2Lt7Sya
vuL5jkbZkuxj9OI0McgsvFK/pzVIPc/6FgFDIG1sT096hg3tMBj+nWHCZ0MqIlwrNpx7s8rxK5pI
N3Oajj6i+dFzF+Zo0EfaEtuE7eAV9h7utnWuQ7dcuWMi3iphXuQLGWGwi+FCYg3Hg7RQJ6AGuRdd
5JVVl98UJbA5CPwrXlaNi4E97uIpqc/doLDh7FSzO3ZW3R/lVZtFP6/s3lTu1BCoOB1u4X+64o7e
X1vbbtZVsQoSkzHHZnEbpDsXK6vrsVnPH+j0fzg7ryXHjbRN38rEHC9i4ZH4Y2cP6FlkkSxf1SeI
bnUL3ntc/T5ISmKrNCFFrA6gdAC7CCKR+X2vKfXoXXYWM1wkDxdjIpJnmfxyFPMrS6XsXnbhH5Ct
dPwttrKTJUhyvVYZuspdOpBODmLdv2BiZ60wagLaFMJml23eXCLuvlZUnXQxLoXX9tLT611H9nYh
R9xOSEKkpVxnKEFp/n6RMOWfIkJEfuaPke3yrLgT5sqNsSOXHT9dnQ80z2GkFg9sJdqXOhP34diB
BJlrQktfFDV0T7Lm1Pl3L501Oca0e3FwdMdrspiO1lwtwDMvSlP0QCc4U0W0Zqn7bnfX1lP3EnfB
uEzxydvLc4l4Yy0ZmdNOnjuoTNhjH5jb679BQ2HE63BNkOcKklyb1lCTjeztY88C+jj765VYcFap
jYVi1xevnh3tJlV3vtimYq8SwA+Qh4LiGf7g5dqOKscqZj9/VIeseRSm/lW2y+uEY406p9tMFzuD
e901k/gytKbGbNtU5yCM3ZOtWzZhCA0NwSYdVvWArWQpgv4CC7O/KDM9v+I1OakukLM/2i3dClYk
Li1WaIyQHb6lYVaRocAyN/mFqrgIu47nDLOSg2xLzThaMGNaq3LfRIC/NVbx69LVx31MYvO5z6eH
purxCWqIBY5O3T3bDmREHAKO/Vy7NgWomVRozspaBF8NL/OkP8jq6EXZ2k+CcePFYBBF29qbTDJ3
1MBrF8VcxDx+Y1ZdMC9haGtndo8GrrdYNVEACGfG4WpTvE3d6S4rHOWjYUq1UlbkbK13iIzy6wIR
+dGk7g4TtfyFl0R9QCF2dtilHY2gX0Zcb1TtyeqzPFiNl6AstUPIMvtgwJMRLRFynUl7YfVD9Zgp
mbsLxmjYDlEyPqf68Auhf/uXyGYeQS/hLS/MZCNAXtwRTA8vSOAiJ2PH9i8ie7TVof3W6Fj8Op6d
nFwNUEBdg3pVnNQ8oI1QLzzWPUxzVOXBi3vzMAdmgPvPjT8VXdlqtGW6IT+M5uPc31havHTnrSbL
+yWGBN6R+LUpVr2jhqtQUZxVmzbOCQfvlj1PxNMSFOWuMwwHfA0dvlUDGO2sAZIik/VONpLREtdu
Kwggm7h2txhQ6lq1GnonqmFPj3jnWtvZWAoLr7FJmY2HH5i7VNg0RNOj77LhRGTlJGvyBLKH6mqY
t6qqUrQpC9t2WSZ1dZFDPN5h+ynX7IWBGvCjNR98HfENP4vdvawanZ+cAnUH4/kC5Z6wfvVqob7g
LyDOP6r8kz8CP46xSwrzJxXuylpNsRgoUGXZO94U7Nkt+afEDfFDIvbyFPilsuDBb750ZfLbFXVy
IL9fsUY3a+tOmbrGKlTfmVqMpkVVee8IMf+obKO6BDAJsHt0X2XzaKiEV9LJ3Yp5VOEYW0sPtWd2
2xOm77rFvaa9Qx93NYDlvsOZqn7P0pX8f5gc+8E22PJCp3PyAi52Mvxcxd1SWZCEspfpOGG01JvV
MVIgnG7GudjNVkDyUGulg3cIYwoEUJqFbLyNMVDu3VpFqi7DjLCjdAbW9HGXNSSqIp7JhQVG82V0
Ep080AQP2M/9dV814rWx519Q/oaxmHvy+/DXaw3Q5q5mtbcKzDZ/G8u0YWr1sr3vKeFKeF63UUpw
17qLU1fa8aby+m7LTzZ/zxA9aefArQkFZhUXMfafCNE+WL4TL7A2m762IEl5g6XJgx7HCelTH7bi
H1KNsiQFF6+qjNceNtqscr3NbVwX9ekytFNjmeHN17dZfxnnQ1IK4uh+8aNN0QCRNdlu+CEs0nJk
LYr+8nWYm1TlubDe5ahbczOywLH0PN3dOsqCAFbkAGCUV5OfV6udBt7VyOKvRe+vTaaGU1IP+Fy1
Y/iYgeVZ6jYo1LECwNAHeflF05pXTC/DH5lBNlRvmXVdbZu1WsEW0PTvdFFjKqVYP4wxMN7dcgyI
4KTDs97HwyorSvPSIQGz0euovm91GCV6b86Ezr5b3fDyXTC0S1G4UPRImJFh6YP6XnbX8EFxhul/
1GwQtyXhYKR48hibuPxham18dDRgXJlSEHuPdczfMJrkbofNXQse7x1mnhweEWfZx10dLKu6z3fM
Usgu1pG5CuYJVx6aJiqCaz22qqxaGDVM8n//63//3//zy/A//o/8QijFz7N/ZW16ycOsqf/zb1v8
+1/FtXn//T//Nh2N1Sb5YddQXd2xNFOl/5evjyGgw//8W/tfgpVx7+Fo+y3RWN0MGfOTPFgCaUVd
qfd+Xg33imWY/UrLteFey6NT7WbN/jZWtquF/sIPldi98LgvVqlCPBucZzxRkh0J5GQlq61m6YcK
8x2+cnpBJnhnw4uOstbXnvMM7R280bXXYGWJ5OVZduT6ALWqzNE1Ewh1mV2ybhujePdFKPZiSpqV
rKI1mC0rkUbHwSyK93YFojp9jw2SQcmkJUs5SI27buUSCt2bWfiSiew0NUN10Uyv2Ll+3i00I4c+
LhuzUkBXC7yjrBFSrS6VpozrrHbjlSjT6pI73de/vy/ye/98XwQyn0KYmi4cR//zfRkL1FAIzTbf
GpRzwNTlD8VYdQ+9kr9IU3gjA1OUTZa9kRbzUae+ylHsJhI20+wIfC37UcycGXmwOq3F0yf+ATSv
euCW0x7F7d0fo6w5UvJHk+rbJqq8arss/Gh4TdCtmDzSBbIGNhgySvgaNEn7mE0CMi9jfMWrT5Fl
EhW5/MOXYXz+kRqGrmqmq6mGqcHDM//8ZQyVlzZ+71hfB89bG7MatjYf2D+1LN4oWUgUeSAMfm8s
xRCsKpIcP7XJ0S05/kOcKyac8flsWZelYEAcWJ1SQoiTgUBU026IYSQsBOz4VAVJcj10Qxahei4b
IMeqKnIKjJJ1v3LBhvvdQZ4j269DSAS/oErio4tQa+oitzJYCQZ2pX//PdnO5++JvZrQddcQmq4J
Q50f9p8eZh1w6NSxpf42VXWz0cw23ZisofeEe5OXqM/PwozUr5lISUS1VkjcP4jOgZsoC9lRCPMF
DWLvCVp2dNel7riOhxI7wqp5wqQVa88pCR67Jkr212owp1hknkUlcL1tlQiDniBp4ar+0SNzMSO6
93GPpdstMyNLumI497dz5Vm3i/40mPPl58oRt3ZvAPaLxCLzApCXQ5GN/sGBkZ9f64GB3Sff1lb2
2vOQ2ziEBIPrGa4849adRGlmL3tD9/9httX1eTr982PtGo5mWLozBxmEYf/5DtWqVqP7Dgm+U8Jy
06eqi8sSOknChXhKOIb9OxZyp8irumPRuIgZdHnz7tR6eDCSLnsIrSh70BJcUpPeNfey7XroYMj4
QYFx6zxOtiECnBLj6dqtrLajnT30hS4INifNZpQf7nkFye+87NZQZzzkQqBzx6aRNYuhUtCvNmKK
JcwDQsmiXsaOVhzdpIAv9FOxQZh5F03exVNrWAFRxjfeJ9aOOcw+TkMZb4feCM95lOhr4LX9Q8TM
scKwMn72O0J5RDO8V6XooeINk/KRBME3RQWkr+jiiC739Axn7bEytWY3ASAjHNzGF52Y8EWW4BR9
5wIoWP7RlDeIQUZN+mq60yCuJxSlD4M1BT97O7/poF96hCtDhVkrn4XxJjsv46+EnyBwO4hR+Wrp
LE2rxw9Zt6BHz6XYmZC0l8V6Ct1ro6wCyDfvml+tmBy5vwTTHs9h02TtNgFQb3nw450pRmVPEjhG
6VupjaUmAqwSEBs4YhXgHROl6Q7E5REKoCbbbb9ir/FTEfD3GtX66e42JndZ3K5k3dbtb5Hp11sv
b/ahWgQvgdoWK4scxTGfTHFyyaMvjTkp0Kaz8WZivfMqzjdkWc09xuXkkb2WvG5lj1c6g2QwDJ6P
laGA8joTHsbOJR5dA8uSnYCUo3NfoYtgeVOxNKt0XIxqhE3YPNhoXNLRWfjFMZzmOLm9egJV+tsh
yzDqISbgbNnPT/qi7lL1FGnAF5G338hxtvZDHZvg7DSxuB8zLOwHzw6+uD3smHi02JZ1tXVxBvTu
3NwIv1RdDkHLEwk4IlN5Ih13MjvPeyF21S3c6I5c2nhSvEr11x0em6R/gdu5ZXE2FPgVSPdiMZ5O
5UG2ZWBe0QTVijMRnZe+QGOjYqfur9kKEwADA7sbEXP214XF4lbJwI/I8+QpsuQGEYSjhL/mdq1J
IJyf8LCskyDhi43A4K3NyQtWDtuKtdborHBQ1z/BBskPllfZ59rR7fMYgTr8+zeHXE78aV4ybMdw
hWULV9NNIZeJP705rDLC3Vixi6+KGWVLh6jQNi8LvEUBMn10Fgp26Nq95kK0B+LJ6BfM7SJCKVEt
rOmcTIp38S3ze1/YIz617F9YTtR3lj6ob1FZLGR74BnhjmhosZFVLcMiFATHM1E742gGQ3W9bKkV
LMgbNT1NVpBuEl3rMV5Iwo0ufMGcEjtvPfJG8QyK/dSe+kuzaPMv/hiLdY8x0D5Bd/EtVPMrwDhC
q/Tajpt5+5YQT5ZA30/jM9olYNgNlQgdh0NYifxpzkuuiiw0N7KqjE1+hpW6i4l3FQgv6zC8gy7f
R21ePGGQTYalqX+Mo6Kt//5uib+853mHOCTCLO6XpZPG+PNbpCprQ5DFDL52QYsTtJa/TXbtPURp
6Zz6vOoXjdX2H0MbgB/wXRu2stBe0MjZYIndf1jdkGxFq4dby0ybdR2AdDHAlxy0+SDIrB1kVZZk
W2Dp5Goc5y7S4+zCexxJF5UFV4kX8gWxQOxiBx6avlSLo6eN/bHALOOlGa1zUEXTGVGi/MXVrR/k
O5p7WQvmIGVTBPVBVtM27JeV6/T7aj6z9Nmq+ZPhbGVvCG58baRVvfFdPb0LZsgZGMj22M18InvW
jm+XTd3XR1B7QC1li+y7jSp7HRlxwW4hq1GaaqP+O5OZPef3Ut0mP0Zs85H5udjFUU0wJVEJYcQq
Q424m4fWjb9zPMiZtTs69w5SbtPCMnPnPq/MU5Vb476cO2SvbNca2/mHGy9v7M+PqU6M0tJUx1BN
Nmva5wVejxR117u+8WXU/WqV2wWIWkvpr4eYHzxqJO5rXkX2hi1FdG+Xwn5IJ4R3HQQWZY08eHK2
OhM4KFvg2VSqW+eeGS6yGlzN2CNlJg9oRWUn4TCn+Y2psMjCc1ygOkWoZTh1LPX2f/+jNj8v8nXL
UPk5GypMWMMwtE9Lo9i0SmFokfbF0by3GlLzfcMs89Nh6FHng++osUCZnEWKuPQ9qJF+ZWaeeylT
Pd/EbO8xUkKD1Mpy764UoX2nAqHZdck03XvdUG0KrJkv0M/6RW+MzaEINWLxZlHvAF2DEkqmtfBS
b2+C37uTpUKNumsp+6P033pvbbdxJNbif5iq//Lw65Zr60IzhWG58+b902aIhcnEnn2svkRp+iPL
zoTnvfshiuxTOGN5JD7H0tN4heKRtbq1yVLcCv2oYbB1PaFEo2Yhi9E0g4iNctzIC8jBsgMlmzn6
4R1Gktbjb1DvDoWBMhgDtFZEf3+Ff8uiOtSzVNOYrHtioOAOIIzqAHrghun12ZE6JnObE7ba/XUI
qK9r1ZiH+GiuLNCaHZGBrbNLVafPurDMO2k2hBNxdvFVq9lZiOhCwKIqD3JsnsbXsSl4f7GwyqDd
+cqw6SO9hu4rWm3RDuU9SHnxJVAT7OkFYDwiJA6bWOvdbHz3i907zRLmAuoiWi8uVYIYqz53IDZE
ODgPsjPIGv9cTB6im3NHNrJ2abwRM3AryO/bQZ3DQ3REU/FmAoj8+8fEkc/Bn+YAm92wC7DVcQQg
RONzZADJykRDy/aLPYAcL+uQ4BfuAutI6Z3X0vT6lVXX9i6Yq0oPhls1muxe9vLqxr2XqPBYWNZz
xtJJNo822Clebt9QA3VeWw38h8hNdSk7XR0bFo9HhcPcK/KHoO+fcScqT1ZpOfeWH+rLFmXlb8Dc
YVQZ4/tUF6D+cE3ZZ6FfPFdK9SYHdEpWL+x2bB6Qe4wPgT8l68QblK9NuJADcj1zV4UbjAevyFx8
4j1e/fOl8dN7Zn1rP7OKMXaDoeBGJomXIrUJ+/k99xeZo62qRfXDOB+g//zWVmVm9SAPSKX83CYH
385Voq6+jru16RFKSawp/nStz9cvHVBBbJN0sudPjqOeAjghH4mBvVBcDtk+rxXnvY/Qja+dj66B
Q5d0aoVak2d/OCV24FAWWZh24EowGEHkjHbolVAT6sy+dNmA5nUCNdR1y31XkPhDKCThMTF87KKh
+0fQ56qxP7Dw6INXN2+ehA72Rc/rVxeCwP1kNuIJOJux7l3E3ULciJ9Gv+qwucP3KEK6YsnCBYT5
0J7l2GHCwSupFA/WKmN9jWRYlU/JQvZeD3mzNN1oekjYEB2tQTO2+h9CKVLv5JP8yU1kBSPtaYsV
8+XWJE/4dP6n6qfLtTD6VqWl2wt5rpRZuV0vxXLsTi2wNMqdZt31uXGxCq0hwcHHGnNpmNtkr1q4
+rX09+NyNMM3rkqOzZsx7raEu8uin3svRmub1w5i09rRlQh52Svm0bJUDD7gFMbF5IgmAxLExFoM
FLUaPchD7jWIGXhhupzRNNe2xjKnvZPNcOF5XDsf1KaF3xLr59upkdMqJ31ql3006mvUjV5M4Y4P
jjrVS63v6q2sysOQae2i70S675piepBtWgo8WIH0JGuyvRjdfS6K8f7W1FoR+vltdMkMq7lY2Q9P
I1VcJzgaEWod37H1+kG+0b+4imY+DlpwakZneLdK2wBNg3oTDik/j+pjZhqolacxLcDlwxhcRqOR
lsvEP3lImz26qjI81X7ELpqU4dbvpuFJL0fjOPMPhdtlJfFJPKDAuYAUZGyXKwIyCi8nLX7SeUeg
yz8+sA0sntQhbde21utrWR3dOHzIxnIpa9cRY6ktTV9XtjCWCZ357JER9nKqjeGZxiHUO1Z/fbbD
JtLZWabd13vZIQ9JD+xz41rGrGXVVws5WvY0jnofJEX5qLmIZ5eN1d/HjtBOXgsgCRBp+S1BgCxF
1vEtT9Nsm6GnuLPUvHjB+utBDvgS6r5zFzi1EqJGB6/Dbcz7QYiBmMo4nKHApifIAIvrCI2VzEGJ
zeNthBzmFxkuanYDMtlUBYvlSrA7DrAmH6xh/s6S6qD5iMgHKdXEbrx9lvXGGrWGEmVNAhXO4KXf
DAR0ytgevmNUBLAYS83HbvKRx0kbe+dF6sjcK5zrkIRnzrWdX2ySypJdccmydNzzPk5RrHhrYXph
0jcgAFjnvx3cuXprK1KT2zgTLTcg3NxFQC73Hau+pVQOSCsH3T0VIGZU5s45UHktS8WAaUwenbTU
j0XPtzwVPYrPqDZ+mcRMWdKU4ZSqhKpMzER0k00qyO9l0WjlF3hDoI8CN4dL07YfUHPtJCu/TID8
t149FVtZTfS7YvCAhw1juZtGs97Ik5GEXObw3N56RUHeyYvHtWwP6nDXRJr1Ukxqd5f0prWSl9Eq
56QmhMG8rEc6oEV3MrFsE7agN3yY2BgvSkcaFE3jA0buX2S75oPdBt8tjQ2G93g4BPNwvVHUnYth
31qOKlTrbNY2KV8Q0PeGXSgodvbDx2g1SACUixi/tWUfC+vFVltnMTT19N74dYzbUzh+tSIf3nql
fzeibEeaxAeEqfyaw42MCFScS3bswYI096bP0+pH7KcPytAZD5MfZjCmreGSAZtfQpjwNnGsz9q+
SuvtRr3JWesNQb32omRRoZ94di0l8xaGBkOw4ivdxJmPSn70oQeqyw6rrJR7r9eU+8FBByzWy4Ns
urXLktp7PX8UC85PHWZgKOuJD9tWg41D1xSfRRIi22Mq3suYGQmIZle5uHnhP7DDEQsDCgeZWNps
v89Olh48kKI8RqrRH4xBM89q41tn/ELiWZZtLZvkIQVog03L0N6RiiQy27JkcFUteOljALdAX2JQ
JG34glKHc467kvmKTtuLhyff+JGXYfhSqHq1EmOK55E7NPfDfCj0CHmHrNqpXtbcq8LhMJdkpxxW
mkaxtCDxrWXbp3FlMmB7aT9D2tGOla5Oh95NSwx06uh5GkiD+4AvfoT4ZjSm96OzgnDhIT1FvtWf
1j6IsetJEPjKTZRoCwuo9MHREY7VYKR1CFYa3U4xm8u1iqq8eRxr1GEWztqEb/fSZBgYVAWPSWSl
1UsJUXCNMViwFb5dvmQGcpbM6g5uMVT10sRIVOSIXs7V0HGcXYCW9FJWRduVdywwo2sVRUX3AC8R
/NE8OJ1s9V4v/O+J/uzFk/oVKPgvERDNj6EuvYVfWc5zUun1Khd28AD7L99E/aDeD0o5ELwe1btk
5CYldoHECn4+S1vV2wsM23in8t/e1sbmBCnPWvnVqLHJ7r5rWtD/yqOhVEnya8TKbhFjjfBahmOw
rgogwr+KTE9XsZ3wBKiR7R77Ut9hs8gDUJj2a1Zmxl3hjeNlrpVNwTflB9kLKOBkoWjGhIipmr44
vgkk2leqO9nrahmai+jaA4mnV++GHpU7d9rIKlnjaNsT0FtPY5a+oEdlLtJWiY9uXgdnXdd+ZTLs
3sIgzXcFPJu1jTDlm5+7GmG/QkWVhV63C4560OSPTcYMYvkI28zNTmlWB9jMckLt3hr0btfFUKtb
2cuPBZX7pErAZ3HJvl9VwJReTWT0zk5v/vS5kALTtTzHaIeNjj2jrXb1I45jOdDkEsuu2A5PPlKL
K1Gl9Rty6W8wk/h9Rv2SjLf7TUweQK35JAvuyXYILKzC55MCAVLLwNb4bQqS60m26JeiKsQ3v08R
qHCi+tGfPynVg58/CRBc/ZZV/put+MqPtOx++iRYvbtJsRfMpRYo0TkZL1P08lClzeYfNnlzrCOX
yfprVp70kG6qNoEzAEh/jfO0mVcEigqfwokCA+HPNj7oVaa/pnr0MflRfUb4T38NjBgEa109DyVL
n370VnIQXGxsjYFaX08JmvEuMkEVyeoMmNyiQmdw47iEGJR+hTaJsZNXRCISlEURk3yae8cwOsdY
0Fw0duV3RH/CU5572S5I8FlgtYbwhzWFR99N8kUQsaXMwwF2aTrgjJXYz3KEP7yh+dY9yf4A2xE+
uznJWqjxKkpHNbkb3eBV1K6NYIrBbly1t15lKDOQUBzhlkIPmqu1kkW7OI4i8EZU3aQckNd0nZ2s
mo0NM7Ro9EMgxicm4ldd2NmjE3fZY8yWAyQmEfqu4FlY+hEPb5ilB9kLYqS9//s7qBl/CWeR4XNd
1SJWY8MSsj6FsyKH2aSsRc8Obxi3BAgng6zkxMTopYhjNZhpR/etpZoHu8r4UfG3QrTzSKDao3Xx
sm+6KqLHosrjxxIT672IrYb0WASx3EVLVEWYeFurobIe86J7VztezG1qNGe/FqitFNM+UfTufer6
aTdZwDgDxOHeSwPljYkQ2Mk2ccgBH349HXpIsxc1j04/X61oYci6wi7ve+xJXkfg2fL0upjyu4Ls
MAZcDCtnOEVmptUxBX36Jn77TNet44NwM3MpR/kWgn4as+NBXgNNJJJ140oR0bAciARedBTmLgXm
Cz7T2+nW5FpgYowB0TbZJg8eVjwbE3Xd66nIOWtHs7TfVEx0jz7+irvcSNF7m0u3tv9W+vtxTuT+
dj33j9Knq8Sha22BTpNDVB/qTvG2URCGSzZo07xLmx60NEg2Vtvlq1ubr7XTqms1Yy1Pkx2dqZdL
M3W67a3NsQSCaaNebqx++g4OHHnMWrN48nx1bxmEsSarR6m6DsUj+u/50s6C9kPvrGfwYwEgHGVN
AwQmVZQno+zqL3//+/5LItsw2CMAyLBhoRO2lf0/JYwym01OqDfBB0I1YXxnO7vayJ4heDU/bNFu
rbHWvqi+sJaB7hjnEk39fRVM9hayf37MUb9f5AAHFyCs+JHPBwVZ/5UdgwSVVb1uTn//TzY+Z00M
x7Ucg+CmbQhTmNanwJmtqX4YkJX6Mo3DKnKnGugDBzMp8Hx2nGbHNjle9Kr3W5s6OFh842e30FOz
+3Cy+gC1D7i5BsWKNALkqTTtP3zw+ovUStX7Hs2wJ2VMz3aq9h9FxQ3SsZTZpcEK2nThZ/r92FSE
NgcTf+084SVvu0LDNpEeWZIHOZAMfI9vVZj/AwTBEJ8mJv5w4diIKNuOCZ4GhMqfk0ew6EEYZLP9
gM2EaSVlfiQ/489G3hSd+ZDqfn70CjjnBLD3n9plVY64jZVtiZWj1ZqYeP3NF/k07la9nZu7EHdg
NUVowpr9o4G4+SGw3A+IA8RAanPEoMHxrY0wa3rnITBBlwPM+YtsAq017JlJJ7Rp6ZQX6VVsnGoR
mjvk6IZHtSh7xDQuVpRzSaXjt+lXLaot8wnyIopXBgtgAf5BXgSG2XiKsY6TnVbdxmuv6E2ZKDkk
xAhZcpKej+eDLDW1mS+QWW7XnzqyFK32hRxo86gsdQ0h2aotHOT04mkZGGH37CT2eOILeWzTDnWv
+VAOHzCm4qdrv01olEVyfZR9gDP0LGuOeYLnjV02aLn6gYZng6EeE638rSTb5CGeez8Nlm2yt25M
Z2/5qNP0k18cVLcl+DAmD5ZWFMTFfz/IzkkgeL/JzbE4yPqtW42QNCZpMJCkdfHbVSZlY8xvXm0+
qOAyIq1NT2J+DwMPie+nJjv319cwIPkNZq0t+fe5d3bzQYIzI5MIWkBepCtT9cFqN7JPjgrTqdqj
ujqyUJnf5f/tU7Vu3Iee+dunRumgLsVgAUVIpwkFXQwaEyT3PmqQLLDSCvcMcVOcZbXXR+VD74ni
GwgwHLtBz85p1nzFX9g4oSpvnmTJ9kx2gLhk2GVhsk2cAJfIjoh9PjYSdbmW1dtBnlGh63prUkk+
LFotRial6ZV7AC6IsemZ2ASqrdzLttshsP1g6Rdhckf0OD6g4YUD4FySh1rxxnwhi2Stkg3aqOeo
DZJj5GcoYIkiWwtuw6qKimqdIrOBqgR60AS5Bohv7a9+maOf0XfZU90Qt+5HXV1fq3XbPrjYBumG
6eVLK6sIvZRFhx8dgwO3b09ZNB0J/iT3Pjk8ZE8tsfAa03gbBt1et1Y9bWU1xxxwYU5jfC6D2n+t
WLFobmK+JdPYQVj+01l2d0khybDcbCLiAnr9jaf5bgS09ubZebXNe7Y/eR4UKFqGj3IASm/jwgk8
+zKEbnewihwJ4cEtvoEGnS8gCkWsMgBBB4SF9Es7mtNCdgCBeiBS0rx0nl+gLoOgbJyBXg+FficH
WCWa1ApBl07gp1os49Qzu+feZdPqodHGzrnazCScr8MK4UTAQzEENpbMxs4LdfPVrIEczd2RiEFz
2+xX0r6y1yKwhrsZXAzvC+k5JVAOpVScG9RV5iCeJYkZfhHvg7pI4eW6zWHI/d8IG/rQfSefUDzg
gTaeqrIkPQUE86M2p7UWNsoZvYXxcXSJKxVgSHdxpg+POiqLD615lH2ypdKcAtRNYC9lldjFg2ma
9h2eisG+Dg1jE6ta/j5m9UZ+F/bQdsugmepTmpSk8EbLun69CDGvsizPPjSDhxpXHnU/BEP5ZGH4
JM/MtBgJtMKCk1ADwFFM3127wxh8gatxvRG6h8heL9DoNPDqOKtJmS3tCmEEpUPyMjPRNq1LeHKQ
W0v3WhhlASeha+GPrlH9/xnz14/gOlndVvOy4PYRiq9b//Ba1v/6VsaZylABb5qOYbuf38qW5Tdu
arfDi2lO4hwn7Rn7jvJDa/HH7NBo2cpqhmyHXekEzCoyg8u+JQQ59isv95Uu5utximWGIB4kQSUC
Ev97STEdl1XGGG1l6dpb2v+QmkSm5M/b1nllRVrSdjDIBUJkfN7zsHeoywIM9bNZ9QhvorqrVoa2
c0zEOGXp1ub+lzY5zs3PuIYuRiUlK4VmTLIPCU7fdVNJ5DFxvbtOL/ZjNkXGVhs8ZzO2vHmuddxp
NugZo4kyJB9d2yQro66cu9JFUNSqnyJHSViV2dk+DMKU6ZlqNHbfcV/ULlCZDEh/4Xc5ighAujYE
TmayWnnPDpCWtwK44KarRWWfkiEr0ZoLize9Zf1RBw3+j3M1LPKVb3jVs59O5gPPH2u+GaAzOjgv
5S6OmwE7PRF7yTZAyenck+U9Ot6wkbUxbt2zLFWtUFEZw08vdpCfXshGxU4/UNDy9rfB8nyiVBt1
PvU6Vp6btLyNZWM34Doe+gYsWUPztn6olqxV+uKNELADEqBI7uRfErnuI5lLk+Bt2L10TUaEl7/I
xq9gCad8QHErc6yPIg2/BtGU/hJO0YdZ5SbL/sHjBypANmIO+TwPCHlPvIRWyVTXu4Ct5+XStSjX
UPoYc2e1sa2XpsE/4rawqrS28Ja3pRQKpXguwI7bTq2ZbkQ4lXvW4+L5/zF2Zr1tY+u2/SuFeue+
XOwJ3H0eSPWd5SZxkhciTmz2PRe7X38Hldq7Kq6D1AUCwZRkRZbI1XzfnGPSJr7X9Vj/WplBCjEx
1C+6HlWXsG6ZhJYHZDRfKi6sD65ahHs7bvpNPTDgtMm32+O0nqP1nBFJb3Tqks0QDGud5f8ly1hX
DMKtvmpu8ozLqwfrp5kHGrnK6nY/n7qfEA/8aWGpbgdpt1u7cpVPEfCa2xMy8qPW2qA3B/jqyVMR
U6BZXlANjcZ3ptk54x7W79qqpyWzPCADGr6QrJR7LWiD45zn9crKTfeaDDhc4JJ+bJuyBV9WhR9M
9gZVKKbn3rar09QY8JOmYnrG5hFvulgvUOTzaFwBVlWIfrrcHm3wPNlG8Qxlabw0xCawJeFZaTzP
2ylUgCHJeH7uEpn6KvE3x9sv2W64lqDbnpR2UK52QZLs7T/G97K33ahf3X6J0MVs1QWOtQdp1p6b
BDbLPM0IO9pl1xQn+oc/D8mJ+uOwroLmSGnpr4e3R+OGksPtd7slXSmuQ0q6Ob1H16Dxb0bBIQ57
848fmfr6JZ+6Dg4CG7ey/ttjt99QAnOtp5aKJmSfFkFgfqrHtgHZAXAOASYl+5QGTa9Z+6xc0HRB
pZIrZSfHagrMx3R2Hn7cn7kWVTcUsk43Bvespl9v97csSfy8BQiAaSm75l3VedEiNVEm4lryyDHu
rLkeLug/yYNIwOr2EmENcN61XXT24ceP5NXYh9txQDNmS+wmjBwmWWA4xrmYwFi2NVE9P+6ra+sc
q7Ny+Iu4ZrkvFPcTUu2AwYLlKyq3PolfmiF8sJMgfu2HektScRl5Vf6SExCeeJW8Y2dsRl6ZJhAt
wvm1nYI7q3GGF9J3vs9NKT5rszFCBQNwN1L29qDEg9kNbBukYMYOAgObyzykBvA0e4ci1/Lj7Um3
n1q9IyvKcXL/dp/SYJnxlIjXyG+vQQch3sLvfLs9/OfvOQPRY1E0l+s+yEfPBXOO1zQN14pVGxf2
uCpuViH2hZvIM7otMHFm1D4qEWtlZ276L5Di7oIQtaKnrMKi73+4m+LF1HRzNt1cTGGYi2M0o/xZ
/E/dRDSFpeel1zejjQCNG4p92B8qMuvcMGEhgplV4+WvENT6Qxi1n8SSz3a7cRcnsQzzMwHxyvF2
1+2pVgQUMoBzuvrzuXZE8qAwo12WNOZK06bwTsu7mfQqayKZLjPOXaL2a80tiydysTS8t3r4oo9I
YFrW0F6fVqsUrM+3ckwXAp8wPrgx8MPbKzWh+OOVyiWgVbcUbWspjXmmtFWacXR2loOMZeg5H+YM
sNtQx5vWVpZcBB6xMyPBh0g+p48SkqpJ0u34IT+Ny0+JqPNTWDXdriSB8MdP0X/ve/doGbbDWsXK
jzpAPbjURnGVLD9GlqoeFJOb2+HtxtSdwlr/eBJkQ1MjaIOnOqkl/FJU8bUHvZk5evaM5Ec7OIZs
V5qF1RleBmSwiOoAdrX86mQ6OazLA/DQqtXgSudQh5H7scmkn1nGSEYK0v9i6KfN7RDd154kOfOJ
bJ+EdjEGsAz6tiTPlY+a1XcZt8EXQttjPy8XQJmiN5sii4sTWF60zGB3t/Uc9vfCnSc/inCvqxnN
B32pMIVLrakbYmPvFM3zn3fdfnLqwVjFS5qhSuCPSHPnRCK5w6Yf3xykOdPXlsPbfbebuWLl4uE5
JCLSAc4HMei+oQDmC/phgHQrUAq343k5HtsQFdPtmFn8P8dh3jwbagHzq1A/qeiH80Yt3tggAu0s
TPZLCA2i1LAe0Apbm8ip4qNl5+FZOkvDSemaD7IsoF9A9n2VL1mWlm+Fhoa0aTTng8Kwh3Ag687h
0GiH0s7TbVbL+oFdJ4iPvM5eegI3b78l+uounBitEO4FPkPr9teVP8382XZDl9BwbU2lLOyapq5y
Ov1c86JGGfWOWgXfzHLBH8x6eMyp9eHteNPasH3J03n9yZRgrhMC1v00Pk8a0XiixVasmCK+k9q4
JwmJyL860FmRlZc4adq9dFe6XcXbvCqjh6h4yNLurtRD46Aqpn6gWkCgS1llftxLFDAGZgN2Tcaq
VCeoX2OmMnTwcjhoYXxu5LMwFGPVTfDbqNt1W2wVlJP1BqtIFxFrIQ7WIr6xVVxBAKU/aQK4VqF/
Sl5RzurXufxAGJ2L0geCsUZ/k+QopzipIhDbvJEfFHcmqCikgYnX3tzRTc19jJXK0U4eKXpA9daG
9s6cSOIKemw2MRTpo6LatNwhpHoFOa2bHGXqagjIp3KizA9MUW6wcKmbIcj0zWx+k4ZW7HtKLWub
+rhvAjLdUAEffbupWHubch/McbbDi4tWZkY3lJqlB6IXQycZakrMW25LejypCcM5r71RjefHAWh0
opDeOEXM+dh7YYpoqb1Gx6SsEd5Vm0l3NC+NBlr3aVevVIBsJD/AklEG7WtaguzrraJeF2FQeIpS
56s81KqHBDUgkgLtDMRaO3d4nFIRSxIZIh/CzXhAcOweSTAEfN5ikKJnGD2mmCb9bNQoOZLrhgix
bvZw+FbwMGnmJ91+hmMPrKHyrJGKQTLLb7la6yfkMy9hpG/tiDWTVZdJ4QX9VB+ohoddmJ9y3fg4
JpZ+CDvVXqUm+F5WLaGfCLcjO9Jq6bE8savLT5j581PNID1FQF8ljowmCarHyKieTLPLD2ZMqzow
jpSv78BiWZ8Ye/eRQ7g7ueNOVJxL3UqeGyXbCnsYCLWKW7+kHXlvIKbrG8PLIhv1QxURAEeCHk7Z
xOv7vjtL6zAjg1gvNM8Nob5nmTnzOSoRqCg2XXGsWacqIGVWxZG1sUfDPFR18rHMg+EcTBRlU5gZ
jmiCnZy0e4f9qMeQ7OzBlgKF1sZHkTTycrvRbMiJY10QwRc1iK5qVT/qU4tUTrdPFd3YuwElymqy
IvD9NjG0iG39IZi9Tj2HtWN+xH7oOVF0rKliH5RcGfeT23/O8Y+fDW1EG63zNeoIXH1NJ1iYHT3i
RvSTq74BkBDMjrYdWcmucs32Y0X/pg71Wos1ppdpHM9qkV87PHmk06OvxSQPHmPSu1VaSILQ82hN
wcLdZqFdroAor6wx/Gppev8Pw5r4ebvNqGYK0zaxe1I1IALmvRIYEllhu41bfEd2pD2XE3oqsmPs
XsGQ09kKmy5MyzCk1lWQYK3vzeqN3Ax7GzGjkZOSEp+epoeULruM+wnXMNf2P4y8PzeyeYu2QTUA
ubLQ6ETYxjunilC1rMnrKnkdSYYC6U3m4KCW93UmSjJrp2Gn2aSoVNSB/Iq94yYTracPKK1uGOFq
hsqRTEDF9WyjC6vd0HBh2xJ3+X2pFu5anSNtMy9jbZEOse9amb42cpMMoDJ67ib1nz7xn6s0t08c
4bUwkd9jCvmbfZNaplumONu+5wDNDjAXrSOKnRU58gmhTBk8LMJaAq/A7+pRrg1IPs+INNccnIem
4//6w3XFT+WW27shlx1ErusKms3vvfsjIn+tZ0D57rILgXsiGwK8y9feiRbT0tStZsNNPSuB1OKM
zpuupN9k140nObjzvjScba3a7FkoG+5YG46HQIkQnHWxvRFRDVd+hiYp++gTGjD10s7RJW1tgbij
j8+51LKtJInDXN/KH0RVPitlHHhalTzFsn5kFnPXYTXkJJpl5rZR9ec4I+gxMaC2GVYKNW5pMCTS
lXxcQIhkbalrEfb7PG81PzLV3p9C0ZDVZWMjWg4by8rW7WAfQ6xf5D7kXj6SBgmo883t4mhrxt1n
rZhBK1blQ+kY7kELxWGIlUfYYMnHlKvWE477kpfAAvVJqkd0OcauCJlASiVLtmagNUeulGbRNUv5
Zk7GHeMBLrgmW08D/NgmSOVJU7sOTa1LaINaHbtaducsJ47ZCkvpwytOvVR1YupE4kp4gkL/Jiap
tJ3mt19//+JvqxrORFp4Jle+odm2825VU0JKtWszLL4Xtjpe+8atiNcKjMGnr/PYRhrbooqqurac
nVVdRvcmY8Gv34P2t3Nw6f2iUeFE1Gmpvu8DC8VuR+ys83dRZt9IdetOqDcy6HJ5iEoVUsytOa2l
zRmhx5YdWLiPJjGuKWkjfx5KZxOb2gvBBPI8EpYLGmZSjhlMgWQq1NUw9NppHogF/fXbFu9KlbeB
iZgBw3U04S690HfyDJGynUTXZH+PG04+NTW/unLQVgQPAgkJwnpf2BYSmbn7aEZrivd74On6l9IZ
90zdmFXJIWQRUg0Xpa88qq/uobWnzEscsgkIM/AF3xlLYUc8xbVQ11NU7uBDqauuDY/CgT0REGFo
tfmK/BRrP4Zzu6Jy6mwHh1rf0GVwVnLyQglnWjDf2XOgjMXGHqAxR/SqjzXy0XUdBJBYwrg/2dZE
P4c2MlZcIkllmbRenUwvhUFvM8IR6afKJNdTONqb0nQi9qFlv2qTvsYNObmbUOqbqDSbe33ocrzz
mb0eye3aBIaRsCJxWa2a4UB1b+7wu+n1qjHCzg8qFq5u8hVjYNTWL4phmGdGdnOlKMT3Cofg0Bqb
umcn8UQtLHjCKufuByN+k6z7cC3d1s7jtAfBW+2qtkNNTNVly4pBHGDoxkCDv6k6sb4AQvSmJ1er
7KK9tfTaDLbbpF/GJExGxr4dwnE9gDBjCjCLRxcq+87t5asJSjFnUaOJncAQd61aVqp3CJDY36no
Zg/BdHK1Kt1F9SC8qTfimWpJ4Zt15k9En191WyFWtoZlOahuVHh0LpT7uPhUGAgYSKIQ+ZG8TdaG
hViFwxuw8fyxLQ1rZ/Tt7HeUoFVTXAHcLzFHuAnLuWv/YRp4Zwj6cSobYB9syu8u2L13hjCpBi7X
pR18t5o4YjXVF15qK+4mRYG0EWosaTr3/cWyzP5ihIJ8zyQ8lhnWdhYPm9HoH/slcBDn4lPOl/Lr
K+3vAwQrANd0ERwIS7P/BpjRtWGe03FIX4dY3iEbFo/CRe7eoDD2A8bt1SSb7NpBQ0Mn0ftCm3Ck
CUf4nckSRtFJ9W5bUX4ZHYmCNrV1RJBJ/2gPT27pvEzhVD2F9Pz/SSzivp9bWavoGp0YXXdcgyvv
5x2jJeI2b4kseFVCwDczSMWhtD90WcLEBb50Y43a6EVKUO7x7NAeQhb7CG34amfuoRCWub9tpnpV
PyvtiF6v2GsDaVmlZL8jyKfwQtSVdje0Z11U+4TC4VY44QLiwFgDMc09NMOsenrQbokG+jahFPus
pw7Cla45J3nQbKkNp09531A2Y/Tp5Pj862/unYLtdl45Bps3RzU1tK7uO73MnEuIAGOavDq51q7d
1AqZTwJs361zr8dVerRGYa3xSr1OCkFRcjwoU2se87FZ414CQDxEZ31Um5OZRxV8a/HJJrj+qjvK
nsTCXumMj5h9SYPErLFCvRh7dZv1PkUVmB5JWF/mIvgiVcmgFrCpwuf6IcDXc2wkLPJf/62cP3/7
vtH/MIVqDiepJax3F1Ez5GbrhEXxmpmmukJJO1xwA7sEbfehvY9Z9NzlcbpCJ1Oc3Tl8NLroLahn
zU9VzdxkhhuebzelS2kXcg8QAxNlJXarRMr0nqEq2FdO+5kI5vGkUO51unwdK82FQOURAAPlUdyN
F4P3djUADsWcWzvXCMm0zxTjOtLuu6TF59jeE6mRkWZJjgM8nMLVPbNysLuq+ofakuuAHr2eGuJI
KDla/q5XIe2SEibRzRTY4yubuYS61y4Ik8iXhIZ4bVgszQ+2WPODmRfeZFgKoSY5CBAMOnfgDIpT
t1CPwtytibAHCI6WhjdmSuWjMmX1ihbFHfrF8qKNT103xzu2nCF1egtTd15UpAz3mY8QXPNn/QML
FCSe7fAqLXl064YsH0ZrYOAeTcX0LmNR580IWtcJiSdevnD4LbMhqrguLqwg3aNjlfGRJlbpdalh
7kQUjIfJmd7GWGp0HQpxCJZE10ArXiNZg3CgjukRGjCeKlI6gppcyg6238hQuDFZpmCRo+ChAq1Z
SqGGuVTg+t72iJ45jn0DVCzJPlpGQ6blksCrOdTc0AzhjRHHNpras9G/0aDv7jJWDx54jD2st2Fr
BE36EaH/IWioEZfTi5Mp4YlNT70ZQ6jeDdI6L5mgDlEbV4/mcoND2iOhtTqFQfUCe+e1wQe+E6V5
AexsPBhSjjsbmuoAl/ZOi5FUjmb+rZDN2bCg0ndOeB3I2boCS/VbkT+QHFG+2SFzoXWhtm8/F2K2
vInWw7FQtctoCu1xEtF2cqr0OrDjgXk2dTuGJerbQzQQIRThpEWvt7NiSv/gSZmMq9xdJ0zlRxTv
0zmUlKpmx22vIfln/7C+tP+2xrUtYeom+0fbFegN343DPcmUnHWGfLWIj/HTaGLZk+PLclzJGMqS
4c5xak7IdqOR5V55SQjIwxLhKiKYcWvF87d8jM1tlgKcT0zA41+oetgemCx3nyZLhYp1PPPfiYRI
zCCg8BjiwjPeDC+1ioH0l8DyNB2bdDhMzkqEE/j+fJhOavslzYqdjujzAURASYBgIc/Qq8xNUoq3
Gw0G18iW7BJ9b470gMCXpZ/zts9WWMeYRWTExpz/a8hjc4MnRttiHsAbGsblcQCqlS55n0XbyEeZ
aMKf+6eczhfctTFZqwVooGguXkcHpZE19t02DGgopcspHDTxpU/66Rxb5rWbq+bHrv7//ESNa28U
uW8lWDHEYN27w/95KnP+/d/ld/77nJ9/43/O8Tc6kuVb98tnbV/Ly9f8tX3/pJ9emf/9j3e3+tp9
/elgXXRxN93L12Z6eG1l1v2Hfrc88//3wd9eb6/yNFWv//796/c8LlZx2zXxt+73Px5adPlscyzm
jf/y9Zb/4Y+Hlz/h379fXoffPpdN+r/80uvXtvv374ot/uVwUWHcNoSNSsI2f/8NVODtIfdftqWi
+jeW9YYKw/b334qy6SIwfea/VOoD1K0t4FEOAovff2sJLl0eUv9l0NYFBQDuywQuZf7+nw/gD/zf
j2/uf8cBip+nQdOAAEO7nR0lgTAIvK13W0oByrpX1RAoN9kFd72adQ+BVnooybxB5vNqFsHsTy51
6TB4g4wW7uZscH6cXz+dXn+FEoplsv3T/vDjXQCiwc20rL2E8/6ib1Vlrh1R7IvMrTf09x97Nz+D
NhMXZPQEU+Uksli230caZRZBdJzZvU1jFbHKmOn5aEQZ/uV7/OOD+utb0n6utd3ekqEu1RYVawbI
sHcfTAML2K4cks+0qeoxzyndSpWzINPS/p7TpLtmo9zVZdttdTp0hmmTj25a1gpem1eYykNQEMgO
WxMWl4l8n0TBhOilmYAl1g++rSrDttKxnyLED9dOFQCetJsduSS7QSOMjmS7D7/+i95tG25/kana
nG3kpmA3fb/CrRW1HcuWhSk+O2Yee6SbEJXNuoJMr1cuoQOMI1u0AtoOIM82ZcbHAWoRUXhyxuIp
Lm3trtCc50BT3X8Y9QWn+vsTwORE15cdDRfJe/ph13ZJMzh2vgf79xAMFvVaNduXqkW8vepabMMI
w5z0+rPpyu6QgbvwtKHeZ1ZEkinmrzsyyUN1+sf39bcTk8mIDDKuESRafFHvqgYJFmOkhI27M9J9
zYLG11UZ+aYyAZUVrJKwaExR565nUSRbLRw+ViRKrcqiHlkNzYKAqugfTkxzuRZ+ulYg06BEhQri
8l1qzvKW/yLER2evzmEw9sxESyJzQj/HavI1C13l7GZx85gF5xTU8n09ZOhQWLFP5hj5s2HFG0gC
xL0ior6QyEyQFUjcFXAg40D83b4oZ/UZ1YBn9wGBUzoN4sxRbN9MjSdrGsXJ6tWDIY1NQcn+LMa7
hFAoejilicOEOKZ4xJvijDqd++mllEXvO4o7blo6Hka7yAZg+Zp6+TnqWCyPrU7mUiJ2utJeKAAr
OPcbZI0FfsjpLU4wmqmRBTPOrvoVIpbRY8Mzrsk2jFezu8BcaOOuJs15+vVVorHA/vsHzKzNcG1w
IqvE0P38ARc5FL4kJ2dRG6RnaXl5oex5rAvMh1pCcy6pScRIF2LuGIyXsTBmkmuK4poAJ1HkGHlW
p6SrgnDKo9tDSM7taTPVfECT/A7Qlr99wgB3C9uJAvsbLZN4i3TT5fPVVpiB2UXYSvU56FJayo67
NJ/YEwboRAbNuKaO9uTS3UQjCnhCaRb6xPJT6obhobMkzXILOVRE0DdCiYiwDW6yyL2QBlnuh1IE
a2mVR7Q2D7fOCzu0cdciyXzqDZzzUXA3era8Fl0utmo6g20mzDttm+jOTaqadoiK08Qo4X3B6V/C
o2hBJVvMx40PRyT0TSSbmwjPHoFpyR5xY3ru3Co9a+bLJLViNY4iJFs8UrGkyozNtL1SLZnQ0atj
0p4aSjNTa5ysIVwlpxQb7cki9uzS1Vl8Zo/uo50P7/PkeVJauWNqgwoj5ulYNL24oJsiInG6oBK5
OmZNEkPVsISDMXIaIvp2hlnah4w+mSfKSuyZ2JMV2DHoGsa0xItL1N2INk6STmbSzaS2RgY5GRmd
tFzqO/KbvqIo+eBUpXO4fUdWRv+ljnSxsgcAnDRxP7O+FIewzjI2U6Z5Srpyr+fKJaw6WqRgqmnx
z3u3tuN7u3OOeZfrJ9AF8X2g9PG9mrhoclQcPE1Z0w6uxaMs7ICR2UEZOxoboVnhyaz4G2unmC6D
wtmiGZADZTadNDuxDdDQ9b1rxcm+1BsV7Gj3Je7C4tSOoiCZBP2dtA3fTZEiT/aiVZiY5RNCrmgt
Gxr/SZacjOWmnVQ2jQNNgNkONq7oIiqRgmHWGR/Y/xWoOOiTj4g8NklPY3WmS+gVFszPniyKK5kY
6jWwUALGSbyvJ/l1bOrpKmnNXXtAjW6aHmfZ6btZjPqDodbKXYwm4nakG+pTAcfxYInSvZumAsJX
6x7MbN7LEDf17cYMIaUTQUf48HLf7BbOjwdSk7+j6wdnfbsvSmLW/3M14v8sMdguT9ZdoPCmU6Ae
gnK5yW26DRUci/tmucny2dlzkVDOXQ6nmsG00REKGY21vd2FioJW7SAOrZ4Pvuo60VZDpPSYFpj0
whSUDgOM8nC7URPCbrJpvqjLMyKHWljmdDjgq7Pd6tb1dtPh8jhMxvTtdkSY4rwEXK5GFo4Hdm+k
ItBterzdjH3w2ZntYjMxaHstatjAUxISdu3OWDdZnh/msa6uIJ5x+Ixu9xgWNqHtHZL9qjgkUnc/
ilgFpzW0w6NOVViU4ceqyNmSm/a0A/nRYUls5bqTFUVTt1UusgVMIGeEEiAQqs8OVtnY+j7Eafyh
mziJseX6RmZ+FLTLfKfM7b0w8JXL2rBXNUEBGWjlKxiGzNa+OLlOIZe6r5w+Sqs7GpZceuTE3QMI
QCvX75DPNl4AiZteUXbMFp0A18VaaQ3PlEOGPcmsaQt15jrOzZNsMAbHNjTa1MjEOrShdU9OU3ou
0s9thtBjQ7lw9PokFXu1it/QD+Qbd3H4mJ10VtnAOIGAxfLFdqYrhE2nWOUNSr8oy790uow2BoPv
jngPr0BneykVtBkKnCIwAflWBavv49v7kHQWwrWpra+4a+9jdXiCc2SthxBR7rgIGF1RFqssc6nF
O9SOYOb/+DQzY1b2MwZjQNk6kWzGAKn42ZSyu6qdtQKmCCpyGZ9mJFBPE+dy034inrIiA9S94N8d
jmAyCpii46NtDfFWmkfM/wBnMu5l6W6tG32siMwavxiYBTZG3F6kNoS+HBgk0OitjNl10V7DhkcA
tovYYO+EHvk9L/A5zOZHKwyNU4w9ew0VrsQsAWNqxOxG3IZyIIMsEm3juxG1cb6/qxPGw7EL7atd
IWwBqWeva8w3vkO8jJmVBDoINFYshbdFUEBVXTbc/GnTZs6dejXGYYlQsBj9RhEvqlI0rFflGgEm
4pUCLHXSYzwY4y46jboATukMJyNc66KYL0L2x6JMlOd53k1ubqwGLZrIaMnSHfXLyywdQhcMNdve
QiQNJTrMw7SJUtzx5cRyZQyeVCzWaN7Qf4YT6XwRLoBOKB/JLnVW0YhbXdIamMxwvjr1PTVtak9t
HG7saqz471GJqJ3DxNrPR2dsMHJMuAlJnsru1NyxDm42n+OEQjwBePu0zhFMODkr8JCZdapKFwEl
64Bc2aCCaw4W9prD3Pa2r4ZFUn4jozxdqUOV7HRZ0XjRyovqvkaD3h+CQP+0lCL2eNVf46RU/BpG
yl7p3DshdftgQopdYyYwiR1Jhp209fHBMmZI/LbBdOx0tTejsNni6gJ2LgN6KIVlfC1bp6IEGX3s
UyK7ENc7/mBUMV3uXPEtPNJ7Q5J5KoNDYzXV1mkzSKpxn+7V2rqgoLEr8jmKtpwWAeWuSK2rSPJy
q8D8qghdrt1q8jq7dFY20YWeYwf0gJY3r6CFva+key7DSjmosDI8cyKptZOxeiaLbTsj4NxE7lPf
1w3DQB/v9Q4yK6vlaGfGyWdYdcq5I6nN4C+DL9/dGUnUeq0R50dcKs4K+WiwKVmj0j7Rd65e32VN
T2hdSy6JUu3LvoIhOL42YAXPNC2H1Rw0b9VMX39A579PyL+BFrsXxLJuHISlu6zU9QOTWrE2+PJ8
V5CUZIUFFJrUJsmqZSiUwfisAeDzo4k/gbBDSBFKqey1hLNpeY0uCMguKUS95QyCKKKbCGATel9a
2K11pEzhkJrrEf0Q+fWuuxky65Qjc8LQpJyynubT3JDvAuN8zWmirWhbx4n1Cuh5vkYdehbb3mtA
ptEXofoxJucgK0qoUewk25haBWlWCVutPnuSw0oqtUNDv6mPgB1sGPRPDUA9J2zowsvymVSECum5
+6RJMmrjGenDgC2Zt4Mvzi2aDYaR5IOc1LfGDC0vIFv6ocGPJttJ/9ojWfFn2MwEvHelT0AF2Vcd
3FVQLfpTZnLpQrxiauoSeqY2a1M9T3ZKhJDndihlP56YWfiIcZpQzFIuvQlYReb5PlVcGniDdXaK
aDhWNMG8bLKCM8tUjVTdNP9EAfmqDEn/qtstrUj1DCxiXHJK06V6bR01OP1HFxvcWiXldmQbd7sn
Hgbr6GgZMKRZT9dJFlcNZxzPrW6/Jatj07uGh7M78rMiHk7gMKoVNkpMOnk3IKacUPyjEFgbjcah
EnwHzptthqFS6YrnXxo2ZMeeTBvygfnpdkNlO6IXSVK9GZakCNWqoRzdhNBsrTcOt6egQT+MxM1v
Qc282Z0Wr3oV1rGZ6AdLsbQfNwVhcF7d18Eq7u0Z6TA9+5YYqRXgqewOTsFnlQbyRoHQzJbu3qiv
Y2ZZV4WAh6EMqgc108xdTQXHUwjLoznGfdIE4QtXztm2la6wlIZ8O09R84DgwndwS1xvRwHw+oPl
ICu7HYY0L0LyLemsrGorj9dAQqs1p4x+n6Kaup+Q5Ppp1sRL6AhdB6ot+5psD59sk/GiDt1JqmH9
GPJ/MG082LTRqLbX+Y5AcYjCjahRF6YfRDDYJwKQ8fUO9spQq3Cj4o59oIeLjA5psdHyBoOOyMFy
UNmBAdShNDV4mlwuH6dYazh3b95lh/HXN106eaai3InWVQ/TjIR5gC+ExGQ5tqvFBm1U9QqYDaKX
cj4qk+P4Wp5NVOaD+WAocI6k0wCCG51jFY3DoWdhJ4dxPtxuysyR+V+OCbKLuN7Gea3xOTNlTtZr
LNoJptnOgs5cgWm/zyrZH2wuoiPr8t6bUbrkeeUiNm2Sox2FzXZs64tG2XmjxeYnGCNcDjZxxKwb
qCxbyRqxCrkaKBI1mX1qSutlYWQflQwCkZtYvFp8AjUf88WG9+pAFsIcX5qG7UinPbHCQxcuLyMA
HG8SBq+dC4ZIPTt1zAKOOSh0PMYvdRalPlluz4qKfg9RIaLf+Im4L6oCOj6MedMHULDaDhNkk7vf
zNn4as/2bnD6DwpcA7+fPwP9mldWgak7fIoqmod9l5Tbgkg6L3JCzlI8T6IddokBbXJwn6NlhiG2
YDuVm1bV6hVxT5pI9mG215roiuMz2HYBK1wEwZ4oQgTqQ1kwVoTAyKY9UV4rRKAHtVW/lvKBdX6w
Duqp9eaRVY1obLFP9EDzzX7c9QZC8KxXxI6cE5LJRHykW9X4qiNfDWRaG8tMv44pGlE6ks9aSW4a
HbgxYIXuhJm1p9TmT7QJEmpKB3sZLm83OdCwJrJ2tC5e25m/M5HtttatvXA6dY344t6KR9frGtxQ
6OThkFf0cwzEubD+yJnEu1Ql2i6xlAeFGOEN0H9kHmX2MrqSRfxS3skdv06djzSDlTWE9KUjO7or
Cy2XZzZhRd8vbTymTgTNbIfIXX8L+KirISBsTWHeVgQLgS6tv6af9aTKr/CJaj+s4TUvFWRijbrv
DBx3DEO4T6Cc3jkKrfBi+H/sndeSo1qCrp+IDry5RchL6aS0N0RWVhYsPCz808+HandXz56Y6Tj3
50YByiyVlIJlfuvUO/wWvwZrJLQ9sfSNNnrWS2Qbd15t7UvReiCgtnYoltAyhBjGs+1Vb02HGVpU
bIFNL8RZ4g3JSa/xG9WV85g6y+qraD5EUVavfCVnJQtfmrqnJbWpP+2upcfUJn1TLmSZ3WeYzmLS
2y3GEDbt6ZHunBEpjAFgRj3snZJ5QSv05q5NM2cjW+WlZ/gpBLt2pPjuuqqYvlwkMYGuGc0qbMJ4
12aKt53VJ2++6ypBKDwuwkchQAxpvM67lPBK23HYlNv6ttcmvyrD/NQTycxm6VnVWvWkDkYVcAlL
9kIEcHUI1My6bY5VY2YBWUv1SlPUfu9Z7UcBcOST+XugJyfeMO4xflnqvYF58CEGoCbe/cFN9r05
qZ/Q22Q4RY55xFI17RK1+KhZS23T3n1UZ/s8h3gcSP6xtq4Wa9jKPWuTDn27zq4DoPJOEUkfgFLX
9wSXXRwzhbwOoU1Hr18lFnhSqC7u6BRIOSlp8upm+2im3P17h87ijdY7FBEv80ak6M/0dRp7Fgqn
MkVrkUrePYzto2sP4TNiqw0U1QvyV8jISB98pPM1QDVxcbNIikAb0kdN8Ri3xqg8aCTGadW8EvqQ
raQMw1XHNU1Qan3fl/IuVfKKUgZ+nlKZ6gs1pOU1q3eDrDGZUDBPXOR+aFMs2eVMxzJNbQetK5k3
c6fchM787FpudVig65m8WQ6lJm7JnIYv2urD7bLQH9VrWXgbhca6nFHI1Q5VTlxgXLGnrBwzyGrS
q7IfCQDFYWYNSCm0TrHE7bzQKZSLUfHY2EgPlT6Wh2Z5uJ3eHkwN/Txlt//Lj0MUFf/224PjSXrQ
YgJhi61WDau6J3I2rTvCNYg4W9uKucHml+6IWfB2zfILIFMHAqYTZpPJb7wGX1/s1LTn8tAnE7Vq
P2P24AYJPCzWTmHWCaKGcpZe910FW4OU+JH4qlPqJe6hyLGGZVX+OeX00SmGdLnsO+UwE12aoypj
r+viFGgonLPjYfO78q5Gg0CdR74hAvfR2TYyzC/C6Z8b+lS2vRQku1pWfhgjj46SRj9O2hwY28ob
nEvXQKt4vftK2Gd59YhEuM4OKrqIBi9KxZXSTg+DQfNDPIk6QGAkUQqj3/PQ1dX0SIdqjD+wVSgs
kB1IxlTs8eYrINptrvvKqOQHVEM+4Kp5oSy8qKr04JXzT75shyFbsfbmULi+q9P5JYg61YfWuxvi
GRrYsykStlaJmJmNG1myA5zMoC9dYN0MZKXLovLeopPMLemeqIni8LiSAwWZM7+FstYYY22lyrXu
0k5r53lzDAvAhlDIIpDwZSfo6DtDK5WXynMH9PeNu89a3Egexo+Ffmi/xjTeOnO77ed2CSqOyy23
QLEL47h4KYvwWBSJghEV9M50tf5uJMDojimajZLXrysW459RBcZDoWiJvP+9j+JHOxTOd45SoG8b
skkUGxUErV1FRChxo067mmSFHzkJJmy9MG84RNfusi5+8kYInb4D5GVDTY0IyZN7XRmMgPbGeUdJ
1bydC4aOyaCbdVZaBEgAk2U1JFu1HrdAHPKAtzQhrLQj9LyOMvDAUgsUu1NOTqNElPUu8XEi+2XU
cseG0t7bNYawyCnuU63XroBthwhAgTWKNx0tdnA3g0fTUuG+nDk1dFy3dEG2EMMUHMzKrjG7dm1O
xTVmj0BeJ7vgqMkRIbpUfphqu7IJAg8IyFIex+g8JcRjJwQn+6pifzWunPbWB2VF7V0niPIaUehb
qn6sjIo/DBLv/ZCMCjELvXMemvzsJoU4aZmXQQ+OR9jJcs+YeaaIunvUc/szxZiHbC4PSGUZHxJV
Kis9ZpLSRhdLTffUSSZjGaluMLrzT1nn/c4MkcIogKs+vFWxsVUI3KaJNwnJW74zCtRoS0ZFMnTs
EpCfDelE9WU3vcdxyxJ9aLS7GyxFzO0W2ggLnPpZG2a1KcqSKax13+wKS2JcxcYhE7MFilFtOl3n
GqPEy0+j+UVMdbHTp+HCtzXt7cJjD5T286bQKS133GnwPafTt2mkzhuNC4whIlvZKDXmFHRYlvx+
bDSvXutkqx4aqZ7U7thndMqMtXUatXeno4x5Ka5GHoG23I7as4L4IzeZ0hp0eltreseWf+ctFoMo
bdcWf97DhKgT2fFw7G37mOik6RfT8BoVSvnQ1eHJiTvuwMHGGj1C2aSTfe9VmbJKdbof50jez0Db
kQNjQx6u2MxlHR9b0T3NdgqSbv2sjXFdWHpC3YjCYjsxpzV5WctOvQWZVFzWx/m6GwwMTLYVBePQ
YjmZ4iPeBhHIfix3/Q6tAHLqcuzOcd3rZCSDpCnzecDvsjUmWgzUqqIUaEEOZJ7bQdgi/vWiYtc4
A6astO9Wwq213bRoYQj5uBOUOL83z0iHcyts7ye9bw5Tn16iURd3yVRRiN1qmJVMdT1OHo6suCrP
IdpmCgoOaE5tgj/FJkY2e4gB9BDIkwQp2f4DFVevjPaswun+nPEPfLTzfhLi0JEocGcrcM0skiSB
ik2o3ouIldBNGxhLhkOjaZVT0ii8KNXJgwUYMDbz2TVDbdeRx7TR2ISsI1iJFQa71mdhaxOBixGq
K73nYfTqba034UprCuPZMaeAgYd/VLVWQKmR18OoJPpxDJPv3sjsTZUlCpmtTwKF6Vs/qW9dywzr
FDONmhpfsZmZ2rZqKEqNOsyDMfz8lEONaQmp1tiYMR6pKvLaEQ64YuFHHMyJOCVn740l4ZdJfLIk
AW9ToXvrrMLuN+Uy4iJU0keXlwiEO84ojBISFOJtN+PtG52dYP9/JImnXkT0NsbTeBW2AEdpr7db
drj12VLU7jDGoKZWqZ1FbL+oudntGKteoCoUwPOylng7WVpoDYQvIYfgSzpXn+5W6KQnQjZG/Khr
ZgcqBruIPP4Wp2DP1HswBc1SlZnSR0oNvMZy42QsD4I0U5Jhu2OI/WFTES7nd9BSB0FckVcJ7Trk
WbsNEwpOlfoIkpofI5oKV2QH/MrCuoafCKurgYX1XknTreW+q9ZkXeXS+DgD+rdD+i5UvGZEXqAb
JTLYGSjM0+YEx7/FBOCxT2xpL7ir6xk+z21xZAKcHfPMzOkTyNwVCZ7mqtbq4jgqOhvEnPbKhCVf
rJrGEq7ckRkZiW87oXu1i2mWsPHo7r32JScDlQAGmu1tJ5W5bzOxA7fqHFLcPB9EWlU4w9jZ2pIB
gzc4HgoJK+B7koL2PgL0c5LJXOkKLhZKkf1mqMNmV3WyDijRHnHXjzi4BfPLrIfkbJst/oEYsxHJ
uhDxfdE+64YYdsUQJqRbLV70rDCGM51Ws8eQjP3mvlns/+3ycBt2Mu5gdCjpzhnvIQVYq9eYFe6c
haY2R02eLdLBIwzmbsIInxSIeqZJS4kY4cgRyne69GGRNWfv8BbAjXo9FriM58LibFNJcEL8SJmb
dI+NPVrrak6zfZzk7BRw1xWNww7UM56LJmOaNFV1rSzRdnMR2eehHZMdDXfndGwPniRskywi9Okq
6eaMe/PaoN4EMDaXW8o1PuOlME11c+/SaeJctI36HhpzEcSDXeDzwksj2fjTP12hQUnHlRR1sSV9
RDlUavYxaDoO2cGj0M8qFtbcefHwJrPePziqEV2blirrYZyoZuz0IE6czkfk8zXFZrOdwnJYKzG5
ofBG76MaBbNNpW/DkvROq6LwbI74v2urX5sAKIeepZ7m0JyWDuQoC3LMaxahhQv6R84uqd908zyx
UDVoNs5r6V3xX229uF0RLyhOYwae0Of6QSOl/b5WSwJWmzUZ2dXn2KvfVtThUS7KXejJ6VoBTwMt
XEVFcdbQAi7drofblRGqFXpBtV1XLVUmFHOH+yyyuc8jwRUv02ezqUk9A87YyqUAo2BnOsV0VKl0
edAw7RrwUB993GorjFiwpnrRnKJEu0KAU/5QwOf07N02IFts+6A7V52QT32am/u6BKlIxpku4qYc
XwrP+lbkzFNZplJm0erPM9FDQTHr8/Y2CBsUhzHOsaazxvZrQJZyps1J3U59jVumgNlsElL3O2yk
51k6LzGxX9dC9cxzbOgvaf1ow/9f7NQSV6/RQKgLSk+QAiMT8NTmYA5VpQILcHg7N5A1/T6aJ685
3E7jyURmJQiQz62WKUGg/zRwjc8rpNH14fZA2P2r1qRZMCLBMD1RHTqngrlXM/Wfhym09n6YzoDN
5eH2YC1bMW/Zdt2O1E4we5QtADi3PH431ygOrrUY8SBCiXf9fVwIWxBJbSS0yCjZPhRhfigG7a8H
zxUOxr36qCHL3kuj+5m2eb1O5okXGCa6LVqlLg63Iy0tbcZw+zVxrBg3PqDZ4ffhuByKSOeNErjg
x9LKA3jl6qAxaR3m5eF2+ufBwna7rlO4WkG0wOH2ArcX/P1S/3oO7W8wO1G5Q+vfzKsszcK1NQ4v
t19Lb8/dXiBVaQP1b2/hby+Y0i6xRsz4UoORHkp74ItQkrg+/D5fnoxihSxiRBlBgZR35WZFsZI9
m3y4u/JwO/pzGsYKC1Xi8//2/O3P/7fn/pz++fcGNE/q/3nlLLJoCnaLjqU9X2D851u8nStKxTch
ZHTg4lchLgVtuSbVj9kQU1beWjmCDC/dDoOL4cm53H5BMX94uqz2ozNWVL1o+V+v68wFV8ftvwjL
voAZ5ie3Iy12iftN2q8/T92ed5dfux1Jz5XbycGF8q+Xuz3/+zXLEeDPrNDP5YiPMc6wt09Iuvt9
dDu9/aAT7MCztDNXorp4kJ97qtlAcHsMl57CbZXVuTywLqLLycj2t685vl1uf77WLN30y011u5OQ
4teH20O/HJn2lMKSCIzRxI8esEONBx14HlCP0z8Pt+fyeGZnSNh2krYhxoQsL9e3DxIl3CS3h8lp
onWUNtgYZrd49ijoahe9QGZBIKNzafxF1xQTo0DMgGPTUjgJ4D5PndZu7mwN8mZRSl8Vt2t86OYt
fa8jU7S9wcaJODh+1opiEXUTsz6uCTthdRrjzZkjDdnBtGWBph9diy2+lmo0eKAugDp8zoR+T0C3
uyHc6qfrsd+BCH+2S/7DvF2YRe5ppShfsYrv+0KSKhDG0VYaxtnkciNeDqFeRCAqKOiLXlv3rZ5E
p8iMNvG8gM0iPIWpHR8c3qA/+M4kf4DFwZVDjPoIwNIKbTgrSxwOFZapdlq3NILkU00JIMgdDcY5
opaUiCbbOGPso08cz+VCr3Z4/qSd3KuOdzQnGa5A6/q2hiPtJsqkulczax5AzLZd+Ix3SQuINfqq
rNfWzu1V2Xp7GaVfjNYBJCCfJxLbRHHRa9XT1zzD3ps5XzfErEs+qB9V1rM+OJ+KulVlnpDj3H65
LTzL5DmKr2vwBQRUzeSCw+DEOpsFpnFhZn5sdcVKdCnpO6G67sCAzlEoPmqBV2/oqCbQyOigoOsx
gbnpKRkhM+sBm025iiaW8gWxsE5FQB6RHZlJGjrHAZSMvhkAUM1WGRc9yszWTWuROriXLLN9zeAv
J9mJHUK93ytRRwadnIgopiplXXjae2lvdY9tlpGzxK+acEOJ66No74qStiUKyVam11W+y7omaI0V
JpNNJt0kYPkFEUjtoGloeN1z+jfquoOxApXUdXH2GuMytbq3Cm2C29FGPAFRnfns0q8mgaJYsK9y
BH+9ZjGRWHSmVnbxwt35S2uDlkp7P5EQ3Czw92bExaVp+o68ADgMgyC1XuAZ6NQfbCAkt6yuNQHX
dhKwPiwDcHl/3IRt9Tq1RgEmLX6IiqBTNNEBCslwPVtOzQfWnibH+hnaYWANB8oOiNmkQoLKWJWG
HT2fIFHycNuM5s5E5EWtcZhsVKVON21Mv4Se4esaSYlZs0rWtwWtZAF1f/0uiUZvZcateR2nClWS
Whxn2lN9N8+t61xo8hFWnagRtg23p6LU85tu0J5UmtiYhSxvLev5XQ91Yo3mFr9UkuarxAQumCPd
2UfW6FyVLq5h0EN1A6+IoNMKryPq4r3HJtEvaWXY94ZwAA8sDbmPiS+YTyDNqng07WK+UBMZEBFU
ovQJWfGoXDYeGj90LeiVDGg0kAnZX0eCku76Knlmouivt4eWVBEKEy5JeRIhr5TUxk/CWzz2WOFw
dcwGtJ94FyWZvzMhuoMuBvEgDMX1h3xjVKHOWJV5O8ehjS6kDegJC/OBYhsCnSLf7a3+WM8WHEHb
KX7uPBktcfqjJjZTNvcPWOkuddF8xWru8SMiOcbJKO5ts23YqGsD4Rz0ArRhg9imxAet5U21zj3S
Vk1J9i07u74s2iPC70/WO+kmAUYE9xsFy0VzODnJS14lLqv/oVlT38RVMBAbh49M75dqZ9dj6VSx
LMzUc2275hmvN6Fm+lJ0jK5hYysTrdtdYuEwsjNgf6I3oph8d818rPsedsnG5QtcJf1SeTXG3j7j
nDqN6K5281yLIM/jMcApUQWNwEuMGC9eow//njL9grIivrTA83HY5s/2cJxm6V2s2GZcSV/zpbQ0
9KaKnjzt6aa6qRtQSVES0TM3pMfw3//fyuK/uffR37uorghvwM2hYa/8u9Vi7vXEE45B4ahGcOLQ
Q3q3eUjTZuw8u4gWL2MuG6Ilpo21iDtGG6/s//0W/ubNvb0FlwFVXWIEIAL/3kbuhVjfEgT9O7qn
Vm7Y6fdOxAiAcVNQrOC+Zzrr86WJauOVPeZEyso9PddWSlX2K1kb5OgAHB4Xsanaa/l970bXFnJ5
z3ZVvVtUoDc06j+860Vw/d8U78tfTqVZwUaHT6vm3wTZuBkI9ipH/nBea68zS3P3Ed5w6lKQvZeZ
ubV6twzGXtv39hTTNJen77Ox08z0h8C4FUrT+xzXFaXbP2xdJZ+mmAB/rG8EKpbJ+MUSGDTmQZKR
5udCzIf/8P7/h7mB9+/puAhcz+Zj3ATn/02xn+CZ0eySoY6cM8VUykC0kg9hNZBsk7pHlVGskDz1
mzlz3npbMDyY56T12nWpU4WLtv80uD+sNGl2s+2+eQsCUifVO3feQ0KMwnasymEl89jatol5Z9K2
/tt0/v8tYP/BAkYvrcn3+b9bwK7f46f8d//XX//iL/+XZ/zDUvn+VYwkBGYsdq1/+r801f6HTZQP
hmtgFhYeOD3+8n8ZNiavxamDRRlblLb4Tv7yf+nWPwja5VYGXFnsUqr9/+L/skzrbw4wFgLooV3i
0mgH4P7SF2P8v12daqso7MpLdW8mDa5P2V9oj4h8Mqqg/x2bngKDlBfUPnkE0kvQ3akgBQ2sf91P
/IqeARWGM0Hhnrux3ObJsPLPBosxtIOzq8qZbPP+iuuL3ZYXP5JPchlamqlKK6AfgqGfSmu/mM3n
VLGR/QBfnCyj+SzULlDMGrR/kYSiICAlwxDaQUtKIMgq3DVutnE6+ToXRIeZcXFKKzjMEElMbcg7
+HaXYrYBPthDJabUxkPW2RJ35bwd3HQDLHHUuzaidHpGaPqVeF60scni9IcGaTQ2M93RdMpRhJ9l
FFjNFMALxKCO0Cpo7nnbad1LjuB91tKBD1ZsFUVcKbQhSQwNPpNajKcZ1GSgIGerRqQdUTDohvID
m9uma8xT5zgl2e8wvw5/j5UxOD247aHsnekg2H4dywE4c8DtsKr6iMgy4lQIbnN/n5ljrZ9vz2sN
Os9MRcRG/cPdDNYHECy8Ldw66zrdlCdGpPEoFcMOJrRsJCd6CnxJGT0At0UPZa1si3KYT/NkJOjH
2zHwrFp9iCAQ2TyRkHU77cqwfqBZKlWFtzF0+q6EJcyr08sl669Hmo3V6dyX4SuRa8q96kXwQCSV
rBzFDe9vD407KfeVXl5640fugXmHM2I1FBf2fAcWi0M517eVmfOc2tRrhSSvXUIfu0ntRkWXWyrL
wLBI29vgjo0B/hz6Cbm8V9htGB/x252aJTgVy9YRVY5z8gATgozXCUTWxw9j44g7gU4gnwgyW3jE
bsXadcSxWzwwchPAn07dRU4Cf3QkZNA5VnspGst81JjcvH1sas2zqpQ8qB+RMYeX24nOMG4OZf/A
BtnXhsR+7pEgJIUi3tTMyfB494BOtkzeZmplg4mJbp1I4w0z3nQNjfalZwf/IxmW9LvZNB97mzQU
1qRk5oS0EowkIhwnrmlnqamqbYULGLFxX9OqzLalXGPfBEMoOuuqL/oZO2nvbHUQQdHoF6R800+3
zvfRUBHGD+fra2hx3suBWzzztk1qYoh3IfbiIU0+SA5USCcu3QtUZrWOVCfeyMH2fLfoKftJqESH
VYwf5xDlLG0C1oc7R/uqT8Mf8BQrFs33HluQZ+mU6MhROm5caci3lDjXLLT1eyscO18dGmM7KlYY
wElEL2nqmpsqZ5pzRy96oS3KXfdWpG5uP/UGfat1lGqzoHd3adVNr47UXtGTlw/SNCKYIohkN7Rw
HknZ/8w/Fa0Kn9IZ6+Lo1keQbe9OjsgVIs32ttkoXPw2MINmIasrDrMtRSHmOpOYSutk7q9u2MiD
3aNS0c2zWWXRZ64IqG3S7h5KTZ3OcQq0q+ej6bvcbMe6Ql4N39owUHjjpVSG8VLoOj4KeNxBFj1Y
P88PcT+vWzFp69tvOIunsOll7fdxzuYhnx7TxhkfLbMdzgW82Z+n+C5TTJBIymwUunIsqle1MnIc
+KWyvp1OE9EkVRzyrvLo2Ax99moB+YdlKh+tuUufJwTYdjp80Ae/0IdxcZVFdicKGd3fzsYIt5VO
1dAu5Z4Yp9G9MgJBNueI4Wj7UV9zQHK3sazrNA7dQ2N5Lzj4A4fkp6cSCetjW9IkMgBxgPxYIFhZ
jllmzM5K2tPbib3LjfQlf3o0xDHUr6ZuDIdSuIQTOaF1oQyv8Sf4ou/Y23Z10p96ajADW6lggbO0
OBe1bO75/hQ/6nskDRMiBtUrXyJTIfu3wHjQMV0GeSiqDZIrsatsAz9oL366rkYBpKp8jZtOI+nZ
iaZXxSysA94SdXU7DVjqmlTX1fq+Qab9lnFVZXiyXvFhe0dntggmy3P3jRA1uULiiqVpqIy1Q/zX
W7dmym/eVAAbtMtYIWAdf/UK95Nua/c4KvoXWzGUjSq0fE+gkbWhLAvDMsUNj4WGoNSTBgELC9Pn
9rX50KDJBTXgFqZdvfQ7Ly+CHovLzjbj6sUp+VJypxXHURR3IQXF98PcIYSLnOjAW06eHWspOMkQ
ooRes9HMSFzo5ewe3R71k6nGl3owGavxZe2sssxO6FZONyujmVYKt3nSvTaWsklEWSAIWNorZUO9
OVVI+2pprNSbOl0LlU90+ymGO4egqVOBJD6KVChz22nmB0i3Ry0imO33c8tpAbewrnL1BSKoPbvL
w+1oKHg/7IXI3BrT/gjQ1h9vR2k2Riskk1qQk/exNiJmX4qMETJAIyPzABMTus7uOaU+M6fi8iHT
hh1E3i9NVbUtYVDVKjOpYANBZhq0EQ4S87XR3JzgR/4IXD/uziDhBA1FZsDJvxs2O2K63uncUrt9
XrKJVhIm9sFildM4IVmXGRgHknQd+KN5yJU2f8Sfoi9cKvXn9rc2syAymRS2uTpPfqrL+khiM7S1
UC9DCHwD26jtZiO0A8cli6lMq71h1O+Rl2+JwtPXY58OO2tofjAIzyCEikdQLiCQXXavtZMm594c
P80awATl/sqxmB9QFTqrarqIPms2eh+avtG2/LcoDh3TbA+G8+VMdH8mRHdNpNwrcIayGR81Wsg5
qH+FAtkLKA5ibLX1Zas9KG1Y+qRa/zTGaZ81I2IKB0yhVayatJKkhlzEQ2iZ8m32cl9NOipBkHmC
vI71ZhAVm+44oda9+kLlg848LF6UliIc7hqEJATO4DZE0PNi1PoXAtJzuzhZ1RDGyXx3MfUPmvvY
lTXpatnw7XRO7Nc1Elkh7Oeoky8p5iZpA+PWXary0b/TCmWBBXXfteOrFVZffWn3oGjRkaWGYwxa
oE4ksUHYD3H8GM1l51sbFRhwHfbhR+khrS1+dgLUN13QN4zK26gL+5XaaNtWNxHUoT7HdiZXvYi+
yLZDNZzTnoP2ts6+CAZ+myn4nbOeNiXaSQeRn0ItO9RDRbOrpb2WrXoJnfQJG5y3AUI1HfXXYPvD
ML2EwIaVngZVZO1CXTlEfXsfzsqhmZyAq2lNEBVBIA8jsdRuk09crMpTbyif6SAfVarhcObh3rR3
UALgCoSaukTyuNi/V6VSST8lsdmPYVJ9e16VqOLAuJ8KZ7jqYs4D8j9jtCl1wN1P1rprf+Efizeu
zi3ZILrXLcI5E4R/S4+mbdinmuYi/KXPxBf5WIs85JKigtWMUH4D05xYP0HyU/kbUxk9IpfVoRUD
RNgyaGiRCa0l8Dqst6QQUb5UEalr0DCBEA202Fgty26hMsDk0RtSANJ/vP7dyetjORdfRQv/KZXp
qnI/Bi1ZvPwZDfT582moqHu1IGV5cQ1bkuWsCm96AOIhTytJ2Vq72PUqvp4m7i6oYXAsYjcqXLVB
AoYWKyRtiEsdTtS1Y5BR9UUtSV9SnQKgygAesGjhrA2SkzI+N7FRK09Qt+rpZBbJ/kXmxrtcXkfT
rPeoye4Muh0wIVJ/M8Xftck9Yij1V18JTIOdTFb2s5N7H2Q0/Ejcn8wAD2HT8FYrYfn1gF/K/eXm
0w/T1k86xk3KGahGiUX3kBIxxTxpB0KZPnvDfUFy/93bwzfixpNZfUuJ85Sk8hNFvHtL8pVbWfwV
W+IRnQV8pFV9aqVdIm6amL5AW1Xmol5UH3bCtcw8sHWtcVfG8ZkF85s2UBPbWU/Stu/cynvM9Omh
LI3cR9v5jrT9jN7kYNbKkaUR4XhN/DPWjPp2AeYmWGNGRk/fJQ3eW/u+Se1jR/430LStqNg0s6B0
JbWX6MuHBvI4m62OFGzOlOFB0ZKHpDI/LFU8RMy/NiYAvxznkpDN7hRJc1f3RryW1C+qoNhN/tD3
YYWYxgHzRQbQ5Pl9ZKPLahdhNJ4I8N8ooC46qNwPkyYSyKn5u0Pm4DcpgVH2nZIn6zhBP8yiwfVn
ZFw7Y6AoK0N+Y2uYGnGilFnzEXrdvlScZGP2GrX1Um6KUZy7uh/XbatpBBBFgWbW6m6qLQz45WdZ
2N3eJGzDL1TFumO/TwUX1HzTlTqrJfbHoIHLvnqMz2YSworI+MGhgIbKgl/pJA0fgxrh09mSzeh+
RU/Jxe2Mi+0V4pqWxmsYMrVHslIWT+qht2S+YZUl95bHJVV45EfNFJqhIX/V0A6ehgbFcSimFORp
PTbYc6d45ynDWdaJ+qRkV4HU2detCt0yQYurrr9n52cGxO5JFl/jFNSeOJhT7G002w0R0SbWVhnd
mLHbfolbUa7xVd876ZRsetzmAfbPY8q3dlT4pAic9pPRR2skHPcKWd1Bbbn3kKZyF6m01C8Mv2Y2
2APVdg5chv6VoYwfduN0e/aJeyuOoSNolSBOEOFQUlLYlbOLL6T6U2uhAZHouQT/lzlzjZmwICbp
H079TebNpm3cJQqjvaS5wCkT2p+6YSz1wox9H5aimzhUkaK2i+DX5sv3a4OMsFI4j/EUbtjW4pVo
3Cc750cw+ZgmbKbLJkMn3NjE+9EnZxWP6MztlQPiLTulXxcJDYeechyYXpG6tKRcmmzQq0l5luFE
PaGHFMITb1aWZZvGGs5Dof6K0cAylYliV6U5ov7aZGMdeRvZmRVGS2j8hP6SjLHkn+e3J0lWeU31
2Vnfnh/IYTvYcvqfv3f7caKKA7uxenv7p03G1U3a9f5vL3n7oRqyIjRH9XR7ydtTQ90HY42NbHaZ
aEMjKo4q/KSPuZNheeEErf3QlGgKAZKK4Tum4ttvkdoBeJzFXhJFgwyi3ROfcw8ZsV9UKwjqESZ1
9psl+h9pNX+jrfqujSbz6T8KpIdPaBi+ZwpDfXrgrkxixzxe1V47rtBKZL6l48CaTf17mlbsKeOg
qbRzOeEl63/CSjqbLGMW6C3tVFd2YArUBWWHqt1pvXiFz1Vj5GzbQ7o89FP619GcYRKgQcVZYQvr
dt2gBrcf3h7QyOabebCe6xRTX6+LTwTU9kFts10/mDXbVccnJojaW1yXflJ6uBnMSA0gyiRikg5v
sOt28nA7r9jjH6pul7bZYwl+v5WUJgBYlYMfgibRmBwf0iUFFvKqxK2bv+Icjzezg1yBYl7c6XHy
MbsxpT9GpB/VHnf07UH/19GCr7OUwtmMQ4fKXkL199MSOqsnFxKNSxiUOyQ5P3UbDE69tHr0kg3R
UaaQmUI7exZUkgyfHTHukIxY+niH6nQgnZ60njVKw4P5X4Sd11Lr0LZtv0hVyuFVyQmbaNKLChag
nDWVvv42e9067LNqV50XCowTRpoac4zeW1fEZsxWEJdT7Zq6ehNLbaAbjHmF7Kf1uEnnlv2MX0Dz
iTg22KSQr6IeorqKMaCrQYmTCtXOPS7ZkfS/YDBhFzjSe6vgO52s6oTh6atZ7B3BHO6lRDAMytku
8i2nuBeKcbCqbj+0iLHFsanak4Q320FLr8jS+xBNPr0/Svw2MGqExCJ5x4t21NqBc4kYD3p0Ed2U
Dh6nLt/ZldP6yUOVqxF+a+TDxGYw2qaQKsK11w8jDlc8UbnU3OhytkEZg3kPBfliq7dqRI52PLdk
bQmEZdW0GdlQM9bO+TMtjuCqLZ5Ag7p6jYydXRQps8uCVFtXoxdFGjeRlLG/mBHd3uoW2WpwuT4j
G8UK6H8Dp0Fxp14sGYPCQLn5QVzjOYW0txe7P6iD2BsmHQGSnN1xdupTw8LvzlQtBgQYtZoXJARj
s0MeFMx2E0iDuGlLrDeNKfsERd5mLTCrurld9AqrsP62RNGjVCSVx6VpX2d3wgCMO/SM6xIDYiNd
bHwtw6YE2eHmfRZOdfkSCTuYFc3wMBHQYU3Sp0bfiNLCWN6yC6Dg4NDvhdt0jyvlvkvWoep1JqBf
UmDPicHirY9djKr0LaHtYK9BxI7JRUX2B3LRftBz5FFp9gfFGjlDORVrTi6eOh31vHifI4EKrOfg
rOIuQC22Hcwk8cqGcXUdJV+QM8Qp1akeNWx4OZexwnZeMoR5biTEU5aObGXESo9oeoU7Awum+J7M
/kXRl02Wr38GBwIhUaR1aIDp9tRo2pXrY6F2qu/IAgUxdHtDls62lTu+ntT7BPQNQ2vjIKebokgf
AI7cxggQqmG5H+NG2inDq673W2l4EVa6J9UsmES7kwv9IauW2pPBsE8KNoyiBYHD2PcHPtlRQvNS
txmWLMSjZXQsol5xV23R6KGcIKt+o8B5i7M7TWlfAJ8ziW3KkmrS1MLJZEUjPSIcp+TGIQfzTTT1
H8XMd1ov3cy6IEPp2eZE1EaqEFtD62BH94qDOfCC5jeV/rHt5RfdyA7GXD3GyIT7gnlyAdQFeUbf
WY9lBnBnqD9y4A+unEYKQh2nB+Ep3hLdSTbNqn9GGYnEFjRxrzTqpyTJH8u1+UlYKNS1/WnAPsrR
cF/IrDmWcjP3Ecyq6nNN58+IRUFRyh+ockfU57BsrPcla94FFHrWKb/Xq9pranr/o4KocVJYVnIE
jJAE1LcOgefWWdcnzFqPBVncxEhxdp1rebovbPsdrRc4zXREmiOQW1h0zex53jrLGXuIHcZLva8u
pWrUVD9EbW5kFW+1FmnnjkuAiJVbQkdrHBeQfxfsbCuhhSlbwQz2I5c+eCQwZvAaSsYflUtYEwmP
I/hNUwCtUAQt1Qkz2m6Y43s4Eg+mTlG20ikWtD0IHjGn/E6vma+nqXQ7k//RG7hckE6mCpiTVLMe
yaEiQxXvCRY6Or5kvk7KGzjrB2QMbmynamBRG8oxfkmkGB1KfP7culj5tC+ETHWhgi4C4AW2t9bz
/eUjFmXz5BREoZqsCIiSQpLA/+CZAynEaDio+BOSt2zFOYjwl0QbvI0ITc7qTGKoyQ9gSINu7Vg9
y9XYGUV5Z6d/xt5Yjnqa4DU1pNciLd601L5srRzis/NnsM+FO52nqlZ4WHp7PZGGgkO/+aH4OJep
VQdEr0FIxp7c2nctfh/Ukg7ddklVMdEo7D8Qui3y/GKZ/FFqRM2OcdGlI8VlMl+PqsK+yMxvGI/x
XNiXNY4YrugtslqQywmamQjth5Ind+mkfBYW+jrhtHexMnDek3FF4j1npcoHCFMhsC/bbVAirlzH
8NIamYZg7pz47yMAq1Km47RDJJhJUJpoG+X8gbFtbBeuHYjQzc6PjLPRmu+zgWPPUs4RBlVvnH6o
cZ9F8WiQrBOmUEkh5NU+x1bhRhpKHcZOXFdSW/LBj8XUkciXOmLH2fT9GBMxC+1kh/m8PJAty79W
jCJsBHqwSVU/wZKg0p/22WJER6gz56kAd9vDoFpbp9gOwAUg3RzUYsUvbLLRdoDzl2IxaLlSl/Y0
n2QbOZrC0A2mQ9rWYVKojA5xhNGhU95W5aOcsueFEQzR3xF9hssK2fZv0jx+mNiPXHtKArMclRs4
9OJiSobq2/H25toYWEcHf4aoy6Wsou+u6hq7M5yKQ295raV4jL1CEwU5dGIIPSOUg4AGd0ynDQlW
MyQKZOX4zpISM0gXNIF6nNuYG23gGRZKKrR/ndDQ+nRd2A3OyyovGw0zjmht7BKEF3POxbdAvu97
lfS3QXsc2vml0ZzTGDPLKFrplY6tIeM8mpO6QlhBixKIGNdZLmhg3T5TEDRkWOYe27yf1VwrtxvZ
szLn8xZ8N/BPuBBMGFrprzsIgz9p21ucQivN9MGrNPWtv3RTuGx8zSSEQpfgH5fkeUACDuFO1oNr
9sMYJmr9TIJZUIOrYaggW2i16SqvsHOUskaDbti+cDjElfoy3Rzj1m9LbdPqoxEOivOH8uYcX3gL
OM39WIAJsAsQy8nwp+z0kIwQalcHJVqkmGwgo1CGBHRSBvFMliX4sf52LgP+vQcLI6C/1NMt+hvN
FyOD4B69YtHlZwtMnpv4FEtCP1lmOx9GWaVLG9fKTUIKCCzfKHmWGxIMW/gmARO2i9fiQ18h2sWj
2FvReKxmPfV1eBUM8Gbaa33I8oxqcWKfzgxqb/eYOqT5CerG0YpZ8xzsWxIcYdIrmw+AnxsliXdD
OdPEGr9t0geYq7zkSqa6yLHPELCXMG1luvBJFhpms6tyeQ2wrp2Wuv+upNYIJYISdPr8SvOs4GXE
nGvRzEvTz+Yw96Cf7VHeSBcAenZrkthCZWJ/C/QeIOr2dUW7WpIuK0CpM4KeAt5aiQ61hDs9lpjL
KpnQZBwg2IdezJlPvIvHj0osKRnbgaN0iTdoQvaY2Ad9b92zoX1KoulDzUFzLIMdaJU9bAZZe7uA
BwniFheDUffeF/S3SLtCizjreaCInouTcmswKDSwFniJzcpHYsxRaogymROdpnoW5ExTAojcmHqT
mqxsC+EyibqUoIW9bdaeGt2Y/XKU+tCECKbL7GAs/DtC6/2IgAA/MxXFH/vsq2VkBsApe7IKts0q
nQCvqyRWdpqAvLLKRMAfGXP5AB3ejShJ3VmjMJYjNXAsO8XctT7HkhSx9qiyN9mk/5iVvaCqnP8I
i5uMUr2zRULU7ryPmbz4NMa4dX4YDLEGIMaEm9SH0em3TYc/FtoBoS4IIZdSk9xGRRBFy/0BE2nk
YzCOwUVUIHNsApinVL6ICigmjZfI0u71OSYKLaVLaCuQhKzqrSYv3BHPIhP4V2oM9sUYKQet2yiV
1Ya6KqhtSRRWLX9kgdmXa3FieQhTxvrmKSo4k5k8aVuyhw1XiiE4YKnVQjFzkWnMbuH6o3ynbP68
ZOZCixOrq2uWbFfCfrXLl+UmmSBflMVaBIVu7iaHS1wGOYta+r4WDHsy0PySxrQhLeZdmjvM6AoZ
FAaBkatNGWLqxByoqzc7fbSRRO4Dj0nDqqdE0Ls5tEcSRfoUx28G4I+TTnqtCVpO2ygPm8bv2/og
xzB05JiGikYICp7ZTN2PMIlc6KysRfXFlz4snyriiWMhE4kW12RllA8pgBOvlaxjJLDhx2C4GRoF
dZ3lN4joHyMxUXjgvqc9S9dOJ96GUe0WckOYMZ0EfiEe2MeGQgZKq2RMasfKKvZjVW/WdN+r1Z1R
MVho2Ge7kl08TGPsvEQDKUFu3RjSF925YB1M6B2qpyxcZnSnv41UAlukbMQUYtgfCSwoUgEEKzWw
v1lv6lAbq085S/y6zzAPJRZrrKQNcCP4uOLsZFTqnkvoQ2OZu9GqSt8YoGHMeg1Y2aTehHViejyK
ZpuF1F+utoYoMXokmR2APGLa06sovyKGDnR4SADFaap8VlLcH0Qj3bbE9CUWosEFA3IUFfmtlEGY
KMKGP2kb13GyY1tykDAyMj+gHYI0AtqYSlaKvpKvVN4tYr3RrLTwGe648tDflV3OqEMDbKJisVVH
bNrWCGZK5OyYOmsNAMs8EtOpwQuoxAb0kXxvRzGjREk7t079gK9IsO1I2HKO2jmNcErpK65Tho67
UWlqr3OmAAVmEyICH3yksHeFdCJUstpw3B21XDohKkD5MXcndYUds7CHQ7yTtntjlT7aJDvbrzT0
D4X0DA1vp9Vs96bYMD2gInMpf2sTjrqhL55z0nouvSAmDuJDZvOFQxlVyEQmw4j138EWyyZppnK1
SzPQTYnxoDa9jARFBHOl4X9qSMs21i2G2PtxwbaXxE7l5yWx4xq4PPpI9ilx9BGqDNUeAZh4m3DD
STlBVZmBCErLaa2JtxT10GZpiPCQy4hGxVGWkje6g+xEhi72TKIkVIEVF/+ep3dJwORDPxWYdifh
cbkwt1ZZql7JcBmamzn2/qDSyeZyexgZ0nlNP36atS65ht7iMB5fWdsb5pPKl9LbrZcRwuOWmmwj
6BXHcmNHoz91yTaSoPfNOfVvLsaNU9Qt1WGwiJQtFU35VqtUn5ll5bOnczwn16NAyVmxieWmcKHx
bZgO1+coWk5aVVhcsyGqNcoY5uJiP7tgmKz+B3E5ba78R68BsDb8R+zR1AKzxRCMJIbrQGgl+ueS
TreOIe3B8gQAwrhXOp4JWXvMdNqWyZTtMRhgV6YaH4f3Jf0YjKEhQjTD3SDj6jOhYOpVVQT1InOo
j9Pl35Q9DFppbkr0P4oi7iIHYxr/Nbb75WMOm81t1qRA2GzF3lDnX2rClEc266comrfIJt4E43e3
z1mInLb/WLNkSyUtX2hERQxLxqrrHwZVzytiTZndnU7Xlmhb8Qw95tgvdhRCBMCvMZayB88AE13x
YS6aysqpHlCJIqCvqGip/alv7afR3CSjZoZ1Nt0tS3tykLhiXsG/ucaEe9DE9aYaS5+d91857BM2
n1TAhWy198CXDqmF/L0c8rC1pAiLqvo4DNuRqQqDQjnjoh29MJgiapR8c7sdEhpOeNLzHt9yycVT
p6PhpXP5DpMbrenlsmQnM+u+AyjUkj1BSFpTjj1+M0ArM/vJxgQRV5f9N6O4mt0HwivYhIDjSOdc
nGIfK9renJlsTwy76GhevCgccDw1K0PW65sODFpLp0N3CG0uoJ6P/RfSLjZRxcVuZC7DZtGwfzG+
SjiPpQ0ojFBWlOdVlr66eNb3PVynTnbyB/vGflLmpDr0MXL5SzafPOIa1L7NIuvv6my9j0U7eHXq
k/sOqXl1OUXYcfV5h97OyN3FJLZXbo+wR8ZjPfTdxtYwFqZ2LANUGCqv7esXw5blV7M3HjrN+KyN
/BX0YLTRs0UOWdVG68GgwYrFKM8OSKOIrl8pOJHNG0eTJFE3J2ODNlPny9aIM8Wwd3PzkvfrvLui
W2Sj/az7sd2XcAFFJO6GRhtYGCgxa5LWsZhIXdCRVIqpY5MMSCSXvomDttXdSipOEa7ynULYzK1i
ZTdFPHT7KO1kIrNkZP4F3exs3ZC4krUsxjLpKNtBV3r2JZMcDHTovT7HLBHDw7l8uanTLPpKSkZs
IGSDzHQ2khkVG+KYG19WpUC08+TTHNnMRnSSpJhrlsZhANrttCzmo1JHoHwLzGlTp2/mWHlMmUVt
Z5kI9GWI9rVhKpsKs9vIYH+PP+AoWWrky7NyVugQGjpYiDySoSxgjdyrmv2RNbQdybsviACAXWnA
DaiVkV3LsAYKbA7O9waX4KWbDdL3WVn7xI/s4aMnm2eTsNJUpnRxsNMhQ/u+ybW595RCR7OWF8Qp
V04PXRSfS2K+4xGC6ThVADmwm3lNyhiI7xauYfIdMA2M5xOhHKL4GI1WAas5BlP5GclG/lxExX1a
aJ9GYQZDA4TDKS75IFGQtw6e8+mh4FBAUTt0vnTd/Up+ZJlfQze8SK1wgtSsgA0luH1r1di0XJfl
pvsy45LC1LFg6w7N7TSoXCnH/VTjpB4JLGedYjdVJS9TJrH6akj7SPMixZQd5xc2qOqkp+lbU3Nd
LmlXpxJWuaLP91iU661mE1mMMmmntdTWE4wJvwssjfJpidd3DHXhbDF2bbIchT1TjHR4JSsxJRRq
eOsvrIWIFp5Hhfw9dU2xyfsq8ZyBqHMnpWnXYjaHLrvkgWWFpcTxuk6iR3Tbs3J1vFm1crw4TTve
f8YYwjo0LDZWra90h+UXmeret8bxSY67wW0vbWK9JtBbYBIuU2cIh95c6DkZGmmxYgGlwuOyPNov
pCL5+KDOlWqQZ1PraGdVjSDJVQL8mrDyoSVpg1hbPrqh/BnyuUEoZd3VnaxvTGcl14m5g4dw5TlP
KQGntXoWoK5psovVL6z6NMotPV51nT27mZ7kcVy3rV8q/lJo3NJGvZHDLYl2iRPP/KF6cnDKufzL
L7p+Rz8Fseb/fRtoDq6Hv3dcDAhIWODKvw9uKIU8s02G6qBkVetd73i9T9OaCO2uP9PHtxfv9xWj
vOFX15/h9fGr6wP+49vf5//7G4PFRoWV8D9v95938fdN/n1Frnc9pMLr2/57SwwZwLdaXRQEFIAT
vj7N9dX/vpHrq6mJWZfb3xdupJwS4nrXNjfX7u/n9/fJr7f+Psv1OxnsEecDB+nOGd9jUxd7u+zr
HRgIdQcZB0SYja/7+l2E9uHvd7+32esFr/X7c4bIiq7a/9zz+l18cXv/3tZHZGtFmb693v73Ga6/
/fvg39f6fdw/T2NIF1mPEmPFN+mjB6lQFOqG+Pb3jbSqxATi+lz/8S3xO50c/D5b1VWAHWfjnJcT
W/Mxl5fQFhBWLnbx65fs4h5PLl/+ue33x+t31WDdWDkcs39uvz7+etv1SX5/XKlC2ftUA+0WXuz3
F78v9nvb9S4FjSw68Jd7//Nc19v+eZrrj84AQ0TpjcSjA7L5fb6/f+715+tTVaK5UN7+91/9907/
7Wmvj8lXB0yFaDYmQMZ9X1GWKbo0svviRyvCjGdcvvzzozwPoFP/+fUk442zw8y5dFzk7v8/6PrI
65d/bpPr8YL3AlDw+wr/vMzvY/95qf92P8WJeE+/z4W+sN13+/V68/UBeMKZAf7zpP/x+39e5Prj
v7+WnLLZLpkI/utH8N/e1399musdf9/r9T7X2xIUZMFkad8ixZiOzvfip2aE5lYTHHRbKeEE3cUQ
bMK/y8WkPUtGX0REkqvN+boa1BeiQpLV9U7XcguWxKX7UAZqnku0FNmymZp0uYjlASfcx4DrYMP0
tztAxOsOxuU7unWdzhbbbIJRyY0Nf/NJzWmd4eh9kkGjbvGmbvJ5fIKfSMtRoqVpwVgg0AT1nyCU
rYnGW/Irj8bKhSMS1Mx9udwtzfilR5FPQjd4wmxg78Eclh4ggOhiWXzIOijSVDnalIr85RTzk9I4
eUgs8whvuUZc1OEYV6I0UEuqpDg/liCn3A7OKO6ZJrkxUUHhj6Y9VGs9U5DyVCpoARhiG75jVggC
KIWZojeBjs3+vmnFbpYXgtGmVb7XbVPdrhPvzGS7OlsvlCZsbUDlImGn0IElFIfpcKnEmIGPJVt9
PlO/Zq/CTu9WVxXTY+YDQ1QamOXSj8HUgtB/PWt6Aeu0OaLSbby019/aCfxDvRQhBVQaYDaHnSHI
uGcilSW03dix135f7ZZE3NCVYI8BFc2V5Lr340xxZY0pQDSAoZpaPjtjIKOC3PenmBni2qiTJ0U2
ybpszHt7uc3H+ae3+GDs0Xljps54dHRu4iXPvLTgeapM3gNDmTfMzm7UUU4QPWXsW7rkpR1/sogC
UpapCObVsDekzZPLQlieyvhb6ohs1E0+aTzrbtNPekBt/EwtSeINlBevGPovK70rY4b26AJ5rEkr
eaORT/IAMAhVyyRRmRerByTkvR/JBWB8X24biQZBQ657aK/KtNGHIoSRRhNW5w+P0TVuc/t+Tp1u
a5MEdDOvaD5jrAB7ueIf3YRaYjmEdeGqt2NbZmzAuTSo7OwT6WeIICp1M6lEa6hmJjHWyfrNCJsy
uWc80Orvg2RFp1oVf1o4EZ7K6UfwNXPQeUEqlyS46XU5w/ePu4YxxeR3eEP0vp/9AvmWpufSZs1l
9M7DwlCkZLaI8uUlSnPE/IREo1kbUQ8qvGFey0RJ5lfDOnpiJo2+EwY6Oiks4z66X5TBXVv7s8Fo
7MZy/LGMUjjYEtAxhbpM0Y70E5JDAufLcJIv6aJ8rYFjBcq8vjog4lCfbBXp23IqxCepBh9ekYFg
ZfL9OkQ2qSeFHyXj06LY+NOcG2FTfdcSndd8hLFNcHreKiJcWwpjGo9NKNnPyaWCNohixSVFDLk+
VvRCpPpm5ZT2pmGiKa4ot/FMd6Jk+irkD6PVKXsWawxE99jn7RkxfeE5dCqh2b4pw3hihlZ6tjaE
xTA+1zKwML2HtgskraRJM7LfUGYZplsdIZ9i3JFZydbQJUjtrfJgZvqzBLdTx7ZWFOyR+rKV/Spr
9poNDFZWxFbREFwWxfISO+MHKdeQ2tP6K1tfof0TSYg6VE4TZvfq2W6T84j74ADhVgnJlFBC2Ryd
j2EmJIN21bwgxstA0rlmpP5UBXpq2XzLJuOELvOFqIgbUthir1SmoyajvxtWnVB6JC1D099E6ENo
TS2bPMGAnZLNuV0+zXEzRsVTXol3RVTMhYblTs8kfxJ4Bk06iZgkWLt1BmEt+BOlIs8aLYwfc0zg
Vxeo47IPKHfofxqEMNgsdg1JGy42LVJL2SMmYI0sC79PXx+0JuyA3t2jRhmIwHYgKTBCNufS12C+
YFmj41AUr1MsCl9xiosynnZE35cvDfRX74IQKuY89eN8gkLdyTRkZiZiqOyDXiItNFPvx/nSnH4Z
Taa+LbmOZo8gIlW/aimHMaL+6VuNLgdee1AWsSusEseMoFwro9xLFYQ0dsFUK1niVwWVwlyi65yW
+lHO2lML2xrX8k0jaHT2NKzUiTecqKHTY72TB7ULCBuhryk3t8yt3LQ2dV+zYvatMYyMS4Z46RK/
QO59S0qsMZgxmcM7SJa3Vm9hHirqU0lyaKlZu7Y1P/q0AcGi3yU2tEkCM7aJAgIijobBF1OE/sOe
9gOT9disdB86lBIILUPXPo0A+iVmN4j7yHwwLpQVTfpjtwz4onHeaKnGZGBCo2SZG6beT9BtN9ZQ
6hAHVEhS0zFPqnM1y6GuFAjRE+QhS1u8pQaHmVS/OnKd7UcvTsgobdoHNMBEZBbPy0r0gd71T0m3
/qlnE8Q2uhpaw6XZhjAEjisJE7Dl4YMjZVVM81g3yGigRtE2Yihj6v0uj1CopOZmSiXcJSjV3pja
vztx8WQ24mY2DTeTJwSuxRaS7ls+c0xkAyGkgtoA/mmyIiJa8LnJHU2tvFHvyPr1tY7zM0dOW2zZ
daM+LJj1pZOJxL5ePM7N92WY3+OemaBVIAm1a9oEKRPfMv8zWelZa+e3sV2/M4a0Y6xdQB47oZdP
zFeZyMn1Q4OrVKQS0/GcnG8+j0fwmcOmXokozxVN+GRab7Dxf/R2D84QWw7dzaCyS6Qfg/Xd6/3q
A0GvXDEgYah0xk8ycgtipdy2ghIfXTxCQ3UPnZNdEsKIAFPUZjadHcGm2aVBZu/qmTE9JjUoFote
kybBtVlSD20h2C9HCNp1S91edNRtE4EXsfLDYPyRS4xH8vQqeFPE8rykTd668lI8O510YOV7TDtY
QEJYfPQxVDbKBEPF3D5t5xroyranhUycPZGwdFC8FMuVOzEmfE8WBoNQvE7Qx1AvgJGV+8X0Z+cm
r+vHQmioGdQKkwpn72RH30Ux7+t8Mrxq7l5QhdyoznAnbBCsYrpvhvidgGTGIETBe9lUvFlEc6IP
udAQYN654AoWd+XYIPLJdFnEXtpOmaho5sDW5BtOyY0uFvK+cCbXJZFOBWobzEB4ZjhdxIs50JYj
12d2e2DARUaDBJcPn6aOnlMr46faLL6bi3GlHIoJ6bU4pzTit13CVAVBj4VrAY8BunOCdw5It6Cs
CzK0MfGy5KqhWbYhYJKj1jnHoW5yvwV2KBUpni9G65qErgALdZmjTrVjaDzaatDk1/iQLT5Gy8JB
UKKy8oVqOS7oKaSw+FR9Iu8hhXDMIWZCQ+0afZc+DCMkEXN44gJHJXnvfMmzEDcK7DmwZMbWjoYn
uPrs5hzxjubXXRYJKO4k3rveCWNiPKDlwZBxkMwVNGk6piJFXbc+snlOHoqwFk0g2N+W9VNGkFrm
23IdiXdYixeLor7hCi7GBh04tfEycXrWIxfD9AbewobQ8tvZyThc2vRBYfnxe8G5FkVEyeCdIIH3
x+pT2uMK4/JcO0e9fUJw8qnMqFLWrqf0xiQUkRXGuPco4vZgUiySYIEvOD5RgrhZZxzVNH+m1n62
Ta0hrgM4+Ur6FV0phi32OJ9sh0uNufi5LS5gZa7m5r0UZ7THzRbpdsvZMXlmR+/WGEumTWaRE49E
DWYWepjF6c8YOvpwMGqlc5m7A9Gep7MBzFBRoU0uJQyt1GIfTAogNlSGvVJ+p9EbZ+b6SUus2jBm
uwWkyRRzTcYNulytZ76tgNRCQfTJTrn1jLxF9qow8bc4aKQfuDofaZ1fIFKoy5Lh0OinspGJkEsQ
E4NSBklhxAjuctuDx+9lq3HshPNUSuKb0Y7mkBw1RwGSd9IaEVhiNQqGMb4jM05HRNK+EVSxF9X6
sGo0Z8bmvdUBQM0OojFgcudGRzI6N9HZnhDQtnJM3YkpH60sBnAbLYcMQgBxCuOVFWrL4qaV8ZGJ
MnHHafH02FRDXVueVBnzUsYZmPAJw1GOL5KzbwNBiV8MpMOVQaKYKEHm93XeM/c5FxZnaVlObVAq
fE76pJ/iuTwuWJkvmySVcqw/9rnxIsEY0LGRIVcdX9X+ICmhKc+MAQzpEZJQOOpsx1ikaoyBNj7Q
5dm+eHcBfDV5zsImaQct6d/IzPtUAeKEcKce5SUKlkHJvCUuCi/tqAgNh6O/loDoUZjEnCE5BZXG
xQJJX51rPxrjCtecxTdD7eu66aatoXqLKt+nqOvdpIUlC9zdlRyOEstQPwzb/k6ZL2EVJKJQnbbj
An8qV5WH1nCQTikOomKSDeWcgE8eEKQpBDQEWNvZzhmMq8RtIIq0lNGmDsgaKMFIeBB3vGZKu+ui
4SAhUGxrRH8kKJ6zojomsrkfu9ZfSc72p8FhBq+orUuK4maCRuXW/XqiFfDa6F8LkqSmXDOfgRU+
sV7cW9X0ZvXTn7QctitDbVNV3tF3GvCrJlJ119YFOY2tb50YCHDwNPrjmFv3gmGou2TlccSxJDGj
dOvMecsM9Cfon56i4UHoMoNQtu7ku9nAH63IZ6h0LAwdEhGTz5zwJXMFetTJ1m3DrgMo0uQnTAUc
fTqro3QmoKwK42R5wOE2+qAN7ktC6cYxi3ZstV5t58Gm147IpAQxxRzZG4aMApsC04Qz52cqUEzI
4sjG3LETm8FK0A/hei7OLQ7QvZxFW45Jr4OyHcyZwk5sRPCG36AKJBX8oL3vY0yXSo/PL05XGEh4
T0n9m1r5VSqKvd0B2I7mZVPPhF6NBaaX1hJIqoY/SdtDqdd21Bd4wikwyJczqCrZfU23cr6jkjZ2
0kV5MhKKqdQjjLTeDKj3JXwfzitxT2jw7OxrsZLXZEiCZcGQLI2CiBdHRXS1vNR6WoCG2hRgSNxq
rGDP4WoxM0Z7unjNCXlwI6ad/oWBS9YvET69M+F2VLBwWlvull3EV2Z+nmeu3kaNoLWZKDlGc/Cg
ITYuQ4AKkZCz1+uvJrLiC7f6NMRJqAEQxfQ6H5pc/QQEAfg+E2za0CO3wx/YQOccFVso1Y7jtpzx
sA8t9oYOp9I09QDBQ6fArbqkMVrPAahvHjMKraPYa6NAL0jvAa7IYCCiF5KmX3VU3MgWmia2YLBH
I6Nx17TfJnNNzgt1Nonx6tekYeoozgqz6w3Ct3cLNYu1zvRPHLKrtOYLsLoRWnXxlRVYfadxCls1
Oa0xQtWWLx4QfCIn1tsuAQt2N3M15VQ84VT+SNUoVI3xByTLKXLweaWsUYrVBeVoPTvKfFg6CSVH
yy4eZuLt2Onoypj+WUyvckfdSJdWeNIsN4VxQcCmlQhTBIwmw2ZI19Mz5yhqEEIKLsshqYLxsuFx
brmK2M+zZKcU8hkPquSnTP+edRXtCEDk+yH5cuYXoGcv6GeerFJQbUJdMdBZeCR2pC6iDhRJaCkt
dgsUvJybaHYJQG07M9TeZFPF/6E9z9B2+UBJl+LDoymo3UtFDtlV16B4Q7yLCQRe0Wrxn3HiGywE
T/FqbpWL7k2Pk55S2KUCMDmy+HeoaM5aoZX04XA9juqdk8T3zTcLb0T8ztRqN3My3hc6OzWzuwSi
w/5Fy/KadL3qLmp9MorpaUanEC5JepdZ443moCOzmckCdxx8NoE3EzZvgGuPygdS6g8L53Ivc2Dm
xrOVmI+qWfn4848JlNx8wIJSLPu+42yJsU7bZPJqFzK58SlZSEL4u3aYqkLcuDRjMq7/1ppqrqyO
u1ac8tY89iwAjk46Ujcob9Fl80rUzs3aodVQ6ptcNf8fe+ex5DiWZdtfaes50gDcC9VmPXjU0ukq
3D1iAnMJDVxo8fVvgZGdEZVWZWU97wmD0okgQeCec/Zee6JxV5M2PMxagaeUJAZsusi1eoA6UKsQ
i/jsLaxi2rzwdhM5iShL0kPhN2+57O5U2E7wASxqmvbBSeURkUUN+hoTS4DU3mViyYYROSSz+JMF
gMFQxmzIDirewyzcxVZyqPAW64n1MWcpbJgxqhWJncFmiLbmqG4SG8hzVaZ71Q34SXS1LgvrNTFq
ElGYxHpWtI4T/LdxI95CP7+rImvNJhzbEK51flNP/SnXoN8kNtKNCPxFL+79hogE3/+acu3RnD1r
OHYeteRHh8bBmsylFuiKNZeJtjNTK9EY707b7E0veoCIE+yLPPkAkc6HHaY/RqN7TnKsKrnAaUyq
9dKN+psx6c9FHD1goXhlCfEK7JpghaLbENL7o1VBDwuSE7mWES4XToVcTqaDvLm9diqH7cAhcyVG
WrN6ZB5QrdNNCH94WILmmeopS4MjKuj7zO3JStC171PQn/TSO4RefjY5hANF2TZFgcSgN1HVNGvw
gS9RWsnlV2mpd0ukb75SZPOZxV2mlQskbBxcbNwxPuYPgMMQxAgloCqgo5cmhjqKNHtADLnIHTQk
OeqXscfCFBr+c0xq0BImZ8fe6ByjCby6rhDTa0WwtcucHNxlM0FAdpwIXmPgHNMif7Vl+QPp+KXL
fHcdsZ/yC3nG7UCSQbvyCFeMWjfYmlW8dPo2WDtQJUU83Wh+TvZTN21LS6ytFtIPpzxoj+nSJQtx
VlF2O6tDYT7rqQcXi938n1LCux8cmjdgmqjKWdGxF+dnkT5BkFmFaXFbhc1L2KF9nXfBaSxnsqaL
I8NmR6GXf4Pdb0tH/MV3mhs6txe/9nWqBPCaaWmsrZiEQpk9NKH5PRugeRZNyLK2J/nSm9ahhE7X
5REpwD3nYbKs1zSP1Y5q7KEZsxfVxO9Uv4+92zR7Bz+IyIFGQxB4sdSpUv53lgftPgxZovg06k+a
S54vOqolYvsEFJO5qzSSTvV4FCwZyuCUjdqpcJR2Q635PGT0dqfW2VQqylcoLXpqeoQ4GGrojEsi
UPPqnBcaAwL+AAwr7Z26dzG23aOMfHc3TNqNoirfB1lCE5NMvS7qKRq1aiNGkkZUjOhejdZ2rDPj
oKVomcupDJhEOBRqbqhvM8IExtEr95bmIseH/UpikMjutbFGUwOZY3u9+fM+P9vF/C4Z36ycNCJ4
MVcm56rGoownITQN3VWQDy+uJPU7EySoOXiqSm/cFw6QVd11ftj0kQ0M1AtHtNqO/89mMliottKn
02dkS0qbpymt6m3HCr3qOYd1FQ3IqHlQQ/HaNiCgIsJsFpMGMtXovK3jfzkOMbBjymiopG881QQd
xzg2kb6m37V2JBhZsLS3e+MTNzA/GlbYme+/iRi+LC0il1B0BKRY5EMdCVZlc1hyCUvo5yVbqCHa
dHcOke+hZ2J+kYt45CDst/5eTNFJl3SsGs989pKbFikCHuFzOb9dNE9ghG0Qvh7+6D33yZUQMdx8
R8ggMvUxPk26fZ+pi4rBMKCsecgDHO4YmfaVkrQ0nQsexkXluB/VYDmcDCF5WeldPI8OPC2jbThU
xM0EPS4IwS/Cy0dwu82h7dA9lkFJkMGIZA2hGz9rsc87+enpFtUb/BR04vDD6YTafrswHFWzZwln
YY4Y70BIXaq4e4FryXJoiLE1iuyrj6aaaNZmG9De1i0qZRF4nGBHICy4qtZeqL9Eo3P2gi9UUPFR
r2YvAgWnishkrLX4IeuffIEtpXOp0cIAeWyB9XtoClTCBcoML6Z2dpDlwZDZxpFuPCceR+sEMjAh
oayessjaktEnW7ovdgcv0XUfbT17rjOiELUKg0FngKAICKLJXHMbzVK4GEUmX2JA0a7vJJ1DmlTo
NGl7YvydUmYlWJoV0RiTZt8MFmEXKIN4lXkUzMI2umu/ThgSs55Wpd8xXOkCXlXPjLdmoIbTBISl
nDyLxLYNYie6RyMtWKiKEmcxpJ+FoGFlqY8kLm8rL+936Ti7i1I8I6bcNxn80zFgMAWXf0B2k7y2
NPk42xQARks6ZmkR7oO4mxfQ5nfLxv9KtzLY8uzqVs/QLPUm8rZ59OQTDaeTYJ5orF2bE8YBTIMY
KgMS81oWI3c+mBcgczQ7W528u+6m02YEDUkNpHhaFWt+xh5217t7knRy2v1tz7yMHcYTQQKDo1oh
ngN+VyXtHTFk5N1YNV9NT4qcF58DC65CS99mSJEj97Q1WUupfdxhoaGa2oalBDtAeN25YeyOo5SD
mGOSoDKRIiF1Ynqk2Eq9LTfdWOynMsagQSpvaEqQfAEnB8Ks62NPvz1xsTTEyfBk5/hA9eYbUzO+
/3wCNkdHlqCt+JAWtNWpWzOMr/axEt0m10n760uimhqH+WlZ0bRXYiCulb0YBhiwwAa5JwXEi+fl
hADN68+isY5Tt7cSjqRpVDzl9iR2eM5iDmHFeJD1PBOqdG3RGoCUexLSWNcSply0tNVkyG6h9dI8
Mm/MiKtaUGbZ1lOWYhtzjNwn9HGZm1AirF7hm+UnWit3/kle0oG3SEZ+wiKtrCUhQAIVXXnCX/vc
2Hy2vtHYUPYSNDT87FfZ8FTZ/I9Li7c0EwxmQ2BzWGMkY7vds+VZJLxi+HZpSh6D4k6nhcIexaCb
b2UdJjWUR5AIZEn6F0ONG1FyCDXmVZbDrGdtuyjBY5jJksKdkKxMW5MClW8ZFovQyjceMsww7Hi/
8hVadnOfmT6pFOMzOIaT6pwOagIU5gzzJagdRkQTAIGB8OF1p31BneYTsII3Jex25bjtIWCGSuPQ
M70KgAVtc1t9mE3KRzTGt93s1HV99ykNO3eHT6lbB6WCP48GdWWW5a7Nj1XOnmz5uKb4IUFmUWc5
NhxuhtzcOybOTpYVFvucVMbHEFivuvnVDdNHm5d3norXlkUCbm3rhzrCWF77r2j3eLU0bQzdjz5k
qRXw1nqdsuKxtb676ZkxE1SzisNuXYfad6+SLlKFSl9yvENSIDVnTWjVe5hIZjqMvZYoY1lrTKxF
Rlas1LVbs+BYmQ1jsuK0PWeUjgcbK84iovSRectiNiiGjaa0baqih0ZL9U3l3ppSY2Goj0/dAKCq
1ukKD9W3pmMiYvf47oK8BgPkgdcZ0omtD85h3XyHmF7X4svsolsIuCNFMGfFrhuepUk50OJXW4Qe
YUPxriqs8BIUuBIKwdiAtUpfo+ctuu/AI9B0g8Jvk24h24/epaEPVpq0r0B7bGgKFGbqLQITdu4Q
i2+dT3kYp022RgvyqlG6V6EzQg6L5D6L4ztNEqbuWtBtnEkB6vfoXxsdNR/UOJr/Kv/URf/WdDor
FrvfGRx7tklewPokoxH9K6/FXEJUAApCp7rnfxSzV+ErqpSVbkMBxnMqV4kW7zIdtlDli1tCX+JD
gS55KUr4SHgBR+Ud2Y/ypVHitQmbvr9RWLNkhZBlAJ0Vtq/jWFw4w8asgkn4hroOEzVHB6I2Y1zU
JBdTd2DBUrf6pD7iGi1IE8YPJkD2ZVjSeg3BFXONxgkGuvYCgzzKtHd67f0PLdgxfUXGrsmbrmbM
Ng35u+PAB3UkpVFV35SzMyc29GkbQLW7RPOFRfct0zzncL0Ln8p7Z9F5UInN/7Z2HwEXDLsMgfgi
QQJBgyjZuJoHWbDqxpUqOQ77yniM2yhmP9Cfa0VIoGGazjIQO9fGMyYn7zmIQqAyFT3tos76deVT
yGT9xFpoUQ1FuS+H+rFz1LQ1MSCtO2BKQyLnfF6mc7BAyi0/HlzELhalxsX7azCJYwnHMdZGZU/l
lRRrgsbam0659ySIrHTw44tMGdUNOGW1SCKQlLweAbzWMN4o+/hS+SNNftqMOArf+taASeowlo9b
40nYpYO644cqc38bDhisC9BllXPJmIitsLAjJ0Y57ytt0zFiNVICJgugZTGmLZ8Uhq1eHJKqHTYZ
ubhd5JOeHJwDm1qFsgwdrIIXq5EPXhjooT2lWOQMnxxygbE57q0hqruyTWjD2JA4RuafkvNSkDZU
Angz/e429nGNR5boVk2eBRsSb1mPGe6XY3V4D5unoUFpRto49dGIwrYeOT6L6UMO7q4S0FnjL8dm
B52y9L0kbpLmJzESrYbqPx+DYy/UtypBTNGwc5n145AQY1Kh8MGnuUZn/s1I4Bo4nnyXXYVPXhig
5TxTLH3TOZnEB6fMX9ZdAGcfyc9BxcM3Y8LCFyiNaTuU8cSRH3ADtm2oLXGKpJvBJyyhj9NHCBHM
TR2c/MjI0eCNl04wPbCk/z28RYHCUWXp99O6Nedg2eoMeCzdIsvYj51/UTUDYodeRGKQtkpPL+bw
Pz5nufVZTcNZgjdglUo4XHjEkJwv2Ds1BEH1JpH4tIhcG6hXMG/GIZbupMaw2YldaTV7A2JSmw0P
2jgZ5xYtkKnILi6iHVwKi8W7+DQTMWcQ1s8akUD0uRJOBnxuhEVkJaKnyiUmkFkaPbdXUzYNMQDz
0d4leL1pvFUNR9mTIXtLdJcWcPkCjvVFta2lsbe7lFM5gOR1aqgfqR1hrRuwK5naJxlXhEMmbw1E
ZfZ+c9uXfC8y6pf4oJKNPdXgamlCxnG21rSYCZrAz2cWIEHIdl7RYWBia/Exd2iWET5xhD3ETfyN
7//eeavwS64C+gW0aWn6k3aO75Cyygo+h3q4r03nU6XNszvWD0whoJDGGtGvTsPcGXdZ6VMOSGNW
7zBH1fBc2xK8kR4SDdJmU0nJrzN1dnxxVKXxRmo7mKUcndg8zcqbAOFL6gILy9W+G+xjR9CTGLcO
vyCyK2COFPzOtBfRRl+ViRMblvWwLQA1kyXsh9Vn7tTPngroRufFpZQbw+fMyTE9hV+3y2R3HgBK
4J3tGZ6sWzdCUqcTbxmwUCVUOl1bs82Fg8+HY34y0HTX4eQRopKjXDLke5oFd5iFwwMMocNgTVdD
+VkBCGPhnp1sQIFJXmbbZrT0NbI5i9UFxMbc3hr9EJzqRpWboC7v8YGtdavg55/IQ0VRGjSlhlEe
9EDmlQ1HeIxk8WcIcQ3TQrMXxFSufHCK0qaLw/KWIswO1trYY4EIvSOdjeVQ5/N5MDLWg5M/hqq6
Fa1YDUAd2Ixo1eOjXbl0y5cVPT8bYO6iZFy+jEYYeo5ITrFd3gWwbhfmoJhYDQwxhiymWZVuSwJz
1726NJNuQG3uNrgmwKslLMpUvStyUB8tPeEoh7zTDDnpzdM5gl+99MOSbDfVHAKCqf1AR6iO4sgA
wLiGX/McUSymA36XrmYJ0ARw4Fj0A4D4CBjolcRuI4WaowZH89VuygtpaLvMSwm+MVjvpg3uENbV
2jJPC1jb/W0TiDclSSTkqDlEc2Kv+eWhcSikBbGy8z6dsXml+SVL94kJynbIA2YlyVFQlIYBy4gh
MC9OPFzCHkl136L2MPYqSEkqpj1gZ/btYGKGoz1VbVWpH+DKgDarzOd6gHdT0jC1MjArTRcvvZyA
0Uk8+CK+lxxTNq7TbpNq2nrKOPicyaUbL1siSQ42yKQ4phuJBS7GImGWg1gho+SWG7DYUehianjG
epPtowJUdWdsHMJaGaEQpZoPSAC09CSH6sOPu4+kZlYRTwujvE/LtuVHM2KFKV7Q3X/MGQhtV6x9
SOdCT9VW1wbmZSMgw5Kq3SYuIaHSMzCQ0TzTLqKYHkPLeYqdYaebYo8ps1xpjXmKem3Gy6LRaTkh
WjVe29MXWup1qStOGHW17Dy5sYgpavT+Dcn6bZq8STEDDpI9Td07LGEm31/xPPneqgJ9gNXJ+OYV
hOuV3vewRdrOpPOkgUlYILRrEc4OJytzH/Ba0eDO3G961Z1av7hcUf7/l3rwb1IPDBqT10/qffiv
4LNYvTav//GZN1Ez3rxmn//9n/8vfX17zV5/jz34+ZI/Uw9c+YfrkVBge7BCZ5Xor9QD1/1DOoYp
HMMFgczlb6kH1h+6TkQKIlkhbdvxnL9SD4T+B5Nl4XmWzUpRF57xv0k9MP6WeSD5M66YN4Pd1NTF
vA2/Zx7EhjJlLaS2o2/ibUx3iJdi8hhY98VOAQnGVLZDOqfjFZwPHYwGgbD6yb+JY/mnm0GQveOx
NbprzgEQv2/GZNTV2E0d+haFM5nUGvdIdf/mQDP0cCMEJVCKCLTjugXusGx0DXiDiaHut6/u9meQ
yn8wyLstoryp//s/jb/nk/BpYIUVZD8Iz7GlxVf/+2a40ojJ+xb+Tq+ARPkoSdejoZl7zV+Kztn3
ffGS2P4tsSQvKSNEKo9mqYyZ0pLnGqy/jsI1ysv1v9ksKUm5+IfgF89ygBYaoMSlawh4Pf+4YSw3
cdrBwtw5HQelDKASvsvyAsHEPWU4XxfDIIcVHQN4uZPJSX8cDLIcTakWJbnBTOBtcJSY7bd+Sz9b
FeSqDGl1chwU/L57Qgk27RA73KIClKfxr4tUORzxrB4s7+jiNOsLa5aADRdCh0hn0MZnv8yAfRCc
RCiFVpwDbJi4K/RPrXTtg7yzAkQUASjhod+OszJDm3ptHxj5l+e7Ax0aOuIcltd1U++cMj1DC67X
to5JqquS5qxn9Uc3gEWaeiyJepuf9Xh6cAvixrTx3Q8amttxsRmaNdxvvwN94jpkgiZjdwywg7rr
AnbVsrEzsSm18saJPyA/o63tQyatUP9ZUkAULdPxmJPYRHsDPnvb2uvaO9KTWcbkd59SXdobw4tB
JTuUb26POTSJ91WYr+yuTmeoidygnWTovXdDY5fGbFaSfY2lnu01BVRIhN5nM38hc65tHz1nlj1u
h6aFOxx01GCgE5IZFtbX8uChgSYUx932Hebacow+84xV5ODY2NfLL8KZbwkCvy0FCznpm4uhK+/i
hzwt3xgXVMu6y0FTFJw7aJhdEuQf0wzbHTqW1IEFjE3QKnE4RWC42DJh4+QNjJbyWDKHNG8nUnud
PKHM9KwHQ9hkvBkxYfU4PYKuAh3MlMfK+m+uiaRLG8t2rYEAOaihfLMNYB3OrTE5PwJn0jbKooOu
YbsmdiRFRDOQGSb0u2Zobpwk/cRvLRdNBrCryoDV1gIZot534Sp3vhvqITKQfdGHiy6x/hYAQVwm
Fp0s8uRD+BCZPuhIuPrPgT6tpWZqYe3Nhlo8MjG5pZBwCMz18+HcjgYrjKAVtxIqH5QHhvPuGG5J
6kSzkNnvY2Bg7osN3NFj/5XaplwmxszsbUkeQyALcLNl3Wowyt6IKHBWsVTWOffJaE56fxWVlDvK
MKudl4oDGE2StmfrnWZxQZPKQmc0X9Xj/veLrAmtVRlHNFvnBzS8z2OUTutrJqUawosd1LBNAhaI
17uIWGZEcb19vWja/JvhmZRRfz3lei2Zwy6vr/j1wPW+Xzev1yprmIgqtHbt7MLMaVtNy36QRJZA
h7reh1gzP1yvyZmkKsf0GbcH8LJmtpb1kSwYOM8vvj6RsA9sB5Vjr64PXy/oNwE8vF5ll2Hhwkda
LZlM50AdeOHPO39eXp8VeQnA4Z7V0PVmNb/R9dr1YrJbl87/9aW/bcmo66AcSJNoap2RUwlA4fr0
X9vmBhporZ/vc713vG789c/TM2fDrlfL6+ZyCEHfSt0h7ZSxf+x9tqw4F7XG7qkFxhtQJLEwJT+e
wGrGZYX+sQkDd4PC6ZYJ6bbvdRRrqACroeoPIe6oSNYfWXvpgCE82YCs88w+5H3e3Tnl9ISd9qsZ
+gOyczwZFno/X4UoTpAO7cRUTwt+F/oegBS4iyBwb9Kq2vl6cC8121xbEQJ3QBT3tDbBqYiLn+ge
uOXmzgxcphHYCejCr502FJCxKrkKZxGPhRdza7jyJsxH/5TnPwzdPQ/KpY0UU+Fx/KZ95anPpnNI
UrerXU4wN30M5PqRFSN/0o0HLwffWHTqRhv88ABFYi+7cXo0RQGvs36vnXE9RdJcV3kPQs0qsD8H
5V0+0TAZiMdbweFsAfQxy6GvZwEEGDUkOipYjVO6IjRu75NSzOFAr2n+ekBwUmZzDKyWFcy3tRNl
Joff6UKl/lny+/1ethc7JKAn0sS0aT4SJ7BPdmSThmfn8cqEFbRmBMxJi+lXC/oFTS0d8bptNyUt
bL3ZZHhTFp6KUKQWw7fRhkkocrPadIye6Zkd6yG0bp0p2PUmCF6TqmkTtR9Vn33KaXrr9OqbpVX5
vdY55c7UvB3u8HwREABwwR/CfDuA0aYTOHeUX6z3PABWNHMZrcInG9NlmXSv9QBOwqlaApAc0NH0
YRh5ka4dJkwTPX2Oq+QAwCANGA0ACQpsbWLum9EkX5TdjLJuAU/eulcSi0GiEsnWX4BmcbkbR6sq
PwxX9ZsxcNczpn4IXyLaUyvTQa3klO2BgfsapbNA+f2ad5F5NFyLSiYth51WaA9GS2HXyWwrDMIB
csN+M7Py0x4Gkz5dWa4pVOg4eGmzKtTRsElvdwHsMJa9mTRBhxR8PgQLxGRDpQCVI9DR2QPMUmxq
R+yNGPKfZZ6SdMQJUux0NDcrduyLbYbjRg9Yb0o7UDuz2NBGPZYtjPFgDJEuN4l2W7CaoSPySYaS
u0j8YNrEPr7Apv8RFfqEsogE6CC8S6PsnZ/4vrNsRF5OtnaUhSooWzG2/+Y3oDvoLz3alG7dvSut
tTswdPGJPdUq87Xq1E6EOU0jRdc3csMXEYGA1F0m8MBe0VxfiLajx9NhsDE5QQ3+MvFKd9lpZnqK
quBWn+kq1nSPW+t+zLqXHmLI0gGmeQxJB9W6AIqifcvKb59YQb2chmKnRYCeMG3cV4aEhjlX0dok
vjyXLgeo4KGg2ZnDz193Ct1Fpv8YSjp0IWETMkcUy6C/WWSIShZlxFksiR56jxrRA0u0are5c0ab
fRkgkXCGwkDZDmCjAoRlwx7xw8HM3FvXKW9rG4HlAO2XhdP3we/PunSeKrAdOOvZD7VD6aL+m/rx
dogCPujRvSM3aG0Z3WPhdmAH5jZ3FYBSpEV+7/j0l/wwRMUC1GVwEAbSIK5XjGJ3yumeEXVZsCEJ
D0cVxY8jpQlZbpocNwWeoZPN9NEhqszuIsSE48luBvTLmn7KUxo6U9ceq+nenEJz7Zo9801f/VAC
O0UrjScim7ARSfHoTEd3VsVEfnjWmT6Nsf3pDvrrOCwTzf8GH/GQyGoOTltgoH0gkQS+aTyeCKn7
yPvsuVBYjPVo5x3HFmG9nTkIl9AZ3DhYzyDN4067SUsgP1E+Uk3Nj1zv+/mwkdqspaA2JIV6LDnJ
QEgzX67P8lVWrRWss+XI6R/+tNtuzTl6oTHdhv8MrcM4yfIbQrPHkznIxRRm4w2N13Vjatk6LdMS
zZc3q1+wGEYMxVaFyVTEKT0EciAZkJxXS9/Vv5xdByr3JBC/rsMov68k+lxVO2fRmM65N1jpFfjt
iJXDJqdSc2lPnNKA4w1nQ3uMHIf/4bwltJ2mtV37wH2QpSyTTk/WHtLUHqXCSrUWk83oK2im/DKI
ggsU7gvZda99SAiGSfoAX/yocAEM/rl1RryMfN8T/xaFw/+6yc6eMj9Nrw+XGvR7TYlVioCDEsk/
xc3g7on0uSX7wN7mOXmqFrYOc2pv3CyJ1giOvjTNviRYQw5TE1x6UwhOeo24IWAG33qankGXIX40
p2KvF/beLCAr9lZ1lshUELnrd1Zq6nsnq7OTGrNV6Go1r3WQsMxfIgjheBMAFkJ8iAZurA0ytkv0
78rq9mPlrIMsIgKaVm0rS2/flAp9Im6dGxpTfe4nN/gby50xlm9RERyERCfuxX1y8IbpHtjbeMNs
Qh6wmx0QIn2FNttIrrqoO94mY89KJqu4Ad5zhnozL8Gt5zLnuG/V+g4tOZZk57tr8a1gtFPUfmN3
Y8LDAYyw47w0EuyeX9C5+Xv8PtVSAodbESVrce6nW2VgxAYeUR69MdznZFTfpPOFZ/afRBTITaaz
o9vTU+qN2cICqhdQDDWsXCR5B6CK/QYpVvTmBUO/Q1OVnBzQO1mqq71vTh9uMdxa3psN4lBA77te
dPM1rXBGY3m9WrfGZCyvD4mgdTlJUdGF5UEx1Dxcr8UAM9LFr9vXO6WCwrK4XsVgyeMU8n8+/5/e
WUtvlQisDHlLbmgT8mnb9VjCReVaZMbVv755fQoT1z+f/Ou115f9uvm3P+VKVGtDig3i+kbXP8Dx
28Ivvvc1vTpousdQbL726+Jf3ufmUEUW/+x1JQf+iKzilS8n9fMZ16c5Zgye7NefBrhZ/3ynn3/r
11tF5Hv/+UzwLZnfyX2J0UJ3oJHNm/fb44Gcda7XexOCEP7couvt699rW9xN7mgiha0akJ3zeyal
xYH6ejXt6n0amN/SSWdVADIeh3HKwlOgkLQYGsAQvuDzJGWIHBDGKirdxwF5MHmCIzt3XH9Vtmmz
ToLsNowZRAxI34Eskw0FRhfrZLGqZIFnpYUYK5us3pTMPc7gUaqNFtb0++ebIGTTc6RhntJCa9j0
gCJORi2eYhRe20lQSqcWDE6ZzrE7SEN2UV4ZexJPxcnBzTbp1QOMpD6U8a5lXHuKwyg9KVgOS6RL
kGVDG7lo3e3dSr/EDowglkVjdRrZvFkjGW5GZOzNVJzG7vCNQnw6dblGGuV8za1MFgmFx5l2vmnM
F7nA7cDiYV+X0Z9PCyYDnKE9kqZrGLg4oNoqtmSyvkeZnZ8JM0sW00hNUCc6Snbhr9xmMtY6fMNK
2DOm0g9OREUHJ4PeBUhHax+XpQGATtor9NyadjapVA4BZoejSfOaExufEX+Qcp7TC5DsE0dTOtJB
9lialsNxmWdUgdafEq1Hn5QECHtTe55FqowyPaXDMERPjlkpvKnMPUmeYRYi83fgnubGbxVz1Jqc
rVAes0m3jlrX7PySynBKcS8UXpxtYcO++uVQbJo4eqk8O9qCAdBPeurqp+u164UgX/jkWfq0NFMI
UTGGCHo/muAr6KYE48n1WWr08g2dmZmE41nHMsvtoyUMJKOusxoNIJWU8yemsfPUrWGGyK123lOo
L+hTSkJAft0XOrRWkNnVXX+vCECBe55JQpp4+vWa2/VEeFqI6hm1jywcm1Pbt/bOyiZBZmcjtkkc
P08eGpIVvvOExA5nfuj6uN0rcXIZgIcpiz7wpPRs+3WgF9PeUlSUY4HvCIgkjiW0MgM/kpOpZyDt
52tpgIMRGABukUwxkToRpVfvotbSypWwtBy0YPmMNpuQFUbLZtmPCyvpkpNtpgm8zOY7wZWeHIzN
9d5AG6uVLTI6PIUbA8/5n2den369cNxjbLeP9KOTTTuSKSK6jEQAUuNZTfNlhRmIZ3f+DJt5p79e
gPkvsP0binOrohAEsT+BQvx5QZ4FZLHr7Z9XGedCKCMWZNFq09P1gXZ+SRG34Od/e+L16vWvXR+/
3nQw/y9EIoyfb/PrgV/ver3v1014PGIlW5a8v+779aZK1NlhbJ9F7Dbwz8KINIC/Nl0FNiWAnIFo
f23fr3f8tXnldcvTjs6ZzyxgeX2kZ4fDAadvfz3veu1vm/e3m9en/G0zfn0EXRO9Y4M4E6mRbQNJ
HOSAlFSzVPKQ4DuGSo59usLyLrMovy1oOO+EEi8Ejms3cWXmy4DOz5pVerQkbsY6e8iGegcRjV94
hL4O7zqkemhgSGTQzrar3ErhP6emeaL5SKwV5hRW9eHYTJcgfq4dfZvSs1ibVfJuss5du7bncZCi
0pWFCy+IXyfeECIzdEHQjVWHP9x8GxUwON2pdtd9P0wHGZnImpo5Jsg08B673/181M92m76E1DVb
uhuUo2JAOeQ6JgnkE7qomuWg5cXuRjOI/R2DMyTWH5k+us9d+ApCfaOqwcBkQfpGV+20qiPNkeNs
00Qt1Bfa3JPbVWu4q99DjdPy1GPFkCWNpL4V70wE35M2lfu504GWD2NKM8Q3jey+1757m1m6vdEk
ln60JbHxTJ1mHdMxXU98l1jYibjwMQnC7kUeWrrwXdrQe/At3VwW8ciRiPiPIiRVBnrWkXU/4hIo
B5NfUzp58s1SXrMs9X6f8xO8N4sEevdI4moTVMnW0wmhVn19GSruyoumpxs8LA1ZR9upBcNi1vpb
X9Y/Gt0yNij/Vgj+xCZSL1NsBQ9ZnaD7R8vHTnLue07/ZCPedqUZbZxquGhE1HcjDR1+yvKQ7iaw
25RgSDwbu7rTyXavEjALbaflO59ooqMFYZ/IMWRJ9TbWoSV60j4N7jitsISFNKBbzEM/Yt+GudmN
6hH/5KGhfbkvupgY+9wnnpAU4E1Ieho5pIV9kS3lUpFJAHb1tOk6Zd0bcbDJK7g9XWGfe603zj7M
oVhl4oBaCo6LH7rHMuo/TSbFWy7EmnX2uCPVt13TO0tm2t609TNTW9Q+RgpkINqeBQlj5FBbJ5TE
az3TidDBCLcJZYfsfpy0OzWGN63bt3s7z+hytPZsJVHmrhjjLxm6yUWXBSZ09ig6bVg+on6bjkG7
8TQMcAyfrXWb9m9UfYt4sKc10cPmnrnvPsGh+XMs939D33839BW2xQTuX0fd71771yj6h6Hvz5f8
OfU1LMa+/yzo3mZ6K21gsjRYLUcXzPH+DLo3zT9MYTgmKxDCSG1y6P8a+RruH5BwoKuagngbHvnf
jXyF/IdhIm0K4Vrz4NekP+VK6c5T0PfX+yj//+ydx5Lj2JZl/6XGjTJoMagJQAlqOl1OYO4hoLXG
19cC4r0XWVHVWdbztjRjgtIZIHBx7zl7r+3PPdH/Q686mU9b+UksIgH1fNLuhCQfCeqWTnEYC69J
hpeo6NGjNK36bE4w+hEOjy6IUcrK0vRS14LECYJjSsVUsBIndXCbGUUQE4Io0p2kbCVRMISh7gwN
qfEFRh/GQNArdAPvvSlkRyWuH2GBEbwJd4baCO4IEcwVPegOgi4hIUNZAxO1QfXrCzuvoxbs9/Vu
lAb9wyQCzE4kEodIYhnIT+qVXdigrR6z3tgBAGVe09XTFTvHgjRmvAoGgv5MZPb0+JwJUMym7YEK
NHVknkgGgMitP5ewd2SrfirzYafqHpmjAmp1P9bWQ4uQNFKmnTUv/zOUkKxMD5IaJRsOjArPmuev
PUCV4Ew7pL7YQi/M+r7VdJmEkcCnKiqgjxZ9u+0F/avRxldWW9UZS8pNVitYNU2FbmfM130Zp7dR
a+gl1gYCnciazVWhdu8LLOCl0bzWpveTWgJ4vthKN4OikwSsJgXoRB05sbSK+7jeyVbL8CPV2W6I
wk3U9e1ZU/0TdcluHxnlijKUCn1s+Ak+P770rfAmzHBXrhv3VMNg1Ma1/5SFZAUa+oC4Vi1OXeVL
GDu4gEVE87HO6Q9hIH6LGks/V0YCbnZArOOLcJfJlHyULMKQLgXZtsipI6Y+WJW/nHP/Q7tel//7
gazDY+bkEGHTSuYfXfGUjPhI8Gr9KSsph4heu9OUFpHxgBAK/7m316SCVSGX+DSJPkQtW2nEq0MX
UiOXtWd96ay8WAm5BPimz7d93EmY6wcN9WGHlhkYheU/pJn6Oo3YwIyio3KMRX7COLYmzm4jS9gT
0cmeE4lEgQKMIWrM1CU3HIhwaWzNisqCVBrhShEK1nNWjy4O3ZdQ12fQ0dtgFIa1nkA31pvkm1HE
n0Y31a91E26tyXjpkla7BwUG0qn/kMGvrJCD+WvLh5hCWvYFO/i9VklvQMQ4rgy/lx9Vgok1U1jd
6U1qPf39DocF8eceV0VjHoRMUM+qqql/6DQK2t8+ZcDsySiJ22XGZlApGdf0bZUTEdKO5WmvmR/4
l+Q4xEV3iEbhOhQd84ZZgwoDeVWiDAPNUn3DP8naJOmynSKlLINDhJqxTHZTGG0iU46wbXHjlwRK
SDDt1nUBCTkaANRUsP2ENlKuUpTv26A23XD48jM1dklze61jwdxFSXgtiQyi/kh1djLTlwq1be8P
BHcXuYQhs8yOgqxszdY33KQiqwF311UzPZLUB3lb4WoBly+ByMj6jhw++i2TUbzTkTomSZFt03YS
tirCiTmtYwQGti4ttDOdWbyHYm1e9Z5Wvg7FTpyUOVphjhuVdgaDGyjwcEvGzwwHjvKXER+r6sHv
TUUC/lShWSlEdbfmUGyCqDDwgIoB9A4m0iPuo7YXMdgDNoQ3EqhuJFOAEPVzImK9kUbNwrkLHFsm
hS2EV8fMZlMV6J5JoHoztPYbNKRjHFA8LdRnynvhE6DpfUznlPzWyEeeHm+DPLiDlyPwSiIIQugj
Zt6tL6IubLeRmtFyyapjJtZYl4gt6II6tGNIJ4dCl571bLq0Kv5wsY6H1TjMUrY67DcW05pdGNaw
QAIaL900HsSpkh0Zy+uqKMpdmQD8RydpVCCxhMDkStJxSk9dMTIFmwOB5dw16OeZYMn2qsCCyGIG
3CUwBvFwm4SQETHsS8CRJk3Vnsi42BVdO6JD9E/Mo9MtJ/r3BretXckdE0+MzRTC428Z1R/SQirZ
DUGkNY144rhyTArJsjzFxxLVdRAh3WsZTAhmyZjdQrofZ0Zt6fubsp7iyzDeFJavV68NMwcW8xZH
D3LsUYOnahnFabkxAGOigyzdkX8ZPvG42GWpltmW1pzUxBvx65sfikxIIwazeCMVeJFMOcZ6k66s
Uau3+IABnffysIsQhTld5Meugvagl6Fhqcjv6Z0aXJ5iDP9ke9uyWVyZP39rq6D/32RSyn8deDUR
iRZqJFFRJLz8smz9oZOS/c5DK2MI9wgvFSUvSSf9obRsy4isVadNe2oW1S0uTXcceqB5RmvBC3cC
wQj3nCz1WmQteMCupKGc4vRKs+7Fr2rIKVze950/fCd6WnsKU5eEyKJth2OtIcnQStfMBH0rYEBZ
pwXiCIGU8jRQmnNpFm+DhQmpnIZ232scyYI/AvRuRvkIuyxc68Y2uIiNYaxlv6IoLkvoeGjv5XUN
plDGU60q2Q/dU9oDvSmCvGQJlysM08Mky7rDMneEOnksWWJt8openxp4fP5A/jVrsBXeM0v2voZU
8bHDqOmBHBs43UOyUyzTFRNDPpEQnK17oQtR4Wgg7PjzAOgEeT1yYh0VODMo25AeRFhyufYk6rYR
DJBTA9mqjUJMAmJnSlKj+NKlwQch2l+64FtbEqwgKer+IcUnU1DFXLcaoWQ1KKAAY8cG8Ck9czA1
jhVmvVvVJJ8UEZVETuCDboEU8DvcfKHXkKQnNSrJu5gAzTEVURyNzMu02D+EPj8vy9V+he0pYgCI
t3XFLyqH/Y4sk/jUDLqM6CghS9bv4yP5bt9zA995Od5DwQo2KmUoCqFCfZcjsT3SIHtgf/Ioyx4l
8EV5WaTHdgLUt9zshq79+fcXL30+KH9p/vbf/+Pf5oNWYfJs4C/VZU0zDTSVf5329qVUC/5Ueffa
I7zRIv7m4Om4k6ZGrneiKr8UVboThGm4d9q3aLLGk6ptUP/hZSK17BMk5ZaqdLwWRIRjOCPqVSjn
8iZAX3NMexquwnTH4R25Q6MLKJrNm6Al47uZUag2LTG4FykG8RA6PyxTyl40a9eaKUNZ1yryRcyq
W6nAuk9lzlimGNW0Id4R6JzfIpPQe2/L16Bn0ktQ43ApDkDGm5qW2XDLSAQ9Dh4UCj1rDVtoVPGu
eUnFJJofDTflixXQ3TEmadcrE0ly0KCOWr9uOHOuEUzzWbtmbA2tXpVhK2z+fserf6gq5x2PoBKF
q47C1JD/VFVmhFpURI0ZwP+nBueaNJzLgtHzDduxd80GsB+iCv0nN3FfUBa3hOCQ12F7LDRJdUZV
iO5pfs4CjcZUk4ybkQCoVRsXLyKZAwcSAASnUjvrLOBq4rqi2LkpaedsNpHSQT9IzAz2Xu5DTGDI
wOxRGzuMdKwJtA6KwajED0nU6IWZ71VGSs7UkZCayV521NEj4ayunzBf1KsJr9+GWfJeUGvP/ft9
hGLjvx+dqoEQFwGDYSEg+WNI7dMqrCa11+7MEbliRrF8CaVbTUPErQJi1Pibb7ocxdiJB5Rk7TSw
XIlgwXUSbj/KK8gv4JrFdYsJSxt6h/jtmedYkt9lkOOTxZaEwkc66L41nUQLa57i0dmWs0zfm0XY
uXETnowyes1bUd3huwvSDogPGU/416R9L5vYg6hDIKZEN1kbX1SPtB2j4vQwSDOtBsXaF4p4mMw6
PHYdVsPCHPGQRNOmYMa4ks10WElmNJ4TlUEuDjsRmXG9EUSEgLmVq27ZZKhZxRzaqEd9ZMxGmCHx
Gdxb8CZImrbLwtdOaKsjVOwNNqfgZOh4xeFOqg9RGrHPx5N+SOsC91s1MpC4vj87u0KIAAQ8d8Ci
+p52w0YVKMuUpGc5eFNNuym1NxLSmMmz1lkPfQb6j34DxcYawU+qS6so06UDicES7Eff0oWdwKTp
Kql9SB5MRZZFk6SnvhrJmgkwcef6MafzdA8nETcTUa1lU+rnKfdQD4ZiQBcifCMXjmGjHhwlj7/k
YWg+zZiYxAaJY6lBoUiZE/ZMxa9ep3zvahISU4QAo5esKBvB+GkhCy1XIDXIriYD1DEnqTIshEvS
S+alKsFVmIA+1qq8mrKkPqtavy9FQaeaJjm5kUtu4ju5BnpQpkLlFnODOav8FyVONVsfwxE/T0D1
dIaojuJr2pjScz9Y+xiSxCobBBBVqkDIsxzW645km00jmNkhMo1rUzynchrB12OVI1M1lTVrAKzM
yOOn21DuFPRUqJhL9Bq9CkwrxidoSK2xogsPNpzYFsBCafxQQjegIXeklZlvijqBCTvfNf16a6TR
NyVP8/04MIvjlGLZK1P2My2sPjG7XU3kI7MlbNt986Qo0EYBYnq20eAcGQdfPLFzTfvvz2IGsz/P
YktRWY4ijsIATsHmjxWpmUlpW8ddedcAajgD6rZVAbQFpv40J3Sb90ln6NeqTL0YsfAkg0lDBUV3
I+lJoB+9MiCuU2dGwepuwOZ3mIEa69C7Cml2U+Uoe4An0uVmuokyRJpQGS2KDYH8DP5Lxc2lA7sm
DWULKu7RRKa2FWuu28s4q1TNLOgCxUuIJr+E3/YXM/a+d2Z3FxPFevg+Cb38zOcuxuiL7rfaeBRQ
HK6Z5lpDl0/2lDlsmeFCPLYEUuRyCdJyX8crg3CcnSfh4RwC8EqW4DV20kNgEUbzINDXO3tl7u9a
es02guiMP+xnF61VDsKIIby05lClzG/f8bvuI4KlHzrGm3XiiwEwcRkmaXHrCBKiIAMJUZnwpMch
fzcRhuiRek+6Nb+aeLATYvZkb6l1sm8RuOG5Y3QTDf/WSal48iz0YKmoHCkdh3aPwenCTPG11iVk
jaNMewv5xr4L1BSXJHRYqzW+kRia3f1W1J06CP2DoaDRLPJdZin9QZqnM34E+TQZLWMFrgkOO1Om
eyMhfKWGsK2tgVQIjStXiCOT2EEDEszEbB7CJPFpgPKZ7NmgG7yzXFL2FUT6PORVoWMPiOBrGgFw
yhBT1+iFl7BbAoYJ6qxGiIcGzZM1va77zElDv/5ACVuCxOzQcHgkZnh5RK1YD1ahEpRwHHpK3eSe
bjxAPyih9IpDpyybtVm08Q5QGBk6dF/on0OXHESUNi0N98yH85QnFmvY2jt2kT7e2A8rrQbLSxfn
KdebeKvliu+GRVZfdMxZRt5ETtOX6TdJvXDF9T6FvMYE3HBG+lJPTGMeoqG1vIOnpjF42pBeUJs8
J5L2RcFGOsHLTZ6b0jpY/nQvS3TVCcXMR5I18dqXUKrr4UsKL+SCOV+5eoECcqOKocPX5ADBCzf5
CedQLBmec5yz/Fbjn17Vf+lYEm7Ri6wIvhvU/bQZdk2k5LdQ+B42gek0VWUeSOKaQwZpnY8dGBtJ
zM1ndUroMqPXXAtRgke+Z93FZeBFmIPVg4ZrZewrOlF+4koJuP6SfTra8pSGj2Qk1hXjX0SDKXsu
sKdvWzEjG1R8dAqh7nmuhO9ml+7K6tRMPgh1crE2Td58l2gdHkbA8VjawO1M2LV9oqHOIuakW+83
sIU6feOr5PnIELZeYo/DjslREDTTWzkgy2niLlulGnLrkVEcglYW79TsvRhw4qm6YezkSDt2+O2v
xpDTPu6G5Fqo1VOLP3WTWKWwyTUrOU1tidnQozzZhQNzMqEeXb+NXrNQRiTJHMppTSvFf9ojCfIR
cGmyFLyl6JYgf3TGFfYNNYfqO3UK+Rz4hbUawpAoiziYNuTs6Vu1wyrXhNIm9BvzsQO9rNyZrezB
j4CcVYPnCHjZuvAxVjTVrhz7iDKYlh70Apxxy/qJhq/q7VLBrDdShU5NiaTuLhWIlDQo1A1BWEkW
hBNNO+86aBROAdYn+xTo46pVFc9V47RiR4FCNSTSMLOaXHAiDHCSl/0T4ZzJSTZHkN2g+dMUjd0y
bR61zyYpCHZPvKfJG2MH4FO0zTBknsNwhS5qW7TRtwRUMowIhAgyMKtJ6MxVb5Bmmee1gwjQw8hX
Tmdg4egyC8Q1naoymRUlczdJyruRGTuprt8NaZJ3YjoOe0tikhA3IJNjUK9nKSo/JorFiN1SSPhm
f6eHYLHTrCsnS+VGYotyq0A4XWbKz6T06RcN0viqjtnFr4hrUIuSMQ1Z4D2GMGhZLxI21DeT2vmq
gX1IknNb7yDiGr+ulP+/s/S/dJZw88l/21l6bj6Dv/aV/vGGf/aVROvfRY2uzT+bS7R2+h918x//
JkiS+u+iLtI/kkRaPKhw/9VaUuV/FyWZSrkONFSyaD79q7WkGBgNsTjStsVuaEJH/n9xE8qa+eci
m0NLUUQFwyNrPktX5gLyX3pLeZlTncQqdtIlENxJzOmDAMUs3L9s6kYLTqcLqYb92vzzBWqypVVk
tBvmFlPKZHW6hoFGpICVNwiXKfnovfXS5WC42lwlxaQMgeAI14Dzd1e15rGqhN5VPZAxgjT9HHIh
vLJOqSgvjeGW62lEBUfQHUGdoGUMSK+VSiZUyfDP6YQdh/hZGvjTWyBF5El4fbgrVOT4cT9s5RSc
UgroATqBVG8pY8SrtKXQTJ2T1PflX2Km4Pwuy6Yg5eb0tGyqZB13B3PK+xXgFjSkWMP+8YawTf65
K/7yMcu7/rKXllctD4o6kSv1JG1b8Dji2pg8wr1AX3Zvyybi0WSjqsFDm59YHlpu0F7lhKNkxf/4
mNo3OAyWF7JA++emKnQxFrf5nctTy9t/310e+/1nsuWNy/3/tvn3f/33F1y2/LDQ9mNYDfumrwpX
NOfksnmrm2+Wrd9PIGb7x2O/X+dr2MBwSP+Xt/x+ennLcjdIEgR6IZqX/+nFkqYDaF2e+csn/np0
ebvmI+u2l82QcOeJJdNy54/v9PvvLZ/1x59a7gbzQSHIKsynf/17CpQSmI/m+wHICabBFPOLccb3
ZMttOLu0erpgpInNmyTyZq6elqztqny7PPTrhfDUyD3710t+fcby6l8vmp/+ffcvT8dLVBnUSPAt
y+byqj8+brn7f396+RN/+ZZ+4/n4FEJAUjiSSjuanV7x/OWWV1LQwbBl9QL+nUbqgP3O96kI/eNF
y8uXu5MQRG5/X966PPD7k1ho8ablfjJ//LL1+53ZYvz6/R5TgO3ZpnScqgB//4yva6QMSrj2e7P1
sspN0Va7y/NDRhJmoQEB6ecQOxJzFeQchrrqBaFbxeot1TRtL2WzvNZsazcL6yNURYEJnTDuqO05
NBRwn5mhl7q/NiWJSFCNvYn3Jyfp5dfm8mjQGAc18oPtcm+5Wd64vO733b985PLg8vTywt/vWx7z
KIggHMqCDbMCYN9dmn91Y0mzzKsOU5srjBQJfCENtZOXNB/mPIgvNxQuGNTzZWjX50dp38HtoQfm
ILPp3d4KB1c1PH2XTSJW3PI8qeUjpxa6kjta5L8iGXXtWKX1uA/QnLlEmpGEN2/9vlkey/CozCaG
jsUm+4PiXkYQQ0k6uFApr1ig0T5Sd9wFVals/aAfXM/nJmH5uKFn9wjToU8pW9Ui7mAPlo52g0AG
UgM1m9uE1ArDvgxXy920Ql9G3BfL3Bbg/BBP9Nf6edFsSjnehqh19LDI3UImS9GoSgtiFOWwsOz3
UvsCeehTMVtpk9Z4AlntwXuoq9ghxpgrhKh4GxZ+Tx4wOVJUxB3ZA7VriWXtos78x1ZtVioovNZR
5jHaDEnC1nT6ayMoK05ohmBgdoCpl83fD1JIuyg9s+lhPoOWm0DjdP19d9mqRmRISjpzsDiRlhum
5VRSMmnPPJwFQ6CLoiv4l1JshK1e0W4Tip5TYExraGd+XTsCcfVZ1V5lq+t/HYj0bgkkmm9+H2TL
Y2VSkUfaqSSrGxT68jzZ0pWr0aUq/Jsrq0+Qbfzz/rJVyi3lmhGhyc5UkhW058FlwTz/wkrBgJcF
0Tpc7gdESLhD6fGr9NTPM9Vo1DUarHI14saiedpTmFpEKb82m3JntbW8D6Zp4/WV6vqVSROuIKkE
vI1tBplFPrBk/rohD07tsQDobWSS7UN7uVYmdQVzs0KJoRBYNkxKTbt9I4DSHdYKJ/JA/ZMZDW6O
Wx1txicWokqwr5+GDzPYtjhWcpvmIH6JnfATUomvrEpQkuDeWyf+jjIuvhK0U/hvoNbokZOtN7Zv
629KcWbtpaLmCEiDW3e47dYGWXEy/io/cEZjB8MmnM6+eMV7UqrfW++TwisfHZHrDKQeHe+wal76
YFUJazH4TJVjywIHDv5waM0d9WxM7LTs9PwtGPfp9APscgQutAhAtW40fw+IdQ4hJlQa46EJ3kZ9
Jk5M1faKcuj8V+OHXuxH7Zno7bwF0burolOuvwTozpMjZCzSIdLxoMZHouHxnhTiziQfg3ztzlGD
LSq/ieDigjIJu3OW0THgqHwtSLeQmVgBgqCfHOHnUNS2ISPXbN8qasgTwX1Hr7ig1E8zQssQAxxH
8w60v29fU9JJWv9aNN/1blu55gFNDrgVk5CPkGhO6KsrFn+BgM3M3GHMRq7hx3esrqTDeeLZ71zd
3NUp3eGd8tn7E3jPLTX4It5TH0rrfVc6uUjqPU57O2D/Ko9Qga5rp9cRNBE4bAvSmd38lCE7vVUv
puAO0GF/RqQFMF+7SKe0XgnJztPWekBhj8r3luS77iU64L/rL364kp6bE4IRE6qfE5NSoECZ24/6
flC2RQDYj/Lhj8ZwpgTs5AkDohTuCALSMQnIX9HElJphsoV+ehStWy6sch0ZyjaY3Mq4xu0hCt1u
crFSA/PAZhf/zP0XtT75HEeHwpr3N4wc0d/SqoRpKPwk28fQEHatBA7TIXCLWSawRuauooMpDtpP
zlkVkjnUZ8QdgJQaV/qZV7cs3oNbVjAclQ77SSDU0Wtcjk4ApaW5j4R1Cpm4pJ1h82HNR94eNBzG
wyanv944ELo1y8kiqNhrIpJ7Fa/kAciRNKzEY3GnoCapDytxJxC0wareE4XhQUiryQs44KPvMWA3
R/jVNkKFQkeGYKvHKR7t9fAxPAcVHEbJWifarZH3PRCErjtCAR+jDQGIiE5IwCCoCgB6Px3wKkg/
og+4aHRebHBfsrjq5XuPZh545QPIvyq8w9YOjUv4RviMMm31zpV0ZuBO+m4pbs2p4BNmeS1wv4nh
fRpSe8LQyFlbRXsRH6kfkLe6wRBrjA4xYz2xYEh9KOMR6Ba7bEskFBOK3tqNcIyqrybdxj6gQOnR
mhcouhUERguNkqN/L1LbekYRpK2VM7HxtM/njAMMxxUzyHWhbvp3/N30whHLE9Ux86wqJ38jNIoS
LGYLylhiueJTatImiOxLVuzzMwezcbLOyoGkNlpDa6HZcB0HbkSUN+ISG6rYAJYlwYBtK/m6a55Z
OM06n0P7pilvZYvyZd3s2rv83VPWcUVJgZWGXcDoS8xzVVBSs70aD+tRxqoO/tjxn4tXqmxqSJ78
ITmI7dojZV5+os2Of8hiKJb6Y9cfdXETfLXhebJWxGcJn7O1pGzoH4BjCc8UriDUG2RcPmev6al0
g4v6ENbNdA/CzQScufxQlAu90TZv7VmIixeG6lK5VZKTNBwF9VR5B7/EAf485piGQLQdrORGkWsA
wXsL4RyqOzIIUfmNZGxdrVcgOda3/AXku7pDRLiunjIUDOrev02HGMcmDLJXi8S1cUumWB+viYyh
HDcJq+hNVFz0vGEm2521qxOudeT5EC4EG4TinA2DK6D69qCN3k4PdULbcutZlNaflnhsyCzv4Jnb
isaPDPvN1vAmVs5IQkX+9GiDxzi5pgl1rXFCUoaSNbFzWfvkRz/78b1TWT7g6A2D1xQ3VNecZJ/0
vMERuSNuAMeKIAXNuzjZCZV376gPu46RJaSOCQHjsy+OknBABM4eirkUmjZZxeFgZ0gaA3uW/VDA
ZFuyu+/mJ9/ygv1cPfDp8YEFDXgCpcO5agcPFIzb/p7XNiAuesWYsjFwZayzV4SFwO5tviTDzrdB
tUV+9phVbo7uIlOyow0MkWr1TYuc4pWEJf0arynO3RQA/JtolR3Gq16tlQ+Pki9dLwcVCBX0NdGP
4ncArdGL/4hCR3wyzn205ptLDidD8IpQwCNyhtyiZ/Vqfi92MCtPP6pXbNLaOSJ4CJ+Z50A3FThi
uSOsBaextXu9GhxKkg771KalYwcb7f7N/oHI/Vu90Vf7QLTlq3LOdvJ1ZFBgAvBM0BxnTPYavYqK
DY+4etXumElhBiITx8HpEb9n8/8gwZ9KWt8GKxmKbxyhAPCungF8+zmB6RltYddpHqGj8GpsH/Hm
ymIKlSOp2vj9eg/tnRSKAN7JR70tLiHaVhsCrF/fWS7NhL8JO8dmXIcu6nQHHxTtl4r0JnzHLpV2
BKZfZMQ40y6SYU5upNe9SoTRB1EwynFc+zssqHiXv4kvEvZwWrmfPqcB0Oibtktv4rPvxicyJwP6
f7rjRWfoq/lzvqUNS2vwZr7DuuE5iSg2Ui+c6cvgW69JfCGZL8j3OX0rDBtM2xweQyqzCm+QliEy
Guz2V5EzjDIRq6dn6SH7Tvckv9TnbJVtuqtGjondXeOD7igIPO0NmiSVneZoR+VYn7trtfe2HwJW
oeN0LM/Kxiwdfwf7/kgg7YnTm6TAmIy649DZ1aPxuGbYUOAnNMdPvAKnr81K54jr4J3ifMc/HJ+u
67kf9SeN3vOA1dk2t8w+jrKbHam9ThuMh07sCOtkhcLDbu3o5DlAtlakFpySDTguJ7o2e910ikd8
Lh7CW3gfVu1n9LDs6AFY8Wf50q+LvWbjR0TK/O6/0nwj+/YBVYdgGC1acZs2drWSNlw1XhnJOHTY
w4SRYkphgghYCPuKb/fX6V4dzcAp9vFZ2IHaOWqPYkUMjZNtKSY7ODneBd7brIITwUTTe+vIzmAD
C0V7RMKbrb8Lyg62PBeX95R/1dbfMinZJwcOh5fo0Rz7n/HZ3HbH8jNh1kPl6038+Zaewzta3Z/B
e/YdrSR7gjFGO2iH9kSsEip0xs+n9pTJzqb9EJ/Dm547AJU4rDipQvsh/sgAoDri4IzPEFcH+2F9
tR+NzC8bH8pbujM/1efqndQkYoeZs3xW79E31ekRFayGp/gQH+Rn3emu5U19jtdwYW1xK5+4daYV
6hH7qyBmaEuX08lIeLe1o7HTndwN3uaDbie80sZmeAOwxQhXfhDD3J4IfODBwU5vuAYvXBLd8gfH
av6M32g/HaJN/TwdfMaY5hUuSn7i6hT/WI775hXjK6mtXF04i1bDIeX3ilYoYhqdmBIHN1xBIkbm
cD6HPxpK9K+zWoarW7tCn2CyRmHXwCvhgsVuEmykwMPX9BU9wS9DOeL1ttRtJNFWxy21fWgZ4rPw
JZ4Yl3VH2wxgzjh1s6vu+rthP/CDjOfhe/VOalhtKxuO9+wBk1T55uv26OQvwmXaSBt/l3NFiqRd
XdniS6+8wfvf+/twj7IZvkm5AcTqCieFBI1wbdzTHyQfIjQKrO84xUvfRipgW8M1fjUNW7c2wW28
i1vjMh3b8RafqgNTCg3tfm2L7yBh193Ou/6gA8auBi1DojT8bKbKbnQJb9PrsAyAyyhBD5tBpSRz
7Tn/4QPgtfmXa18tb6SFk1HAoBu+Nr56BJqO+tLss9Wwl1iqfTaX0rW+UgD4ZAHciasxP9mq3oM3
+mUX5PB86+noR0597xqnxWaMtefJeBWfqwsE43japrd5fvAhfZUffEVU8YSzlT+68Ti9ckHsviZ+
xsgWsnkwZmBjitCfaoYlbFy2TCCkO66/QMPbVGGHu3ImAcSG4uEEjr+uLoylXCY/JhQn45Z8vgtD
XnLpT+zXeAdNbS0cWgBeF9mlHW8zBXKkD3GPQ1k/Wmtzz4kPFc5ySBVa4Q5guNG31kXciueclNCV
9vBfq02xGqlXIZjh5PV3X8EKggARPVzThpt+7Gycnk504XsP5VpikMQxuGE19goj2v8yvk/vDbGT
36V37WJy7Y421jl7LQ76vjkEtWMhASTeft1Gay5p8pXpIHUYDtrnYacwPFf73kFTc5CezG25ZYbK
J2+v5kq7M6fof5jzvx6I3SHfTrv2R8c4sUt3tLgcaYd0/Cm8xTf64Zv+vkFjLL3KHAIxCJOV/Nxx
Zt44Z70Xaov8gOoPBXxtuBZfxs/xs7hWj/ienptjxiiI1fcSPIwn6VIlzrT3XH2bns2buI5W0ftX
tBLuwwGB+0bZzf/pwEKQT1aO/iJ/JldcWigs+zns1m6wBL+RHKwgemIK5aC4eTODE1ca8YWeutls
mBe7QEfWqP4p7+5ZL9yijYS4ej5q0XZINjxocPn9fnj4rrq3JuI8gTWuJ+OHiPLL9G8xRDnrghbd
eDQPC0qxq3McVZyx+d165Ut8kXBht1HUbdql2oq3ACGJobA2Yn20lN2EuRCZ99I/bn49VuO3hF9J
rYD6kzk3FJYtaS5RLVu/qlEmGeF5H91YhVCEUudy8nKzVKJ+3122/LE3bXnmfC1VqOX7mGLi4mcs
aI9KTyRLD/sAiGvp9cVeIahSampjT0QqqXnhoRY+Ooo50tRtaKmsoR+Fu1GEoWFyVs9fPxSg2Rsx
ICHRv8jU5LdV4rMAnm9YuuiooPZ+qeduNZfylq26VojvVPqVDKHIraO5qk+KG32Fqp7N4PNm3Igh
VwE8HHpS5/ssQPUcmlQwzWffrEi78JHR9ll2z+FowM5SWPBOM95tVMprpVIbDHUqDtL80NAHnRsE
Ur1qxvhLanSqL3Abo4AZdTH4NKiGYZ6Up84QJ6ex0JkGzd+YqhYdATESoenGIepOrwi3w5SfgZsw
4JbChRrtji54wsDJd1J8BVZ4/jp0mKXaGAuBZs29FGNujyyb7aBT0ghV+IpLSXep8S513WXLWJp1
fVkCgEC9FSmUv5cbDBulK4NO+3V3eawQ2hBDOllI2YgLtJX6ykVdV7ndfLPcXW7QA4JG6lmBLXXQ
5aYQhJK++1wX1T2y8lpoyktd9letVp4zeuQy5LYPUOCBpUHtaShUPOfK8PivLa31qX3Ojy03/8ne
mSy3rmRZ9lfKco5ngKN1s8oyKxLsRfX9BCbpXqHve3x9LUDvPd24GVFhOc8JRFLsCTjcz9l77d+u
LvdbHhYrBW0UssRfNSen0F3/jNUasrVD5rDNABAjoVFUzjONhtOrEeIoKygoBZ9roEh5HCUIDNL4
CNYBc5V6+NvIqxPo+sjnpSpezF2boaazt1yKHZTGWRC70TRc56qVgcsoqTKmZWt3KInaq5bEZIBj
FsE5oiiPJVV1aqQWbASnxeE5X1v+IVVQBKFPzf6XG5fHfV1fLkLIkplNiNlEjdVkwBcVRWTMvtSP
a0Ic6I0tl5eblw1gPo7tefN99fu/JZLXoewSFA5/3WP559ez6G1VTTPa788HW31247R2s81LAss6
FX57N6rmOQTbP60E8H2qDCDLBsPi6+UY9HL2bcXoxEZqw0uemNUO0+/h+3/LJch18xg0hzMuDyCT
oFZBXvMEy6YkhA/qGAk/CPc7QWY3918eRPW6mdba0kac7z7YCff8eqrvW7+uLw9YHro8aWTHnIaX
i9/P93XP5cbvh38/5uvpf7/7YKKwq6ru7reHLC/Y21B4+oqa9vfTfN/v93f2y/V/+s6+X7o0iQMQ
MqLzPH9vy1P+8u5/+XRfF5dHet/f8S+v9HVxucPXB5Qt60wkX8bXz7G8k3/5nSyvTLT0Xz/eL6/8
/Tl/+zDLa/2Xd/D9EtPr1BgPtOle6rmpkc2D/2Saf25+u+23q8v9fruNHgB1rd+eRluaVt93Xy59
32d5iryEPY/3iJf+7Sn/2W2/v8zykN+e9us+tj7dNvTbtgu40lkasD6Yxl2Jz+CLczmfb5f//nb1
F7Tl8p8vDGY73/3r4nJrTq1JOCaytPkL/O0plqvLZiFkfl/95d38y8ctr/T933/5NMv9fnvq79uG
uQu2qHT/R3v0b7RHIHsR/vxrU/v/reK3rH6rf5UffT3mT/WRI/+AiW3YtpCG/EeWuTT+sDRL4qzB
x2M6ZHD/rT7SrT9QLM3capRBptRt7CE18OHgP/9D1xEmoZWWDjdLxwH7/X/+9xdo/U/7b/3b9V/p
3UJb5NW/WHw0jaebxUzYKEx8ftbsfP9FfVSGpTAK0RoHQrtYqMJYcf20PgWh+ZgYeM9aDHab3jI+
wITauGUIxjxYsnqxh1KFP1GHe0R5d46VvtQSQ7M1ObT8cnR5muIzDYdLlxI/yzl1oHwYWqjTE9fx
z606DptIpJ0bedi1EQE8+WM07KQSkYVZu4Uf00n09dVo2tMZjlxE7BR6RSqio7kVQmfq7+lEXmjv
MLG9CJOpmuFcCOAcrxo7MlepRoW0zO3PuNOtO0RC614YTDai4Aoo1T6pG8/N2oTYDImbIhpUc5cK
0ns0Y4BSaaERGoNrI5OC5R+0jfT1UBVEyheTdXJKZ3TbsqfUOxFo7+TTNeFP2Mjxnrj1TWD1DQGc
c1PITlmD5LHc58kRD05E6EIUXk8UpMNe0mUQ5EOY+RXq+BnFxOpOqqlG8Aq8UyP1sES3+c/MtH96
tk5yRkWIDyr/VcqM+USfZZwmpM95plJspih8qXVI1XM6b9KDglrV5xrjJA4YfWdH42OfijtyUXTc
EMGTJNtuMzQxrpCU2FRLb6rt1H96yXDVoPlMohhAmBpjouno9YRdwRozTfdxSxEavtHKLFV5haYL
7GbNqq0VBUJM7cnDiAXVRoWZSB/O88NtZVnlFmf5Ni2VfGtIfDl5b55NzaFaSM8Mp1+XA/sqArrW
9NdYO1WDv9NiBNdqVhJ5NQa4CE15X5i4TMqqqnaQ9gFaFtGeuPbXXI2pflcHuy5eK4deLamAYHQU
217VDeL1SVY4KGV9KXxqFFFsrC0rSLAmZa+lspfYqh7qiJb+5JJT9hGVlCeC4ZYqUeaMYMlQrKwi
c3gNQC6tEUms+9QAZqNCV2t9eoyFtm8s51kF0rNNqi7eNFL7oZThg6w3nixwlztIH5KUz6XZb8YQ
vRgO60+r5dctzfzNnpN5sP9lrudQTAoVxd6nvjinOQJZa/K8E+2VmHn3RsTUUeyGytlQGi9qEf6c
BCxWAa99pc9tKoWIDBpomK2ZMeOZwEke8Xb9t05AJYtxREQ+c9x0fGblsRepRfO1cfsSf0RT+5BG
026vKz/NKVBv68H86EL8lESs76Os/gGBtHehzaJ2keKm7p07ou/0zWMeETqW8a7RENCiUsmHH1rr
uop1wqHXWk1Co2KXpLbF0alDMIc7O6f6HnwQztyuDHrX/JJYi4T+akRmtOk8Gpe5BB9PypatxXDo
TLxPJUyonmWi1Xc7a+qsXdeGj0FLm8KiMjtwQAcieSxUg5mwTbpdc/IRJ8uCqpW66fP+zGcC23DW
Quc24ohrHOfCDMUlAAqMG2aHDVnO1NauJTulr3YCZZLiKIcusW8MRW4MAk5ht0f7wShbAGVgHaaK
ao+afoiujxB8pNeQJpzNmIT3vkIMoS/6sy9pD6QZnZkUrzulxLglkab/hLlMITgpX8wWqzodLl2p
oqOjGK91EgSXRkVh/aW0WPHSwSITAB2NDjBpHw4wdLTG/PQIdViJZKDVdusUHnJDr1TuDHEkzPIH
wVnOljQ7YxOmCYdOgx7UN4KN6hOII9XukHrJUQDy2QzSf44dFoScA9jNiTJd5R1Rj+Fkv/TZeDsM
0KI4KHuCa7JVBID3HAEi4dNgaNLZQfVuOPuiAQdfyHANx464hSCHsTxRCrM6WELCoAKVhsNrDybb
VU3EMYr9boTnyqx+xGZPb5xSL6AAKvg14ThIrLUdvxoWx2SbttEVMFpy0mNqfqxIEJ17AFjwwqw0
Yi/BatCk5VBBbOFTRR6U8KKZm7qMPvs4ARad/MgHwqj9nvWN71wL8I6rKVFVV8aCrKiECjdckI1C
GMmp7f1bQWgxakKlg6onSJh1u0I5jyocJZ1pOM32cO0XmnW006JZjVad7AaTPQN+35yAHjiw+mC/
4LpPqhDQSKTsmnHcaBILBl4fZa0FebhOetb7TZk+emamcjIboGjW4UYndXw9dBYagikS9Ap5haBK
tgJe0tugJWI/ZDmnWNVRN7LJrroBckKIjxXu3eVQ5iUuiuEZipZ6GNpnpSF1ERl9TvyVgkEGFVgR
YNlAdGfNEecVUaYnBgMGZaiRRLT1O9NjQVVbjHgSMv0Q0/GuKB9XIOYS3Xx00D2UFmS8sqvovpop
XXaT/MHII40Nyri1ittL4gD0HZgY3+0tfD/Cj99IU3iI8grCHDIRhNhuSyoALNtNp/f7DCoZ02m+
nyabeyLd3hlbnOJDeZV1Exla8ujrdYnP1z5blM391goRB+r7KmMTFyFo1h4qqoa62QoeQulsfZPa
qIWoxNDxdhXdRRWFvNXW55cFALsSuMTg0cIO9zirdtjkrY6OHWegDpbMI6Cw3LU86RHRxx2LSbHX
XQw43KMLFY8kdIsrq+E9Kgwk5MCGVFY6Gn9KU50t+NFJ7I03Y2q9+iWJnNXQH6ZQkyfT7wlLQ7xY
qePaqziQc1rE8BeCsxdZF+GYEpeLNaRRiZHJPEK2aBOD0E0jccKtTN+pMD6lXrDnj1vo9vVDUFZo
S6iJJlQ6ydfMXQxcqtsqARW8jnb8qc58Dj5z0M/epO81cDcHh1mTk/OFhq2EtOH9lM1TGpkAp+cI
MbWP6XOSwTck6UEjrWGj2OO1edWO7HixVr5aKmxopecE3WNntBnM3KgqplVD9kTcxiFSD9IwvbZi
bDHeKw5EN1Hb5w4/E9nY4B3axHKnZ1ttXsfcSC9UMG45s7dTko71FiCZfzJj+YpLo9iWuJE4cuP7
SFEkGe2ctVvfK8F3qBJdEjQxz+jA5Neeq6f180RWxi4wirOtDRH3vIcRH2zV9KcoaUJGpI/nMFO9
PnnDvZK7NR4uLDU+gXQ2g1Ud1tHeVqcDcv0b+A0DIYPMBENjfBpDkjntuqHHPZVUEsuaWGR1GJjo
QDj10cNElcLu0WoeIWWkAohAgy9QDoepN8NNhFEKSYF3cOwpXOfTxJwJQ+SBWWCLAQWREr96PBKC
pukOrY5Ux2k/W7nrKXQbkwTSCsM8IXpy30opCbAtupWmB28J2dnrOK+2pLpecl4aNnauj65vWw17
JDso0M65lG9N7X1HnMnaq3taVzawtcimOx3lkN7Fs2mXxSazTMSF9OCWOVdMThoVZ77qqGav9Y4k
ZxcugaiaCfkqdayLQrejA4Y4pJZqqcFZZGZRzV1oDU1OZNIjUNvYIGZuo3jBlewBLujNyFsq1dsp
KfaNVyEo0dEATxoNHcwz4GNWVd0cWk1/wpE9grgn5TLKSP5VdXqYWm+7BPTZbt/Kbp8AbcFPKrBr
xymJtZbcQMlJDpahwpF7Tpi77LooaubidHe2SVjR0vK99fzSrTL/nVjpjejAe2sRHMQhzji7JQN0
cl/iSjLp2YvuU6sx8ZBdm2+o+dO/6yE2GthNmbYZTDeZanrG8NLlvX7Zf/Z68TYG1rbM9XMqCCYI
Ewc+fouUh7T1Nm4M14iaY5GE6KoGcIll6BzxL64bBHBVVOAKLeyDoPzLYqhFLxVMt3Y5ANVLKzom
dn406+E+7ooWZUM59++NbFMNjs6qo5QYoCiyWnZ8W+cM7yZB55PdmW7UkJogG6bg6LTfQlW9ypis
zGdDP7YlsZXSXlHMVtfZwf7h2D5cjhbJCW02RJ9Axnv1YGHByNMfJAPSVewAO1mOc2Llqt6P/cEM
ixXJs9U2zOsP5kqvzPSyAaVonmPChebjmjGQnmps600zQH4XvkYk7xzMaOV05xSThoBVbjqrw65M
eTPtKFGzbHHtcMSloh4irbXOhLNZWOO8jwno1HbknNNiN0TrgiCirreAthVX86hh6ts46OwttPN0
PQZkPKdJc2XQbDSnzmGIAyAZ58op5gA8EFd/FQBcX/sRAZQB0kgEy69p3aN+UoqzjqqbvjBiO9PM
5lTp/kSqqLxpx+isBLI9DHbD7uH0LzjGQuww074qcIzpyV1XMpRa2hkzOUtEiSKUeKFNEqtXfr0F
r0S6pVdfZFbBMqZCtdgL69AB1fVC76DEuOqdUn/07YIkqhbIFuVCFdH1A2wfi5b8yRJXnc9cwlfF
Uc8GC/GJGm5Agbq+qWDx3qkNU9ms7lD4wp/b5OzIW8Pz3Eqpd3GovEe9BlTeRLLn5ZzhcE7TECPQ
Z9PaAdZzlYbZpmEx34zB0Umo9NclpWcmtZzPNYJeAyZi69iPXafGnVxmsc5q1YnWnE4/Hce+DGp7
G2mB3OVxgdJ3lC8kmzxpqtfcSQg4akYGQFTsEwNPUOQ/2EQuAjfw+i3dIFwarE3KWwO+wlpOHaoH
y7Ncv8AeqhZvmPmIhw9jubVqZlnRhBjXQIdK3P29tLsLGcpqn7dI1iQO3qICfUGCeqveR5GOxIBG
ZtlW+TbQAgRyIc2MFMiOdMpH4hdRUo9NsfFD812pzYeCzp9bi2dpklwZREjd52mUrrlmgEq47yN0
p0U+bkvQGl1CMzLGSEkCor4KiKvXY0hYXf7S1CgJ8lDttqJ/7XF6nXKGgjBzHMSC4o40i3WiGsU9
QSGdKsJNaNHZrdRriFi2200IBEkrHkx8vNKvcUFGH8DCniKnNKHhYDXFLr7ifDlon1KpXv3WOzqN
ujWqqUQbiDVT1P1GpGTKe1oLRcEa1woaJws8NeeQWIPrBPScTC3K3Jyi/Po6i18hAAFR6YELTX10
aas9ObSfoqdHmoNnXaltu/agGK/NvofzpxAXaoG5mjz8n1NjbzNr0DapH9EJzy9tMCw3pJWvAnuo
jrGgt1ZqykppnbMa0n4zZlmrIjhCHTKXPfLaKICu8dQX1AdUlqdj2yPttkhGbi4aw5wYU6lR1UG2
tR31XsCMOzj69JTa21yJEQNFDC65B5YxbcS+YcZjRRoCRVIm3coHhVs5xSUJ8zEnVNZNepKdNVOB
G+QQiFQN6mPRyYdK50izmkfszxO0QvHR5wg4LIRyo1Fe9ARIr9q6QdZDVcsUMAKL9L7D796H6EzU
ruXYTKO7ISiJfQ8oy6yjxL9LKCOzFhvPTUlpqClGYEOqKm6zKXyOhVrfagFSyCjr3yZz19dRcbB1
/dlCK38mffounIL7SUeELGoGsLn52HS07eqW3/rr4nI9Sn/ErZMflLCJ9qUyESmKb2PZaHjgLI65
3XJtaUKXWoZv3vCuBXiPMbXVgzcr+0VCGpnXqlddqFLdT9tDnZIi7C1emxF0BnsT/oU+cXYNtbdd
oIWMZHG7XxaTeDLkNvEHEkusursJaAiOZf+Z6XVMCxpNoS+C69oWj22Nn7twZp4dyzut60aMwq35
0SvXVmC2731SHMpEYsKvzewEMx1pfYuUKgX9sNIJSeCdIS1TyoTv068+LHs4WAqRQ5EJH9DRzA3f
dLbRUsxBmoiv5sMVE1WMZuROtcGVqGp/rXv2WekJLWM929IkLA5q01IE0kKWdOjQ62a89ZQcjSbQ
DjVpbhWz/GAoIlBGt86Gkx7jPnm1+v4y95XezRV1XcX+pbBPVWiQguzEuyls1VVO6kVasGsXTroJ
pJjWqvoa0iXnQ3QqewjR4qMjbhNiMV2azS+cHk6a2hzLKKpXaQQ4F4QGIn6gZiQdwceEfuXaiIHj
xnoh9OO5kOltWRQIj4ruox1kieTxFOapujYsDRRdOZO3u0Sw0zOsTIWXrkhnZ6dVr1tZnbWxQ7gO
gYr6rAfkRpvxa/WlPar63kyyuwkBeQRUwlTiXQ5mgTJr95wSO2jreNP6NI2PPQyaJIwQ3uhbwEDr
2J7bpk45eTs/iU+UEy4NXVyMIygHEx89xie9WQ0tsGzV7oqj+Huz+Hn0+S7LbWYAoFjRh4wGJHqK
fki7jXCUjyJN0IFM/lXNrkS8CNdIV3yoU+c9nN1HZZ1AISLaG0kJB8tiRjJAtTHIoChOWtAuYawf
myPU9+KYSeR6CfQ1fSif9Vm/0E8SKcMicOiSaXRrAynd8s6VYep34cTab8JrTiGEt9pAO8YP2gd4
TUHM+V38mhvTTRUx5V+UAcvmF83Acl3jh1IjKzgsb3HZjCTx0kCd33Ik9gbl9EPOyqjRI4n3zF00
GJGcm6zEWsMM8aqzX4toAmdCMYfVZnlonKflYNRtKlqYyPbGbMRanpJYtL+efX5tOIAUSH0nbU8l
L5IoWbpbPrG56BiW72G5ngUStIIYb0GGvstOnNqA8klf8+uabbUjnxl1tzH72YbJYDrFegyjH++I
xZiPuVhiDgjjZrf40pZ3uowiy9W8wkbhzOumav7Uy1uv9OS55GzFKYaOvMTl1VrdbKUxmn3m5RvH
ZvgN2p5po2hvmtoztoM5+zqHNJ0tR3PfTpGEE5SZvF10M91o7IMi73bMwRgTUimLfRBNlKXoQo7p
oOx0Ut969N7qCT6tcdIqMt27Ieg3sor7o+rjbWsqMvvSaXaUfpvGCPthLZOQv9JqoPrt2aFmKvo6
V2qxtxTDUtcUF8diP88wlvE3DkRzlFl92YzLT0iym1FKZqNzZItHzs1XZMtyddnj1FD5nNQh3YwZ
DlwqKxSY0QDtvw6VWVy0XBLWyIBZoF1Z/G7t4n+LZimS5MGzsQ/sShi17PkIJLM6s1ZRqzPRC/EI
5YdiNjQOhfkz9VtxTBPzEq623Kpj2x2XDZg1clFnO6oNihRfZ+mwz+uYGSIJHyX3arCvCaNNMx3D
mqk6iysi5BKP2NQoPBHKVrhaw6pnORi/7YHLJWBF1b7xG5doOEQ7i9pmEfEsm2neNT5aq+Usq81+
Sx+m8LG1HtQsag7L7y1mGdVyadY5OUL5UDqTpaAVvpc9GVAs9aaL2sA3bPpRtfPV6QFYju2aYXo1
Ko5+VudNGQZovsS4revgESSGfh6c8c//aZWyMyOLeJ0hNy8ST3RAKtSNg+/PTalIXFgOla6EgKXl
DsT51SdhzcQa/qel/UVteZ+9gbZCL+GhVigS1RhJN+lbnUE2ddXtdA40DBJZetkZ+r5LZL2vqYbS
Vcf+q3hmcC5NahDm0OJ/Agt5McDkpXp1R22BCm7FJEnMb1qt6HEVytSRA6uKczDn5SlkBs8u/nc5
tpwe9faisY1TB/UYbsC5lQnli0zLzt74mbdaQHxFTQ2Jght5EGN8CDHOOD4Wkqhh9dz3IyQfdnHt
zJAp4B1DpKI3HhKblVwEcYnasFRg4XfJtmGJtbId5aUkEbRucXcpeXpyvAyjX1t5OGgG80aVWGO0
IX0F+U7SlZo8t+XUg1JiZ9B65yOs0usUGA7y2i7atSVzbPUidAqsVFZ4oZkC+4ycY+fHwnQtrY5Y
npA1uSayBKuC0NPT98YehIVQb9IAUV6IDmtS4MgbCreY0bD1JsAhkey2U8McxAfZEnKqI5rCNUeE
TQ4wneNyyUDUr8CSQDmXpIiHnORrYzsUOaXJ5Ky1fw4jQOPATDehxKmRj744aoZOosN8qZw3y6Xv
fwR1IY6Dh4o7pmNK0Cp3UQOD2V9hwh78+wmWZ1nubGjhY019fVui1Tt2hsDlkUc1euL5orQ1ZT/i
+4KGD9BSXS+3fm+qPre/HpRVc0iMmeKS63SmaIN9zKC8khMxn0mokx/BGTtY9ASJFam6ryCxJswI
x5qdsy9JFO2q5p3iisETaGh6+53sveBUjBwxstBBkiMWTBkefV05qpw4DwWjaj8nnKQwyCjK99ba
9mNgUSNGuagf3DplMql5/cEQjGuNEudbk1FgpZvahxmoHN71U9gkP6murMErPet5yeE1y0RziOkx
a1y0ZE997HjrRMekwlFFubW9zLzgR1IY3gpxTrDW+4LWW4VXFEbRXMM86nHyqvXnaOypY1BJ66zK
cRWRfAwqCY46Xxlktw9p0/N2mo0c9HuowcZIYTw0DYhOxvjAKRs7lURfP/ZUunISj0jRRKSG2LXC
g9tAsiL7YVcG4X2g4mukmGFiz3Q2Q54+wRjeerqg8qi3nGQZ8czAXNU1UKzGpNyWRdcoXI5eEswd
tuC+S1/DtHMY1670Eeavo6ZXuVAQSKYeiY3zwQ7fh4xuxsECo/1AdahksjDNEDUcnRXQ3UuHsrZW
Ic/1vO7oiKQ5zWXZedavExBnKwXNL0T9ZXStj4aJO5FT6ZQ075wZ+q0jrkCMHenjXw/5sOuj4Lkc
6bHJ5L6hccqORTvLWlV9dl+B9Vl5Yeyvp5w9gJFyJ+WAutYfyrVOpNXEk3VUF4lb4zuC8F0XORVj
9ODVRq2Nk82g6JvQk6ACT8V4mcaCxv49LPDK7XRxTb4Unp3W21QscNcCEiawS/Vcet5Lo1GmDMs5
S+swOAPfT/hW0Amw0wA7ZXmZ5HRzlGtFFNjjaXljYSs9t2kR/jdedgkzZqWF9iEY5I/Ozi7J46al
0IVvCDdwB23aQscVG954Dm7TuNY3Ms9Au2vQ22S1VkY0/EG+7ltCuKgZ4LTVKPnlkbIyJLJxQ1xQ
CCQEx4G553W7tofioasbuhAXlM8NMVwmn4ro9mHNr2pWH0MxnZ0sAejnn2rhP1aWdqdZF55t/qj0
yzglOY36393QU1yjgXwoB9Rto2LhsLF0DECdrp042rXTcmnZtLovTqPDWJoG0WsxadlqEYLGxkTs
lkifhOnlq4jwICr9QUBnPVjBx+5X9BxKjvFW3Tl1dNPiI58964v+U53BDtZiZF+u17U9uWHOrLsX
jVzFA/4EAN6rtjdK1nCMvL0f6y8Bc49VApWYpRB9uHmdSa2CH7OZxbLVvBGzxDgoRjTmoq42hE5f
tgTeh7P0FnFrddQk69jQyoBJzdPCZWPb9k2dTkj3F4t6OBMARkfHg1sP79akRjhLWcQsdBXyT/aO
Z4+7oPBmOUG++oX4MlxFKJ6PVFwhO8wbUsuZoaUqXoeUUvOMX0B6gp09ijhWskCMuCzI07QzjuFY
q4ajYqn88DTogPqZRLEg4GcIBlodmD0U4ikEvjeoGR1dqyfckA22w+qovurzfLuZlDsn45NkynzK
W+5UpTQMAhyagYgqUs8I3WOxRvj6cpHcAe8wVBstTrxN7fhPYBtYTqThrHZdaDTDjFBo+WpAVKDK
UBIbzPMwa2hFCyZVmWeoJLyVnDUgFdAM++t6ppkHFdzaTgJpSVbfLx/Nb4TGHp1uxpY5si+NDeAO
pWfBP0QavNy2XFo2cIQvcg595kdyQDLd2vvBDjZeMr3oRt2wcs0ezU4LT5wLNEpwFJnyzKZJlxPu
nLXts1qTJql3c7OQ6a/VYkqnFNgefTSCqzE0aQJZGmejeeNPHLC+AqyR2vBx2ZiBvXE8Jdo3yyes
pzxzE6Y8VAIiQQqQQhlLIyoiLPSHRGFY3AzJgGHIzjFQVyrjdIvTIp3n2qy9WG6Elr+pa0ZULnJj
UlvNsW/+jBz4H7HevxHrEfUiIXj9a7Xe5c/+f+3fCGUNwurnr5K9Px/5p2bPVhHmkYxBq8gC7vUX
LcwWfyDTs3SaSpZu2eQ5/K3XM8w/9Dm6RkpbB6ZIuN3fej1AYpYEE4aQz9ZMR6j6f0evZ/7GCjNA
cPNMlmPQ45yJZr+FSRgM2X5JH3FPMZhSvnXWU5ARIHUfyotkbxOXKLalfSRzMS/d9r55Mz78++YR
63yWuaPceeN2oKKuPDVMlL2dBmKBsBG5NmnkqXvQq6niZqxrH2LMedmh8G6THRKjbfaGP1LXKQCt
Us8NHrQf5Jy69kG6ZvRviLDab1jnr88oCSgzTd3mzwyM/UWRWHli1IhSnuhO24+tpt0G7YRNWr+O
euOjrVoiajnSizh8MUPt9pcd4p/ko6A24Nl/0UMur27wS9mmodqqqf/26jmquzLyia1xHmR/Uj/z
2+rKCNbqK4nnn5TwyEFsP+074zb3XOME1CK+U7bOWd45eNKv6KQaNxq1tAuMHm/p5XSIb6gq1pdh
tepv2mJdb8LL8c0xZqOReWdHuyly8/2A/z240K/VXeH89E3LgpE8PcY/435jXRsvtctkgKD5icec
mSlhApktqe1r+ZA+ADpW9APW5dTewPRlZCP9D6z9hBc3WtUX6UW/VX/gatP39KscHGwM3pAI3Oqu
vGR+jkpg5xx1N33NH7D7BR/RPR9nOzxln9NOuZ0Y387e3iJMHpf9m+/s+4v2Ktqozjb6Oe5h7bsT
zmdvFRerT4LG4VJKH4jUgYVA/U63YKaru+l7TaPRcJVD9QrQMSXn/sFJOYeuwKeIYOXf5/lKPgA0
SKKb8Xqy17jGkRw69/lN/BNwA5UL5Zzfm7vp1mHa+5T29yrDPVbPdOVfjM/Zm7UFuIJSzPyMStAL
Fi017Rj7NAkxQO87Z9v3fCEuUgn84XAFrPG5I2ZeP08afCBtk6k3hgoje2XfVK/9yXrPr72rBpfQ
XY+KRCfzbM+CDhO4vA13ymV67C9x1E17/9o6dWQZu1ayrlGkviXke68oGwU3uQvFZONvRUvM20pl
kfPeRJu4A4DPzMk1194zXBpoouE9zQTnZJBI068z2oUbjPynaWdsgw0SSwnFhyT0F+2Hdy4onJyn
5xpxm5tesZ55Dc6CIBm+WhpiSDkn1FdwMKYVosaLQWOJsBtPzpOMVplB7Iqb/KxuiGIYLgWr9Cv1
RXQb89Y/EPMaAKBg/STWvbaW9x3fBCb7Zm3bF6haxD56aw/U3q/ELZVh/Fvv1mVbn6gDh0/eg3ND
nAq7drHuQISaK/1gXaZXPbX0DQQd5lnGRkk2JHi899usWNOa2CfP0mU8YZLSrqOzvJaPE33jdgd9
A2nFOuXoWCU/u0uDb/MkovsoX5dX+cG6qpMtKRjE3qbhyqbo/CzmHw3RMNNEseo9F3DGm7UHKVqu
tI1EYLeplXW+lTcmGNZVcKaxZTG/AkK1YUlifQB9mD+gtc029qGjP46TmX5Ev4vO494r9oa9qtbV
JfSV9hCcYwLyDMZAnRQb1tEdmA0Kk27nkyS60n4kD8GGotxLXK1wkaxIv7umeIHWMlgTDfuA7sXd
j/vgwQDCU4B/XftXNjGoePHvvbf6U6mPLYh5IlgO4xMzyY1BRsgNPKQBwdFurKCfrIbd4K9rtMpX
evsgb7pz8xIcWVTZLxiBn1SX3G16G7fYMPt/Mzhz+vvH0XHmXRoO1QLk4ro2R779OjbTF3LM3hLl
vqZGl5FCIFL7yQlr9/8/DP+XQXh+GVPCIEfagVVyPkX8egoAgt2qnlbuTa2/n19CAnId/eHnVFNi
ZukOqqrkFP/3XOCfDP3iK1XhH8Z+xN1CdUzDMmxkPupvKHLyjAxrkMTbaEr6pM+YbXPIoj3mQlyh
lq68ama9SmSy9YrHyJeGqzlvud4j3bXgqEP0PhjFeJ+zbN6zdOVQS/Jp27I4bUJdvYjb4WrwlWpd
OhXYXX1EZ6mGRHUOwsF2C313gnS5ium5NANDRjIBOciNk6on+IYnvbyAsUVvIrKPsUWYTl0/iqI1
15YdYqZWYTMkWa5sqGjdNmnqbdnLbQJd9oKm+ujkDw31/DvfrMUZguCpjIrOTWNbIe6bnpdsamJu
ieaiEWBDdSpeZJdDYL5KfDqrifnRIoAt0ctvK0vBIz+jzFO8anRO0ljb6Qin6BZMWyumrmFk1Q68
OVpX9ISFVMh86elzaVl3HWZ8BH52coAxcmeSXOlKU465mpaU/+WTKJAWVnKiRlyFn23VxJeir+pV
mKt3seUZ57DDn55NAJBygegcGj/NgnFvltWNlYTxWgVbP4QlTf9Zmki47qe4DzSPMTWDtsQuR8hn
MlfxfI1imjIZO4MoyC1rq60iYhJt8Ymem9o+RwbaAnrfnPhs42qs9HFHHf+9l4NxSf6mkSDE91o7
2XedwM3dmPUhrlkC9JRFcuVDCt5ZZk73pnjzeb8kbKQ/qhzqsllYnM/+H3vnsRw5kqXrV7l292iD
Fou7CS3IIIOauYGRmSS01nj6+dzZU5HFrqm2vuvZwBwIRECG+/FzfjHrNzGqMSBgMBQtbDgNkf3U
CRskkyrw4ANbSHGlpvRJjFab6H7Z9r01BzgQ1igTaCfVDXfKZN1q469qtO7mUsHUKJieR7t8Ksf0
LbwBW5ytm7G5G8P8PvaDBz1qfsXuiLI5L/BsdsnSap5F2xzWyDhDjo6UeGMBQAtG0qKWqnCJiblD
8WPIvW6N66wBoFcnA5F1axDGxrKOg1NYWo+RPl8ritotTY8n7ZLPjAtlq2B3u6uLeh33A2T9BPma
uhue8hIlN1CWy7EMQEKNHxOvuqqkD2OJ2pEzMT3Pazq+hGI6pkRJN4H97WoGCvtWdcArIACTtqee
JzBRh0i5O+lM/RKIWhlsuuG+FNXxMuQ8kJvsUkyTw22udivxzFRf2Yzph4eSm2OCqw6t1ZADUZrT
ZetWO/PWprSbWd6id+BnAlIqk2pFcQzgLHZoo7OI631HNhlwBVXwHxZTPAf3hYTAK7c+4vBtHu9n
oFfG2D+6zXDloWrnOkAyqP066BI1GFw3hGj9GOG84dT20QCJu40yChChBV488B2d2pYYNOrOuPLJ
BXbIq59mYxUXAnPVmgAXSqtfTblW7XU7n3Zx1u2axIe0amljd8yr+k4pAn9rFkGwQrwXwSpQK4eg
mbVDSc+3KA23WbkQA3ZTj/RW15hAyEd/WZb52tXU6DAV6JeIJLdc2CLnnUY1MZvuteG2at1bvxWo
eQVhilhDyMKcjHI9hCplXnNIsB57g0NC0Co3Re5z3oMYKECkH+UWizr8V6vXf/KPwKNaZD6cQFNJ
l4DrBBlF8gBJbYEFT/1D2OkfVaAr4KXR87sFRY2dxs181wxLwkVCABI0q+a6OFMcirY9rgG8vK/6
47zTX2O8sFf1dXo9XmvAJhcNyktLG0ej21mBxrxMXoH1hosKvZvl+FlvsQ8kQrgyTu7rojgD31Rf
kfsyb8K35ooiI+ylhX8q3kn331LihLiuv/CM7Bf32NyHO+A9JsUx+vkbp9xifklPjwYQmkQxGotA
WsxV3Sydk3oLGhiIPECq2j4QzlJ/pzDrQts/k2YOFmjz1K8awFmHwtGCrzkEiEuKONa7i7SSu68+
ov41nFcJPpdCSpQv9p8VDrhPwxXl0pzaDIpwCVEPCui40Xtb56l4IJAPbt3F+IR/0Va9ibYOTAsG
MazVzgDYfsyIsi/d9/kHMBUH2uS60Im0wT8SNq80e9UeETirmKps+qM+HlARSHs6UG/pAhYSfI0t
0ioIdQX6Zhp2YB2p8evD2mhw/9yjNjXxb2uPnr9Ur2u0Ntq1BTpCgMzAG6xhC5SuiM+V9WDfWtpy
5PLOqGTNx2w9rCMXi2JK7HQIjCfLOl+O1arhHoLbek7bbbmyCE5PWMI4SGTtS8RpX/Rya2ibfKCK
siT9lpJeJ82G2Icb7VkglbOgKAP5Bh8BoIvk/l+4xwn/r2lL4aM2sOxZgnkV7pXDUuQ5+/UE/AGb
inV0LoSE/bL4gNdr1Mf6HQUZHk8F2AzLNugbCI14gMMQzwx2dn439PvRe1VOdGEe9iYHRIBKFFp4
LTJlzy12SA0HaGqZv6gJqsmaKVmLIzfCFi0wW2JG98HBqAkJOQqzR/uXtVbO85N/w/ypeSVNXuV3
7cNYrzh28IPQ9yW/Kvf9L+Zk0AEQ79hEJ/s6e+sKnMXQ0xkeEdWN7KV34m8DeanYucOSpGHxWG7q
e1FhaBfuK/8A4z1jsgaQigq3VCdDg616rIK1ubJOyaNFqAqDCq8kOGwob63q5x505LArOf8D56t2
1ygF858khFJgni0cdfGA2GtVLbAWrx7Jhk6IZ4a8D8hE3RbaS1EsUUODpxNYqyhZo8bDTXSYSJ6S
GgUqrVo7R9BuzEBd5jU8qQ2/UaEWEC7yleo/dclTgK4McmcJ5uhH5R3AbHQXaDto7JYHm25Znbyb
KVujn4SHGCZ6V+DEi2DDmws9G22qbX3sks0IPCS5Rv2IyCb9NXlLdOe8KxRHgPWCpKOGTrCd74t3
EILoBRbUAeDbLJwX3qtpXo4RgN5ljdjVTqfP6N7jtbnLG2bm4S4fqYiukpd029pLggEmYMN6fAJU
m9y0+GQvARQBrmwE+HIJORF1T3RAHOYM9nq4qpiQA7u7Jn/Oy07XPK/TH7XCxGU5wgs8MyNH/jl5
6LdEed6D6y2754IIZ9xSEN0jB/WibfSt/Qiz8Oi94oYwM3zs0+toYzzm5BXWztWx0Nbz/ZCtx9tK
XVS36Zn5zGu7gcgYLc3rhG4MBNcK2ILzK8ROcpedKPu99C/m1v3BNZyZ6QJ/Dg/9tp+Rj+WqUWuc
194eEth4E2CGhBMwkMFio578uxbpCAqtQoBxwG930d41NxSMj9Y91vDti3sm7/4DkdijTyKFMOHs
w2frmGxDm7mPp40rhG/8vbfx3vV19sQQ2t6iuKNdoZF5Ck71zxlCKRqGeDYvvRvgGSbh1mP53q2s
a3pY88E4RY/JEfk1HdbJwURnC9jpBMZ9lyZXZYsc6619Nq+d++Ipw9QYnglKacEKNGFs7epfTA0o
pB3rvfYC/mO+YUp3YoQhFcIcMXqnxgHuwQvWAJNBYaDKn8LXy1alf+C+ZyvzpTqCgi/RQHzBxxz2
SnLjnqx2icqFo2x7SG7KbtQ2PCc/3HAtRXJWxyvQ6DrCPGipk1HoNvk1aRUoLHFxxaxS+9VU70QV
XrUq2ivzHD6gN+kutI171rfevRauoDQUqPqqMHIWZrSM1nW3qPehvjIgul1Fu4iIwDtVpxp2n3mq
bDQhFu5nj2kIAMVF8Dz/RKpNdHMmmlLZD7IrAzX8H1mwIywCln+bbQH0nIPoYGjvwJZj9xwM19GP
gcArPc7InYSLuD3iqUPEe03njwlpkBz94aEDDhQonwvUJV1nXcS39D/ehHWQ95Ac+vtpHf7UnhVv
xYxguE5fyUAYL9oNCZAe+vFNup831VlrhVxUdg5+MC7RGRjGm4egz3V/U9wBxbd+tpugWWbPqorj
INwqHB/XTJtjhjL6x4CpYLCwtXX6OJZI1hCFLxNr6zG2FBsGFY3e7jX+gbZscqMTl57HF9+/R64I
Uat2b/DGQuTCEbVbz93C/xEEC8hu6JiU79Vj8aPwr8ynMrqjiIv0tbWzdvGrCDyVTfQ2FgtTOD6s
am2RINUFf2dmoHjWduXG3HaANRH3W1Y7ddvumZ4iooaycr2t9E334aI+CzzRWgWVEErsXt17FUrs
fb6D+/HafWD6hzye/tALfDx8W3idi+CEd+Wjoy792+JsLoO78iqbl8kbYIDq00BKriS/8Ymdy5tu
nLNoCUgXGvBw3R8HJOkJwu8Z86Iz9IlbKL5WtG8PYNJ/IHRYPdKrg8fP+VVyY6fkWN9TI2MUMXYu
EFuwsgvvhoTSm7FRP1jRgL8G+5E8MynWcStUyap1qi39B53s5dG6K0mWhJswPWcfxkwUu84+LAcu
z3n2jom2UdZuvjGcE4yp/ra39z7D4qT+MEm3pOZ7P6tMTlD0Cl5mG0wwRhSU4YuGsi8ZLCa2g0lP
R9EtoTSbEgJVSFRF0MFLapsUwuKthgnM9cQE/SXHjvO6Nj6b+meNYPQt1zQxRvVLkNQfxDD5TU2Q
cDaQzwqWKVHCwWnXdb1GIK18jTti3IX5gX4JYvtWwvRj0T2iT8p7TCX/qv/l/EQkElYdBfL36oNZ
o9esCqjVn429GRloBubMB3LJ1jMQHcYsNV9qW7SMr6dVdoW/ENHlarAXwykhzKgh+ZjbQgFGtCqP
0IOxvoOruJi0jfkL+bluGW3rbBkczWvchVEfNRbUcU/pa76PtwibNu9duXZIaz5UWE3CYVwwUqBV
Vp3gg6jb8aP/cE+8lUqwzB7m6/A6/4lB2k17jfyy+e7to6f6quct8BfV0wgsP//U5tvJQlobXebl
FO9zBL/rzfjTcbclZQqPqQz0Cl50BWnQKEMUB3bl0hwnDBN1k/s8VlZwmJnFhhZ66UOQasdRfgBq
9rrPUGRXm6mGycBo24lP5ULuJ1vya84Q0JEnSUOn3GlHb4w05O7E3nioUPyfbtOg3Q1ZHJ4bVYNh
MRorw4WPEdLPtBWOta5a62tH536VRjDiWC/cD0eI/5AtHSu+CcKRP3bWgMIqwUlbTnKOvPCIXhTn
5rVkbs1MRcWIEWR2VHSH88pEPRpCrk7Bn/wRlNLOLjYRpoOLQEEiyJ/UdSNAJ0mtkozyLPKcfhis
27h9hd2JAVzXDPdaFlIJzlN4dGTYVY+Au6WwtQKrAKtIr+8R8HKxMXXf9NBk4BL6bpMBohhQNmJY
+kr3nHo9pDVJc93PNkY0hk9RtLEqZJqV2JHuU/WyN3wwRxZl4ypnKCyqor0TUuaugYqqF7swIPEj
T0eAYmozHNH0YvKazCRS3OEYxulZ8QHr9KrmX4eN8WqbM4A6+ocYt8p9PpHJNHEzLYvh4JbO0WFw
Amh6BA6BqnkKcbwiQh4K/5xG/g/TSJpDi+x5j4sweH36PxifmxSkkgAB6E6xx5iX+fVtW6rpSscE
eiVsE9cTqJmFNxFUZC3Kw4P3GGZOiA9mtwl71OydAOD1+GLD/dxDJaBO1tq3fvyWouJ08D3twyzh
k1qY/a37KY63eBIz/qIH3ZkphH/BtEkg4M1uqcCNRnpY8ce7OThneW69ZN1Lo6AuMKrta97NpJeH
VRT7D5X1qSlljcZt+tSHKeNqlYzk1LzPKneOWjPWC0XB3RIPyoOfQV+oRhMukasw9Z2fldbtd+2I
hF6lhp8zrokaYtq1G6SrcOjDnU8ur+rmx8qBg9/FChpcaFYg5D1QYQiG50kcTNeZnQKDw3oOdYYx
xeZz9pBhbzemhohoFCPA1oT6Ti1JT0eGt50TE4uBHNhIDT54fh4q5bmHA2EzhvaeQbaxL57blsmY
/C7M00/V3ScatNYS4HVDPi1yRqb8qXuT2qgV15P60KrmS46lX1etbXzs4ZqoFaPONHtP9MohygMB
Z+D81PzmGYcjGOFMiMucENUo2se8UlIGH4NYe/Dea9TwI//dtAmNIUkenYKAucyoIAhLVfPVS7WX
uiPjmJgUsFpkQ5Jhuir6bhOUTBn0kBJKXEXOOkph79ZZsL8LLYpKxcSMDujuttAiJjMNasWVc/Ym
50mJhf2aA33AUV+TcniPR0YaN/e3k0c+KEP6NmrR1etQKY2RMDfjR2Tr0kVs0KWkKrNlUBvFKoww
L84MTAtQbdi5UQVoIkdQpdcYAJzgoRvxB3CMbc+8NG5hFGiKeh4ZpprGQxw+eoD1+WaZ4HgahP7W
btvu9RTPb6OBZ5bqEEuNnryFEhj5vqnI6GGQKnrWtTHhh1n7QPQN6m1BV964Xn6OhvpRq/DS7B0Y
SBOCCKHW3nkDYtiVOjxmZgsFUreZyTjgkfWGsoXfLuOhoJyMu+QOwWkrsJVNqRVng1vL26nnu9ok
pLVqE9pc0j3HBR5DPoD0BX14duVVT7Ap4Gzm8avTepSvYn86mTneDYH7gArD1Ww3K183k42bIzNS
MJce+1BfW4oyreJk0m9K6oAKZi4b24sAmqG0lngz4r7JeB8jR4JoofdWpcxcixBpzY4RqedZ4eiO
MuQIZNdMqlNJmqFt/Y/QNldG3z2XRYyu6YQMhZ3G8brE3pVAeTw0gOca/Uc4EsiW7atqHwOtPFHX
2JVOxQvQNh/eSOEedwO1qQjw8+tiMsjNZMH18g5n531WVfeqB7e3rLf9YFNpa9Vhn9X1rzI9eJP6
FgToipCVV3DEmcH2wnZgfpO+JsqmSaj+1kCF06LXSY+CpAyY4kyvb/bkTUurIrBvwmqZ9+RJDUW/
auGNL2pFzFUxxcO6g8Ajjs6qxLVb2c6oKPuORQdYz7sP6jjbpN3EwJqUu6aZ963dg1qv1SM2YcUy
VtO7sW9f+zKuEGSZCU90yLQ2MRHG9XgsIGjQd+spNG6CPj8CnbgZEKPgaXToRcdMJbVm4SrOuEmb
0F6aFqs2zo47H0ma0GFOnAfg370kdVaFlz0W48CmkrRaPfTHNAweVVwrmgJidWNp22pIU0qrA9nf
Xt829GawWBPSHb1x0mb9Ke0nexuZSQeO8QDdc4aCFR21YFb2saqdM5cYFB3Dx2FMmUTb7f1okMH1
B+fcCUmPyaSD170tqCQ4kR0yoSO11sBkWtU71rbxy01SGSs/KneGoWyjkkSfkeIpHGn53kjLY+9G
9wrX/4SpFgTV5CVxkpCROCRaZCDTciOh2gYZ1+whJnjooOpGRgo5NuinajPaQGoATdaAv299m2Ff
6QpMYZl3zIDO1ACQkp/3/U2Cjl8fQyy0AZvzSLxVOA9Y3FDXWU4kgMxIZ2poTzDk0UiGZQPyGBuP
WdV2WeHuITB3a1eBvhd2SUJy3EbvaQQqq0/wlSdkfPETblSev+3DmwuZl2mAWJBnUm4ns832Vok4
c+1Cx+kyzAEKJ9/Gg/45VD1p3LRZDg+9omKRaaNXO8VMHZruutExT+36cD2b+W5y23vIPeQ1WyRS
OoxPnIgcRG2dh4wht5y7fTR6p4RbtIx856q0fQUtKQYbilZpGt1XE+qsVWM963AclmqSvSa++jjU
IfrOUODbyHt2VCy79X7c4CCLgrTXZPs+sF9MmEfLJlZWFrxJijS5g5MBVOMuHTaFpr9ArcEE2iYn
4IqctaWnd7OiHMNyvq8TKhB07Ja51kr+xpk5PLg5kvqBq/3qsq6+NuNmSx5fQJPLaoPZ3V3Q7FGy
ebf1CEmpHH3pbPqMiyDcuDYGCD53qDDNdTeSX9MUIrYIS+Ol3aAPDe1w6VQ/napiZANtuQgbP1u1
YwPZa6NlSQUcH7H+XNcefbULrvqOiYIJOqLwO9Tr4+g+yeJuQ4GmW3guqKCKUnYCig759Sj1vdVI
RWMayGsErXOtY4m+oGO7dlTAxJ139v2mWLZIU22jvL/pjY3iQpHQYcLjm5GbhyYbTOxWaH1bHdMC
b6uCiWuVvEdUhtaaUVmHwQ1/X8htbj1560gNfgTCAEsuqp5/AB0WzNOSqM3XdHjZUEQaO/9pFWqz
8RJPX/Uq1hNqFbQHK+zJ8IUBk1KNiWwsaEpjr6wBVZHTTJm5BWV76IOg2JtknSzBFUOJ5p+LbirP
SmY4m9kDbN+gk4LqsAUeXA8NcPdikefgT9pXxDmdg/LHAlbawpytah8L8J9EAGb6yOlUXbtxLPUu
G1yyYoaV36r+oG/7zkqu0gq6n6x2/y9I8N+ABLG3/1sz0WWRFvXbr+J3eODXd/6JDtRUrEFNw/U8
y7A1Q3cBCfy3n6iwGsXwyzFcC3CBp3KkHA83ZPtMDdk+RCL4porYrIAB/qHoZ//D8zQdwBsygIAE
Ve8/QQhyGn+GaKBkC8UeHRDHRccGNu83iKCahSUlzlk5pnWYkZ5FcngQkrrWH62vbaWwpIsnRIEX
g2zLvf7ls9FHV6CemG7/9rn4PbkqF/R+oN3cAP7+4N22SUdWle78jBJDu/nN57BpGvTnAzdayo3S
uFAuvrwTEynVWed4mS/lZrnXxWHxsu1rz8u6bF0Wo5KBne+G177DOOWy/dtRf3NX/B/3+TqzRqFY
kZEaWMkd5e/kWvOsxr0HjoG0sANrqxFeh/kMGl017URdDonAqMutcuHYzZ/Wk8ICly2+hOAanTje
YfLbclPao8uqPcj2ZUe5KheXPb92F4f97QB/9fG3bUFeuESJNspoQAmBn+8vvyRbhufQqVf2JhTM
0dGAzbWUTbmIxcbLqj6KWbwphKTlxg7A7GL2GufrUV6e4reH+nUvpTEn2Z15BRcSFTu7xOe1Nt3y
MIlXDWGycIGOF1o6oXTHFa9ykZUhifESurXYUb64svX1PflKg8EwNlqrneR7Oslt8uNM046VESZb
uQbhyKXs0EJLkce87KcP4AE6Z9jIDy5/Jrn69aPiBA102jTlNJg1CHNmPfylRFMuokHr9136lgvI
9xTUAv0t+v5ELHLR98tVEEkw8BWDuEXD7s8p0rDeyabwMi+CKtijD5CvWpeikaTHykXXkLFUefro
nyAk7rjTWm6X9FrZUhN/i9ibupWsYV/oQX9Rhy/rRl0Ya2ygXiXNVy7ITkG9FqRoyf+VYu5yFRb0
8zyV7vqL0IwjQOnlGDdJ4q2vqAJaGoX91qudnaTVSuJtIPm2vzWN6Dxa0LuaifptUgj7Timen8mm
K9UFqrEH13prB55Fgkm9lpcDMp9DyKaLUDnQzSwjdPH8mIjG0bMbhfKYE8f2LjbRG19fTt+B4bTC
U5zEkHh3SyFkL/nQclUuJEdatuDMXMOscjeSgtpK7Xf9S0he3JSM+e1mnpqzvAuxMCOWLXk0tcOs
dDQhxApmx+RFkBdmTOHCfKrABznRP1nSQSQI0xbaHqsyQdsyTXQHre7KWZYReaIpFgLcX+elCSHq
MOYNLcjKfQnSy2digifrfDjG8jzlE7o8K59KEaLuqT/TySdp9lRCztl8rabinCdyVEsEtCm+q/gO
Rn6wBxaF+apjPXljFWBeOO/jCsL0LCjY8jPZMjVgu2aKKZ/gbSiCyyFb3ijE3pUKakoVKg0RXPfL
lTSQVhBQjAStBuxiacr1fI7vNTcpN1+U+t7A5Fo2Jf9Zttwmi3iZgiupVyE9FJIWeJLQxiy+3BUC
dNoX9gB9xULPUFXC5jCJhWxdVt2ZwjTspU+5qeuCVzwxbZH25ZWQhG0Xmc6NEczXFw53iLzXFtHA
3Zi4z6WZ0t//cbFublKWvKyPCJos9FF48P5xhV+XKXk3BOcI27eavlezqwvLW17lheUNdKk6mD2A
Crf2txFyt4jr9xHGlMLgVFyzI/2lLbmUG4oKPKszgNAVLO9uJO3R6TGCoZf3Vb4dRdKAD7cRTjPQ
xwZoIv7jcuF1yjYLDQ2Fif/eZJrZqQr5533zK0A6FGY6/GZy2zAC5VMp3GqAdtrfxoJCNQjikHSt
kKuxWgBqkeuWRk6tmHuKZnKslzYWcqG6WclrU/Ub9LFQR+0Nb1XqLXZK4p23Rx++E+4UyzjrMTop
8/Egt/lYEThFi7FHZ8VHubBTcmptQap+CEHcGLPVLjpBERtFBli2QJDxkuYJVtk1ZiWAKiFiuUyo
hJFCmWXMuBn3UBwQi34kuefBnAfdqzF+J4LEJF/wr3WzakEAeCF/70Bb2aXwHJCPvxYPUi7myWVj
JS08JMN/FooRUtdCMvZbRaUMB8LGw++HEY/bJ19u2bqstrD61gWARABalMgnoFxyEQTas9WjljQL
BwdVdJ1y4Qhvkss2uVpI+2TZlPvIjy+rcpshLJP1yT7KNZMRmpKU+Omvptz62+98NV1AB7YwabaF
XXPdVFe6IPtJmp+OmOxebc6FbvdYDjoooUnjZ2EBXUgzaGELrQvX6FSEkhAsCYyklbQpNn415ed0
Kjd+RqpLTWsbRAsC7IPQbqil37Vsyo1yUUqBe7FQiJoZNISLy+U7crU/Gx0up5dvyq1ydbKFRkSi
U48oG5x9v9YjaQXzxy+FPgkuPbLyQQQoAZkXjkEuGHEI2QwF21C2YtGSq4k00r6s/+XHmRAy+NpT
fok82J9+U379coivj78dLb58x0KJdtt2mKL/cUK/neXXjl+/4VQ1EFlhnU5ptDwUX37qA4OeXCe9
iratMF5vxDa56P5oydXZxS5F7ixbcttltZsxfKeQID8zpRe8bKrSN17urFBNITQQv/q19fI7l0Mx
IqoUlOFty0/lAS6Hl63Lzr/94uW3Luck9/72lct+COqPezcCBUYXrDnUpuTiQvf8tmpMGVnCcaDi
InbWe6RhKhFtXBamldVr35p+yU0okTG8eyI0u+zybVV+8D9uKwpsUqKOWrbcz5Dxwrff+jrKX37e
IYK6rGyRr5Nn/MeFynOX2xrZScnmZR/5cW3EdF9fG8WlXvaxNHSnexjA5WAg00riSfywXMibNyjt
DBtNGzJ8oe17sKfk/dOuXxUyyMv6/joU8PNG6H5YImhzZMgn1y+Lr411Dj4XMrvOwCTiwsvnhvjm
10/KH5Hr8uOvjXJdndJxrWGFPbigpUJXGZbloCpMZGvv0KYAWVXFatdVHeFJCOp5bVpI1qyrEqCn
aSgWQG0x7I3mTOV1bIBqVs2uNxHv7jRwMKpQEzI9/hidjCVnEUXqYcj1u7VQ0dTUYu13nnnwZtU8
yFZYZdZXy4x6Z8tUH5FrRh9J4P0i18aICC49Q4fBkgYR6MAj1Ln8kMmIbxR2Q2GeEnJJInQghm65
0VYgxPQ6oF/knu50oeuTqsEIRil0D+rYTuSdXOswikVnFuU+wrxRJsRk2kq2sr4hxUzMUKu5emjF
YnD8+dDUhrYOCutdUm17MQ+6LOQ2mwhhZUCA4F7j1a7M1QD+AjEIvUGHIFVsa6lV8ctcuy6Ox2I4
dsVILBeUc3uwY8+qjCTlnbBEXCVvjGzJhfwgLWH9tz3uf5IQ/bXQ0xAxFXfjy75RmmjEUstHUsK/
mnIrdgInijoeGFZ8pzwY/8w1Iq43qKfd95010VvLr8lPZMvCxdYQmOcaAbbLIvvzqvxAbosq7D8V
b7RWeV5RTPEmGMmxSVXQQOdVbrt8IFujuFXe6EGdF9G8fL6ydVkgJPvPZy63yVXUIcV8QHxFrn+1
5u4czpQLk6/ZgvhUfiBfGLmfYNW3tgn+TAy50qekFsPdZVWRQ2YoJ3uNGHgrTQy8l13DCLCkrwKi
/G2n1Ii2UdSuw56pqoeGeLOjbkn1TOgLwdhwCY40/OITG6IRE4xwOTjgjHuj7K7koqsGIYzv7shB
NwwKGtMRuehQ8yT2NF0Sv1351YFXUqTr0odlmjquyx7UYYfi/yFF63cwQBtIYr0m2PWX1U7qWl3W
ZUvuI/eWq6WPJtP/JmvzNmqnf5Os1VXLJFH6B4tr9da+/Z8P+c3TW/bx//7v9VvTvP0Mu+ajbf9k
wvLPb/4zZ2t7//B024WybTq2Zf9O6jZwWrFtHFYcA+LKn0jd+j9cMqkwkF3b0g1Svn+kbMnm6iID
rDougjcaPPH/JGULR/07pw5Yj2NYGsw60r/fGMeeMSHnVyrlTq3REDTVlV9DHwhLUTkpcIRwYQb8
dpP+gur2V0fUVZGLJrWtk8T+M70uzc3cnEet3A3rxocdBizlUbevBrNHicOHjvn3hxOkwG+0OocD
eQYucDp/NpGx/o3NF7SKP9cldWIt3ZhpgfOzMz2VM9jCan76jw/l4q1oqhYHVDnanw/VO6nmoTSP
zFqTfCZp8ukr0WdkrDEMeP/7I31Ls2OFoHEkyzU1xJ+R6/52D1s7nJvQGksyIIO3RkEWqFEIBTih
v/w390/jnf9+A13GF7jpQkpA08QN/v0GlmpmFiFXZSS1DuBKfXIrJCZc+ziisr2wmXpDL9trsOXA
oQAl6J0TZMb1rOfXf3/V3l+dCernOk8TgQT32/11+sxVWg+dJM9TNmQWUUCd7iBmPmnK9DSW411j
YlYDT/rvDyuv8NsrhPSCbdtUNWxqHt/ugKIhZ+ZoBa+QklCSB7ri4G9SDHdVO97VHYDbPLiK8/kJ
FAfyr0r0VpvoukwD/x+zNhajaz/EdvLw/3NapkGtx3FM+1+kCuy66IgncuTMTdgrQWrtbIejtQYo
TtVtf3XqdVdXbIj9dKna7bItQNAnuA2XXX/vWiDL524z2MHb35/YXz4mC5dD8Hyqqjnf+LNzF3cT
wp/lTumqelf2cFFrwuppAjU1mPwjHGjdevta6rBV/v7QmiDJ/suj+u3Y30i0ruuZPR4UJSlh42ZQ
Y/DHiPjgqi58escneELcinjcDbb9HkU40QEL+vtT+Iv+hi77cvXf/ppDgrZSn3MGcwikHROBJ3uM
3+YCGFhMl/D3B9NV7V/vtocgB0oVHoZHuu58ezkLP7PcrCizXaGWG6dyjnaRfA7qnIA67kHXVtm2
ytGniR67FhjeFCotxhzDHROIXev1xEcqDH2+M6UTtCjeHUPxDhg6bMoGPWLQk17SnwK1uzON7q6I
UbnEnZQOzoviN0TuBEFkRHJw4+XFVRlsOxumOlRiqvrs34mEXw9vEyVx8EX35CaWZYH8bAOzJp+P
TPvgGSTsZLXw2gxU0WaYLI6l8a5YgAJ6SDH8ocZ+uDNNVBV0exlq4S7VSF6HRg9s0cuvnTCCrWJq
xaqa3oZmvI0qQKJwKPxi3Bce55gDBJmT/LZ10MhRQzhTWdYZKFEn+6yChugbmyaen9pK3ZnNr6QD
XAmqN8GNddl7G8A5LQhBVF+9+DOz0s9Cjz/F+6R7vMJazjVE+dmwmp+u6IrFnVETQNyh3mzKoVwg
9vdTcTDJUvvw0w6jLUJy1xQkoXRyXdpo74axf0jBt1gQGmvup+w8WnvESAtailKXwCqn7I2U/pNZ
c4N0erzBI1cyTNOdFoGBU7u3QeHi3Llb6TFpxx5mg+/wHgzgfJeFNqIB5PBYijEHaEqq1qcDE7ff
t+LPATySXigPVhtwJ4vss84ALdThZ+sEoCxAXiMsB3siVI9+X/4UKodoKQkzDroea1afSAGeYu9j
dEsDJtvwFA6ME/o8LFq0ROLSO1ShdlMW3SBsCxIkHefzaLi8sPOT5/Z3nocndGYdQ/zSSKQ33vqc
YCawsMvgzbO4BTkajXn0q+rHo6mmb+IQlBTvwkG8aAIoy/GiqfrRoP/rKembMatHS9wpgh8gbPbJ
SdQnZUjBOyufgJzetDh7Ax8FA2F8qkiPLuAJ4DFzNgodcGet3cVuvTJVyNoVJkZLP+jOGHfw4wYe
v5PH+2mCbFmnxVWfo9noueHRtNNqBYMYdjPDMDDUTVVGyrKpYtiocE8YHW/sAKR6xOF0g4dV2960
rZJT8ZFpa+3WckjntuBt+F9dybN3Eq5v1Po7Me7GVQMm8E2HpTJX1duQ8R+ZzCuvddIlDj350tTB
bIbqk3iVBzE4Uwc9KaQA4Fxnu1jj2UREFpDOccDx+ydDWj/UBeTxeHrUory+AuGOakoaApISVZvk
0/ZrzFBUuE56IfCBRnwjX0fg75+gGsnOAhQEupe+GHpwdlpEI32HQ8uuxI3Sz8Een7yU/0qxo7td
BM3wZISMU5pCX1z5FWTTedoEBSg32wvf2p44Ai1Y/pxesp2me6blgNxEt9WLoR4mLtgwXqES9Ayg
YARk2+kJ0H2xgvim/kR7pI+cszozc++c7g4T5fDTKcB4piq/0dYBZIrk0cFcUanMXRW1P0jBgpv+
HHpeFw3LIPe/2Duz3caRbF2/ysG+Z4MMkkHyAPvGIjVYsmzL6SlvCKczzXme+fTnC2UDVbuq0Y1z
v1Eowem0UxLFiFjrX/+gofHQ9Zm8GCUvmSiBZ4aCMKBRuV9/wBt2UTOxyJzxxVV7Zq/xsmbJS8el
UNFJowDpdE7ogXnu3EYj4eA4L/2JsBqY/TgdEjm0tvNRbxPNz7zwTseF9MZjvLWbdMZpYzC3jvBL
aO/bKWff1jzi7Ox2vmPuWPnLLF5krlaXJP1I7ZhkAsGrrFnps2JetAaYCeMeiEq4sFYNRO3wbrUj
+5RpXJjaRbeCCoMg5YlZZAdNL6bpNJuD07OLdrU6JqsZ4zWdp5W69o21lexSKLOLhg5Q9N1ds2iw
JGMIsFFtPcWY3N5oc03SRJ0+zxHuNnZpFQGMZpx2DFLYNdZVHnOt5LS8kNTmIkjmhrwWL3JIv9Rx
wCjiC2LuXtO5NGxxcLURtfT6zybUn1JsJmHqP06hR1ZKus2nkSw3yeT690e09K948+4QP9xeb/6h
QIeGudBAcKOWcEOVaflhGBiwGzkDKEKNtzjDlxub2zqexyqoluHXEMKqsCv5hG3zcpjC9EBMZrlN
CsQqObHemE+EHWO69rkZuCJRl6DaLU69pzl+2xg/5NDZfriChRoequeuFw2a6Ub4+sQ9b0baDno1
+TYzbDdbIBZyChZlvYpNPcOdbE38iyeWj62xDq2w98coJ3AkXSsScGpfLOs+XQ2SclCX+AAcSGVK
5C0lzL+4b2ZMgNEAJizCVlZ3ZS1xjR0p293lV+P2Z8EICi6x0nmMv6RelEHRcJGgkd7UOQ6zgzvX
W9PmyUY2cwx6G+bpY2BnSHKun12Vq3W49l+l9dK1w/08c7v0Rev4pic+shh/DSJENKIpG1+0br6J
cz52x0H4rvH0VpfsSmfaW1akMdahJsJO8tNLbZokL/V8XCFvvMzsN3XOmAXXgAitFf1FPJm+haZm
gxlgjswwTjfDr1kvECS4m6rkTaVWdSl7+VLOLIE4HJ7WcnoUai+35XnV7QS3CZZoNJlvDo6yN9ct
yB4w8UkNHPFrjLUcsUk42+rOfpkd91c+s2wR2zw7k6P7a5niK7RC+KgSD6LixFd8KjmUiPnU0B5s
rZpJUM1nbpJrREDJtO2H4RS5Aj1cVH6DVpIEDi6ovkyB3y3ORbyrmO2u0alzhMEKpzAYWMt+2cz2
aSgTpMRPAiHFE0mUXChMQcXqfi7F9Gg4Lkx+9ElxBjkzWoj7CgaUrF2vTVgVWacRaGpP840QZEre
3A7mbuGlE8GgNvEN2GHDpj+KZtw15NHfRc1MJh3D/k0vIgZkOXRaM64+Ew/mFVmdGSLzgFDwFw9a
t1wSbyPm/DnhKPV1jBrmtTks5IMyqcx3erOio6+RkfUoDXbwZStyMzGBlUmzoHdZAjKCDm2MQXQn
nspJ6jfO92tPjiUIKYvwogcH987Q2EbF3GKZe0JowJZpiwd7bkvfqKr7TOLHamvuvibtDqiyDOIc
uxFi4F6MZKkOCJj8JoPAEBXDg26M/LDT4ELaITArGpzmh2Y7SLRAsl/GoPRcTMOa/idJDOehxLl/
Fv02MRNvN9fFkfDchkWRXTzmznbx4k7IBGtVMrQzGxi+ItqmDjUoEpUMihCHMYMyz3Y++5njQx/g
OPcTRO28ugedxhcVVBWncUKlUl93qbfG2XqzNA1XyIidXIsyCi2GXJvG7Fn6kvW/ePigFBm2CZWS
WfCEXoNWc61thHMZR8AoSNzCRAWTT4f7cglsj5DEdfHcnQPL7kZPBpWRQT5bX030fHZx06a6vY/n
djsxLTjFRqdcoAdOpHkLtX7cuV57n00jNi0VcomS3BijzxykX5CJ9XF87xJW2rpigJ+POG2abu6X
bpLtPJQUjlvrvuNAIpqYt3c6SnsSpjYeEfa7abD3lRaGpEZVs9/HODjLGrMJjRSzJKLyM7Twx9hl
3E5c1A0DAH6gR/WAaiCwZfxlts4ta5DwQ3XSlWZFk4l0uJcdKs05sg5ru2a7CJyA7QzXwbK8iMYS
qLPj28SNzP3gmX7MqbCbiT2LZhHfeTjMkSPxnJPfsF3G7kfeaOF2iYoYtzhyFPLeg8vz1sgSPbUY
t5nRURT1SbSzUOi6vfwG0pxs6d7wRkrGO7l0z56LZ9hSEIIbE7zjO+Hs64LaYAUqdmcUjyW+8TjJ
m5vS4CZYVUnpGgKt+uARQ4cQyvWMl1Jk4Y27UKZrlMl2YrJ/1/mHOjB/o0s9ynZETwn1DzGH7Nfd
iBbTeh1tgY0KsmCpioLMYZBswMustIbzXVBnSUwaRuzsSN1jE0wITLqWrVmMSXYN68vosLRAbxTS
zWAWhCNDMT3MHoYluuPtIBXzSk0+oEm7yajxNtdrspqY5pXVA3vSa+VGuESwTPqUNtMVRNh1Sfoi
XIq3LOovBuFd4le/8L5bvfnw6p2qlKtQvJQIESwBc16WOnEJOvzmRHu32TvYBDEjC6MyWE0Ui/zv
Cd501qZfa4tP2RinZRDl4b2WYxvhlXyrniqXzFBY9ZR2EDy/osLOfKNhpqohpmzbU+wGFo3ptkZr
m1q4sIzEh60m1YU70N8VoUZoXcHCxc9cw/kh1/gYU9VsDQprGdRViF3MuYfEwUUw/bFW+oudtgTx
mNmHIHoCtTIy74I+jazP9LbhE8PwFlkHHQn8OC5ulT8443xeHfuJhLsztlVfkHHYlvpgdJtzFaol
Zq8vNuc0DC309GmNN8vQPNmqDZnm7FtNet4eihNe/S6RdrKrjuZYnjTHKrb4ds5BmJTvi3W2Bf2l
w3w4Ux4PtCuRS2tqqiurZTz8Lqn68tHBzbcuab6WRl+gIYRYAXOgqrZU9t53hGAaDnZdYhm/79Bo
6AiY9NYjI1mfYNj5pi34rNXLHlzEWBWK+tGgWxgZUghTv5fMLHzJpAWi2YJmTTpPhMKRq8lJbRTj
xSy86aaIjX1kThdzWo5JS3EMI/Ja2dOgbYsk+SJlgzTvYbxkDXVPkUfIFSriOtFD292IXFe8XD+D
ISnCwCxXnJzUa1D7Komm9BaqP9bj5dVCe4IgoiK5K1kw3/UMrC1wwbp2yWa+7mdHO+vK2UvqgNXw
2j6MMefmUi9CdJXvqda2lMWdKqa4TmxPqlmt0/U42M8OERV4gi3wLsVJNqyJzl4eG608Oc5yzLP+
XgBDLMZ6qy38ZlbyE+qfVviHHY0/purZIn+oHpbcT7lHSjN+8ID0TOz/q8H9Xo9EH9TGfDJWil08
/z+IRYA5HVGSha9X+O364g115tQW96soACpSDikjEV+9LHH65De1rADnJWMO5Fn1u1h/dtzwaBPO
YQGWYsxHtzAeZwMRW2zOd2bKianZ99pY+Fz5Z7VhDGX9BkMi09ltnNkg89VEzavaNk0xPNy8O1Fo
UATT6zHnvTGbpyua3ETsdK39XXMl4Jmgvcys5ajOZdFHN/1a/mpH1rRq6seKkn1Af8g4zjthjMsJ
0MebPiRmqUG/QYnhIUpeX7iD+Y3ITIKC5FB93lxX7arQMfiYP+u+x7lCtRGu2Rzr3wtt68635dB9
z2YaELXR1q8EvP9sm/GithL1qcbrsJeV/THn8UdqfKYlQb+dzDZ5XrLNaPeo6e50r1r8NeFtKwhi
7Fg90TxfbOdbNsSfDcPMElSllSLiVEdSxJaxqmsyho/zOr+pt4nhnYoUEy91L8+2C5iJ1R8ePNQH
Q4d3EFUrB8mzYHU0EqBisqwsIIMm9q+zAbNvHLSPM+8iNJuNZqwvjdZ9zXV+abxqu5Jv4MUsfyJ/
aO7j8kCUr0acQvaVGhjFt524TXVAr7F8WyQZP1ZO36EAHzuKv4h00DZy4lXHnXZg1LMzKBIddWtf
H5JWgVPowKsBXWbS3ehLvJe5PENrK8BFGDAxsAjkND84Ml+CK7AQf8tttEihcBEFT9x4UAvYdLyi
29Tc4Cp/VkDQUZXAgEEvlRk4ewbqUeTtb8TD9IqPsh3OpE1tR7ATaavemrtSzMWu0xDbdYBz8xU+
S3eJZ0L/dcO7qa954+zqHhcnRVWm3uLcTj8AD4OmnYJ8QG00GJxohVEguTLuruuhD8mvlS2dPYJ3
vJlcXxZYI609vVCz8MwZLh8z4n33lTS3vdujrGVAwPLrnG9mONIbqlY7TDAVMHPM4tOvsaJnW+Y8
32D1Har2nvN+bKIvGbFxk/QTDBNtETLCQzsNFxLJdkstzEAD/IfNYWEVO2JlpSpq4pIu104rUlBZ
PrMzlAzg+75wfbRwZG0JcnMURlqgTrISQLfSPk0a3WoasxvIiOqtJCtxrCPAqZgPxM65JZtVsJGC
3BUxsWaIC2lPNTzpMAvmCN01A759rYfpTLMkT51svB2RrSbBeW2Wk5dJg4yi9zGWVJNljxoq7M4C
NpvdsL2OOJVGuGJB2UYna+c/y3Y0ztfeEzPDIEldokQ6LlHvFM9tv5ymdOKUCgdtk/eFAQfH+XCM
gorhHJnW2ZqLrytKo2m86TZP/KaGJS9118UrRN/YaNQ2JdDk9bCjVMyCBo1sYtMae7bwAtLMb7TF
+enEbsfHyXUsQktxxt1fbkbL2xZ4FdYxel4FiNU1aHRrcu0yDxPYnBoZr0mChiETqa1kUX1v7TFD
Isrx1ZrlF+ppAESEXhUoQmLGX2n9UCwcIekKorRWb93a39carXdYZTRRuc2GqixMIpzAaPKO1565
NLmrr2dbJimje0f+ajplSw9YvSpoStgsTNScGDlU96AMNwyrSWHrBr+NvC36XRVGn3JmDcVHC+vX
XfBlcIe761rGjY8etV7vr9Xc9Y1Sei1+bVvszTR5ILOFpz50s+cftXAMikTyGBnNpXPrHx4Dxl3e
4JOov4c25XbNECCM8u9OUmMrGpshkIPxGxOQFtX11BxIrcg36q6fs0uTZRRfbs6qbMpdVy7vWkit
UjvJefUeJ5z7+ADC/mjm9KG9FOUt4k3OUrbSVuAiVNymvDUoUgfdrWkK2uVnaDqvyPnrLe35DoES
mxuxRJvGK95qrEWjGpExFpgqUHaxcbJAO7yJm88ajtA2tu9DLEo1vX5flWfpotxL4SWS7oSfaamc
TdkuRx+VwXESibib9XF4WvTiucjw0yIVm4R48DrNg88yX2ov1gIH+A6vF4xiEPjZm6HS2pdu3a6z
fQsrBbMM5cJqKD9WOPPHAuxhUE6t+ticxwxHFC0fkfoKROZycM2gjgYbg4qchFqDsiHFALZTTrAw
4DAJi1c0lkzmauUXG6XTN9we5aFAzzpRbtMefZSTSYSy+2yjaLeLDoFvrX3vK09hpFGKH5DrBbWe
vRZKH0hTl53IyBE7nE8fyquM0LX1i1TKwj90JlfZib0qBaJyOhaoE68PoZIoDu+VUi1yL8h/PihN
Y3+VNyI7Bugo0TwSY/YIqUzeXh+kUkbarJxJaSU7pZokLfCeAKwogAt8laP4sdJYtkptKZXu0lAK
TNh12CgqVaZU+swuzz/RDovbodDfS6XhRIqKmjPGwKuaUENdH5IsfPeU+lMobeistKF/PFy/lyrl
aKwkpEhJF6Up5Wpat72SnV6/+ssfTaVMjZBiJVVTHi3y6wLp1SCpZarf/vFQ4xsDoFinwdiEQDjN
nMB/w9iuIuMaMv6wN4klYvU3U1PcOOwCZnLKIvOpIA5wO3nDdjZnLAFjYiV7okyuD0NM+GDbqXUF
4B/88RdpyBPlGYiGoRETdX0A7he/v0J8beL2pv7GmRQ2qQuL1Zo0D+RmMNyr9UuXGfqlwsl+m5VA
g3EoD3FZOqdMJM+mbPES7vuWxjEp9hrUPxW4d6l6rHtmvX7SZXvir2dibrBWIwQpPXg5fuBuUsLN
x/1h45at+WgbmnhMYoJLJIr9gKQ95ElYJG9Jv7XZdBaPMK/B7bmh1B8B2puHiee4/gl6rBGA8Gv+
5JXubhh4OdG01JcVZftlsbAzcytwiuv3HNqw3hvwwtfu50yvHtfmDCi2bElUf7f0Kr9P/JnWUCrL
UHxbb1A+kAmsrnM3aHh9X7+0y/inMUcikE5n0gIY5u31q1F9Cn/6ni677RhZb+4EHTEjCMqfhPOu
6agZZy9rjlbpREc81mel7BnVw/UrrCaeAM5weFVhH06nz7eRzL9SBu3BNePl+q3rg64CTa5f1S0+
GU5e5wGbXn4QzBkEmCTy5O+8wMds5C4XFYZdpNGfl0evD8k4Vg/usnxyHOFjTz7N0yJ21dQ+2Vp/
E7bVsnctE1t9VrGjVmePEGo3WOkJr4mI2y9ExF/2WxD3k70YfEdEhIIisQr6+ewMbXa0TeBws/Vw
vmKr8eNG1actGdNGBNeeJd4lGA3KvrZUfKhxsBI8wdLhdsyki3+rQNV21TZXYbVLskFZIzSYn0ZZ
GKPriCVm+LGxy2dxjt00YJQo9mG/rZ0MYiY+ofws5v9yhNio/imJkGybFu79kPbxMctRTyTrXIGC
azpFRPnZNDz3svuDcVqpFxOJjBrj+qXuWqQRu1EaAEXMmFAl1q2jiLbXr64PodX+84+JXYtt4bmc
nMNhcepllytCJn4fPIkig16/un7Pjp6nKMT7WhAINYYz8Dg+LVis1NCERUgomNBs1FVG930xuKx4
2xyLZXyo4+QtjwlLMLHqjGsYpUbUP4vM4ZOfb+IFg6eMmxngYcJ5iKR4MZADLPuwPtWeDUgnI9wY
jM8yT+F91/qP0LV2qXPsUn0fV/N3r8Hg2e5fs5mK0VhgX1OX0vmK9HYRlPAYPT3bKdzIIcEUaNXi
e70Ew+g0DdzD+q4LXD/GsfvZUJT3bT7s0PnUwZeJLC0hLtmfJuxJ4kXIwHCgkRnYXkin9quMzHTP
6d5Su/jRSfcHjQk2XljgQsn+MTfhx2K1m9npLiVBZkiBbOYh8zbS4oN6A7qYdtRlLktijrELyKj1
0oXidnAxcoV5QUzC5AOybHDQ2CZsyC1WVnHYeBsDvzdsP7ZZK78nufnervwjLWIvd+aYm4gDTmKg
RsMuXqM6Qs8fu9+EF/0wnf6HWRrgXo9JRuRZHlHBQW8Vm7Vo3yYtO63m7doIhnGCea8s2q294mGm
L704FVXyxi50l+lxe9Dwocqdpt6JYXgQDRbX7jwsezyqbopWswJzDAlMTDjgVuLWmcWNN+3jXNpT
QDXbYl0DAs4o6isV4/wb5bG0wS8r/ajeBln2DJbTb6ODmR2ERCrq/DqvC1W0XFrti7B9NHSUpg7t
0xXRS73oS0FB87Wh0kFY3KLc9CK8RTqGZ449vbSejlOFXpMACgzRhzSQ5sam0REafYuVNgAkTvuQ
QdA2ZfaRePoTZHnseSN6ZrfoN4lT3rgjuACBKkBIUAkGBr55kn+IxtVu9lbj3f57vo2lKGb/g1/k
6XQF0JoQ4Avidv7CL+rWNbKGDvjKrOx9udCr1IYeBwbhKDMzEqcuflDpYeZLaiOAH/iEgpqgFfuD
wGgwTu2go+oGoEhIylCdwfVSRsCM8IRzczpEgnYWRwcFC3fnOSW8c7BpLoeQfru2YYwsX9JUQTAp
NaHu7JMK02F0nR9VKo1t17yTafChFLH4tyrogLwKtmtKfnzDBu0kobH8+4ti/C0zR10UlT7kkD4E
//GvvDzcdRYXSGTfFsbLAJ2ozWhZ1UtKZvfOcI7rtI+81p+h9Pv//rnFv3hug6QknpQQNUixfzEc
6KzRLoD6832tJt5FSP/FExnxiw3MoAn7XInlImGLLLPx4jri4E0TatHki7HoJfQi8rRwXKSOYKTc
37W5d5gtIJ9//yrl30hhxDnoju2RmuSZJkNDbqs/cSjLdi4zZPncNi6vMu5pEN2um27YhmkmFwWv
laTh1HLwbiIPXhWUsWbKvhSZI0n4FIuS6ciQu9uKjhiuwYepejk3h/3pVOVH2hYfOVAh98TWwljr
Jkrj71WXUNw+XCmIka76dgUH9g02qm/p4hCJE9EUXnkatAlfDIKlcv3B+I9GXmR5vUs5cKN1Pmbq
VbomHi/dyChubvO7ObXQIdj5prDHy1LEv5Jyun/3ZH5RDRs4z4dspwsBlePGml+FAhkT2Rzskvo2
/qhWRo+tuTzlc/ybrv45/9/oV/Xwey3+n3IoHqqk7Lv//i/D/Bs5lottG8K0pePohGn9hRFXz0ml
uUAf+0RmKBR0K4CjSver+Cat2smsTrGiivoARjOSELwUfppLcTZGaytnveI4AFF2HWJvtLzujnDC
p303artcndzLBJ6zFrlT3MYR+EnrjRcrZACMmdhp7bxiO+rrV7FqI5tbX21ls2yvYHMUg1iYUbwp
4o+o0yDCGeDVhMp+qIFimQCSpRN7f0uPosNRuTELqi4BIGqmAtsu0DdghqoFbpMcoUHaP0wxg6mM
9IQbpOtvzkpHzEz7oxD4c6rov3ph52lD53veO1SF6u/jnIfrvHXQfuXpVG/BHDSDYOi07D8LFWu6
vhSFoFJAlj8lu1gvPwYB3FiYpCrGPSMvvQjKCJO31HTUaCRBql3qzxR64FUgPhbQXCbakwbIBYeB
d217/eWKtddadbac7BDX2q9KcPvg2mhgA0m80Ei5F1org5GMBkuHV9bhjdsy7kVqOe20QsibJm3q
LeMS3MbS+lB/CDPFiBna1CbL7Rebv2RCcBtV0w9riluKs21oDXdm7RxqRRKQCedE68m92Wrfo4J1
rl5qc4iq+Jc2zZchq8b7RZINQiImZIBhfjFDG7JGg5Pc1Le3BHM+//utwfgXJ4phC2noKAFsz1bB
bn/eGqIBjomlddneVG9ZnQYYPWD2Wns/tf5YOilNawy6xPD5JsTf0gfVANNRTDpL0ajIFf0P/N2/
M7490+OQQPzKKmJv/ctLIhJ8knViJPvcjt7rIn2gfD4o6Duf8L5ql0OoGGfVNL4o6lXh5h+h3rzC
V/8P1+ZfbO4mXjJcHdOxoET+dSUPyTCGsqySfR/PNcwbVhV+EynZMjBbenwhxWdLqzau9qdsmb9E
UM47hW9IxR+DT4EzHjkqReh+Q3/4TVjxEoCE4atVz/+Biev9jSbvWTp7Dgx5zzBM6688XApsizH4
FO8JvAh9jSk6zApfH4kHcEOhhtm09WsuncDmYzuW+jEWCMsd3WoDwS8CUJ+WLJmCIXGLAP4EsRIK
jSKzgq3XSnxwVhMTU4h51eC9YO0C4UGfCppHgncwG/a6w5TNzwW2Cr6+wooVRaucPy3f02zvxaMX
EvoF51Uty9vgiolHWsLp0xJSkZk+SJ8XjBPAWv5aYwuxz/H2C+ohibcsi00Ps/IZF7ytLLyzRMh7
52GqnizMLTRzwm+ulrdpy7Ixm7rcCMPAr8vTXtu6y/0E+i53sP625JB1NXOvMMcrVRSfKpyvtW8x
A1ydMyIWMabJbMhrWT55MdyoyCwwFDa1g6fbD+UQfeGnNeykuQ/TvN1XHc5gSzWn20a2MbYMzanx
6vqSL0i9ZMZuVSz9vG+T5Fc/JdXv6uN/faz+gzTKUPqdP+1zf5NG7X5VbZSw7/zWSx1+ck7//p1/
iqJc/R9UhKhKHF0YKDmUvumfRlau/Q+pQ2XXlWznf0ZdqqO+qwblaWXq/2CxWSqn0b1mW/7/iKCw
YlF72p8Le4pHyX/oscjQFLZURcWfKjRPVKUbVm6+74r6V5WCoqmtZm2+kIPczpqgCvey56RoTroZ
7ZaYvcWNR2JUV+OOaRmSqZzUGJdkPEbe+iYPe0w2hR7R+6b1pgjxPm/J4jY6EuG6yXh0B+3sTkxd
osoENXPNr3bRa7hjzq9VNre61LxjiifqNger3VSpddZonHzqXXgcs4FVNZad2zZuzmaWdkFe5OTf
2H0RrN0SB+bgngvxNpHv0ts5BqFqgsGw8oEhQgUj1k59aXZ3WrEQ/qVhz8lvwkdMSZadQvOQjwUq
5Ez8LGeb5AmyfzifYh072jYT57Kyvhvtwi5bkdOUrnK7pPoHpLGHMA8BOjokwF5xWNaJYzklS7yu
3Pux72AqSQfBNY7+SEE2joM3ZmJZDZkZ8dNYjGRc46LHGAQ6ceJ+eoXuC3uOA/opHAQ7ynTwKNIz
UvuSZg0vt0bSME6nNTtW5boerIlMMVj1MJJV6VLDPoV9YsE6GiYf65VHTS6/rFw7pZH0E9vcZQXp
iCVWgaQaTGhdqY3q6WAOJWLMG7Hkj5nUqRGbQ1MYq8+1etCr9YWgsBRn7oZI37XdGFE1Bm3PuGjS
mR82OMUPLYbljgRnKjBUYvsh71C4P4sxObeZ9iVGorxV6Fi6M0W8Aw0nrovk8LJ8LfH4jyq5A7n/
zBwyz7S+vl94W0jYHpyhfw0LCwgG+lgfRr7McNZO3Y4okVn6VTI8rpqiBhTuZeqtd4292GorwK+T
6Ief1I/kKQ6vQ5ieFrFiD++47MNmF8DcDIrOOlnaZCEpJx15aXfawo6ZL1vXwQM7zrKLMOufcGN3
lpUAQuPubUJFrariti8xn4WIHUHuE9Fx8qBOcEj6PR5SWxedNg1BdJR592SHBnyI5dO0fy1DKPw5
1qFVwRQ0IgvIKeSqw4KAUGj0pCRa9WGxWDLhlJPLgPBEDHACi9IW286WHgDtckljnGDJIY8JRUoP
VrYMTznJUn3W7B3DLR6n5tiD4R37ZP42w6TdaynMxo5B2hLZ4cH2wre1xxrfXWxxMzMpwZPxxk01
6+iKmRREk5Q8rfDttIv81UnzwIysGVAPhqsbCyjKAwlgfJhNGDu7buAAxfZRTSK7b507xIc4hvPI
ZPE7USOKtJT1jbtJG8ygY+i5XaZ/L7XIOyyL8ZzOJvw3R25xNLhtpnU9pVpyUnUe7axcd8a4vsej
B1d1bE+w8ZZtFwLKadOy6S3rvspccpTUiNebh30YJhTm7FLbwekeMXjV98ZPbak9mJEkMxhiloBv
DcK9OAy8JZP0OOpN1/ODW6bT1ljGEU+yZh8VTbjXJHPSHILYZBgwPocOAng8RcqPmErMMNdvZsyl
8eIfidYxpZ8hcyxudo9bIaNhL79tGW09OsZInNlsktiVEr7V2xoaurDZSuct0zzjbNdEpMl0a3qJ
fWrt6JOQ7XEXVuJlahMYLhMX9jrdbKKBBNsJR3PTMoRPzJm7LeA2IGohw2BsQKAil4AXUb/ng2Nv
Lc0ajnntz9DNNuv8aa1F8s2eM3812hTyAVT12egR/syyAQ02nE1XOL8n4HLFmbyOyCHVsqPmHEeQ
tW2xEhNHjkJjyBHttneX9qPDb5MwdK1JJt3aZKOOP1wmX3rLdPyCjWZsiHLpBIk+fdxeqsg4RODw
gV7njJQnmeONBILaEEig1TE6kdYg5rJ8NnEK2C6eszPlXB2rpTtYcfKdA7TATSq8JLgKC8OZH/Wm
x04Xxgs4YouYtnNu1lVhBTBMXvqy/ECdfpcSjnZvuBworhd+FlDYAh17WOYp8Z0R/9BSUprGjqQP
qkN7gxb0WXTpCwAi6qgyIcHAmoMOi6Sdp095UOiYcXMbCDmWB+xSsAqwjb2djIsfj6UIOtv1ttSw
R9iO+XYIwdi1Brgvid9xZRUPS+piCKNbW29sMHv13AI6/fweO0N1NpzoZVwY03kJ02qGCn7N0H9j
G27i90K72CvTnTbS7w2vQQSE3AZi4vRmYeJwtlrnMlZ2eTv3vFQjDo0b05li8jLb9WB2yfpcafoD
rP35iK9WBgMUjVwNHbtK19jvk3F+i2vjjgOt24vWxBSpfiirNQ+WzDIg2IXdUQ5cERHjCrCGBBiP
ZXcfV8xPYC8XXebtyrA656lN3zwkBxqkYDD79t2e2nQTl4bum/gdB+VCmHHUxfdhtJxFVOOwbo/E
Ndtkuy2ufF0d63kRyMKYrOctQTil8J7GEmKscNvXbM0/ST/wcDwMHZ97idRPEjAnUiZXDAu9wt61
uvOzqyBPoh59S2N4HkadnicPM5DpVvbruIMihQrUAmiOOgu35WU91kNgTtp4KccUP7GcbJSYrE7T
m9OdZzTFrcthnBdDdnZT6y4ugFjZqgWVyHLWIVL7g9Zq33QW9GZZ+vfUcTI0iHq5ayuo8bq7mFxY
hjrY0Nq+h8guiFZIRJhqEyNTLzKw69LzC4r52yGNMZjuD0tqMz9vp50k0yDkrjoQA4AURMtJE8MF
rhnbQ0MwQF1xnAjXQZicECcn3wvF7oMd/a57+XAW6mGBaOqm69YIt7PSU4wiY4BKI1EXNQ7GFj2E
aDWC8qBxbnDO6rdtVXBlPDFv1rrId7mRfs80aA4rLvmcS7mGNmiQis+RBWYWt0ThEqAdruyWuq7v
eA/xa9S+DPFXR/ouJlu+7sGubp3mW+QI70L4kBdDjkPvQ1RRRSEhYiMK2gzG6LTk/b6WUXZvFTvM
Kd0DcAmF3GzCj6IU0fXuPIwp2R7LjIEJrEfDqvGudPr2mFXORxzBzDNi9RkD5zHYekra/BhGkG8s
IeeDiLg1Hb02AlnnvyiHMJuJyP/QMxdKVcvFWFODQ3MVr60oUQyZNvIGTRu2fc9SIYuzbRkA9LV9
qDEPg386fgkCEgxnP3Zl/GYVs7GTBcb+9bhSY1VohOAbaFRfI5TN1Qz3iUWdTSNcbwfSV/2s7D5x
Q472Zm0jYBjs7VQs+2RybprBJmZpOrs4hB/18P+xdx5Lrivbdv0i3IBPoEsC9GSxvOkgysK7hMfX
a4DnSe/GjVBI6qtxeIqsXbu4CSCRa605x8yd++WUqej73I/9w1AruV/PqfSggDBjLTAhBMF0cDnZ
0LOQVHDTCU999oDOAdoHu9uNDMPzKNjqww/dDkiC1p1G0tWUlmTgOGJTTUVxRTHsMQq6ZwDbXIHA
l3cLmGvWmA7ns/HkGN0TaBCUchN63Jl2/9qMxAhtwBAYGUnwuYnHNSGNdct729p2aaybzhacAtUX
MiciK+1FwBDTymPooPpmlPoVGlGS+z7yqBVeUOnZTuR1gcxufAvL6jTl+rtlsBK0A6Yo5NW0MVt6
yiqWEGXiJt13s0bfoTD9quJWgFXmoDnjXZkXqtdP4qMHgqJVebqdZzJi2sxDJ6evLEQgaxcNIFsX
JU/8InYfkKF+2jgEFWBj624KzkpV/IIE2NX1S625XwK+kCi6bafr+3RwvoKh/I2Qelvxu+t0d1PM
FKqn3GDcYxFN99nH1l4JW0KkjX1suWf2pneKau4DUnJBj+MoGnYyUr1Q0MNsU+VssInoyDd1SHGS
U7OZomHbxs4aGeNWmeWmVfAG2CijR7L9ShKvVFRmK9Ul33ued6ZhPRhNgC5eiC+rI7ApbE9jUz3y
B5Fh9dGm0qt7J7efuNMSlxT/9my8sXo1r0FjbGQXYSfqgiNTqK3eOoJPPCXNsNPO5L1a9cvyh3T8
hI7lwo2B6ZkMD7UZnJzcir3C1B5LTR4bOk+MLpfZac2d1nCP2WTfl5Nz4Mz+6yzXD8PYWoOirKqI
3C1krCBjNhUtv3o2N46sHtsyfB3kfYhKnjP2qQ2vVqJuFI1oyjk81oZJQtO1MZAyLr+wNpqdhgJw
XCZwfN/qkTEnZvZSm+lu+b2Wo68Q7J8HwT1emUjOMR/lpED114rNoBBb4Yy2wBtQIScxaBg7gZ8P
yIiKWl0ukLPt5oBwBg830FHEMVQkEjijsFhPVbxjPOlReuxDY2xXtVqSHWm6WwuY4qzH59xs2m+o
n7GD8LdI3Zd+1P220N7HpnkjbnmJuhy1+rOR/TMj7SZ9EADVL0BKNpM1fiv48mbnwxTiNYgiJGD5
U9HFD0XafDTmeFHYXePWO0Wy2iJE3FVN+WVM6rXX9bMt2bAQcO7YoJl1MT0Wo/NkM8XbKqH+JsIU
44aBT7bb5/0jehg8VdUdG3rfKS1jNRgTLXv6d0X2ZPXZLrqrJDdXIow30Ngnen4ARJViT0WWkRyn
kBxGfgHmPoerISE4SV4VPb82AWcKMgT8L4uwRJCf1IzuXX7A8MswBxc8ld6RvAx3DRXSwl6hPBCT
wQWpX+tOxxusItRN/a5Mz7Th/Aobk1qHD6Dt+TDaEf/A9OTM+Uk08cFOu03S6hursy5D0R7MubpT
6+lO6iLHkKTsSB2+1HijYLbRHmdgpFgnWgOvvSXwKmCMHKyCM8eAExy/g3i7J89OTFruCbtFUmc+
2AoBQml/ZBFahva/qmEeTdJEsJOtk3m88C89LazWkZE79MYPGoYXZXIulln/puOT1HLCHXO6Bjqj
pudWbbZyYKM3NwxEnZ8qrD3D0K6uHT4rotnHghC+3D2U5NVMPRFdY402I+AT4J4KjPcqRwe3APkX
ReqsA3N6xxFyWzKLzETl1byDkmMeGDFw9uzFFG1132UY+6qNWKpsjtNQfqmGhc0VVWTfPDn6NkoJ
UXXCjSoCRkeUW3m+d9CclEW6FIzPvNc/zQru7S74UHH/O+OHaOuXkAVuTm2/xB0kM/unjVDTz7rz
3Ofms6o1P26rfIUtdgBwUmWgEiXinhLslPbwHer5VqW5TpfX3YVW8o7b47Ml4XaIzEveor/Kozcr
eCoabZE8y63sTZTb4Rm31LHqB2gB0AFWs8VlP+XALw3m+9r0p6OcQJqtvhYj/anUWnbAaACF9ta2
DtJEptOKizqb8PDKehugUbGm4e/tL12KojB775Tks+CYBG762JWRn7jqaTLLfhW4xbYjplhRqdGt
7pEFIyQvTPOUipTMCgqmPV5tslNRpm8bg+hAOG8JhYWB6lN3g8ckifaJCeBMn86ICc+RPfpWh+GI
FNiZt0imbkJJRAQzy+JO9LUfpdhqR6U5ohkRFxqNd3iM0HVrkslbTDLTFL/ENYKBKutaiGPRj9TD
Td2bd+j4TMp2wmOzESQGuyVid3bakjrD3BCsS3jN86ZlbIUKWxl/8ix5qWhRb0MsWeQ8AMEOhnti
wlndUuVJcttcBXl1nqR+qFVjU2riBasogTdVvi1idSOnaF9q9qV178mkuU8tA4JlVbw3BDmKRFK0
zdfZJOIWi98wqQ+DS9PJqDexLV/dsbyvDVnT+CqoTM2J9BZZrcwpZgo2MFlXdnTkMA/is+3oTsCF
77EbDO1WaZsPrbTvmSzPhXYp4uwuJwfFVtSt1g53Ra/c5QTATxqo5JTSCBi2lT6b+EwA+x0n0Z86
I/HQaK2Tpnhzp/kpybVHsxodRN3namYaSfoKEWF1wgAyoSQqLR9ns5cvG706mLclZaBp71oWE5up
iG6XW9o5HuhVQxcIwto3lDYjKqRwNB8sY7hKUbxFYLTj4piY3HGp/lTUasxcd4serDPeNPRAJfrX
hnPEUO1NbQWHJJJvap88kWAizW3IGtGP4kzr8QKnk8u+bF6Yf/oybj5IQzuzAWanNaRrrNpFbxP5
FLT+8ncV6nSK6FIUE362NlbudRtDdfkjw85PjNuJT2Lfjo0TRyWT3mCZvyoVbRh0fw347KIxvHQu
fd2dXpnK3vf86zpuFFpBNmDvwxD8DdFmryadICxrfpV1cR7hOGYzcg6jv9q24HNTKhLnRzQyESzx
cTwtx6vuyvfe7l9cvf3Im+zS1tYWTOm2K30zrh70CquWo9JTsyd5LqafzAz/4gQuAUYVZtNMnqSZ
ei5egCClFDbnJPYAdw/LHhEfKn5Ikg+WTDMfnRk7eiO4I+wPe25wr+ntwUkSsUrGemaHVT628pE0
GgudDwY2wDqiKzx9bHYpjN6dFm8aOtkMb4mxtrph3hQ42z2JEp4XQib/Gxoq8bq2ujNuAdV3C7JY
KdAfE/OjsYY7Klc2TBmgSzHdZ6jb3OKxbPAopv38JnvsSNActmoYYgYt7lTFfm91JI9jC2LIyH/S
ZgId+RsyvGIBJ1xpCcrKFJ1TNtsOhsu1odE3rTv000pSH2VAX6FzCtyIVPWeCF3PRAvQmbii2h5F
QtOf4SfMUGMp0NOReJuYUD7TQnCdx+qZrjO7unLyh9reiZnudlmyx0rYHxmO85e15KBHrb5r3Ln3
OyVQTzPrp62xM7IK1BpG5F5bE30Ck1CkezNcm5oSfpNit1i5VqCjBi9CVrUJUg16J69vXUHlTF6n
1jSPY6ljrHLCyLeacNfZQQQJLHyiIviaI5TbdZPIfdfTMocjsBYyQmvpRPFZj1DKaLUJmMq9Blqt
bwfTuNqDeddI4AiE5b3ULqDcJgyfZmW8mkHxElii4rCnjWeMneLBGzB3SZWO2ywDjJLpGvvmwl3F
UJc04Ua+rUkHCWtDGHbmemTJveolDre4AH3NfUua9hsRCWx/KPVi9nKoR0PFN+sHS1EJAquS1tO7
XpJJhtEvVBndAzZhqkJWZ14x2+wdgrRrTFBdPG1os7eXVVAJF0NTvZdBbzyX2TdDhk/Idibq/s4U
z5J5JlILZ1cIDiF+QFVXFBQqAHQIo4st++RCFufyY4YTuhTjhRuvaRqkaxGFiLPK5DOqEMNPebe3
MDyxf6vMPaJQCzp4TZwWOJNQQcqKC+2UTJ3gaGAodBsH8E0SfFgD29MwruK10khrGzFH70ZOJSM1
8XLZPTabHqWGNRLp1dt4z8v0EVj+b9LPuypzYfLYvD2JKKzK7Gskx78clMfKes3LkgqghIluPCuJ
+VJGOgoGS3lsljNZSsYiLdEIizmoXGWlo/too1EA2TQ3CjLIpdhEKSebnAdrhQp2lXeRR6UawR4n
hfMKbPUJ1sMLE/TQvMq5OoqquKsKB/nJkiPQQ9JpguF90pyf2dzaTo7RK6pxtAQTu//9XGa/nUqH
F65Dp7l8ghZCSOx1L9VghSvFmvadbh6rtv7iFndWh2lcayoVrimHBmiMPBP0whb8W8Ngbl6BBn5h
5/c6R6k9GsucFmGyTYPmgfo6p4LK0AIurcMKC4gbuR7pAT9ZxTwMZyYuScXwYzYJ1i5zSKbNhadG
ytYMwZFwCHIu4NzV9yNDB3z522EUT73ZvwcNzCmktTOpZKZt7e2QECvw/EiLtD23bAsCcHwZnA6j
DOZYnWCAYBh/KKsYXRHCQYAnaROIdYYFiqKmxbvm9ntnHrxB1R6GJP5hnr8Op/oxTIwvXU7nJEjZ
axXjtzpauxQVm4ExtRPCpzv0rA7cfVz5rZSvRm8iYuXO27T4s02uZFrSyqqlYbfhbIyIkuYfu9Ic
qos6TfBImJskMGDn6MqXCNVDk1QPlkTaimYZ69iFIderTbeQyOnxN4rkfUzXb3AemKF4wIA2qrJg
g2f5GI7Zk553d1qALJWY2rLLjtaiFB5adU+HuadKxNhGv7rw9RCwBz4O5vWMQmxUq3Pxgxxjh1D4
QJXkLYor6cLVKW39XPcZEYOst2ZAwFo6bMe+3oQqRi8k36M9/GZ2+m4F7ZuqWnetIjs/yrNHeGWp
nfxMxW+Y0NAo2DeaLe10YR1Frp0V18a8QQi5QfAinNeL1ADYTvO0y+T4CWwTj/pE3o4GL6FSE1Sl
vfPYxNHaFBV2WkotV53Zx2ScdPO4nJznEEXmOpfNETnNEsBb/SqxPCA33MhZv4BOvI9b8e727nNg
Z9vZynCPlQuSYWAzQi7nqORXB6kUQt32JSTlU0vAcjyH+XiXiN5ZQ+Ha2TOOx24sf9F977WxuPbF
5MfwGHYRoQYwe7BWYuFjShETTGk3mD9VAcV3eXBliuLxfz1Vlqf/8dp/PP2PH7v9xD9/Qdxs08lg
9JQ7bEXtxzgptQ1iEyI6617g/oM47C60foQaJiPm+aEgI+2f/AV9oRTfkhj+++H/4jWsrEitA9oi
YojTfbvQuKdotj1kAUs44f8MpriFUdyegkts92J+lmrXt8dbLEV2i4FwYOR7VpTrKzUAMLO+xdQo
t3CBMXdm//ZllYsAl/Ly6txqd4HpoORxYhZlNx/zw+1BWcIN/vkKMV1pByjKMrfdIrLcw2fi/d7e
5j9f3tJibs8XqgINu2AlKkngdo3t579zIW7hELfXbl/dviFuWRG357eHRiNKQmQ4x7hfkDtjOgT3
3r5TFS/m2BPmukC+maBVh9bUubGpJFPe4j0Yp8JoJiL23x5ur+VKjbam+3Kq/opj+CeDFb6HLYmy
3UlPTkg7Thjx18z45mKIFMhUSzBkPISFZ+5Sd6IUpfmWqSxxTkOvSh9+09YZqFJ5cKh7sqbEVq1N
kwe2059mlkkC5gIPuIvEMKmRVu4Ud31cTQdpYkWQBE3aU38hIYPIb0tgmOD6Ga3KIxJzV1Etg7Cz
XlVIyoeeIiCZrfIikD2t9aZH31WCDQvtvQK7TF1SX0YHrHk3TBdnnB+cZEgPOlylY1SGB3Wqv2QS
1bu+CFJq61XSDMWlqavu0iIeZ0W1j0wZShSvwi+tfi+woqzHRuPX6GXJ5cbBLPM82YRMLtmT4jUI
HaW5lCiY7LzJ6Xzo6l4Z1HtjQM3dW/KskeaLCN/eY4As9+zDV892kGVnNSQTs2iNS68bxmVqQ65+
Y0SqbN/NRvUn8jT2+ZHukkOvyAvzjKbJ3nJiX+N2dPZCMwL8VdiIK7I+lfFDc2mjOJX+2+htfi5K
9u8zw5cOLoHg/4kzBnQLJj5VXKpeH0lWarf5HEYsGWAZijulmYu7GfxAZ8GXl3PvOXQXk16F0GNz
VBbuxNpQ29lP07y4RELkF0BhTJfGszWHi7MkY6RCu60AWIURWwK9a3VxRlIrzvRI92FcPOhhLWhl
1dPJ3pH3+Adkdj0zYlvZtQufQZ/x/8iqJf+CvDiajjOeakoJ+gC5r1WUm1E+XTT8sxO8rlO8vBNm
TyTQ6mxvNBWHQCCcbjvaIUelG2GFVdCX9NDNLmmvv3G/U3e06Z7YgPjqchCZKKE0YaCSM5PjT5Gb
lKzT2jb822v/fPv2HQvWFgiDkg/mOMe7osL/lQ/5q+E6P509n8q8Zu+alI+mHGmhyUsQIZFTgueR
PHtl/IS9+Kt2ydNE5G6aTygq6uMwak8xDMZVa2ovpZGCA3KrD6EPtG8AijLieBjmvjvmGUAsRT1Z
LTtFzR5OJQOYnSIWw+ehwvzXFOzzEihHEYpu4AtyJWA3xWoPVFP0r2ap7/q0bbwMJg2xraTZRviX
7YB9qlDchzrMRkhXkbkunJ4JitY/ARTyldG5H2JE89MwXWsgODS0DpS3K2Ms2YK11ssQDGdnSt8H
xWSbSuGJn+2q5UhnNOSz8JrIBW1Hl/iJOloNCSEAllHd5eLcMkbtDa93QdbINH6s4sDLyNYmxBb4
mFFA4KT5/T3UbMJErn50VbXNRe7iqTJ6BMxHx8HJGMzGn0Vtt6o1qCdWOD4EMbeOaSzp9CEnttk7
aISn96FYu1a8UfRyPA7p7JBa3r91tvFgzg9zxGkTyfDaKXp2Slw0G9kYrHV4rlVfHpWYpKUKEkje
jiyEJt2VulzXvfIaVExedZB4PlPanbTmzyDgckqxGjga6ejJg2VdSAJ6ctuC7rAonieZe8pknAiS
xyxi2feOFu2rNvk2tevQYz6KHWYWpdN+FCg+0tKeNhOAe/YCv0VVunugy8pVGSPhVR0jNVXXj1q5
MewQ/mwYpJ5FnYcGJLmb8Zt5APF2STZtR0s/qQk7ykbfdwzCxkLriBt3ibIvqrU2QgUyKHKMWOOk
LGekGeqSvjecy/Ao2MV5cYMNKiPN1adBgag9r39FaH4JgYOwY1apdgY9ycR9nJp43EUW3hdZWNqx
Dj/7SNNfO8IswKUeciHCfdyNhjelyishdjX7MyKth40p65+s1lim+0NZRX+axrovVFy1Mru6bM56
LEzdFC7oSaw0IlChCVFAKxEEDskdOGrmw7KVbAysHXAzaFPEpW/LTlvLkU5EPDWfidPSqa8QDAcY
30KXCXn44xDaehTYVSn5RtJlbaO8G2knrPQJxj8K0x3VbvEgm+oZxdRXbya/SfdjmLgEe30KCCUO
d6y75jXnw8rx3+mFjlyPip95wPjsVPHkZUSz0ztr280nSJZuU9Nebm2SK0k7Bw3UjndaNHY+vKnE
A31YeXhurZP1GSnGvLGoKDncd1WoWXjptd86mu/sONf3hS0dPxkbIi7zbiUjEujmQeXabukV2jrb
Zpoe0VRBhEF/SPh7YHqRUcF/iMyO99OMXg62AuZDfZ9RevqKLhe/IvMZKSbfVZpv0nu3oZLNT8qc
7FmRIrIOiotVwmMjkuoxstgzEwIy4goL+rXo6l3UmuzfsuJ3VFJ07clEOczKRkvXPicWEp0yOOGQ
vGCcR/nmZnTGGmkyO0P7hVHOF7r86CbV3RJvdU9b1sVEo93FDKUIGH/I0oCIdCYVPrCaB2bWOzpD
ziUUcLmatlL3CRnIK4RhOUEwbFwcC1szMazgRwhXMIzub/GN5QO54HmO/9HWT10wJS9ZdxdBAg7h
8tZoD9ioSa8f1MCXAW7WJLjSZXE24GroPrfTmtXG3PbsjVdBqH1JBRtcri3VQm3/lnSA8SWKwV+w
csAXf9QWTWbfkfKSphBLawjiBk5GszAdUtbROOIuOVD2EJ2CdWVTF/uUf9lati4uWEcLjkr4WzQC
eZ2DcJvBmH7EHYf5f2TeBGnWOUeO6pynBbQxEAWozoHpl3mc7lRLTIyKDWWnCjTYoVMnq7ZQ0aEX
9GoqDqJozvpiEE7CHntkn21x5DkHdZCBX+Nrz7pOOUC+tVeNiZSrB4JUbHKbtG/R8u5TJU6QHoT5
YYASrZBj/s8ry8tEqhQHPXoycJisC7Xr1gHisCN+cG5VYdXAnZP16z9P0ZxspakNkJkHE6SazXBx
2fxNIROLNDreviJeAKGBlfiTFQUHyFFIOG9fzpKGMyCo3DMKEGoz3unb67cHOMzlJim6N561O3WI
0Gio2bEJkUZEy1exQ+nS5sZ+op/KJVjs1WoujlWDwwBunwuLeKa0b20bDrOwK1/vJihEFnNhUIgf
mKEKli3s/CzuxwgHh88BOlX8649yeQAtNwCQUF5vL6WgZ9YoS4p13YJa2A9EDu5rxfJtkuJ3Tths
UDM3x9tDPwTqeqwsTNtut9PtRvGEtFm9FlrAkJmkONIG8XA206rCeVpMFnABMaEHVJBhFfyBJMkH
r53D6oinvjyiLalBpFcF53X+pYVS4daV7vAgXDo5MlzEkr/C/mHCkEqbI3JHEIISqQCkiM6zVJR4
cTjGRyMsY95j8k3ZyvmAivQ4UJ6si5HBRYINKNOIYaO/zXjKnKojvYXq2Kodio4KapBhlGwlFnt7
X6m1R3fBpfPY1Ud9HJwtaIBTC4v02OWhPBZWAx2sIV1HdCGDkNuLIik8Tima4LFbULkL6TtFzR1j
io6pA4zEvP1C3EwCT3s5GuWxXz6EcGRg0DXxuQ4BXknizm/vPaH9dLx91cbcW7uETVQzyTtsyvG9
XDAbmvzWQ3Xeu8x8Mz2W27IXe5L/xo1aD8fINAHfVOxnlLm7a3PeQKyObzojeK925ImsKRjOam8v
t+0PuE0sVrWVokhhO4ex+ZMPejMPXXZmrF15Dr4/dEKhYqGUAq1IfxI3cRDibB4AOIXM4fE9xRvz
3nwIBvZ6k1tv48j+MPrmJckRQiswLvIKyWU/43qCVYZiPUn+8cD8fzvE/8EOIYSLneB/HxRDB7X4
/W7j7679d0fEPz/2X4YIof1LOHSIbIHlyiDYm9yA/zJECONfQrfwHBtiCfzApfDfyd7EgVv0mXFK
mBikjMV6+18GCVP9F8gg23IMyxKazmDy/8Uh4YjFAPHvBglHGAjBVd1EAGup6s2r9W8GCeCL+CfK
uN9JKqYI/fm6CwF5xCJeRyCIaQu0by1odWk8OMziVlU5t37RjS4eAEZehZOxVChIh2FOvlaleae2
zpPTOylYlypAWfs3dtmpd0xIMwDO4hJLlBrvgXYjOEgQ+07LcNMN2eOxguOVL81tMS1x3hDKKTGf
Y7dLaG/PFy1S7isAiuvKEJ/NCOvb1e8zzYA4FQ5nU8HDLq6qbwUD8wUkGFot2PxpvEmZ56dhAAKh
QXRjJzyVqaeOz8DqaS7E5r07PfSZ+yQZWNG6fLpZ46V9sa3kqxvcu8aOztwnT2NLeKIqL6k29+uq
zTFvE3ENNkC+zVH1FAXlQx/U700mtxPxT40KFBiHyAuzoGsn0r+eLe3atiDolZTfIeyEseRjFrZ+
b1fWUVoaEB8+pzTkPYdCvpmlX2HTMnJ9G1DKJTQxlq2CqplkqpqX3k3esj7Yhhp4ATrHiKuKH4a2
PrejfUwJCnyLAFCDH0kCzOS9G/ghN0DQIGga7YkNAZN92+aoIh9ymFOnCD/Xas17gDmEKy3Jdiq6
P7zrsBNsHB+qs0dO/RGI9juQ/FzMRgGCAAz8IT9CY7JgNOsU+bczRcH4aM8fqNw9ymQW1wj+Jz3h
vV0jIulT834WtOsqAxcsf3FiBmyTlqMdNMqPWb3CP24WfjUBeaPzmnSL0DoZGcQAR2xCwufrEYlk
so7tga1gVVh7xjDe0NPrNakmocFB/YVrZMyF39Vwc43K5sDP4TOZtYz6BbZ1tyz+GoP5aJYUuzIO
L/GCheG/bes0FD0C+GxbilcJr/noZuF3kCnaqpXuUyLgKcXhOWRy2VBVi6hjG0w0yTrKUaKarcMk
T0xXpde+dfmtpbHyoDeBp2VutAo7QLpG5FEXMXEN0O+o3CWEiHds0QYH/6cBc5BBtNj3gdhHfbG+
XSwBTEyYlr0/UwivZ/WvEr3qweK4z3EDID1y2daGr/FMG4RhYKrxAanWfR9j1tW18L5ui3iTTmDj
TQrBBORW61SbMDEjjAwVytHse6QVRmhi79mF/uC2Lb2OB3XoQGlCLdRLcrGdmqZ15v4yXY/i/KEC
UKcV8ExMlVQBe6R3sFx4dbrPIm57ObXxOKV/UG4McBt8KlIvX61hFzELBrfGlaC+akuA+FKs9ZpC
A5K8goFTRPQlHqucYxUW4L/mIXzTcAZ6LRM1TtPGZXIo3wb4CCtln9NuXPUZl5jCRYdmcltXwF0N
TofYeBIuBXtfpbsQDuecfqXkUKdOvtZrPuuOd6Fq4Z8pNa+jRp3jJ1AwGy3Vrk4UVWtngbmzPQCi
kstVWub72iR5JsqDY0vv1IdRDVDPSb5AKTTU8C5qjzp4Q34/7ToOoTDFE4pz/CgAaPlOgWkyZqBa
Y1bIbNZTuA/xOoyYgVgI8F1YJyLl99qiplfWjduomU4OqydGq2Q9IFuvWIHyxoF0mQ+LWjb/UljI
1klb7/OKhaWgg7IuyT3UGwtiWA2EVYVpoUb4UDLtAY4YsTVh3e1yJkRrvRpoDsqpX7v6cs12QAWm
mHyNhMWylPJTL90/0OAp083MayJ49EE9rcq0CralqRwd2l7bNjSuaTQf4HPqvlHzD3Kjlwb0r58K
DBrTYJziAZVZ0ZWNVzc0LN3W3MgkLrgZoPngg1hZuXMOg6Mao2JyY+ORGswfEfSsndlcke+LyDpJ
/4wyD9aRUpSbPkL+tiANe9OiOg7hz/VU+Ct49c/qwqOm7bLWwHKc1Zw2ZdklJZCgrvFcgZFYzZmJ
4sr2Q7zwW8p2gifS3kcqiZg2dUqYm+6VYTDD/Dsl51AoQXHSq+A71cU6JHGAVmjy0xXZozFwtFKU
VS2+jVmk86asJEPsqfqqUmgoRWM99dx81zaOGjjsDn5rHbGMyemyrCVho99PMk28EEM9rIZHVXY/
Yzc+Sxt8p9O2LBZ2eBXpz+0sH91dmzJXT1BEtTYTflrCeTMx/xQlFTTRBTnC67QwEdAbqBRvNyxq
qXgNlIcjqsBF7PGkoO4iaiex4i+jr+7IsfhE8vEX0ehJZqhtNacBxe4PWowYSkDrrhf9Wm7qlh+j
Swsa9WbypTpRI0Tobg0VJthao7WtWe3BNiIIjieIn5D6B3EeBnUdJCorcIDOvsah1MWWz+aIBX9W
f1W7fXHmEIl2Nt3D65pIQKjf424WRIJwM1I0ShpGdegoba7luV96AmZ2URpG+XMB1Qeu8SfU61dZ
qQcNXlI8cp+keVip6q9lki3gBONHG9CITBf5OAFZpmn26746WcN7RIoWsnerWaGaYG4+tup6sFls
XLD27pJMIEit2GhNgXmKeoLx9VohHnUNorD1u4rFZxDKU9PPLBUOE+eg0+/7DhNfN44b9CPT1l6S
IHpUESvVQPWQ9fDeAG6GiB9w4MXroWPel+DA2k643zONuQzHNVPbTS4W9sdyO+TiMVYlO45s2X0l
zBtHRdv2MQuiEipP89S+jemcHsayo8dLgSYt815V4DnBs9kwL5lXIPoteH/s39g2KFb1iNqsWUfu
2Wg07AFlpoLmUotTsySuKtFl2brElX4WTaOsYFJdpll9u505MIRLLEdy7SgTmbCKTdtQKdEBZO7G
LOyUcTbzT6k0d0MfvMZJvqOWBfx6ATqTciIBzLdG0WIYDK76jH6pTRBKRWpAeEMVobCE4hIXv86g
1Qc0HBVc3+CzZW7h933kI9+mYF6VtXjJS7ZKqcI2ywZq6DKJI78dQnqfbFrNfOAjLyirbQyDN9fg
8lBPZXuUQ0+tBZWHLZNvj717MDR8P22l7diBv0e1zV2CvmjT5LfN8XCQ0tVoTWevmQokSmmWv/LB
isRnKKxk41QVLdFAztohbHj457na0J7Dd2Ov9GoODhFkOXy7o9cZ6qPjdMTDT0Zz0JZo81JsWkp9
P+60nlA1Ym6tTu0O1UIeuz29PXTLNxaOfdMdbPMLUlZ7EMhoD3bdlmt7GhDFxDoVMnQzZm7W5sZn
dB2qb5kAQVOgoeGbcDZKu4Gho+9mEftjY160BaCmxraFNRSoGibeRFsnC2ot16Fzmi2jkGJ5Lzf0
45hnz5Z0s019+0adcsq1C8LtRmJkyhoeps7HjrgcT7xBLimw+7jB4rnQ4KLiMqWtivsJTpyNGvGE
9PhUdXh7JLx+Nu1g5YI2OwEYU7c3eqSzcOdcKHSw0sadDZdOghMIrF97LAIChYDkNm7/XZayP0VC
7U/zfRbZl6pmwGVkjnXgtzzb0UflhKAo6WnHYZ/tM5Dtfr0g85wGvB7ZvhiFbl+mAsoe+Yt/t2fk
2wKFX1h82pw8Jrk9HBKCuw63rzJcIQvBTyytkATT7mYE71fQJvBqTlbwz/YbVJtmU+oQAv8He+e1
3LiWbdkvQgW8eYWlp0R5vTAkpQTvPb7+DjBvVZ46XW2fOyJDKVKiEQBus9acY443OKAI0Nj+c1u+
UQTBCd6IjWI8GfRgO2iD4sodnI2UteOV14GmvCIbryuBMLL2+QgPiGUOivTJRJqZy4e6HIR9k6jV
LtSoP6235DFeKWqhXjiTOWCQwuG0v31p1x//vjlWCFGuV18vOwOvIGCLMu/GfWd1kieP0IVFQx/2
uTiwNzRYBKRFPB6Qphm2IlMQn5vwRJ6OtpdMS9vXeaH//g4InuGqnQDUZL3v9it9fUVWuewkwoi9
2z1ko2p7qnJ8eJsKmHcr4qjQjtcxGb5hs+6rSWze0uZauABI9dN4RYAAzXzYj/WoH4kvOiBLd4xF
HR/irhVOHXrDYpQnu1bGbF8bvfQotHjQ5FIPg9tNbYlOSh7RjR5Zm1WjiCkvTqRDu0z0sIYMk7eU
V36GSBz7oDK+Vws878lIEfrKKTbQ6S3vjfy56i3NQ8EBGLjQWJ4TzqP0HO3I0B//Ul/4TxCk/wGL
RS1AV0yFipoIE1P5WwphZgnyopZNv+nytghkytZg3OKVVawU5mPfsKpRRLYlA9V4NWb2+n95fVUy
RRnkoqGIfwNeWbMq43Wr+k1rTAjk6xOezN5kI6jE6S8W+3K70jn1aHeVluB//dp/JzlQqFB1Q5d0
WZWIRv07a4vFP6kES9Fvspl94rphbHvrccpm3ALqqkUTN2LU/ndI6P+vff1val/AO0wurv958Wtb
/Io/in9Hgfx+zD9RIOo/SK4E5iFj8RVVfSUg/RMFYv5DJOdYhRRiatrvHxVls/I/VOplmkVRbMVE
qDoIkX9VvhTjH4C/MHiR+mtaVM7M/5vKl2KtRbR/L31JCiPRSgdRuJzZevLzv5S+erkFqxlNAg0B
b1HBUcIrAkAV52cs9uSZWfA+ot44UXSIodFODeJ8k+WClN9nKj4zhfWlmhWjC0IDqeMa8NeT+5H3
OmSO5qNrc8KwUvmTKWF21UK6b7i2oZnGH7WBhX8cgY1QTO/20ADC1XxLJ5EoQpadkXhohRjNi8Dw
XbTttpteWfekBzFdggpJOX6WkNAbGWclTn4CIAuCbvLyQJst8qN5OGAETH0RfCutA/GoWTq2OJko
A6Cmn7PckRig0k9sWX8W1xb/ftdfBGj6jbXW6WIK2NdcA3kxW3YH98650guxcWW5s2a8lzSm/TmX
3LCit1KjCOBX6qAMoXmFrMn6QcKx2rKmKncV/I1fYFnekix36O9XrAmrn+GFkqmvqW2278vEdAni
ZGCONM8Cph7MAkUU8hEamm4qh5hlM/41bTM2kpdZo4LIYEAsVOVbcfiIeus7JeOxxniQZ2kwFNJZ
DDM5qPWFQWGsnwGLuxU7/z7rIqTpyInVpD80/UDGUhzd5Y2akT+jfoZq1NEcZPFjpHq9oSzxIDyw
IAIK2rJShSBsN13R78xI8ma5sE7WdRLv6/4n6c6WLIcv4wSeICdyE9m7/IUs2diNeg84icROYL44
2PM+yBfjMrOcBmug6ucaGAkBZMZAZhQcQaKzFyO8a8G6bYlFuwj0uZi/0196TdNwWNhOWJpF50Vg
kxAb+YWsjNCOgDJtojhRKOhcW1y6yn1rxqWD7IWNbJV9XUtgDYlRBfqawCONo+y2htBuYlN4igtI
ESt4OYoyGFRDPvvxHBb7gb0KIRmL1z6XE7ImOZsvnTJIrlKO7RbvQYtcsjpIAHytlgEZwXcPakNz
ZW0e97M4hqfCIqeQrmvvdaL+MOLYfgFfB1XHNbOQVj+lXv/K3sSGi0znsMs6lzqqsxgELJoqvTcg
GZtOiJ/TqmR1VxUuMVDjljnGFzKjdchr1zckbdI2SgtMNRjRNBXiniL0uyhXMz+JFoq478aoTo/9
QOYJGGN7wYm0TegW0yoX3VkWgjYcay8v6zN1epJnC6xFPRofh8r8QSrZULSZ5oh5tup58+gQi+1H
vOgvPX4IWJxsDK3+XU6GczLTvDZXmXzaVRfBJJUxq++NMTFPaULyZkJQsK0NIjYW4zsNY4IT8pUB
M9ApUw16Sl34Sb4Rq/U5Cqwl/xLS9BQpwhzQbtvgmclpSUaMNAJeIa0hrst04oLOcFoR+ShJxNpJ
ie5Ns7pgNpvLvdbrd3MhRhu2R2i9cKz5I9vMzliDRrvXZK73mGlI3SV/tDcXwL+0SONeP4ZJdXWL
qQLXH3b3vdZ/p2JoOaifAWCjczA0YVrjQFc9EztV3VAv9VHhcKkd2R9DgThsUdAldQdZbk8hZIQC
FkJXD6FbpJov5ssmNa6mG5VL6hkVA5CqAViXzGUzdMlRAKDjKDpbQJqZOxB7GM0l4kuEXCQFbTxI
XB3bqZg2Sbgy1UPoCElR39OTnWlDZIR5QK7ptRVJwNBOEAjapCTCC61cxMpAXAzeMczz/Si8ZJAc
fLAHL4Iqo1mKo4FK1VwQKqzeC1aNkVOZw9cUi6s1Vahxu4IxQi8fQdy8RuOkeYXEanqRB1LHmvoj
rOXTEEejN6TlszlXxqYdIBtHabFpxvgb6OF4jx8E3fFiPuYDYWSq0JkPZTziHshH4vvCu+vSXyas
rkhUxNKTmg5dL+O41Be1m06JavdLhxvxJ5Ti666U+ydaEeq9Fn+b3YQPnfRYpPc1wZwUYhK1f11y
bJiL/gpm/liK2UWYxEsn1r9UEwdDPOSdb4zm4Zox5cXAUpE4nyXaiqYETyKsJkAgQoXJyYSNHZGP
ulaqExl5gnhi54GPVjKeikhajqbUUrOpENwr9VshqvE+kYSDkhLqnpbLx1QnVbBI0beylNMhMX6k
BTknYNZCmGtIz/TlARYUuHTvDYW1d72clWuywOBkDCUtzeunHtAWIXibhsaUXbcx6LtROycWWSN0
w7HIZTSXkCO0MEoI0VAJ/JuMh3Cct7IgEksFo1WZtNxNs75yhZ5EhggU2KE1EXSpRbJLq/SZhfd4
siAfhBUhklo1VZd8ijdpamaBqjIa6PTqzTjUjri87kew45TeCLLpLXztRSNk9H2qb2BO4gGoFqN/
jHhT1nu4qTrycY0qVC4nx/qqU/Yy5R4dRk+rGStQglzP1zXcyNLVIuNLHD8XRTuJSS08K3rj9ar1
iYl98oANaYGRyBX5DTCairK4EzR9R5e/JEBv+ZUO/SceFZUNe9LalPwJ2EoSlB8K83ge7QtTe5gT
a3JxLVUuFAXQYYs0unNXP4rsJTBAQcDRMLBVEu4CVGiEfhbLY12lgtd32V2VMxcKc6v7cile8WA8
RhWWSkTDg9tVU3Js4K8SKqtvpyanSpqQO1mlkEiWpMvBHlFLxsVtVvrRgM8T9oaOG5Gg0wUkfZoz
Qdcba5HmTarAygIJyepLEY0ggSC3WqQpa3fmuRCKxZHm17ZBD9LpSFhjjN4aGvmc9RM2R/EOmirY
jWVQT92QzVtjkD+uNSg33eiNI6BT0q9bqmeakVqOqHa/pFAj9DMfYwykkLA0/pLksQQ86Ehl82sC
YIMFtHzS1fq9q5QBnR3TSKgqutdZuB+6jJ1ng9dMRRZIDm4l5C8RkeW+MVDym7PKp4+jAm2YGLOr
SfBkYfmM22hNjCxOTanpzO6dRM6r+ix3kuzLJNfZmT9YzXN1J16FoARogJIoYpKvJETZHVXHZABD
Ay7eBmL2FY24I2RWevRR+30ipyF6rJwRHqfuWKV1UM1Y0vJFAiPWwVzImzWYNSShMKPQPFOTtuJ5
RcLXiP4Z16Rax+pDybgfxDPJqX6G5ZiMGr3fDnhxCfKDr9XjiMUSDDZsSZ5NpRbPSX6MBOshTjth
q8Q4+HSk1Wo9ZkSO7fPEXHbdHA/ugvg4Xw3kFtnaDPRE0LNQIsjShIg8SBhUCyGB51Emgm+WrAKN
qd52TS1vu+sxKvPqlKriexRXWAdY5dM+GC2S/gid218jrQ4mQdylBmGrBn7ciRRLsvaartwZ87UE
HCJWIhiNAqtGTtFFkMqdTsqMQxLwY6xGj/F1Gux5aAY3C2GT2yboA68rqbub15jC2/qFROFuhxWH
etzt9u0La2xpmzYXZSR9wW5Us9rVKYMpj0086oQRNoRYgXinTplnjmybbz8u4k7E0C+e657KDbNI
vbt9959u/qf7poG2hJXijro9NmsyQuVyHXjd+nz/6RG337vWEpE9Ol16hxXR8Jff1lBdZzgq//lo
6mS5G5kZfZo/P/nLt39eAnElUl2zQRXzr0cLgizYpLnIjmiymPr9vP+nf6UURuy8qhFygglroNYl
78+r/f4Lbk+VViDmoYpav1/4dh+kJJ1mL9yAlvzxnbWWxLpS2Wi3S6FREJXeflCuV8Dtuzariby7
Mp39+QFIiIVWPVdZpiKQl7quc3ToCihSrTThNMtTubt9uSbFvmQxH0hYLnbrUPeXL7f7LGWKVpIB
cqsiWYIOL/HNMdMLNQqDbMJOEsVUnQ2Z9jj0nciHA/kETbaht8wVCv8KP85qW0FF8t+Olb/dp6rm
Bsd4H8wG6xYigbUiUC2MOjNht6NWgTtYHTdkA5c7mRxoXqdh9xsVMi38nBSMOIbfU6LGur3Ony/z
+oq31Jw/95W65WfGogU3o9DNYxMug+CToH64mXH+3D8Mk+WTX3qIMBDteqNix53zmrcHWZF+QXVe
+pamWikXS/1Py45i9K4iD83m9oar9VjfvvvbTXmee39R91zRh5tlZn0HWYuIVajbZpfKSbO7fWfy
kf19E0UiHbYI37TeAn9smOzwq2Cqud38fR/XnXvt7SDd3s3+sgNhbt8lhNLl3U5Q/Rdit4OMxl8b
XfDs+ukBKcvxhaBBO9zOfu22rhbgYGmNzdjTbfPvlt3L6AedR8wIZjX4C/acHBBnSMv2+oDcdJcf
MtMJrg+Np93Ta/cPug23z4XWO9vBsmtd3W68t/XFDgzO6OHuICS9JKZzIK91+1IY7osp+Pp5/uKO
3uUFkerCaaSi8AtBupA+8MEO8sPL9aHLKB/EDOlOZDrLLt6yCr7nvdFU4sUDnptr+6d1CxtD5m5x
UBnaw+jWuEgbt7Ie8iV1Io7FrNC/csbXuD6qmExUUOpBu9yV2heHZ05RLCOq016Rzk7v03wurNFb
4m4TQVZosdUS0o750G97ZyBcfj7Xy51ubK+hNy1bipEsck689vWYdaGXsVIf79Dz9LZ09UbFqZND
lm5wFA8/helQszDw8UWOKLnm+ML7SA+9GfA2EEM3s43lbvR1JoVtMvJnEfGAww5Avxl6fMNNS/Wr
ZbvMDpGx+O6Ar6rnqAjEcW/hCEQhOhMl6OjW0WTDDPWSCdenCiTrG+l9IAanZ6SinOzC8mzSh5Gg
1Vpx1BYlq28UJxb/64tNJ4mmEJrlV0hAjB8ESfPqJV4MIKZYUN2Zik7miueFee3Yh54Fce7AcoOA
4RnyPeMTzonWMx/MM+4085xd75ixPP5TX0AVBIx38n0KAhanaeYuXZA+z7MTPytnOt+Vg8gD2c8F
nLTkDMdoh/vB3qkIFx7ZYUo1Aeyf4pfYb6jrI9WMPsU7Mkc4YAOydKd45+jk8/P1wqhoWzIpKR9E
6/rR4+DGqTN/btpH0fcmRtZDuY2bYyd4Vv5dla6MUMNRLoj5P4v8mIy6n6fPYG9RSNopbfoLxEAX
vrZt/Vy/WCxqnK/FOVVHsJzdqXjKqoOw/YGVZtfj27CdsvtO3hg+kgyNEaO6OoYzcUUP0YTAvvNy
RXFZ4mjZTvmZfhTeuV0eko/VdakJvmhsVQiwidc/DKf8F+7t5llKtiZ0acJ4ceRadvKsV/dWy/mp
HiVAhvV9W7zx8FUWI6/HA2M97oLG5awjNODinaZ3IXOr+cz1yCnrnZdlJ34F/LB/pVbyLiUbes5s
3jMnRcJfOQTQFj94tSDRtRcJwQv+69lLZi5IN/vh9FdFzIeQ36SEqFZHLq4wcpGvrhcaZ9Z8KJZj
9Mwfx1PygUCUYBvtBcxRra5XdKoAOwFVAjjyWKikS/YAZNiq+O0I0cdnMJjlHwFaZtd/cCW3zVaW
YIsfIuxLpJsbyKYcTfW5swc7UxXIPXaEd3GUipSIr6e6esTA0yu/otoJ4B/WzbZstmKPdJpWjs9T
xslBaD5bZE48gWY+KPj+5cPA4n6AkklQjjRiEOw/lOvdyoHgI58DU5lrh7GiLt5EsYNpdCdXR/OB
pmrdIffhjIwrS2J8obNOZWU7sBeneclTROWvlwIvAuITL2xYiLl89qgFanbDZzL1TdpY215xSLD4
MiUb+w0kheXOejfPnGG52XBcB+cDEPS5s09xdNGC+YtPMCojhic+JgwLY7MhgcfATn4Grvuh3CtB
RS6cw1BOuA8WtmDtlmWOEQw7FCWMwYyxb1xKvEYg7fovxtWJTdHs8aBlV/xo3PB4K4fimTrT7JMN
RMYCf2lofVTACx+Eb5T6XD2cNhzaX6JfecA4mg0siKw8zb76oJ8NwFHrdRL3AQw9Bnplx0XIO4G0
8trZ0YljQN2NKkawqK+95JKmdz3P/ijb4SMjZ3zgxCGi4mgZ/RNvQeWXNcOBEMjFi2F29jM8Yl+M
PgylNNv4u1KTafG6IU4uWGcONXQHL3bwnmGWoi/P67G57wkfRtnArHX1jMCMD/rZTJlJueqFJ5UL
6Ud4J+5dF/wBEwLrc0c+65Krhl6+tdBy9WBo3t/UB+H4PcF2+OLQ9S7vYpZcPkl8HNenT16opDDs
avF2gWrGVS+5DNW3l1fyABNdeQB08WG8exx94cm47+zx1bStd+Oe6Y/zaGDjtqOP8YtvAtj3zTqL
rISSzO9s6NE+E7vIiV5nQtVldJB2whPNXZw1Ela2u4o8ABN/p8tkttyjbPS4tHivSFGc/MDGnssB
ShmnQ+FwsZRMgfb4SNm+PrjymC6wWtvdrj4wf5kIaQPrnrO5MBO3/uKkB+M+5/mYD4IX451t2AHo
qkN4Fb/OoKAE4lk4Ck/SjpPEv5fkeXK+OAj6w+RwXjhM2pEjzrf8/fxZXPxMocNu/Zxq+8rDUFfY
0j3Ti6a7WvmcPcsPnMbywPR8fcDK53FFK4xRgZUwZHGsjCOzn3bPpwxLLETxDywSMufPkUNPwHvP
fi9gKqNdN/OmR4trhouFPSmPZKikzuoziravbzyYNQr5CLix9wyV4ZY87/jAiWfwyZ4ZBqUdnzz6
JQf+MsaAVyZ37fjGX6G889cgG2IO5chqdgfrimhE23h/gzkXM6G+84WK5+wwoIaPXPZAzEPPuO8F
LujK47zgi1P96KOAUMM8ue08nCKsFa7QO9c3YAQc4bxxlXvGfx41rRepjqrn6mU/vC0mf16Crfiy
6UGOYiL64mN9NQLOSrFsmbJB6/HGeGnrOHhCvGUVJRx45KxvJvNhvUpVL5NI+bK5TsTgSpCmeZpY
LBDBeJf9UIs3We2FF+zqSzAv0wP1g4jCa//EvNkxptbvjYB6UBvvOATlIb5LZod0lR6Z4BaIZOgV
e/RYa02fq76DhYO7D3Ft4uQGtoL+KFzw4cUbtJLAeHeVBa0vOQ7USqKVvF41ZGMP+j6L4s2CeCTf
ditGE2SEU7V3WJhgoUHjwjGBT01ytOOH+cAm3SbXiqFhWgc5WbItZ5xwcD3dzfVrkQcZHer3kRMv
Ug0ArEf7HIj9ykvs8Plfl8N68CX8HyzR/Hh8eMlyKos+y6bKY1pFjys/yNJBz88MUQZlifFr2kkz
FYy1CFBhbEzemE5xPgPhTBw1IRuNWW2CIOqX1rEqn7Wjbu0qTiINEQmJtV8UJ9jN6rBeBmZ5JC+e
2rDzFLYk2JonuOfzfMfKXIRgVQLJpT62Y7cBWFXxSgZ/Vq6cn0t41EpPwSOUf5vs9Z+ZWo2nhB0l
F3DoKXxOgbyfa9Y06wVGsIXNiz98cc0ynbPO5trNN5Plgs0CcvUGhgLLXQfmQwwyza9f534rbgHd
Mpj3m0T1J9VnDixwJ5n42/3pfjJPEiHtI/oIYA1eEAQMcl1zEZ6aBrGOV74yXnEFTGQkU9PGoGUd
c5ZDIal/RyJJoE0H5QgK9zas0FunACZvaQqyw2C1MjniLzMOFBH7yeOIig3rlOFybQURMTbsd5he
WbuhdrLNxyJxqDuySGfGaPuNdCJ7l7VBxjqFhfDIBOUox2neyKGbH9qvqf0hT05H6Z9vC42D2Wk7
+VF6r10+lEYABglKQtTsAb+ZLI0ZkNWdAiXtSpUdSdZdTUUa++PG+LQaiQ1/9FbLupd84MLHjZbF
1kMGJqV7TgMeGLJF9VEwL82eQ2Fu8/eq3JJYq2ou8LaoB/Dk5E6c7Zf0HN8TA+fAruPi2rCwxYg0
7LsGa3h8EFmQKMf2jaAArmsmUlat3QW2ObnVutMLjmhXJ9Nuv/jIlYnHhzgxAI7w3FpuJ3weaTOw
kLNcPGlUvrBDvFBvAuQUoxGlOvTV/TBNGXur8DrmuiODCSc3UoMuPRL/BimOeIL8OB4pPtLsBGqL
IjJ/X8WFOzotdE8iX6SAyNIlJ4k+tMUBfJuH5hvVGy2xkXKtviVzGgU7iEGA8/nJVO7EN0zdXEIT
H2W0Nv0vE+X6XS0EkernAuXYX2Z0h0yy6J9HOt0aJvjXlMuGMEblKNR77pnZeT+Xo62dZjKb8LYz
8rcIlV4nDUF657Su2Hut9a3rjEJvvQa8NkjKnclP6B4Bpi18dMtqf99FZ0v8oKHOn6LHAXq+kNUz
wWZ4f0U/dczHi+W0fgQRiklGZtdmh+/WafWqXiwtyL/Dp/mOCc/Czh7vVXGfUNmVa0bGzUAhgFk3
x63ZF4dEYRkSCM78K6RIf+lxyO0LpkG7eIGPjGDr+gg5v6JKiAdfgfCoZzsxMTD0d2uY2L12aSkM
q25SB3nHJ6kTsYC9I9umaDyQT9aF7Jwil+W9ACC+cbQLhMnchmKkOPnz9V0VGDKwVZt28hAeqe9q
F6sP7QqQB421bVUHI83IB/BH2OMZxqT368G6dLXklCvAuPGGTZIAnnrnNKvDNg5MGRUd4wvBsTBk
kAjbPBPnOlM2tQFo4NTQaG/283Afa3fh+Lhkr+rgldEcRNGbwhugootU3c5V5Lc6ooODRHzXOfsi
PqS/L97G9zpjK+8yAzNK7jGUuPGBMHMoZ7v2wKwsw/RGqffJ/9E5O8tP3R2NGMT76QpLsvXhbA0n
ZA+YloGfTIwXOCuPuezGGD+otCE8+GDEIFYvwSE32pjyVys0IHpHO8A0CeYdx26EJnB9X/zpoB0i
RjevO4QSI+FA2qUdfpjBMdwsj0hSR/aWUeGFHJFh24JYx05n1m5de7Gxg3vGWpn9nrNEH60A3gDA
s1ttoWm9W77kM2YymXtQQE3XPOpPFFk8FJ9ILFSNHcZO5qp96QafRIuCTjuFO/qoli/im2J/tYl8
iTUKXnIBu/sxTinup/uQBb11Fvb7GYYjx+Me7m8QPsn9pgZRHaAKx/UanRlN1bf0OO010VY2OQ6e
jeLmF0tEaHaIGM5cCXDkXjtLLhVvRgU0j5vpUCKoCz8UG68yJpLmtdgWNH/c61sdiJiE1aD0Wn0H
U/fQbzE213cP15PmRgfjLFBSsI1z6ZV7cbanh3jTC8A5DwYZpT8T27szEsDpMfYy8PROuLzqb+F7
/4RWXYx2+NufVI74hnfcAow9iOgROhJNbKbVF+mCM7I8zikxjvvS9Jr2gRPdOiajhw0hEcU8rkc8
CcKmKVFisNgKyiP2iHVMLB2LMf9Udba8NTxiYV8YRcU3OmRhAH+rgz+dMH7vSwCB8MWh89XvVfyo
xy6fYulSq3dzhTPHhl5mSj+susxmwxpBbLYJrjNW3XmOpazBV/bG1onVISsEARgIa7MS0UczgeIO
X9f/S63jiGd8mg+mB1fIC7GfbzF0p4yZ+wgzG3UV3ku4zXWF7TzULadz+sP4aiBBYE1rvuSHOMg1
E73uHDQvaBTK0FPhV8MC9iphTzOLXRUtHVptJsIge0YCfk+kKOYt5Pg0ZqAwEXxcYJPYoo1D7tgY
wUgGqZo8sdxkhz6/prK7zB5LfZSO1t0i3VPqF7fFumdHSeLFvAjkPcGnmiEcZ/+Dq0C2GeIA19O2
mZN3+IWZgxL2FG3GX7T+2DUVdmrQN7HDp2xg72l43YtFkruNq+W5N/yw2KhH7D1v6+gdPnW0hmzF
n15Rkr/0n2jyS8rvrvSlUT1xrU2KS8ByrqSqt4d0fm9/sqqyFRQTjOPWEcMVtjQ+Fz9I3hnjUBew
4jhIeL1wCHJw2gPlAJkySuTVdralzYQ+iPIBCiBWCIzyKDoqwU1eqwcwEm2ACF7b4GRjZ7TUu9bJ
L6DupIRkt4/yvomwfyHG2aN/ojhknaLzyowsNtmLyVyF/YnwScO+/koKyUtJgegPraIpRAGTCONO
u/itdwUqRcq6e4meBwmEuoszPrkIyJjYPlv1W/VMSfWrS+5ZaQkI4e/6jqS1k1XupJaScEWbadkw
dKQ7uJZXAajAdjxJL+ZbL9hBHbC9P/CRVPzhoXvR3yJGUVrifhlqDrOSNm3C5C4lJijTAqQC/TdH
gF3gD+Sb8luDM9ipB+UysZ54Mgx4hMf0Q2bfG3oLl0hpSz7UV+faeDQJsA/i6vysPssv66jtGnb2
1DXOyAVQCyj1Q8YHup8c4JseS5XvxFrrI2N8Z52UPVdHvCEKkpCZ81Tdg7CPd91OlH6uh+4zfqpe
Km9dlZ3BHSubsDuHNYBCQrBSAM7fdavyaVkHA6akLPYL+cmMO/sbZEziLJtwT2nA8GTDAyzJ4Gaz
AmAA3sTB8NnZiw1zyeNZI5pu+2nTbSa0CM56HDeMJOE9y9ujdSI19bHyy1NqvC6U0XxIKkuB7N4b
Hi7WKXynXxWh9hbfkOk/FM8fNID0dbR9JvkBbyRnmZcF8lw/mXc4HkrWACDkGWdfDMgZLnXxs8JI
DmGM4qdN0BH7+CA/ai/TL5nC77tyKZ+uW6z2xku8mx65Er/rBARcTUH7WQ13xuVRJRrb/qqd+AkW
yumKugHXySndCaeeGZlL4XqXYft36wBqCkTnd+jfkX1Oo80ge7L4uux1R9+xOKO6kcr33QiUb9x2
1qNRCodOCO9gVpY7zP3s/W/fjrCJSJqYWUOKhuWHUHgcsYMBPq59n7knVFReI2rzUYIFces+1fEe
UzAT1QqCg1xe0ApdVV043iJG/nEmxPOfP8nX7/7cVEMgRIn42IlFTtwR3bnb429fbr/aqQnPNKda
hNqyZhz498enckPezriLRRo7xDDUv7+E683bfddqZIkemdqHhWbIwyWTG330l1/92yNvz6GV9Ir+
PFvZAJbI0vZB00zEf03k0ajdYICrd7cvYb2+xu1bJPNoFG/fmkaKgcYQC3wTU7T/8+vDv97mn/us
UMBT+ef27XdywmE2TDX+3+7/c/P3d1Eeic7tEX9+kqoRavuWqenPD0yl40Vut8uRdRnkBGv18dW7
v7z87c9GEQqsiagwO21DFpB8pvPKGjyUURS/1hpuXBB+W1kU9Op8mwz1RtOMyKezLwayUh/DnJ5X
nFC7WpRHKRVYj44PrWRt+ortX6qoW2HoNLdHPtHoGmAcpnY9Mi9xKHyaKSlhqvxuGV0wF+go8Yik
jYAFpVdeSFQZYUxLjiWAEQOESwlFgNSElrfAoIrvNk7MYMgliYoxsb/DIG3EBllBejUAzMDkwdny
ko0JEVuttu3mBg2e+FjdtD7pgMFTnZ4US2IULJOHcVz2+ZXlmVh7BfFHgMrlxPImlbVlnd4l+Sv5
Dr66pnezeSMWaSu0E0vFJKcqlzW+BUyziuJz1OY+BADGLiW8Wz6g4uyMHgitlsBcyZunKhY+RH25
L0BFXMPPcSBJRCnYNzPgWPJ5aYqSJB2LDJBSIwSl7464GSiAQi+5EgI8IRfF1QE9UhNC/JqVxuYI
dSQ7ALqvzCKa9RaGiPUqlYIO+a7CMcowUBjfczfJblrJv1CSQKozXkNsj8B5l2BKvyRMTGP2VYwY
68cCP10btehX+5+oMD9pIxf7XlSGoBSXKIji2K+EzVIjTdQ0ttMdpuBrV7wYUNakTto19bxDTLLN
c/osC176WL4QBHE3z7Idjw3qqGI3p3SESF6IVsdbh8Fi1FmLMdxfG1SNqvyED2kg2AHKtV0akG41
4tN0E37Gk9Rp7xymzxbRn2RlZ0lOPlVWW9mEeXghd0dW8c1S9cg5ZqDpv6uk/2xDnGYTxgFbZI5v
ELlwxIjjOXSG1GCz0aJ9tJj2FQsZd9Ors2oFssd0X4eV+rUAu26u2gWLzivYYuqgVk81VcnQGRXf
UlgAle2F/QhdZlLLYpPWRjDllMG0nj2VuvapWVgmiTBvozr5BbkIFAQW/nx8qkxm17nDKFgM7bQd
0gT2AJForTa5LfYfOxez6gSs622p5NStZZNkGIX9ZC4/T71Ubtt8eYc9z5ACHApZWeMiAxBctIFv
7PXpPoWOBAPAiJvEt9aMERzyktQ9X0fzo5v185Wu9LK6dhcwCdM07Ics9hq9Rrk75CBKxONshA9G
RCKkpADLtyh/KKN8mZ6bnIJOZg3yNqGXWa3g/jBWn5TexIijyR/1l6hYP3WaD9u05HBNhNVFxryX
NaKbxpont+aZyWvAWk3kmC3U0GoibQf84bSsgFpNvZ4Qv+6tpPuWRkt2r2weskp/Qk3eIMREfTsT
mLAM2odOmLUzwVAQVuBtbtWe0Ih0LebyVzLn3nxV+nMqlrCslxPi57NU41CXmtny1fD6c1XG5DD2
r5rEMFdjDNMyXfckhe52BA0ZNTphVVn+0xhXp7NGZnHTvG/WfKmBmJpi+CGO/AG1c4yOgW0h0X0r
PCvZ63r7EmP942SNHdTrnjKM9V/snddy3EqWRb8INwAk7Gt5R0+RlF4QokjCe5MAvn5WQtLlbUVM
z/R7v1SgisWyqDTn7L02zY7Mq8kHegIhbO9hRZGLoj1F/Db5dO2X2PGrnaFRkYn1oxdO9Crx5PZ9
8m2SxvMQIf8ymy7c6xo75jiyMSdMgvLQFK2DluzL1rkiAe/sxCb4t0m/zqOMlaoMb8v3oSEAsqPP
g3Vpzk8imvVNDf8DixecejNY947bbs0BgJcLLYTRjY5LMMUnYoC+lQSjr2yNsicMmxCGiMoTH+Pb
KKu/2VX7pS7kNZ/59dyYh5oF7dgndE01/Tn0KHql/mMg69t8nvdaVZFoL6h9FEwMjTvrJC/EH9b4
IMrRIi3YUZi16Na0RIo0OKMir6frxDcwVaIwXWs2RFzT0VewlkAVDBn4ZA9c7tx9WA7lLeCSx9DC
98/gve5E9EpoXHJEGjye3YAtP+N3VhNJXqUWYkSkcG4HYjv+6GJzujU6zv45RK1u+aSNq1kQ2UO5
yz2ccHHWJ9ukrV+gdMl12xU34pbIx1mD2RXm73Zumus3x6JdUEdfs+7ViWZ+6jpIjXKCtmfk5AQ4
CSlfd1rQXANGbq9RVytVKQV1o5zY2QTNgXgFujVd/qRF/attimoDPJI5VtXqLBBmeZatofxpTM/y
S+zMLatT/wbZJ0GbCOcq+p7VhIDd3GpZddJG193rpaVyejTogFTMq44iiIe2l/y0W1HQ+0KKS8Rc
IJ/1kaSx2CKfrQxS0E9mi6baftYbnRW7TjZe1XcUQpr0UZ/NHyXW3BJjKoG4Y0ixtrJZPWWIS1xs
qqtkcuyLSKikd+w+IypiAMwS9EZBNhxhWxpr2a6FOGn9hXwi2k06bYYw8NGajIQQpHZwFVJy9HNE
n66YfvgZ1Sm9pWSUg3DSBgr6KRm5wOc20dD7vFr6JEUxTqx0DBWUV9z3bd3uBgs4utNSAvAwWAYz
A2I8jps40FZENMIUQRy2bfsKbodzWHxS/7WU/R+WMs8Txr9zlG3es+/ye/P+T5bSz//5zVKy/9It
n1ggx7GZJXTnHywlG8ySiyfb8Q2LP0A5+mUoE/5f2CVxizGP2a4uDP7pF0pJeH9ZlmHgFnVs0xOm
Lv4TQxn2nT/8ZCSVOwbeA1xtGNR05w9zZJqQSWTMPtjhtHSYKavTbMA29xyPnZIi2eU2igQCXlYU
RXxYzpyuWxnXBZle4L7ymhViCDBjZRs52yLm8ynhJ1oacCGn1K3PdoJUHNUKvMOq7cLzQMFD90jp
qWDebmRpduc2Z/pNo0vflkg7QlDkVbvpiOhat47Tw8BTGS0aNTqjpqrqkwDbuphpbWqPypQUO5Z9
Tp1NEeG5sGckUfFUvkM8mfdWqwzuvMV1OvhbojFfrNG+LivelgHyoM8oXTfeJsBIN46klk6TA+Q8
cp8moYdbiMq0FMDQAeAmscXUVXC2MvsEFC8KlINgYh7KJDvrIaAODZAoQ0LE9nUK98Vs7Sto81cN
cUyAElFP5eMR5v18cPWu3lltemuG4Td4y8aDF+NqSClQJHlzyueJzMfpkeFgXGmANRBWNpSxvRnH
CRmW67FWKImQhZROaamAijCbNut+s2LBmaYPQeh+jSuYKVeicaqj7Npo21jG+1y4co2jChGX2oyQ
ujdOYEXMfIJX2sbfyG9hL2NukxRpXJkb43qKu27ryG2OfXbHKphSdrfjHPpIJRAFYhGp3CXdw4K6
cAy++51udk+5GdIYGjHygl4+Rw5Zel74ZgOoxreHRN2ITLh15p2d9u3a99NoI/uI4BLqX7ubiFBv
qPByo4fpx2QBEHRP86DTUTLK/KqHHYoF7TEICiperVPjWZzO7GDnnZ/Ub0YJHtquJ3eTOmiI7SS/
jXgiRwAOjN3uqitrwDmmeUfSMeI/9xIM/RXGBZbvY/EwQHBZx4HuAbfs1qNkAZaROLgCWXBMvfDO
9PILMO2Lrb82VX5b1RArEL+SuBOkrIn5UtKJ/o0TYArBwE/TqgQnJASqoPRbbWM4dgms6dN863pF
9pQqfDdLvG6EJhUx7YPpIuFHO/Q6UJs4JgCB4Ju+vhkFUgYXEkMa8M4HiiiOzRK1ZeVesWnc5QMS
Dq0GatXrqm2fHUSo0W4Ghtv0wIgGgh2Z+4FKVcNIdjEQS6d22dY2PltSyVodvklIQOnaGEWxF0VG
GbVmT1PpE2Xp8NEhrnFVdB2Zx3r+kXgQlqIzScf1tvQVlV47dSFzUN9AUZ28h75pJZnB+SXXnb07
Vw+ONnX3WpCpcF2UUw26ryrbjjL+YH8Q5DkNRGkfIJt5K88mIKF1/EMyPUwQJrbZCKnESvGJR1du
Rr0cyOq6HJt43xGQTtJAVUL/T3D0U9sNRapjR2WF4tY1bWTqcW3KUJM2Q3ysXpvMDm7ta5FF3Ql/
1TVIMSIX1dimxbO2KgN4lYHxPMmx3IX6cJ/HrrYxPeoPUFoA/JoeLbe2EGsSNJtN4JDZammy3Uqn
viPRZ7yIecS7AXoAAwtqjUgUDbmVlbXHIYtKhW3mPGT3Xu1bB3Asa3wr7S5IIUC4fQd9K9LpKs3+
LgB+TMjSGlz0QxlhZ8yi4qHtSDDBivKRJYGxh5pZ7KbI+OHGJw1rxEk+sIo/DEBfdewaBqp137h1
a4QH/iSvh+nOFMm5K1gdCYH9p8qDjRfoP5J4iDdomZ9ms3iIwz5eDSaQVrsPnLNjFe45GQcDlu+0
HTyCo7FW0QaH03IG/57vJC9A1ESWxb3ZgGtIwLFr89uQghkJpp2YxqfEsJXSiECnwfb2Iuy6w9TH
d+7YjmT4wisvA495A3To2TTt8FjhKgZP0KiB3zTG/kyQRYVQoWCjiKbuMMP2tGJax2lA4ZazJb3Y
LCONUNH9PXb2qbT3PQYFBh3G0QkL6wZeGmGRAZDmXLQfpgtnrQpm7Yx2WjvHWQuYdDBvtcIGvjDE
QJG0QluzG0ANkVGRRilPHRaK1aGQ83XHCvOgNeWVGCf97LHz2fBRbGTImi2qfVpNhXj2+znZQ0ry
aVHW1UH4Dj1vHeIpAPctuWC0GztaIMuraNRLWY7q+SNyExd1B7cAsSC51SWwU73KIkrHc9ojCqca
krODPg1TTQvp52EdO0gbn2y/nE/YGB5LXWCd7qPDBJlg11jm3ShIw8BoNiwQD7dFZKeOCgX2sHBF
0be2Sf2bh4/chjJWTtSZzeRlyLhVRYVkcMzXjUkrXJ+s27Cw0u3kzyibQX2EAgmAAZwIzsi4l9p8
VY+0UP67AC26uJv+jwUoDn/F2PzfmQbX76/N9zb9F6jBr3/6tQT17b+EARUK/4HtUGtQj/cLamDo
FtBO13aEC0pTeAon8BtqIP7SOU08wiZ9hTQQ/OlvnOd/suY0TJcn/CfEgFqhrUNKEDAThGPz0v4V
YpAJXMxTEA2XYrC6kf1+HZAUp6rzgUozWY4+L/7z20Ll0/A9FZTy7x+msSKNFlTZA/k2BNkZy3OV
tUNPe/nPwRIg+NzYmtD2NEF2F2SyPGf+3FNmkHvsQvimZfMYyafSK6GeAw3bDoJ/9wzja66ZRx6r
WiV2Bn+oaJ7zE0v0XVLR+Le+g68moW1GABg7yBT6Ya9HrAjEgJDTrx4DL3qpekbOJsf5ookvHWWX
vK37W7vyWL2WDJySOPpTUAxXWTI8eUVzzLLGufKTBt6jn9inSrpHkyXsLgpwjlaljjeXqVqfYCeH
+ROA1+9SsiiyAjr8PaAdYs/dk61Lhj1T+5o7VEnyzjfQHkskd+LNwFWcy2FV8DyrXpgkqo8AH/SQ
5pQGfi4tLTQNntvf6EDXd11MUcSZ8Q5PJEYmBl77lpRJD09JijajIyvGTMJD69j90dKGD2lF5KXK
4iHFCIRUDLp+kGakJ6AE9kaWJCJ7CvmiWEKdUgsmdimkdxiLId0YB8QwYIVtfA2IEIGjYtsYmX/H
DDjrWxBJfzd4PowZyMe72YbdZHtPfqiggw5rmaF5LBznrQsROVlMNVdTTOENbNZtE9XRvu9whxRy
2wj/eUiMBzLX7Z1lVexF8ru58r4OZU3clZZCBVCEflgNaKIal+rQ0B5HwqO9RBxFnfor4YsfQ1wT
08eegyxm61viA2AgeJxIMOeJnBw8m4VOAKje0Aola4hyY7lOetp3LgsJ8jODBtpGBlc0sWY6epU/
r+kdpwlBUvCza93/PgD53xZVZO4CuDpN1UFi0il0DMUmsb9rbtTuMj2vNlTpgCCl9cUbcMpZ/CBX
Rsrir89Svr2yuqlyn72Vl2ic0hGCE8e6mUewISSrnl2RK96TOPaxROojvXIbOuUTCS/VoTcrIj+G
QRKSqh2dXGzbGlcKRsO1Odv3I/VIjLHl2swiYBz2xE9gbE5V3eQwJCX7yB59DZugep07erLVzeg6
D2eEtJl2gMCE6cbqIraE7mvW5K9R3ZMbTWF2sNz7pMvedV2b1pF97PHiwoWa2Lla34ngIrupBeFH
PMLFl/axnea3ZECgLbo7axDA5RJq33T7SColIybMvqXkG7MIeZ2z4StCzOZgE6u5qrriu1fRKGg7
CyGd+OJVAZ1syXelYVzbgsjW/NfRYPXL+LryJgthV2OBByWOuGZq73o48mpNoklLB5YQVOcuiD+c
NL9neNzOPhlyIFbYk+EP1eDArWXEOl9urV48mkX12KQFoi4d6akn6E8uFyppILee43zqN0ls3iaN
c4ef1d8kAUYHmxQdzOiefnLMfRJoMXDGYS9VuIHh6OTG+GDMQgsOH78JN6Gp3WC7Bn55lYj0scv7
Hwm/LkubdwwAwjbuNarhos/XdAgsmCpbMcfP9kzlcu7aGbCHzNYTuBSMgM0mJlLZ7He2kNhIEjlB
vpJ73svbHA7WlcjH6zEm1d0060NfW+uwG29rUIWwLvGgwTIFWph+Ib6OhFOXWCGKeVeh670SICwv
jY0iOU0OetASLeR492XsZeQgoXKSRPoQtU7fStyAJ0OhNjhoXlJv2mo2yQHW3E538SCLm6BGo9aB
CCDb3jGTr5Y/nPJK0MzXpmml55ALuwmjocW2I/eCHQ589rLze5XbB2foJS1Tl1w5y/pWBYTq9FcN
hhhIrZvKSslnh1+7jnL71kKxZzQuxTqDGBfZD2xR7PxaNPG9ATSgnjyBd6Chnjxrr73lxeAJDHSH
FkX5LCAV2xz6eFN5/i25VcGghaesxP9FDjM7YqjUhjahkhzzmVAHlzayvjPnqNuI3sJckARwE1r6
RwApMptVfZq8mTnCXNs6NTMAC8MpMH6U2nsthxcGJG5NBhCMxqXEolKV8obJ4NKEbIqSiEE3srI7
X886qIsXP5lKEJMfsYlSoMib98iJkDYFkqmy+5hgqpzaNHpMurY6sIvdlGRokTTSfSQje2DNg5Hr
udYltqsX8lkgsMYIeLSYnqFDpCWr8HGrBd7HrGjQRUT/Mh3CY9uhHcxtpED0Jkm159PN7BtdYbuF
rQKFxwjVs2W8ytG8b6bp0oWyh008FZch2HVhiKDRzJ6MzjJORUprsCtIPUlihJdB8QWkpEZWpq8C
j1Gqz6ympwDKhYMybsLZ1yHjbz1gu4HcCCKswT+OFInydz8u2k2qpKjAJ8m8sM441stt4Y1fO5ki
lm8Etv4AgTGPHbr9R+XnyFos3CwdcU1zG99N+ZNnhsaJCci1qP24ekZJanI+CIp2d9Qt2c6boFgi
Et47273nIfd1TyhaJPXkNtapkBhmeEllrV2GPjrr8B2A2UU+9hvs26W5587Ei9b1dPa6e1mxykBE
sKFF7kLw9NFb8XvC8oz3Oy5J3UZiuKkMIl4opfmWiUrdqV7y2gaLnWAGG5AuS73edyzpkBUSqeQT
9Ti07bRp8wG8Thzj13XrldXQbkMF4a0NDa5Fyx7Vq9th7TCwgSk9xyFlwDhFn2DHCBUjn4S54ZZ1
JNjLMULpXeAYEgzH2zaGteON34OOUplXtu5uEPI9PGGKBmJSwGcqZ+0r7bV4P7Zuf2at4KBatiom
e9/nzYhuU9PopPpYvxqZWuJ53SHQnPSi6fkZbPPN1BFMPIvc3/ShvnUdUsT73MKL4ONpCPPuIMZ8
P3W4vVq+rNWQtphlrGqjTwmQcRExf9uUHxOvfu97BgzSJTyyJV17w1g2rfLJiK5rG9jLUCNLsoSW
7Ds3L6+6CL2fARa4d3ROoDGBwiryd+LSUvrQqMxUXEj8Vigj/kyHy5pyeXQnGI6S9D+smsF0kehA
d54d0ifTTH5G1PammhgOOTOzVqFL0QoVsZJD+XKGvDq19U7XC3q2skChYwF6tKFFaa1AxllH3a5x
jGY/JNF9QWjgxSZKZFcC2ETN119xDrAGyY41rJVtHQacnsXw5rbp25zor23jPgTRSGfFQraY9v03
goK87dQDuGySoltNzO9b256+aHBDD06Rj1dNIB79WVabsmQnX9GEDoY3i7wurYswWfZzCzqbCwLN
sYmbcuvE5bkQ/Q+zC+0bHzxo7gvgMpX2mOdedQfGJA7so1cjuLSKptiFvndVl3GJRoKJnAiOYYN2
WOfrDtHHueMOFhW6JsJt6LPFiCYnkqcwTd/YpNRA4ICGMskoXzcza/pw1oZH8DU3sKev0ywimltY
5UHPSN/AT2DqCHKiCJVoF3TxdVI6kEVKTOSuFhknR8txVFUYQQhr6ddpxMpGOISgAbP2GZTjioys
cNgNaf2uq2iSVkWQLEe9KW+ETZSYqVG2KsFCrkYX/ZKM0PeFpXzWJnTvMp0ult3bROPxw7YxMU/Q
Vo7Qv9D1e1mxT/QBVdqUXI95Ko6up5btrk9jSYUBmSVqHTBpV5PRj5tkqOydtAkNs6bgwERxaVq3
O6v+6qEN5rspGYLDiHhlJXX3BCsXk8xYg88Y3HsQ/cXGB512DJJaf8pR7CdA4UmU7tB6kRxtJu52
MurVMOni3CsuSx14VzkDCRqBS1vO+u2ImVcYE/0CQd52jCpXtwIV3Fo+1u3snfOqfrB9QCB64R7M
/L7VPRLt9TkmsS6ntVEQtexTE9rHJrXpRA/cnSRV4dQ72gN47XgdsLPYUQlamZluPHfmdmDlBks9
l9fSLMqbQl7CgJbf7LE4LYuadYK6AAb86+KP27w0+xGHrDiW4NKKfgQaVFJVcvQav/NQYTyhaGU8
A+4xIh0O5EnPCtTmn9eHPMZkbar9g6lTlMwnFD5F+JHoBGtByQbKu1yUeUgDVgzmOazF97gTPcgT
iy7MQhHw/VwdEtb7kyrgdxCgKrg5CzYA3RN6K4u59hCjX2sUWeATKhCLeqMNYX/orTEazgzk9sFO
0BOOOfjeLDTLU24FyLSWQ1QXHvax9jmyEckBEP9n5KpsYZost0FBvastu9n1bUCCaAhVyJlhnSyP
sVzoDOxsQNz9500/n6Ch72QMkbYZlYJvebRAUzK+5fDzRt+KD6WpT/tBQSh01gUwXIG8rZfDxg/x
uxmXvMz4NSyMB78zfx8uGIg6jTGSRtrNAqBg46GRv96Ozn6kfvATVNwHOR+XNrNFHTAyGXXYsePX
2W+gvOlOZWCjPgcUvIkMPvrlQlMfmHNJa5s0xXRmxRjo/m4BPvh/ox/GXMzGNiYmmFn7J6xDqD7c
gu2odHuYiQx3X4BkW1uh4B00HKtTWfVzeZi8eU0fWj8wL9QnGPf1KS0yvuDluon77sT6ZD4ITdD3
LhEQ1r9zYK0mxUcPwaJXOa9L2OtylDUdNgVz/Dqouwb6puvy6BQbwKCXk285ij3CHNDJFGCh4Met
l7MtZK1jYHfm3fMlNSefDDQ8RSLdxgpx0alTDSjtWB1knu3pSpLA9ndGrD0AdFkyYiWWbKmHxX65
aUbxAxhfsAcuvtjaADuAamR1+kzgXa4WVtVsR9G/2R46LX/q7upOMVQSdWYmSyDvz0N1fVJgjdTP
jdXCNkFoyLnQKszJcn25WK7OiB9WJFX7xaXP2YYv2BB97i9s4gLsFJRcNbYM2yjIXyIAbAgHFaRj
eVfLexnv+9JIT7VIYMtMRYT31IS7dNLVRWIiw3SAR9f1jD1VobKb2M+welsJQwkEb0saMAEAUp+S
suvYB3CR8kPZAB8y4Pdzri8X/KZ/HU2O8tt8Xl/+rC83+kMqgViwR/77/xw91eftcr3rzRwfhvrT
53/PrciPrf4+ViPvrVbMoJ+H5NVmjOJYgJYb6THD62jIevjHPQeANadRXSxHyx2HkXmY6g3OSp1T
wkz6bWU7+WG5Bp21OS1Hvmhe6h7c83KtSSm1bfWQyAI5VzYEqyLeJCWEFKE0sct9FnXsH1cdo9j7
DqOK9Nik0kn6/fBCkGWWWkhhls92+Vh9j49/ubpcSPWhf1794y4QAm1ifBnRUd9WWJW5EKUR4D0M
G+fgUvBkm23lN7CVUua+WlI/C1Eztwpv4y6hzcthPZlXMZ2/nT/elpNNPruKgg6WwclXp5e3HFLG
rTdzzZzQlXfa8m0SI8bJ93k4qzHPa9hJQwvc+8sgyRTOUElQJdnJFh3ynu9COAOJOWidmPqq0+fL
X67G6h7L0XIRVfXXWfZia6rxSKuIQxkYvDiH/74eyEnfez24SvXOanWxHMEY346DGZMBaDSIs5VV
6u8/ErlIpik1KJoqEzu8idqfGl/4AUXNYTkcNUH/2cVyl7XArHLg+KdEHS1XyUdkB5or5nuXfY+k
MRwHC9rVcgHbjvje5VAS8mniLv7jJFRXHRqvp+WctKm/7UguvP3H+b0cUtynJSsRDCxX6eGm+8wg
V/Tzd7Cc2XpnXBu2hpPk82ey3OfzOWqjwpGYw0xYbosj0oJWxcgKFgXTrxe4/EvrVPhDRuC82Lck
FJA2gjaUqNkvVj/yRYT+x9XlDyIt3fV/OzL/n46MYZFX+e86MtTY46KM239qgn7902/MtPuXBRGa
E1QJgtD9/GrH+MZfCHtsIOn6L1HQZzvGVH/idotYNl6BhZDntyTI+ct3XJSahJ6RrcYj/iftGSSU
4l/bM6SqAZfzbbDVlmsL11eaoX8wplFpsgA02uhk9V/a0vdhTSMPnVqSx14mq2nBHVnmxoknnGpu
Y20b3QFWUOveDm37mzNWH5BatYONbAXbWYzHjYWdjP3bqR0YhbLWp5oOkUkDQFhZ+cUz8UnmMZ7j
LCSdPbGfSJb0jB+hkO7DWNuXmazn9Wi7BE6zwEebYhkr09Bp5vdY50cz2ud1RixEjZC2aSZ5yChC
7kSL/DB7kWVVs9GZVLnkQh4Q6Q0NnDOZPCOBQUmOMhXMRJVuXNuqmVKy75oaPowoDlF42valTbIn
bwrns87GqCiIKA4PsjOTLW3x8EViVVG6+In2zq2JD3yyhX9xXXgwQUdnX2YYSgRhDqTXk4vZm5dO
b8VtV3jBdYXhYQ6GEu/1QJQtQNWU1g3aRbYb5MozBoiIGAkkClQRRHyMKFzPZHh6bVBfLxedY7Kh
pZWAeITXwKeRmXI3sVc6pNTtsVgkhIUnQtvTHDLWFnledAmTa5vna5tq3tuGPFdw4lbxJLe1AR2C
HL8Svi2FMdhrRLX0/bCtMINORKczUUzvDWxS3RdymwGtcL2s3DvleGONABEyqHyWm463TTZQiZUY
syH4ruuBBWabWPs5hZgwJsI/zZs2ACxAS9mFZ9g+5tJlXTIWZ6uQAB2aJNtFTsFeR5bBafZvPONk
NoX4guaph3uMtNsCpJyUOTLZbvb4BskQRvDzzOB542URwoKwOo+a+6IHxjmVrXWnSYx1kYWhcigD
ceuYAW0s1/sW2JHcFaQpmH1WEV7LsFuXaJ2WCUT4SAlo4WUbc9JaXOyYZZHuYZsTmw5DgJJu5Jdi
dLKfF7w1e4oyxETZJQW+m7UNAclhdROaxVcC8TblCInPNonr0TxcKTKoDnntxQcv1sRWEGKMO7Av
b0u8JnQqdERUJlQ9dE9kzWJS0Y171wHzDHcUHE26IuopviKRedeGgsCLXoDW0ORj7U7kWuBzAceM
9JmiEwbGjni05JJXTns/tUhUIxSpGIg3AjjlUBvJu+NFV0VgvFpRaW+DQHlzi2G4qRvjVlNK1FJp
Ume9R5JGNRGRNbnoCKVDiYK1QMpqKE3r2Dts3zvjB4IRAsVbpXNBAVsihdV8NLGu1k8btjA5pPML
AjGstqCe0dAqNW2ldLUE9KXbWWltLUS3lDzti6d0uLlS5NZIcyel0aXwIinRywHmPBJeu0kfS6Xp
9ZW6d1Y636kigW+ArFsrDXCEGNiDrk0pa35mgYxOWCmGJ6TDusRSULC5HZWquERebCidcTihOA5z
VrXmFonyxojzXTASh2jlfO+pBlQZzTIS5S+DUjHPTZURNsZbdJA4e0idnUXzbMhXU5RPZkYJK6+7
g40qhxA5eieO0kzTUwI3rTXEetyNdXaKIHzSyy/WMl2M43QgIu+1ib66Fnrsd0dps6X5Vmi5mvlX
1i0RT2BO0XGnCLrZ8iVbhDAx0AvU3jFZs6ugpK08tHBZImTfdhHNt3qRfdShfACVWiv1eK505PWs
REFo7EWP2ASVIV3f6DVT6nNcS8inkKNX8EXNTn40BZVYPS1/IMPq1hU7V0be8dQzam6EsGH/1Vic
5rjY976LADtPbkMlaEwijCn42PMw+xgGHAWNNdmb2IDEMZfNbaFk9cjrSbaMlNo+sudn38JMWyHE
n5Qgn/NtavtrJKJfYgT7BcL9Vin4Qwctv6NU/ZXS9wcI/XOl+K+Q/nvKAyCUG2Bw8AV4GARijALx
SLC6pbwDxXDqFB0uJIAYa0HxHmEzyJTfwMR44HQQR7JRnBOi3sgJPEY5rRILs0KiXAteNpDJV+nk
rOgRZTNPPJtB9i2jW0PQlrI96MdKTl+nSpAGNQgMSzgkujp+HnXjOop6e2+8VLqkbNqEFF8t9gfI
wxCRxS7eAGW9wIIB/1uuZYiNqNYBiAuMGhg/P/DlwM9P1iII7mzkHnQf0S6ZH+VMa7WTvneouqS8
8VvKvU5Gdo0k+ab0Xkz0+5fSDfmIS9vf0SURIAbkje5fE93m0QGLhxttKrZD1bzNnkX0OhJHoIeK
cUFAkpliyYm973EcXw1GTh0mGJEvVuAFmvbBXEwuuF2o65y9JtGIBQNB5Ic3oY0BUYU5F4zcSWwH
Z2omB1k04QZVS7DLBhqRGi3EhN8HGYFYbiZeZPwRt/Z3SzlyIqw5tfLopJh1cuXaob1AxsBLolv3
U1hbV32EKHmY2MlrMQDJK6/l0RGLkk3JvNFl47nw5y+T8gr5mIZazEM+JiLKB0+KXh5gLvKYgeCZ
pVuJ7cgiPxJLxddaCm1TpVNDLIVxJPuPHZswvrGMKI998uzGCd9Zw6xW1G6Ke8n8mgdDdc3LQzYl
JuoUTBxkc+MS0MdjbHgQx9QYLvvpi8UPYyPrdRfmb/xU56MWSeZiLFcOX/GkPFhZ7e79RhaHUYV/
Y9OySZ5YeRi3JAYuvwa+2MegxQJHf2kxeenK7KVcX/V4F9S4wGblB+tzm/BbVlFhi1esV66xGfsY
9aKQWsbaiG4m5S7rlM8sEwxdGM/6nKlUOdEwJwgj2hLwysDTY7ep81cT61qHhU3HymZiaQvbpxEn
lBkb+wLDm62cb733GKSHLrK/wLR2tr3PNt9x9wWGOU50YHbwkjDSkU56SjDWzZhZ2nq89TPrnkLa
lemVbyZGvBZDHpDpk0eZoLdBMtAspbffnHXl4au1A2fjrlLePhTDw35Wfr8Y41/Rf8Cf7vdlaxao
V/AGhln5Ywxw7/0QGAcj5SA0sBK2RXDVhvab45rmZsRsGGfXlfIedrPCHCQj8VUYExPlUBTKq4g1
v2rwLkrlYpywM07K16hhcIyLimaE029YIFyFFR5IT7kh+ZTwRWKQjDBKtiz9OGHX5vA6E0mGd/zO
bcLXcOi+ONgsPbWu1Gtkem8WJkxbuTFjbJk19syRxjDvqdmFLhNpglXQaLVjyQheajZpCxGMoBfs
PLcz9aicvAzNO5TYQQ1qxsodOmITJSPiwU0wmhqh/qUzgNH7OUPLiLkUauKx9pxjqlyn3QiQtOnV
4jQ4eASGrFzXPIyRCTDVgTgQd/7eUD5W05dwilOfb1W5XKsSgsTsUQwtCrkOIuM5U57YYACE7Fs/
yK2kWYhpFvNsEmqvLmZa25iVRNhZB7Bpm3C2NxnG20E5cNvSO8zpg7k4cx370WgI+pRJRxO8vTLb
BFFsxtc/OM2hsIpjkzLQWcrzi8KTNgbzYF4lctvqGdQXLMKcMjFp9WqSUcWmXlmco8UWvRzaXk+X
j7g4CC782VvczstflutxDU3W64k4XG77/IPJZ08ZWz3a58XyL59XXTOiPEi75I/b//H0y52XF/bH
fdI0OQuzL/ZpXxBxttyPGRbf9nLIuE8x6/Opats4eEKSSkHd1C77h9JNYbqrt7RcGKrs9Xl1OXJU
3ezzth5P/Alqmh0E09bvve/58hzLvax/vevP26wT1TgGSFXxX2DUvXLJz3lvrFgxRht7sdovNy73
WS4WsvWIbBzTx2MZYW764/8/rw4pjTLqf+gGM9YRsBR/P5EBw3pf8wmVqv41qqJXRGAtJIzY2yy3
ucMIFyDrQIyiN9m1QAPGBR+wENmjBSqwHPaABgpgrsTf1DK6aPi7r5mtZtLdDEBMX4DGOVDfVqAd
u9XJS9bjV3knHsrVcEMOBJTQMyuXcNV+Aa4Ft/Z5fmZFiqey/AFzb0uTg5X0KX40FM8mf/AuAJwS
5wTbgh/PKn5PbtALYfN47q/Gyr3LHr1bMc6rH5AkzHLXTBeD9fAaZDDoBtQlcte/8/tlrwJL3CzX
+bemW8fn0sFBcoi/SwaefKvne8zJxqlTgbL77keBqkK1oCHPbcoB9Naa9kXE1LIRr+1VgLB+3e7x
r8PWKOQOZ1+LYSF4qh7T8zCwQd5IQgxUl2yjPaBN75nSrrK91+2MR8uixbEfjXFjbR1vQLm1vs1u
PEAua7BM6b7rdzpdvpDNbHQDm/s+7HYleiIQQ2QnruxLEZF6M0dH03xBtDTqkB/h+SCiQwAGDUpb
te+Dx8zV7zweZhiP7HsAPf0PV2fV27oWrutfZMkMtzHFgSZpmkJurNJ0zIy//jzu2ltbOtJancXE
Hh7wwQs+En2IVwlby/7rztocyUWT7thHO5MEc6vIWJES1vW4enOq2yqMCj5Mz4l4Ez7PbekBlFu2
GoS+fXbN72zQ2RlkyRaQwLW41peHLWw0L6RgjKn3FswGQS6Onvmn5b0b1gkB5gpZqFnAeHeXocTn
IDED+S+OUIGTvQchqIoUCwieHOlJdYPHiju/q6fK/SYxjQ7WsUNK9R09NuG+6rIiNald3lAHO2Vo
Z6LgO+0qFyUbVXFID0EE2ed63NAUcM6pjTIJUE6a9dwjWEFbPYc/JlKKIGu26kf4YgY0S339HB/1
QP8pvvh3ZK41b3iaoG4iIc3xg2BY9wbvZqX/npFXQZiE8IsBULYWqjN3dF3DHR103fkVz8UbYL0z
pyJyaXoguKtSEkjG+B5+fFsojKBFhSJ3aqMwjPdutLNQGEH7RjtTRDIQavIelYOoN/pnRoT6SXmr
f9N7J9gejBTFuZdPp+j5HTcPyQHksjekjXRC8jErawfMFVpGmD2GiALCSHYke7JX6U7pecbi/RYe
tKdf5fk5HgLB/u0qt/mqOgg4TnKKXYF3xyjs9pI4veZIe5p2pLQsvMv08LMPMFs5a6lA1RhIi43e
DdSkWviNLsVpRqOrOiGbgkrUbQRQv4/ZcfxlH4Pc5e6RRN4LsReUt45i0h0xnv/9LgUNL9rlpouw
2Ayjs2QFeLR+HLTlNtFuQRDlxusmp9qvf3Pky3zkRejC0hBxoAi9tgcyFNl6VX3qLNR67OWbyfZ9
hGfvgdrxkMOJn+ghnrprp7CFzCfzOCFOFr8ikRnU9sP7VYNmC9g3Q626cwz3v5nym6KAbGfkqBtj
dpq379Rvtth+v1Dz4fwGm9EmXEpum/DjUJY7Ck8hvJcNomlU7dblzMNklu2Rqol262C2v4HEj8cb
ymVwWZCGLo5hFBjUOJBt2Ys77VvIUbxLgwXJRNQ2e52VvMUnI356nHGyB4BUHifE8CiSAMx4i91o
VR27xy7NMqpDO/Kc8kLAxMiVPkJJQ36BiL8xvhKiFFc8LsHjsfdKjMNlJ3+6l9VZvvT/CpSQ5xNg
6N5e6i0MYz13G8SfnkrLrj/bp/h5XjY9qxeNprv8A/5TlF6JdCllociFKiA59WpiAnjJq+j9LgdM
Vy31c/jR0JrvjnUHGNqxNvfFERfb/BeLJ/zNvtBD1sHvOcKTVnvpDUL5G2BVM+Y7A4YtRYBbNJUo
uhwnDCMwLKqc/Lf0G8EmtlK+xt9CCxaUI0aXLYyWwKY+MlnwEXIjN0IXcjPfHu/9ZfQHA3Uz5OwA
JdgpgIUvkEbIClEtwgnO9JAy4/WZ6Q+wIMMHdnc8InTO3lP05lBd2qz8/h2rED0OZMCWA2skdsXi
Wdm2fn+THI5U1TyAhxCeUSYaJfAsm6lD/cvO/aV0Jx79+JusonrriXFVvjgsOQJre9pnTsTmMEZB
eUclMNX4kjFAaOiCXGTmTV8zkaroTIB9OP7KCVWgdedRy898B0B+C/hH/FEckqVFPz68YYu8VY6O
qy30r7k/hOtjjwnxEvmZwmX2cm85BT+jS3YFh3p65hLF3+bKDa83fWTrmcIgxmOs3gQJahlBi2mY
A7lnizn53/94ti1fkA7RbPLa2yQ6MeJrDnXWJ5SL7fBSnMtbeYOY+lDhuW8YiYL+I+6rqQssIEOF
vt+Yv4t6AslY+wkkAxQbfJBZBOBtCb+TIwmFokTwUTcYb/kvJwPbyBvsPmn1deV67OrEPOd4C3f1
RnRFN9oyrZIfE0kxD3013N6UPXbym5a1gpUh48hJyg1Om/wifRUe9LfUlb7k33xnsJ1n1reR27AC
Q+pzcIGSa2eBgz/Fu0DlIPK8VXi/Relogyez7+QQ3200GnTjKYncTow24QUr5F8M2uykhZNlPFUA
TAfx9fFidWyW/vIESniDmNWbeGOh/j4c4MjRTtnXd6T1bDZP9gxIhLKtfRl7BM3SaONFe2ymdlXA
MniPPsO7sFeCeh95gkMBwLQHjyN2V7Zn+O9U5bOz/BntkeuaqICgVuz+bUwOm5MDKLLBZen1DPoN
nYoNenANIo08nPZmSj5DiAji+hAxvON+E+dlnaaIUFE12lR7E0WuxGV3bFeR2m4Oss+CEI29Dn0s
D4PtBLygbZ6rvcBeSNIgSBQrCIeW8l4Qw6k7Por5ds7P6pChr4s3XoqKFMJgh6GzZcWT8q3RXw3T
r8brg9Jv/EDATwyAFYp6EmjqPok9CZcBw/71TQyvt3tH9NE4OwhXywKjj2GA21lInQEjbBUvajb9
vTk9vMQ6V1vD9cH2In4OqHWj28zyZ0DSzaZ0x8t0CkeUyr4ycJ3ftfDSwNWafhSySVlBqW5fFSJO
6LYQtw5GjlIPBxykvvCaLOUTcjTf3JX5GSXghrPJF7ad8ZmZTI4+qJwO9/dweVHhc4oBYFiOK8pU
GJhR4tTCQ6EhaolanFB8yy8NLBbII6SJ9WCbukzt+xhureGuOlQSHswUth1pm3nFKXEWdat8sbdx
nhBIS0a+YWtj+fc8ufxS4BFveYQr9S3l+IWmEQUEqiy8EzvPYzM+dv0v0L0bonlABys2DocQlIC6
AkS3fW5VR3uu9QP1+ELbQZqMBvd72WP6veCGuLJGHQn/k9ZOKSXLN4WlzXHl6qwxpysuWE4hJ3pd
qm3lqb/qr1BtW1v/HX3FJIz4qE6sc+MNMiTagJshoGIiY/HB9Swbqiub/FkCpzzaUOIpEjcd8Bk/
RXmJOJcSNDrLqI8tYHHx8EQh0EYZVbD1a9+v8Y487hFclqkElW5SBDKrVZ52k3qipLJkR8Sfhecw
QZLDpllxN94RKDXVp2nwGL7hB/Tqf+PB3pdxpKSuyjX7nAmICDPa2Ukg8QBdGFSotTqUH8UxqFVU
OBk4W1mfpcvy79PXdJckHusZpBmNJ87eF3XcwqmB7Snb0IB3ojuA3lgOZXqe9iCqH+sT6+pdnu0f
4q+gHhLwmYVzhwcrAN8gLJLdEE2mDcwrzud39Kj6p+Y838rRHWVPLJ+H2q1TQMsORRXx1qIzBriW
K0AmALUY/ai011l4DacPM7ZxGGVzyWCL3ztxQ0T41lFhJgR/bEpMOJ+XE0xdy0MtLqtdAozZj/oT
ASraWX7JnEf9D87NrucUEAkxErB5dn0M19FjKpW37CqkLzR1dnONn0OgocsE7vqcYRNE/4D5swFw
S2ImbYdq2+QX3KUBNinhS5Z4BbtBaRcOdCaOOoXdTIYJhVRV+dUgECZmexAHmXLupRPhDOdjB3yk
tcdf8xfFhZaSbOMks2cZPjZtKRJZGdaO0IKAolUaVDqApC6g3P5EkzYa/MRgb4PHhI2Yh7Rm2sCm
2NcoVyco2/wjTxjZZ6/UQtQQLeGNLEJngd1hjyjDzgiqOGLlwwUKLXcWDqvxGAYdBt6Y/mmdflvr
BGC4sHzaMSmo3O/q8ZwEAC8lT0eTPTnAnViDMM4RqF92OSNH72WPA+VofM2r8ZDiRhW2IuL/zznO
b6g5A1hAs3DAOXMVFU6yS0cz88YDWL6IBuHX6LsUBVomwzlPfZguSCQMAu2S/YN9UP00jXMjerW4
48iGOVGpX+MdYoT1VQk24Uj8y6kE8PZXDrdKCQR5K541V6f5hR0AZzlB7FTtqHzPv2w2Yu9QCR4V
j2Oa1rGIoWK8RTohE26a1+UecHodyas3JPQwZAvRsvnlSFpVk4J4euGi2XMyc6NgS0kthKOIgIm9
bskuaFsNLxwPnE+b7sS6MXcKLWzvJPFj5LWoh3vEHd0131K/sjHkeYo+08/ucK+CcnOvflDKffsG
dqZ/oCXU/VQqOziamRH5fszGNB95CKg6dlum6CtlAZDSZ3LZbXzML4DTBWrsVGZJ7z6FaxI50xW5
IutTcYbThPr4N2GXYSscY8YBxUmkSAHyoRoZNF/DG3tp4dSXmLknMYmnBoAPqRHdJLrIRKl8LE75
Md1xQ5vuqm3X4oHfjBDmCNFs6wtzPLYbMr10V5wKIH/P0w9GwYQ0MZSoSNzCiNQoRjCrsblt7xOz
snKBUFsydQ8ThyUnZGa264BSleCrEYXQAKHnlH7u+eHU43E9SKYra4t3InP36xvbWHnpfRZcyvXV
Edq9W0oNVxYvKxLvXQXe1oY9HbkDnMQIn8YtWC2a4IGE+dc6y+bf2K1+cs5/h+jDCJ0cn7w1kbXr
f+JNurDceZecpOHcOX36g+x5/htf8ouxL30DWd+Nfvy7ngjv3W8cpg6IcK5pM0F+VW2zU9ifiuRj
MXYtzD0cVuGMb/LcMRPkpjkj76hVt6SuiKbb1lvyTk5ueNKANqz8S4FJ+Eqhn3wjBttfZJdIhw2y
8Ez2TMqq05mp1Z3IVKU3wkt0fT8U0VEpF3gnMeCJG35zolYCeZXKE/qltYsC8szgYAUS29I3haO4
RXzfpVhNRz8D4k34SWpRqnSEN/Fd/2grj1WDfihCpCmUR0ezXn6NwUPN7jZhYQUvH9+BwjE/Sl9y
TN8oA9IMKANKemr0U5z/Q+/8jTfvRs9iRnMc1yssJMHIY3DQexVfYOyKa/Vg0Q7dOYIh8Tzi5eTJ
AeIsG6JZVTmX4RZxZWof+tlkff0ygYLQ5x6QzYhttizcWZdgcNLP5tDIm+pFe/jCd1iB1EBsE46Y
G3nWGX7TrNohlRecqw564b3V37AnDthN7cO35jZyYJJ0jhuw4JG5eVxgrdnXxngrRUcq7c9pl2CF
yamTe045OwMhhIP8Wupw2NewID7Df8O1tA4l06vaUuZK4+uYbmrdYSWW+ktsOQYqxMOhGt7HT84z
3uae+9D+6+7jrfqXI86iUW8iZ1OFfxV61CQZ9+z6AjYuOrQXopH+DsQdKQlZ3kMp4C+LcgvigjIj
/ESb6kD7C/n/YbNmR81Zho34q+x965nYfJ+7ZJj0RZ2eGqb8IX8kHg9STJ+ip3kMeqhQ8j6lo7sc
gIrIHskEx3NxJRbI7/Lsvxh0w5ipNfLYJHQEYes+vUGZ5uGtxY7fpPEzL3NaJLV9vivKe4E5NAUC
DY32CPLU6t3k0KbQfra5cUN4EBQedOnqjZpvZYCG2UzEoSbWHq9md5qaZ576EWmeqt+n+FcUJ7Qs
7TL7KjkIampwSQQFmt82ECJ+p0IHiVVEA6bwtOWL/6jIWEBw1n+elHCfYxMzVjfLuEztXl/jUD0+
w3vcVuX2Ja1t8/EDYXZAQQIRRir+fvivODHrv6mNWKo/IawfmIbbhA4b2oEcf62PoBy/xb5BZ2MN
HV6ofTbCPSrA6NuECtLT1OkI4bFyfiPiJVuiYAm0MrQDBhoj2foWdpTPbfTa3/hnrbhttTfruS6e
kSPbw0DVP3phS+L1xLzHljX1oWWRvb0NbD9L5RKGsWucyDTM4lOExslRZRbcgDNlR3ZU3obyNVkb
i/nBrk74G3vNNoGy7sSaY42vvNgXyWVqMzHa/hSRr1PQldF5stF3J/l8E544hjDVYIcBcULjhyCq
cuVoiyx46cvpUwyxdPCm7Togd66oHdlIaYTBtFuzaE5E0GFIpqem+7cD5ke22yu5enWFHOvokFS+
GK3hjViLbQ2fmWTzWGcfmx5xafjR3x7fpC7ExdRy2SBjj20JLkiyJ7HY/2YVUvKxeiXEBH8b0xNq
6T9+sbtN7zkegvyOjt/YHqXu9ghJK7lS1GBpPRG1Z0EbHWds1sYtzoePNwnG9ZdEExs5JEozaOin
fkBqv5lisCI+8szDmziy0i5AKgxrk7yItClT/HROrekK+LP4cW0n1ArVDfD4/jjeVHcG870hrvZY
ZMpXdwVLdqDgUVOtIQA1P4jucb7lU6r/pEKEFBI1K2IEFPjSV6SNGlAdLsGIpGyl5NSDmtpg9fgP
wWciqlS3Kbmru3F0tZAaDGEJyAjo9gNVpd9Re8O6DaRVtEuCd+FKTZQtw08f8O03XBYPSPUHWHaU
c/6pHIr1jLGMVy4QhDZj4jOiAFPg8nC0kySFH/N4VN6KU+pytn0wbGLyFhJnkX+bVGigkGJrLX7B
3/uI72kUsDVwNflt+uKV2FY0EnYRxiph6ikDPfWC60ZpmyXmugflS5X3Mhvc/XEdn9CqZAamr2FC
kuCGxyQ9GZrPi2XtlV1LZmTILa7Kdrjmr3SStfmAZeDrg0nI71fRoWJSf6XYCV+nPQuZYjVIsCfz
yASn0mRy+JTIaskuA8LelRNipS6J+pqOgN0APW9uEouWki+mr1rzls8+rTaaoeSv6Qu/S2GnJrhI
XVnzeO48jUGjueROlIRIq1czh/ODiK92+bsRBreDXBO/3Tsjw9T4vJRVBBHFUe2N7owZFNZHKfzr
QMfgXEGFKd5Ra5/0O+4NerSt1IDIuVX2ufYmsPVzzQLODg28xW3W+JM4r5MnXjMPtmxSa8AvQCSY
lQW9X5fnoEKIPi2oONQuJBuBk4CpciUwURFko1hRwv5ar5VX5hNFYj5TT+fp1hRI63VsuN9OufGG
7GSMR8WWMr3wUxTfkILAD4NqIp+TcpU31BZU6QWpDFsdtjTWS5b346eafhjUfvzgz3mfNV1xGOiO
9Bwtoz3Dyh1xXxXhzsATcQRlyyVJ9OtpgfFjLF6ltZ9jDOdVigyhUpw2hC1jlIgOBBnCIEzpNMfA
u66n2ENeXPEUKVHemZ28pj5dOPdCYVuK79x1RrGxTl8p+/MFl09lvVvDEY0fydSt2Sk5+Uip8aLW
6GbC9ESaYJ0lPDPulWwQvTAiRx4q5zyjihyuQEFD2vCCjB+vwg3w1LvB5q6YWw0hMwYcus018ojY
FZhKocYOBznzmjm0KO9WbnNH3w8PfMIA71D4p1K2P5rwEKmhDR51EkqVPZxLJq3p6tI7c4UvKbnK
2vra/70z72B1AZegklaDdNtwZ8xJ0pMKyREmKgoYFGNjcn+bRJZXnaqA4eftOfix6Vjg06y3QGd8
faCRzR9x71BqeIzcDpNecbkqFhE/4Vd4HCM8KlrD621zt/Jkc2lZi3TwOgRcI4bu3P+C3BaSlzgT
rYhMm0mwPqQK2KZTgGxDy3ajrv4sAt4Q00ac20MIiYb+HWcPURKFFoj1mFCMd954uNIlQII1xpkH
PqTHf0t75QV1yjzaE4+HujAydxT2roZ2YlVoasCSzxU0foOeroAmblSawKID/o2HyIutCwNvOxYD
MuE1zboXY7+KnJgeD5YFwnvwizx27pDbxCygcgbdry+RvBXYGxZ3yS81MMm1fwAMlOjXGdalbKNC
nq+6g95EV9dypBc921M8EVKKCVfmPG8egnoWgHK6s3FO4EWg5mScuZ+RqUQ8uDWWA4+B37WWtYAS
Akyh/CyvU2qFvlJxJ9xhrgLrvI2/WuODG2WUuQp+j8cgmTsew0JJwdg0mDauIsw3/uAhHkbrQL+O
+cGjnAY7RONf8nkneu6PjIAbjyWWOk1Aaz+uq88g7eOquGyY7lR9OOkru+v3TLLu3D/TII0amPFO
lNjdSwbEc2KM3UdN2AJKx6fFZlLMxq/DUdCDLHyujnWsPVwiRyyOWsRC0IbNJdsogmdEctlOrP4y
dB8JMLG23JRZkKtHIG2ijNDlppWPyBw+Fm8u/FIMaI1bigtiLJXcSPNE7Y1nzGUO4Qtrz2ivfMnt
rgiuCoXELXF5KG2N1ajNkQbmLW2udWCjvQVEB0eDGEg4kzf4G/5N7lLBKRSkRWwTu5kp+G+E2UsF
vHbwe5Ggsjnkwmljj4Vrvk4BWDfubBZcHglrkfHRWkxLbSQGWILNWX2lhsdotItbpls09ZiFYAoM
GedalwEr2u0j93h0DBRda+XhgtXJAHwysOxAfN1oeLxT/UH82mbU+fsUctFiQ81lKf+3IHHUqzYe
NTl81KBBQ1WxQ/p26lqfHLO99VVfQu6JxInJGO8YWNI8Lon7XwFBmIcBZNXdkGL+BikEclPwkTG6
E/ltWfa8/ToJBkqZ9sDzRBAiBXHiq1Q5yco2dC5kDGMs32goqW36Yd6MVm377J4wtKn3gwV6jvV3
FqO1f3yDUsUghfkqoK6wGcxg1r2kQPp5wyQjwSUHVsnayvElteBPHkQUYGrhDc4xT45lZ6KROKwj
rTACCurctFQ4MwktcBJkL6mYY0UQa36LZZbkrgOuOyodKTTpXh/kDuzlwLvoMIKectBzDOf9oFyA
9Ncv1NlAcljmXkI4SSqoEF2MLPRZBuv6Ue3aBF/oVMDvzpCWyv7AN3jUdb1vapIKx6JxDoblKXxl
REX5CLIroXKPYQsixuwh8sZqt7oG/2HbmF/rvFYuPEsKrSINUdqedWxDm2a/sYXMY2X1rQfgkkou
O1BBmRQ4FwIwjNs8mzCqKERZ7P6k+PWTAb5fdix8b+iRDxgtr4ZhODWyPZcYHJnrXQyRTwItEKiz
QBs3ISm5k+7WSWA9nroIADjqiiwet0t8qBSsNBCZZhKU46fwDWKFbUz9rXeChajLc46iMWNKeGO9
G82lah0wiOtM6mEe2mhvawQpSE85LcOz7JXoic5eVO+Hx34uHG14H7qXtetFKeHhPmJiBDtDZYj1
R8mpWw8a1mKK4tMnZQSLNo1f1VsmJo+CKQvin5JUEfvzEytQo9ZHkGVsWCJFhFUUYSgKmmsTbzT3
/IitfY05HkF7Eb742nwEvFT0eNG5hSrgqXGSFyKn/U5InzN6ZvN6F/wmMp3rlyj1Y+EJMBIVf8DW
xmayMBm013UvgP38oCLC2xstmnzr6qHjxLmdcZzaaI8x3eN5XjeQ9czOqKQF7CQAlDE6KwqPadNr
F5Yl4PSwfa3Z6FuvGnYyLwWbOXbb7psJTw8kVC4s3S5ms0NAw30kzxM3BNiBVSG0MA0dXfQlfORZ
l8vAAwMDg7gGDg4j3h+eSOkcu1ThwtMZM7eCKL5sKeQw3EJxCYm42Fj+NiMWa3XOPpgzLCmujJ1o
GdaHzS8xmdmM2Dl4RJHoi1nAQ2PnyQGt6Ciq0F4CCuy0nwBC2KA47wQt4Nd7fyRvJl7O7BzMWm6X
0oltrI+PDfr3OKKjdSquLlS8Ge/K2UexjC8ZQ4IzVos4kaOe6eBoFmX7tcnAY+Wv8ghiDpjxoyVx
2EHJSaZxU6ivAlgy7WuN93gpQpDUZwtZdSkEE4BwklIdHpj9ESTPPmDNUE/LlM9nMAG0ZIjEuHvj
m03+TG2UZJ18dT2+QZ5Q/gRZhFrDCjPoWlB/AUgLiskczg0VppCIHBdTQTI9c7IQ/GlVFQ9pkc1D
WxmYUQ0jE3nOicH8Y2Q2Bd2iQdNRGUOIxv7jFfdNjUxslBAh6ePTYmYJTKEOCTiVYpOSDE6ern4l
o4h/oa5e4mpSdmg7KzurxnBETABRFWoeQFi7Jx00CpwlZCjCzCmxTgNxfNDoFiC1xJhlYGXwv3IH
/8kfjLK88n0VrGBENvHJonCGxsi4Q5DshFuA4EkLT6Qd1duoIyYVoe8EsQIxCbtTFXd4vMCKJJFa
efR/jG9j0X6aPPocQw6ZSuF0Rrje71E6Ia6JIrMI8BXBoq2Dn5wa0nUykVr7Uxv4+/NQ12cEWc3T
37eaVMkJcjBSWuUI8jydtxOVm2LllRYyjNN8ZZyOdcyQ9cPhj8WerlT2vw9ytADE/Pv0P2q7XCF4
U7Nw/48E/h+/XWl9TSs5SsYZ/RVNfP6/X0j05Nuc9d79Y7H/fWiGGZr4/33999nQMv3yAo/gVVYB
dRnIxH+fZn/cdqGsEr8olv2fAoSQNjP2HuiwFIbBGkHkGYBYqP7P1ZorOb+pU1w7/z79u4X//nAV
JQDZyU/+75tVGgZDQw7WtdR6GgMk5N87/31I1ieT/l3O36d/39Sq+s0S6SROCmylKBdr8kpOOoRf
/ufDuH75/33v76d/38N9YqskGGoqxnjIjQzbwiGqgbrUlTsmJHKPCN2StH5tRBnRrhrX+Y7+hhy1
qEoPmmbLOihz69Anpu5qmVH6rVDdRiozC2AxzVzL2wmVgWL612ZiQ+YXfkUaftr6UKPjYHXuiGKP
g9ivGiSU0BJjAEAwFNGpEADKrM6uEnYxrvVoqXlWZkJI3sJsMsDxryTtdO7NjTCP56rjQB5QcOuR
XEYAciYlyp6aaWUTmmrqtIO5bK3J/Mrba6NRENQaqXgRaYXEpOtinI9eZNaJr8kVjRCKJGqjX2ZZ
OtfiXCI/C/C1HjHnnghPZjCHvtboJaKIPcZ8a30Ox2/lkSWQjDnSyqF/bsFVIl7mI1gSHqu8D6Cc
iyg60IRraiec0ObNTXItSxu2bTZSh6pU14Lch9g0Ix3NXotMtNP0BYA945BGOL/Paf0z9QIHdEQY
pFNtiyqa6VDP6dZzCME9NGy6Ckj5IQSJoHZEH7tqvdpE+2QYTGccqI9aouJVI4iQXCLDQCjltRS7
ADx9rOONWSbkz6VhxIG0gEFC8Tk2KRDqY4pEWtLfh5JBa2qEr2P9VbHIHYqJaBMpeSKpCSMKGG3T
HX5gDzRzAPGPTZPyeK/nEOHM/oGlSF+qflYmXxYVIA1Hh+2EIL1dZQSPj4IGDDKdNg5iLQkSKUO8
jGDaEGNcyr445rV8ldesCypEYFJCBOoFg9YAeWSdJmtk1QwC1haP8aPsuWJBwD4TH89D3yFWL3J2
oRuyQ+lpIbAH7Fk90g+jIxoVtS8rsbRD1HPA5RpE0yqO3iSdzBAccx8I8rxHWX1ykDEr9pYyQJTA
C24wMHrLpDW8l8rQRW0zO0IHGzFZOmBvpBwLubpA7AchRaMXCsqylwztvZYVwuJB8Ks+RjRjNJ3a
9DM07C+I57WKbr1hfTMsmmuNCiI8UxEkcdkFPU5TaViVe01ojoahjZgKdXc90iQP5VGwKixeuxZw
Npdizr14jp0sMuN1EpHnxAbGtJXxU1TLiCEc3LZEVX9qgXAuyhXU44hHhKEo7FXs1VXztkCKUtw/
DElD+H50kgXTHESRIO8lPc7rAl2gpUu9ROL8ndUfIzJGXHEg9kH7eFLQL9gp6bKDf0/0P4efmqJD
50jHI/IEkT+/4HeADYdkHZqqPsCn6bBZzpE+kv4pcwuBpqJwxhFArwFAUqftNU1KfCFBjEKEeZRL
9U7EHlqHPNu2jYzi3HmC5heYgwGKTZ5Jkqoks5tMb3cwpHpbDLUfMS9zFMR1P5QyToKmvY1NcR91
jEYQRfIXJXtaZzpMXUt0NSGTD8ZjxpKsQiswfrjmA8ob+upjLbX+RPytWltBkbZjXEFp1qHaFBZY
j2YZ4z16ApR/kARfQsjeI1nxCloEBmLUMGBrzQiEnnhLk0vRkyMDfcSBg8UIZyftEZiENBxIorAE
o1LMF/XxwJpW2zNF8q8slDEGBrzeldNNysnjemhu+khnbWwpGz6aD7WdtqrZCQhRAtMQVoJkNS2R
p5jtbRazKVBE5VDzaCg5gv6OEIZDkfZXG8lvYFyN1ASIiiRpfpro745RQiIUa8tJU5W3xpJaKh9L
HDSxQkxYUohq5o6cEBKWXqXgzZphCkoJa57yQRdZ8CDCKsjLQtMRa/06w3/dzZE6+nFo4X6EOMtu
MYadnpWHPq6US18nL6Fk1R6bcRrIyU2PSvGpC6sD8kLKHmczV09j+aWbB5o6QLHaRpD2I05os/WD
EUO8RXrq34w0FBD1x610IiinQWne0aYfDsjcH7G9y/wE0jHsAfEzWyESYkg/y6yag1hV8SGVHq+F
PpDn0cmYM+koCQvbpokEq5AaD1fKq1dmqV3VQnXU8470fBiJmy0tc+MWp090064YYrjZouko71e/
yRQeklZWgNPm2AtXhJ3lGHeHjGw3S2m71CptIDOV9H0fDi9dIrdBBEOHxsNaIoE7HDVJjGkwhhdG
/q81JPgB0ncISR0S6DgGrRKnrqbLb10eje5D1RAQHyrdy40hqDVEwUYVG1ltJD0yGhy8RaQaBwWM
BqqdaOHSFEMt2c3N3LHKEq9m2eoO8qQQ27K19Ooge6Mo9wcZvwaM8T6msjs1eUuNIJ2U7SIOBzWu
Ir9DFIUa9HhVqRqeEgMdO6n0BTmPEbeNDMfQtYJS5wzERVBgRsthIE9DRmohNLtOwyqw1Skq1J2c
vUD/OY3zdECL6ElIdMs1lhwWBAF9XdU1JyrYeQnT3kciFD9FUrpZornE7+pnKMJ9ZrI/F6pEqdww
gxjln20eAevQH/1BmK1nCRpyVDQWLROzAMDtCCWy/9XQ3rDjYmsXqCpKOsnWEpnf8UK0WZo9UBmd
OlUjR4EuUtJMC0MLuhEFdy+dSA6lAahJ9wBpWnbU5syaNSNKva8aJSjzZDjCepzS4h/EfdSIde2z
Wt7rZjBxSQtRIx64fx3Gy7JY8XF+nEwtB9vQf8zqBJh1JhuQ9/OC+0DdTIdGmERwwz8Ruj5+HzXd
60N4HhGkQ3EJ+cEwGX7iWQ2vFp0lsYx75ARM8xhFw3fUGqEvBIpWbeuK1q3cTZQBljKoc0L6VEKt
v8nVi5a231I3+I1MuFGjleQ35vIehwAxaljC1TyzjO9G27pqtHSuJg20m5FirYUlfZKm46zEKMtV
tFDRa/ZGyaJBaJDkkIZ3pUbCmz4QyypXt4yH8YEiUzDK/QcHzrNuysjprIoSlT+yTt0qDLVDZWX7
SVoQSUTjF2Xm8jpZcRmg+LTHMoKblCH4ahToFUulPdgq8J/12m3qgxbLy8mI+/qIMAFlfeTKLCoE
5mNoXUwRTgpa3IfUovU6QcRJ0RKi/7aE7E3pl1mGyaEJe9BBSerjJUTJddJQeBjFcjsazgPrnbDU
9tIkoMc9S29Ilp9QhdWPUta8QlvnnDRBbyYQ0mWZLWeaKe7NhXXGoi/ZIxQBqklWNmgd0OcUEWnU
pQsVsy7LWxKKOl/V946F2iZUwDtqdXqluVnU7pJhqF9bYIteRX8ddYdnXW8oX6gVjywjoBtEuvS1
VFAabtQC8l557ZKedBhFUQdGV4DXhByolnVuazHe9snq5jAUVM6MdnghNUWRGxo2cGC+zE2kabNU
u88WcLeH2uxHSMYULaV7o9anvFQsEFBLZ6+LR09nl+SRwdV0dcXkEpIKuVfo0+ypHWaJdUwYIbAz
ZX2DcxF1kDBR7yWxr6vk4m/eYJ84iRAXjbF57ON6a1gs0kqO2MZQGk1D2rXZ2EtBOOSmrZT5btLZ
JosRpoViwpUN2xdFzMxjPVDZLWVcxOOVhgDgs5A0aT+Fy5Mo4g4qIw6xJZ9WxuX/sXce3W0r7R3/
Ku/JHvdggAFmsMhGYhVVrWpvcGTJRu8dnz4/0O/NtWVFTvZZmAYpEh0zT/mXJSoAup4E5maUM3BG
AGEk1GdoeCc3XeTF27CjuZ4stMiiUKgJu5N9bvrJVmS9S9Us8k8RXdu7A/QjrZAGRFgoPktTHNHc
JKEmhcCQFLNNeLLVdjpB/Z6CB42dzemcoNQVF+IpeEoVFHx8IWlpqTk5bzzKKRUGnGsX4cvLSSUL
X4D2ie+k9+YiiudKIa5L3IuoVFPzkwGWcmOjYcqjlMVDH2yAAcZbrDDyXdgWB3iM36oJtxMPBxAq
J82XDm+j2cgbSg7psJkLcebXILc91eRnNWW0HPHo2dTBVWtzcZuZ8dmcSQwRtz8ZkIEDpAU2w4hN
B7H15skwIlRlrR7rmTKu9/UEHJ0sgpJTBOq/nduzGf5L014aVh9caDO+suRg3JHu2sydL3PdYM/U
HHoX1WJH02vsjE9FrvZ+TqKgOrqaps/0nbZ00XN1STKE0bn9MiQhKlIJTvexzHLaDjP4rfap98cH
yg4O6ZNmlHOaXaHqCgKFV577nT3QkEj3Ccn9mSprxpYqRKMvvsIr0t8mVdLDieRyQmneGqjWn7Ro
fZGFmv3Z1NgAJzFo6jpC5zwFGSps2CdiyPYKJfdrOaCWRXmkD/zoIpwMoO1eVV1yfzKcxjaaU47J
2Klbwm3XeLVgFuCCEj2NEdOqiWvscrfwQBPCQh8a800tik0D7LURDKOTG2B7EkjNF+rPiPfb63aq
v5iDg5Ie4taoa+PbFM5PIjLvw5hW4dzTltfe4AP/p9XvT9NMg7r6EkaVWNtjQJMSrHlTAv8PK7of
YYj8eJElyInbt4YaMFXwJkXfYz7RXxEUm0+msASqYbhoU9t1uq7Dm3SeHubFdmv0KAB3RXaZN839
HGL0kgbBbeo8Nn3/MsaYByDIY56UlDnwMYxKPO5BxzXmWYPg9moCQSKKEbyCPut1chHW57YwvyCs
DWXA9g4KtYETz3E12Nv+U+Nl/U1iDt/sARqJdmCF9KianzQKDy8nSp/c4aEsCud1lrd5lNxkY12h
Zj/TBorHpelMJ6jxKLcm8mJkQlpTjfreV16/az16eejWYHyUz94WBSXcdwSIRvRbno2ZzoJwMQyf
4J4ZYPjWInlkwOo3XeyDlMwZ38s+eomK9LVUQUVVt7pGrLw7z8FS9syqatavXmOKtbtIg0Tt/PDc
aTFemujWexknCd2KYlvZiMNa6zpFh17U/U4lGTnN0G5yRvDTToznfR/YeyuwCfjDizkremoJitZF
Oe9G1DWwJ5ugHXQIR0SY8FpLzWUhJuJ5cYKEY0lBHBXxcJgJpqzyCo4vrYuKZzes5FPued/szCg2
cdd8zV2uuBX55Xaa3Ss7FVSkY7VpDKIiRW5Xaqg00oAN2GFkToo8xaNECcSDt8VV5/GR4Qp5d7Ae
uHrT4wwRF+TxPDGSyb/svfI1ok3ZYs7k+EMAQh4Oag2AmZEG9c1nIwNOhNj5tJ5S+sgRzThDunRp
6q+5gAXl683UVMW+lgXDqySV8/vwsWuap7Gf56vUufYymMZJZ6RbND9ysIuIKhkGEXNDLd1jHUba
3LRJHW7Coen+33rn2/9G6M0jSflI523FiFZHL+2/iu//Yrjqsq/RLy48P37/tw8kIm3Uk3Bs165t
obD2j+qbUn8JgRQcZjhUSRYryP9WfcPt0SPsw5nRFlpL5fKnv1Xf9F8alS2LP7qOspAq/r+ovi2b
/9mSR3omlWVpC8eS1DTs5ch/1nybRE72OI0mGk3gYdFKCL4786ELgo3JkC4yuJA8ezEi/b745lAm
aPrbzgxPzPnVMkAQmf46Qos8yOLdMFwP5c6MrtrqSSz4h+j6p9N8XaRTUOT/yrvsuojytvnP/7D0
e3tru66wbU6P5Qn0+H7e28JBkUtrYOJkE2ci1JQ/s/LaRMsWYaWniUmy6ZN1QCzkqJ2RmZ8Usqfl
fDnpflcZ7Vcrg5cjrd2cwapDeEdS74wKDc7f3U/0YQaCuKgI6YhTD7lS9jfkshCxxh3bv2I1FW5k
iQ9kMS+vl9VNtHn95TO+kSwo96p4Wb7TJyAaSoYsNofKzm7wIGcQgyybagPKGzauKxR5+Gj5yrLK
qgQ6wR5oKIDLqganPGt0tzbLF8na/96pSpK8s0/LDh53uBpARUNjoNe5fCdidRQQTvzBXflIbjcF
PgZefWJFIKBZrlhuBv/UJxyxsoTqF/xJbV4t3wkzF0DAtgr5KX+WRLVByU+WrwZ8RntrqkBwt1cY
CeytLkPfjX91t15+LSNvZ2b+F7ep0vWyjoheYhWWiP5CBeW3aD2jrLUlh0M/wAN0CsAgPnR9s5OA
rZZvJNFwU/Htop2gHLDZoTW/W7oGVt4xTl85zUESU/CLJGcFbOO4X2y8Eozq/z7UZXuNMcImRhnE
JOiiZs2fpB0e/wc4iyw9NjJW1a2PB8B6JHEjvijb5fQsx75sfDkG5oZ1lScor7AtTqG/LPO3psgW
mGCc3Jns2mTnD5Lup1WHELdSquoWncsMbG8neTQs+pIs98V1bN35brYyib1N2F90Zl0HfDtvly83
AvR3o3cTE5Fp0JVP8V7GhaNbKFFdflg+97H86HtASvOXiG0s622SfhMllChY3bIKi2WvVTAZACew
V66FHd6/f6otRPnihd9A9T+SAG9xi+dv1bLadSk5MtaWyGixJ2pvzbTfoEB0uuzB8rOBXoj3WdiE
Iq6/66tp06MiC4QUum4Mft9FuY26aVYxdZbn1P9OTTtcPfck7HWXfBoN/w5VZdDzdvklabJ1StnN
m+xrP0sfhtIFbUuijfXMlpwf/ztFE57GKN6WLWV2FVoXHRYIeBJ1go7KdmhpSFla3yX5k0WkSXsE
XfYk1hPHNLzkkq5FuLTKSf5PDBFepwIvIqrOSUQ5dWhvkLo9LZGw7IqZM2hfMYgF/y+W+r+aQ4Uw
bcyL/2f7OnBGdfT6y7z579/8rZVq/mUy+bmm7ZB3/zRtavUXM6nreJ6wBDOhYpL42z9ZLN51GBqT
XbrmD8e7f0+blvwLp3HmYYztkNtyPef/NG0uTnU/Jqj963/+B456rk35WAoHUU/XNhej5p8nomAY
zVmXBVLpSYqXCCLXMChRa2vK6qrFOnPlpmG4jTIjOcdZlifIqhbQerKKy2tZzuHB6rpLo4XjQBUX
oxzUxM8d8F5YHzHzdHmzb0V/Qe1D72ozr7ZeSEfsp/P9zmz6xozPMS2J75/ASlorTvBiAfjzIVRV
MOM6OrZALApQuV20SQzo04ZPLSC3rB6tBAvhL/WqCiP9w7bFElb8dP5+bNzTaM0qiaqt+2bjNQgD
gYVmu62rcKN7sobUnhdHjzUexXAx/OCqdJl8EkyZfJty4MfH/u72uWwebRzuMWkTX/188LOgD8j8
2VLtaq5tCdJDDAJWTA5RWQXGaZ3sl6oPvVZkAx2A8X/Y/pv753j8Nkcvub0t29Fvjn/s2y5JHU6+
47ToxNb9pwBlxRN7cgQBF3INtr0gpnT0Qr01PR2mSWLwtaVHneNlCq0QlYiPd+n9PbKJNXm4MEx6
c0baMfR9u2zbrVGQo4h4DNc5Udz5x1sRbyI4DtyxeFwo3kpUMLFB//XEN4G2m77y8d2e4YpMuojX
9ejGDyUEzMRtAySkcv9yJinWFhWvbjCGa4XCJH2AyjovbYlQy+i6cOal3n68b8s5//WedCyibdOy
xWJ/KZcz9JP8sVP1NGBE24Hte1V+QB/ZCF8klcJp8u8iaQLY8uFPfrzR30+7Y4GjsxzUl6Vg1Pp1
o36Y0FG1iw4jFhAKuY9LS2nC8f54K++ddYuAGbl6xJ0de/n7T4dm6gY5vyTh0AK8A2fNYdQFhZrU
FtUf7qP3zuLPm3pzgV1pBlWA7eVWTxFFVvqpQRe/lgseylYSez8iAmQELz4+QPuNn/3xvtKKlMjW
rscN/GZAnsLE1cPAA20pswM11+Y7LzMPbaRAwJZ0R3rvKsT65qIsh7tWScpiVb9jaADiaKhkheOt
DYoEyYLBtXYJdU3229r06OIj99Zjgjkm5xW2SCd95/VwbKLvdWAjWkp/05/AJqBk+b0R7rxD0aTW
NFCCBKscMVnROajloL0RnfFF4pq1+8ORLyf0zW1rIwtuCgw+lPXbbaubwLVwgGjpydPgFmN0Y7dg
G8OAozLC/qZd4rsBlx/Ve3dNCtwH/57rIe/Vahydfu3mt2nTVoScHkKPaC2VuhhW9gS2NIgIx3pu
FqvvUdeqcSNLneJSq3lXgtyvKvqus2Wfk1zGF2PzEmUYKAd6MHf+0+SiGGrFtK+s+PHjQxbi97nL
oZgm7GWwcvj35lGNvdRNZidtt0WlsjUGW4ehir+NBY6XzXA/xwXkm07DDXeccZdPnA7D+Y6P2aXZ
IhQ5x8Z5ULzmCf+b5mcrcvGvK8Xn0F8cV2zqzB4oBbdzaMu17iaga3vndUhWmPCXdXifjcBmh6Vm
blSUtCxGsxZXnlPpUyM02+yQeQ1dSIO/SUQrxl7fgB+5b7tzkVBWzRftAFtdWC1ieWixyfEQzwEK
m6GyTqKhOhu6/gawzL3u4Vl6sGQynP8KeUsqf6+d9LaOHWfnuUaJv0+3bnvt40Z0hmc9nGVpqM28
GCUWFsDNTqICdVprFHJ0O25mHdzbcXTdqR7SLT5lEeb0ehpephIctVHmE7Dxir4YZt8qObP0tVqR
4xogr7s7aTp4URrtVQBgIGlkhrHBPVK1FFYlUOmiT8+kSfc1BmdxMjk1DmO98QlHNg8M70tYOy+U
sq8deecWDb59lfPFEu6dnOWTysLgxPDGfSZcAITKxqyNOjOltI5uuu4pPeP7XmDKeMJ4BUmtbq/S
cPrDXfX7wKUdh6iVoZjwTqk3I8gIEKRzyCm2nWw3ZQYaqk+MUwGbH4VbNN9Qd/RTWHAf38vvbtVh
1sUZmWqO92arXs3d4c0J06750NjDTVek37vavRxn476WyWPiuU8fb/Gd2Ec7dKCU8ISHxbP1Zspp
Aq/PjbQj9pI9dV+YM9MY39ZG26zrZzqSEHDNg9mSgZbO/IcSzu8Prna0tYTnHtAt233z4AYd/aMB
afitoYqnsrY28WQZe4k+PIB06wyjd2W8GgOYtz8ctP3bKMmGJa1YS9voUL+9upnpGzirc56Rr730
eMJo3eG9lgbTCFo6es7IGU6dHgJqGs6XqCYnYC3TZ7d/iB3SzT/sze+zPnuDPY22HCUUIdGv8zF4
pFm4pQcuZyQKMpdhIyiTtRc0IA/0xJM5NOKyoXFzEsjiigIRQvcACrNwuCtcCxMkcM8f75P13qUh
HhaOFo4tKEf+uk9VVcg5og6/tahjIsJprAH+ik0f9Q9lMH3vmwHKDIrqNBEsHBL89DGzi0+T8hdH
YvE5GaHE7nAFPAs1orwJ2LQT5ZYo77Rgvs3gTsTwbSJTXRKK9Fsw1Lg3ZhfVHH4PcaFGLZBVf3xI
x7Dm16lRO55SS0Zoe+Rqb2KRQBqG4YfgbDHS9LZA24PuUig/W+c9UMxUJLReYmi4vS0XwZEx2c0N
hcvUWR78jGytMd1nayZ0cfscUaAGVlUJt9lrPChbKGQMaboxHZD9SeBjhiwRz7MK/InccAZpOzGE
eeceTng7p+CAA7kHWt1AuU53mMueFHQE/hB9SfHOfU5mTIVU2bit28vff4r0fFF72aSHZtsnzWkL
EitEq0uFxrSbK4EgFa6jTij34WCkwE9zKk7h9zgy4JAQ8PcdBEnCc8ol/ohudAVch3ODIls/IT4f
F0/ZWOFBuSSzbehu2vSroYf7Okzhi+SCSsqwxD8uHJGyhmrh9AmYsdI+dfsEJV1aJKV/hLdPz3OT
4U+QyBo1icZeWWZzOxTu68c3wDHq++0G+OlsvHnOBjrEErhrg8qPSED3TGjizXSFC5UNq5IW65px
AQYRvW5X0Nn2rAbem0KuOm6vPt4X572RngCcSZpRSKi3Q5+eejlMTrcwuNTivqyng7SSxw6BHbcS
E/63vQLI2fnoHwcMCKm4ysYCLrNX7j2Z7mZ2/Nwv0DlwSg/b0XyisQjhCL9gpKWWGCemiTUi2O9Y
rCSqiudWdP3eC9B79Cu6j5yMO1Z7V2scxWe1GBNjYHAidJIDpYq+A1Cd0FazrtrU8TdO5j5lJf1Z
7QHksGfwwckCL7fNfWgxRGkb9JVjakTkPfAmkfloS/9ZqOLe7WLm9hIIVFs9di2SqihXn0cV1cE6
eNVYw5394dz+ftO7pimkJAZ2TUoav970jqVVglsvYm0yeQ78toAhQY8COy77D4nUO4OkSworPRJl
1roYAv38eDVp4uZ1AaCyDPLvcYlHOTaZDJ3IjYR0CWCD5JnEIyCXdx8f4jshL7UwbH4sT1JDNd8m
zpUfdKXyIQBaubPuelTZEMWX+6RtXixbIf+ofbhg3QKsTdDQCcCdZhOZPJrLHnJ0mJEo/SqdLkIO
YgQDG9bxugDD46IN8/GuvnOjuybwPGXbBBcktr+eozaIKsuPzQY2U+AhEYYoc/zcm+n1aDjQeCLg
gHjhfrzNY9Dy5kmn4md5dNgozblvZ1TA6M0YRTxdou8uzUXeBug5yPDVInIfaFAq4K3KjeHZO6oM
nyxf760m71eDR9vVLuT1aNftKgzxD6p9As05mu4iPHJwfPxDCPR7vsaFBEnEvE/Ca74Nv6Ku7R18
qBu4Y0W7wv8TIhUozRMgQTCSw/j7x2fm3TuWFEnTLXNMKn2/Xg3Xi5Mg60YEnfML3IsupGSrVu5i
BZQgCcv9e+rNI1LOf7phf8/INY06gmm5XBCp5a8bjhsRFEKWzQK8fhwmeSMU2aEfwoYLx/qKdOVU
BOSfyYiIhhu0Pq6MzSpcWAUDHqmnGprNqW2iPKMTVHLd8g9T5TulKHZQkTyaPMzaeTtqDFPnIGie
8EQZ8plRBSqkbOMNIOML8sZvYUR03Eu9cYE/aDXdljQUfImkiarpNzKKgf3mFH58ueR714sImStF
dqvl2xu5DXrfsnMTtYYuiDdmBqvQQCMqxYVrBVxYXTYtNMyY7s8mADO3InDclxZFRGgt2fWE6rjl
RLf2OH7r4nC47URwE/pNcxnABDBsRGJ1eDkz0pxXXoU3tO/gh0ugeZkzL3ixuGg1DjmRF3oXc8k0
kfeEcJG5eMu7Xv/YVBd5SYYQjVR49k3bPqej8zR3abE37Fg9WFXwOlfo9fYi3A55OF6kgmnNrufy
vCiBnREDfHzC3jlf2nNdl8FYEUuLN/d3aOhocnIXPc8AOZ0ZLc9Ozv16yLvwtOicuyjsblyj/h4P
fyxivxNrecw6yjOVMLFhezPQRbGg3F+rauuOqULTv5M7iAb+1vJtoEuFK/ZDXZ/1+AefpT71Tduu
HKz67D8MKO+cAXIpB/zA0o34bWYo4Ui0pZbVNllUjmWGM1ZimutoWBwnQvE86lxcTkV+Hkt4UR+f
/feSSTZONZckRlHLf/OUW7Mf4NjCxls1OYgoh1tMO77GZRCc46pjgbfy8tNgnvdxH2zKEAvnj3fg
nVHmaJonXeEK6XhvLj+RUt56oVNt025eaNh724eD0aCtHWfW6sgE+3iDpELv5JLElKbnKU9pm3H8
15FNJ1AUghnVdAyAvK+FpaBMlK17PVK02URtfZvmPQr9Y+XdLbQybkP/1VYoU6vRR/p49L3r2HjO
YzNcd9mEek4UhafJgNVHZ7XnjUB4Myg6tP0URNdU2ca99pvTcgKKSpyMR30yqoeGEhPoi/LWCtPH
ZuqnU9XU8XM7ehsoKelNk4LdwHUeCQLXJO3FMOk+b8thHZW4auOcaT8mUn7t3dBZD9aY86R3AK7F
siIp/OdEYUyA/INlmp+o5hjQ1wkj1eA8RF4S7yl/oeIapXTrC2lcO2Zf38zYH510A3T3sa3u2++4
j6FjOfbuo7YfuhmjsZ66fj0g0NtFd4oM4qYYHONiqNHiL7OcnFuHvvcpVt50EgTTIewifEwm8dDk
ApDXZHtP+BDlEACBjraWlFe5lz4QyXT7Og5m+B/mwSk7nA5a7wtJUHJRijE+h49rAvHU+QM+s3dm
HXQrfKu9jSfa6TMMB6LndnyWBXSIjpB81c4g7xMzBbY4dcVtHKkXKyznFzMRKNCmn9ssgiZiSVDv
Cn5xNyLCOCEYH3ZDCtowK3CqKyMEFiXoMGAQZGBtOterCALmSSyy0V1HiMKpFHPTuYDFQcvtsTXi
biuWd8ePVDhrhD9kBqpQRZfM7NFlWxTt2USZ5PiR0KVz1moLpaNoOI+Xl8KU/Y+l42c+HLemr/1t
NOpNnNhIHk6I3x6X/nkZMkRwy4GanHbKbDNFqNj0VhFdYOIaXQQSOCHwSYSqgNIfwtHEpsEzFmSu
qr+MbkH2MvuAGYKhOzsuzVmWrtMUPdGkD+Yro6jnq6M5hV9dHT+h8zddRWksd3pOdkXtnrc52o3/
vFSLYDuxyqXKoAc6TTJuc8rvu2bKR2LcUt6PCWiOFu7U0CJk2Q4+2goJKdWZB8p84gpsQqUC8AWO
fyvRjBJTLh6NsCgODQoutkGYbJal8akthfFpLKqbPlXtRRHnxrWoqR17Ubv1R6QMnMDx74IwwSKm
gUFzfAvfVl5MM1DaZtxD4cvQxFfJcE2YgEUifoRtHHXXSAkrMz5YOLWi7bLgO40xxdEGnVYBQRsR
Ije+kUUf31Bg6sHZR2jJTC7ldxcNA9uMkHWbS5RQMOp8SKc43ZZFqdZtbvkPbtwY0K9b6GGz3jbu
OD9MEn5JHPTzRW748wMgkDMDvtpNZtb1Q/YlXT6UTZjuxy7nYSgRkSV9ucclfLp1kYKqlajuqwm6
Z5MEOTVyO0b2uKNFR0p85TaRfXVcInSFkKdPlG4QghpaYqR4sutzVc1qo6rki51q50xpTDmyMHW5
v0EStX5xCQgEqVzR1lsHB5GMY7lfapTAVbQ6CZ2gh5Nli1szyxMkSq/B8zdrb+awvd737vswd5Fe
0WprJ2y4x5J4NYqhvDAmC2VMeKONdRD1gCgLlfqbtu+7L8Eon/puOIg5z6/cwbIvi4b7pLD0uDLq
rL1oFpkftwxfQxfhTksGDjUIs0Kz3cnWfQP+LcYJ5hYDm5tJj+7nLAbW3/TluDegTzw544MDO/fB
jnBgLw0Kx3ncb31cHT/D26ysyf1C/3fcjPXc7hojSJ4cl0b78rmL8/oaA735tB8ZVm1dNPeuNPB5
gL6y6+D/l/UcP+RT9IWBJP2S2z5fT25jC688PBHdB3R47CDKHsZu6BB8XCDbD6WsxJ2uveJKZ+N9
0NX+vRPBbolb4+X4LpVRdJE3i86aD2FlyA2uBrXXGyYZnDhc6DfLy9RKCC3hLA8pLVA0T6x6Z+dd
u5opLu1KS0z3nu/KFUBom35bMd2n0kHnTSHnNoD1qYq4ue3GUFx4MvpUA9i6bZcXMVI/GAuN1kyQ
tKdF71B2zr3hbMgtelTL27hr41sstNAPNJG2qvttpUe1w2jyabRzDAsGCN5nFoLghkTmNkiirw2S
dGhQw0bCB23QeJ+4inzcwTqkcS5py6EIOSZ6q6uWNsWABhQDnnvuGLpcOzDAVmMUTFcQqie0oVnq
QwKZAqNJZzYWqWubft7YQNjEp/nKTR+8CnBk1jsepbHAOpi9LQ5wPRaupILsa7jWmbvgJr3Kg8U9
ZepgU19LyvBSYT13CERSHmQJALFpYm87LJZmiYNWa2M1N1YEL8QepTpUli4PmSu5S9UcXh0nu0Ly
1zAeSPR9c0ariheHvoFIPIQymjo4B7KPKIiAJ+P7z3PUHtywzdZx9a0w+hfXRxkJTbyBAzh4fbPv
8NXekFF7SEaNAJDb4CAwJF85OQ6gOTQVa5p3NWnEiSMxT+m9rW0DeU6ST0niQwlLp00wI6s8oUtR
jifw4SSu8ZK9IO7rYccUCusua6b5CiupCZtHYNonvlW/xhDwmMdJYE7HVn7uI/eTaUzpivLXDeH8
Kh+BpKgE/Yipd4JVRQxpZPJcd+2jNbXX87B0lcurVAXLrEtnyZcgSRSoz+QRl8ednJ0XC3tg2UTb
0Trze49hzfie99HlZOnXuR2Rx7ULyMQ+QavSULFTWABmW57SCkUnGFr8WnXIbBhTdUYyFJ+JYn7o
Jve6cpFLFGm5T+p5b0/pDXJ0Ev3sKC2H/RijxBGPYmPn87aJjPXUW9sE8KST0nJU0zcyzhuYLgMu
gTXc7VIu7kyTzWkjZHU4rBInzL2J0VLbD+duicx9BXs+dj7FEhOIrpHmieh9ogKHeq2fmasm0i9a
oEcbRdmiL93e5J7/yZ1gKRnjJLZNTGRi4AJFkVGdDlTjqkJfpTHyavM8tKe5l+1bqDOZ7WIjlBvI
BI/P0Qz5spjFyqwnDsgWX/LSvKRUgkKT3uYmdoYzuafXzK/hEBk0/6x923N/MSdBFzEg+tR1Dbzd
gMSWmPEKRAhC6qV9bdYGVgtOGp/2Aj0S68nqNMaeAH96h1s1yVIQ+0mMd2tYXQ7KyDfmiJoAraoe
hCbKvEFhcdOTR+R1GQEGtbzD5DIkSPUN+0h8RLT93ciRFtFOgcLP7F0m/XxjNpB3O1DQuCS6a2kZ
aI9hAbdLfIysKPyjDBNWYDQjo4MvQ9PCnS9U2HdnYxhGp7MdIHRYnFsium9nOH0O7gFUAr/nlJID
cLJNl33TcfzdbhCBH+YcRUUiixPVY2ObcY1l3zy4vf2lEiUAgxrOyyd5FRk0owOvZ6xDkGs0wZ5G
MEa0Lk0ADDD3yrg9eIgsJ+hJmEOXXvR+gJyX+wyKI4Dy4CSb2sXZqep6pl3hwnUfNLqc7bkdy3QV
m+OTIwxjCw3+qi57fCHofGJEMhy6gnmp7BXsigh1K+wh7cCc903VveRMgHE5RTfwc676GO3eLkJJ
I69KhEwhuB6OS02EYkvgdfu+YeoZa7kd5qA8lKNdHCJFmkud0RFleUi1NICChAcvxyaiMlW99iIv
XxUmNWMd54gwBFiFwggFZdAE0HEdSvDHD7vYrg5lG5zb46C39G4qlLNqKoolyiGml1QHi/wGyPpQ
WtvO7C7UssFKTuVBuYrRU4wOT6lGhbimMF5APjrue4hGwcZW8QutAajvwRgdXHL3kzxq0O6v4exz
ntEyNJPm4AB7Bd63wD5q3EtxPr0skgRtptpYN372tQ/KfK2CBJ2wvisOmGmWhySmuQAuFjtG3+gO
oaOmXTE525BmezZawz7TAbUc5swTgyTwTNcuipZuY6y01+2mEtjIMPiIXCkL8Z/lhb7gRjWWt6sN
B7ZcBpu9dSQQtQx6MebIwMdrjeWlYzzWhj9smuXd8SNS8PMox21trrNDVFT5YQYTe9Dj/EU7BEt2
B7CMQlQJecWtcNWa4TLFy1muGtxGRTnnB3YPkxafZ77NbMQrmPhDzAraoE4PybIkhnA7O2ELLLt7
0j1q7bzDvXt5KWaFO1IuHvIUV2izdnBiWT6PU4+h8ri4cNQo06ldlU8Bwp5JeDgueSHyUQjvzD4C
Ho0Uwy6CLKrqSmK2V1ePYdmMmx9vjRC2LbcUtGHbmUFSkOXhDZgaUXw4vkyGEx3G4jEtguzHx7qV
GiXoGEbnXKb5BmGhhlwD5nQGRW4RwvkqSEzRsIwR6O/6lHG8v7QTbzxDWOGiihZndU0PzRzoeDKv
CcXtg8GgsRNc8ZMyi2ClkcGtrUEqtE0MdBFNfZFSsbqAY4+Js2eWGyj5Fg95AmCjUbh6ht9mLfwD
RT7o+EmNbCh6Gm5lbhwolCedrTG39WYUxzSSU/QejIpcFXP7l6EzhlMkepDhMb3XyWo3ow5HjLgi
7iZselBCCJGKMioE/jKq3uQjLM6RLCAvLq6J7vFT8NlQJvppzs+On3bLt3CujhHuo1RhTGI9m2a4
O35uh7ngoVh+bboddpOAXvj68eW4+uOSOSCmF3twIo5vf2znx+vxp4WBGF7WGfXpjw+P3yqPu3tc
/PG+VkDwhxghq//et/G488c//9gTZ0ofHWtWP3bpny+GcAXW4ygfC6uPiLmXHU4MZ9c4I9N0ULY/
dJ2OS+mi8HSUefrnD8fP/nl7XALKkW6A5d8f3x1fhqDGquif36qgcfBfCXHKYJ1zlM7wjIuvTZuT
KmsfhwBPydXx7T8vc0wiDceYq31cZEzvzqQ3OvhN22eFIBYPqwZlnKHyV3VRnfemIS/AUKIhNzvN
JmnjbDtmqISVI7Jk5tILHGP07AHHweQX7ekYCOc0ytwXJqLyxGRwxoUm3NtZjvNL0NnX7SQa5G7z
8cLVZOIlTe4sozhTN1AqZAnqfgBgZSXDt9Qcze0cokrkwrNEg8no6PZG5ldN6nIVUuogz77N1Gci
tnBVM5CfVNmMBkZmw4CXjD1ukn5rxvaydqwbACvAPscoXfmh/wjpHjSyOxsbc1ZfPIUPrrkpxuqr
PwbpmT9B31AWfPTWb+/TmJSuq/G2goeLZkq0D2so0qbn3OYt4KIc3zdSq+t5sjeRh4ZkE/g+bGBr
awtULWos0nRnTqceaD/b9SFQYgVhQ+a/igoP0fK8PkWppT7N0uorWv09FhjShy9l28RPwbVdjNdW
XHxvpbPOMvgnzJ/f+l7ga9OSeGhI4H0jz+K5IqtAksofQViQ2FEsosZCRawmQmr/i7Eza25b2bL0
X6m47+gGkBgr6t4HzrMoWZYsv2TItox5SiAx/fr+SJ++Pud0RUdFKBCkOIgiCWDn3mt9i0Wp0a+t
qgpOhajfRv2gCWGTWTNsVYQBi2ZkePX76ltfpvE6C5ofdaSfja6BSo4Tf5mU4zFKY6wY0L6Vzyd7
kyVqZ4UvRa2LRhO6UIbHSKFNSKiNrHIwdtr+8CCe7OL+c4x86ymyKGfqRJ4M9ClHa9pPfYUaSZin
MCRNkShg4J26IgO+ATekk8Ti9HxJ6x+VE43rliXwxnIJ7s7cCnAI+e6L3uxJLYoUsM7sFvcCOd4C
PG23CrC6aUHLMFS0a+X8gcYxu/hOXR0cBUmoH+Fhuf3wKBCeJUX9asCHOvqOJuw01VQ72K3OeVLv
3N4x91OWYOsqXgxewtGl9QHRqmcMKINxPTu5s6l8Uoxbu35ndduvmOFU28i3+wcSR0xNyVfi8Idx
1BFxMvoEKzLeRJDeMFEsfBaEFWt3WmAkB9Id4IbkmQXNtE0YEy1S5rJH2T+iYwqpTKgNkBocPeV9
7m08aoStTkaOxMVcpbow9jOCeoCCJWBhr6xPZVJzJipq6uCMlq0U0KToJKKKit/81OMMP4tkJVKl
Th39IWBd+cIpArWsXaAFwRB8Ga06PwTfskqrh0ZuU6kw6bv2RUd0GNrxZnc1q4tpof7oXYtDfxxD
4pr6YuO5bbhF+xqu4sz5OuSwZVoHVChRuOYFkxl5AJS/VvIqRsSlSQksOq1YOMUVRaqKynyZN2SC
YEOl+5FAwK5ALs1TOW2rWl9dO1frmCcJ6XPttSYvwgTGphPssFNZsYIM7EtuMxbOTLhnEbyKpSTH
epeb7zcNWG0oihHeHdZ1dPTz+WfJKNmokjfIdj/1MDoHbWGio5In4NZDrlXM9SZyw4LdiMeH4y20
0Iq/x0T+jqXbrCm5q1WchICMB+J4cgHjvSmRc7qKmTR9vxM6p2BVI9jm1OnIjaPGaaeqaobAk2Qr
aQ8/koQ0I46ACGF6DbazGTXZKWmzmQaS/dRceHuD1ZyF4vtIZPJD5DXV0eopwIRpvzhGIeHZhALo
kHYpgeCdTuSmNzoF8RKm8aduFD+ke65IkE+Z4xi9K26d4PQK6yA8xxVRJTMkL0sV7Nq3vWgQDWld
IxmpkWIRF/YFM0p/64kJWSaF8rm5bQayuBxaczfKY+eTVGE0CmBDnZ1/bWyOjZ0If8ompsBiCAFN
mVAm1pv0Urd+E5+qEpmKm6RLn3GgzwiQ5mBTsmzN9LFFOH9kQTmu7ID5RRFJ3NqiJCmo4Eh1qybt
rauifajorNhJgR7BgELf4WWGRrjzptLYqKTZd1KTdVu+OxZRk7WoE8bkQEte2r70NjkiLFpbcqnj
gFDVCoRsZXO0Nibw8F447BxTv08l8cG+7HmuAqRvCNcjtOw1v10HNfTZWt8QzG2YLE1oasdEQIgp
oZl4SdR+H4r+u33DfWYUO6VJRpUaYYyU3vRRgUOaPAHgevLohRK/oIz6hMqZVAQ3vVo2kT2sZRYa
6SYpYAJ1jQJAY0fOJk3K17lLz7FkqBENRbpllmPwdcPoUehqF9H12qC8UtNzKznK5nHn4saL3mg2
ugBsQ7Q7JNgbIyzn2QvVscwwwdvbsrM5Rmn2TDAnW8Hh8aHh7YPFQ5k6bGpNeCNuqFtCx80gmX6m
5Y35CKx+KR7COQhR1vo5LXXYFX49XIYIfKaJyGI93OiMZpBPhzAHb2ro8Rq3xw6aZmV3wUNGBRjl
hnpUov6eZCFfOqfPzmPWfsmaFGwuzZdNpfuNS9cMUH8QYQdFGKemOiCvwzrH4POOVZQsoc9lR59h
+jrnoL2KImfeDKo/9PForyc69aBcNZkZIScX0T+BmEA/B9uRUyzVQ18n1np6w9JRPPUMkHBkQo/z
S8BwFS2vTUV6Rk8w9WlEI77vo+zHYMF8FRaAe/YJBjy5+Jbnob11gMGtBL2unaVgOHb+QB5tq/b0
Zaa9q1V2bJW/7LtaklMzY5cMxm+GG5Jx2aXhaQzDaJOjqUSNZTNsg2i68NH9XWgFmKcsb5aWlum1
cVjDysl+sMIKlrmhq/T6aCZQoTPGq7vITfuYo+0NcuuN9g7nlroK+dQrUXyqc3jJwDSvaBTKT2jj
M6JcgC5a+k1pWT+7aarPY5y8sbs1z12gKetdcrRC+dPu0+JLovvmaNYG9PPbVZRxhHh7dnYQPTlE
cU6PoYG+MoyD9dNIcuhiHSG5QBIb1/9S3CB3iADpkkCzFFM1PoBwUdgbOtYEtJJcmaY7226GlW8N
84PgbV64kE32EGcxyPJE2xDo9NTEX90RkE4a9I+1F0NtjupLN9bFc5LrHS0oop6D/GfngiwXWkUb
pzB/Zt1Dioj/1AzfaEi05yzFptXlSCvjMjykhQYYqIW9TpNxb1qtZu8ysW8Yuj+mDLMGFDDbAlEP
sy3KzjuLM+wHhiQsXkpwJ2TtAA6WlCkuX9yDaX9PcF67U38L5YtulG/JAld2X21BuoxdVBfXol0I
r2Xcuy3Uu7QEVYFZKZvmjVHH3rVP3S0kC2/P0HbXd8OT67jdZQIQyBmEXIa6Ar8XFZxdJWw9tHvx
VphmeMobatih/KLsGCMvzUtUleGuqO1vfmeKfZiK8yhoI4hRrL1Bg4KcdH/ImTcRixqziA+cUzFG
H1jraIj6Pikd6QzSrRy2EGG9fRcn5SbKO4IWtaeXfuRwwpVTTj9hJHiz2vi9hCirhpQ2ONnaieU+
JonrLkxJPFZRp87GLumIGIzAEJpMay9xxNIcWr2bVS73SHn2c5zbqzzIkVVxpBiUtxG0qlZuZdZ7
lbnTwpPTS9xY7lHgWIDgjpQ5HgvYnAFh32Ob1ISIQsv3aClXqFu2tVekUOOg6kfoHR9C2uMkJ7YT
QPHFaJntniPSiPTD62l89PFT4IAnuAURueGH5UiwNoLOcCtu6a4JRd+QEn3BKntZA4GDpMpp1Cwc
Y207+mxlgKwL3ZiE8sQkkLKcRe4qbwSq5KtNi3XvBOHXaJD9GXa+FafkVo+YRXINoppBe0Fx4dNR
qVndsaJVOxOxthib8jRMB4TTLPxSQiL9GJazSJItIkwU5x4pZRmI8Kb1p81QhqSxZNc0bfyLItoH
8cn42ST1NlXGqzUylfHVYzo1cmOI8ftErXgCGoVfnFCrIIXpnSHH2fLByJ1yXqF9SVKHpPHVG35I
v/RerfR7PRVwat1xOjkBkHxVzszhIslJPYvPcYkDxnLKz0U5tmfZZdZTPzzXmY0BAlkCERBBdik6
jiS08rcZgpPHIta0h/LEO/f5xQ1Yy0VwKBmFE8pcwt17lFQwP6dc+ZcbbsnqXcSrnkA1Ghh8f2va
C70r1cIvZtxEt03rRN1G+bO/oGwML6H5yNjrVEzmLlKEHah5fq7jLj0xopielAPSfgY+3d+d6q7z
pWnn4PG+oW23SzP7o64EwzsTAKOjfMgx7YQZKJqeZ5mOZ84H/ZPTE4drx18H2sR0rXsmNDGqNN8I
2/OsJbkLo6FWqIF4W0X5WAngVoavB1rDmhn7DFMJ+hGw1HogosebarpyUl1t4nPcTYh2ce2UYlr7
nlludFykJxG36y4L5mNJoxi+linAiNHzNI2ecY7LuLkhn86a5PCYoRsZGFI26UgSt87GQxgh3k7q
4SNpgGmKcXbWoBXGg8uCtUqI9O3jBlttEVkrHdvRxoLaOFjHLI/qT6ULSgu1FKal0wQwCoBBvFEu
gCA7canfJYjNzpDRKQnKK9w7cNoMGOiATktP1F8YvnMUccpkM6ZpsfKSbnoQ1dQtmY+k4JqkXpea
zI14Yhhkud/Qohp7N66D7WglB/QG4NhuG0NB3q9H3pi6SorHYqrWcFKs5549HmAcQJtM39BVSfBW
yugD4HlwzQV0eVZNe8RU1WKSYqBkLOs1ONZiNQ2CyB1lMzluvGgPw3EkdqeJtv6sm51bDwR1eXTu
pglgmBHfZvwJs2cCPVPZbjvIqOsmCb7M7XzOgQIsZjGo4+gnNUOR8gvG2I6vRJhAR7W+TY5J/Tvl
w6FjTbxNraBZpV7xaM9aXYo+IXxZVsdpgng/FcKFVS3g+w8Z9CaPlEWriV+n1iD7p8vByBkI+GSQ
Ugqlg7+o6Ug8uNF7aP9s/F68htWArs/LSX3CHzo6Y/pGX71eElzYDA6MpMz0OHpj+Bti0SAZIPI1
LobnwkrVGWLh7BbJVnudtwg4ju6xwNAd2GZdn+zw2D+XcUwyGgis5eCTzu12gQcPodP7NGuQroRm
c9FHs/A/Am0j3myku7Ld6dnxCmevO1JkzRaxgo0IuShLPtGuY90RoBPQCN6Q2nQEFBgEU4FC+uE5
qHArhuOsHmsI/i0ghwpSGvMJhO+YQboI1LIEPI1hwUeyzqoo68je7RDh0dci5YJ+RUOorS5XWWK9
N3LdWjaVvsHYr6vDbV4D3JBhtaudqUJoEGv4tG6/zeVMRCdxhGON6D2rSbwiswRmo+dUzs/B3OMf
geRiEjCQiKthWf1BNrfwJ7izOY0re6T/40l9VoXxNhbj98imF1Jo8BTlPI1gZhxrXxkTwVl+eK6h
rZ+sCsI6aqqCgSZD1MYCWS5sOK58h9l1YYuOhdqI8UtakYqd+oemKzjeO81KeU3Dqd6PoLClBAhT
TiWEq1ZDOe46gUPekzaSS1oy1BLo6+oBSiXT3KJKiS9KYVhr0pVnevwsUtHz1BNLuTG45GqeDrWZ
bTM5+UdibiyrRTtutOXKL2l+2W7YgQJK7EVXlWIrlSyYhuTdoXK7H/TDzW0gIPZjlCadmSFbnlXv
jMk8ssVINhwNrDVUQevIjolV98xj4WakWwstnxqaS9PIvFbjXjgaPamGY9k9NRlMLZ1FyCG04Xzq
ynffdvIDMth+0RWTdUPIuDt9W9cDvlr0XSJ2E/ZeEpxwLbi0wvHcprTRGyrHwn+NDViSQIHKbWPG
ELBr+H+FvEPiqiMf1oivAVwWMg/xAD3ygP0OipwDsYvjLF9DmEQLjFDOMo5bcXJQ5eyLobiGfled
yjKl89MqdfF9ak6vG08chMnLlVn4kCf0QRJ6a0nauIux7Z6poIBLlqRx+nG7F4Gdrhy8/Aw/o3XU
qXA7mwVyCsIgmspfGUWjLtqfny0mZbeOlH+wbIImHU2EqB3wxg31xPL/BnntpPXcZKAJOcIdnMnL
MN0M73qwLViMFYFUgvZevHYgFq/thvItqqxvcd7lTDnKHy2L9u1Yl3JpVB9l1sYnJHbBxnfTH4N7
a3XZUU7QHWlcwVCtoDCFGyeQ32y7fJDpvW9LI3uymZO1MeZfzbc6NExvb5UxqaQh85eiykmR6Grj
2LophSzWQjAupcNxtvhgzssiq6B8gTXNebunWRQYKY2FejyL7is9jGVKIfLqD/upU/4hswi0tFzS
MVTQMBWNi2aNgR8ipHhXfmpuEjPOyG72OoT8Fry3Xu+bMtUs0DmUUEc+lvKn5avq0XTcCTVEoNZl
naZbL2LPBM63oOcYsqBGoBpiG4lIJ0AkGe4zUPfw1pNj1E2PNbj6SDU1DGQyu1KPyArwgSGdBGRY
A9yaqKIeSHKaQVPmfJcWLRonI1JnhsENibxfeO5ICEAfioMbGN9yjMQmntYNLUfOB/0UHEfBv+eM
xOc5ZdOtCumoVcTI8SGcSD64cfTo0MLxbqTY+gxbQEgeoiIgz2myqn1geHAmaftteufNnIzg2Ixd
iIF1SPa+c6loshB6ko2G8RhZYCkHGyqVYRPsNuTqVfhyOGDsq7b1bJLKx/hpdDwG+qKpUZHAYoyd
joSl2yYf3B81vTV6f0mzoXmR7JnJXGVQO6dYEc4Y9Ob3XDmPrjTjSzw1wcaKk7PfQx1qkp7E7Czo
4Wyz/sFxxgfcSnCMoQc7LE9eoS1e5kGPi5wmWFrfxmNd9AxgdqBgytODTdxFk7U5iRSR2pej+yhK
n+yWhoPWnDWM95acMuIIFiY6j+8d5ZpWwavMFcX5IAiuyxyyKkNjpA4Qn1O/3BW6fberNnuuaQlt
GZeh8OhFcym0eqaomvajCeBrLvOXkhppijsBKhP8JkbwtfQzlml13HJEGojRyWiYTgEG+0ZOi7iz
44MyOYtqIK4bo3ExmLcZSwFIfmSapYcGoMEJydzmJmRfA/sPHtu4giE41uZmmsKvPsK1pelFGMdH
vAdYt/Qyrwj3tomQH6cI4iNrsS6l/ZaBRaDRMFgbJVjTzBUBSbPFedCvt0XELGbKwHrSGvPPXpht
2ypkqYO/nM9YPl1ymZOVFWp77TTs5W1t06GJS3kuzHFnjk54yKml9z1xA3jHiZ3w7fwS97mxG6MN
r4N1uZE+TZVforeZ4kuIZTBO8U/YEfTvgjklI6ixJRPWYalsnNOqJUDnRpcT1lzvu5Lk5wCL1yow
5QI7CCDw0fuSs69cC2sCYdbG+xIF1UNRG5diUv1ee1l7CaMI9EEd5+eB/TIWo3VwiwqxySgBIaCF
i7NL3Dl62eYuqHRZ8/H0nb1VZc7RqjTT5f3AD4kfvYZR54uqgzPMueOSTJSKZlNfqyh9EDZN39np
VzlU/xuRF8wV30tCLWpzV2f6TFe+IfNQeZ+kx3AiVvanqqRGkQPioz5jMtQn5OemdXlN/HbdV43z
FtBoWWIF4iXh71iXTSFeTDie/UdXd85zI8zuGqTdc9min2I9DCJNRPmLm8cflef1H1VFf8+dwsWs
0MO6BkvhZJ5OveGJfWuP5HDbznYOx/qN02CJBtFOIXcBj9VC0R3Xk3+JMzQlMqqIyupJ3rOafG8w
SpeJ/dwm4VNczHyJTFbnUyUgtPY4BFFyikunOH/ItHMf+prsphgQQUUr76G5bSYTanzWqvHqjINN
f8B0Ps+oxhfx8IJPLrytccFqDPl1qsW4a0cyretbtHLqN5DLTQRFzjReh9CKLso0AeFWT6Vk5UuM
in906XOuAswMtO9jkgXMkgTASPsEBLfuvmlVggkAb9tcU/cDZBYpRS06uAqGQseizh4MfLxR9tVy
rQfcySRshbSTbYXIjcP9V98izEIYZFgkFYjlLlGEidrElrBKAlaH1+lTVsw/a77fSdCXz06oxa5h
Hb3I2JeBy5sPw8jhJ/UzNKszcXPA7qtzoW7CFifQjFZneSxUzZRlTk4YGrOLbZ0g5t++fKJAQBI+
dnlUPQxeRapQz7cOxxDAf5JGzr1TthdwZ3uzqT4J16D9jDNnHyhFQdMRcuNTcVlhJD4TMPBEs787
9EG8crAILKYqkp/QCL84QwDYEWDwsfFk/mi37PAwsUn+EgkdMrp55zCFaNvbGHTH2C5OzGhZY9X9
rgitaaPTzn6sxrsp2F01OvdOoxe1F22aZ4tjxqrVJC3kt7OIkdO69aIE5R3apoEBlpsDb8/Rkz5F
RmU+hiCMvS1mq/x7Rntq6Y1me237a9Xl+SnHXMDCM7O+IEzEwG0pBumMGV5ZL/bDWdZO8CbSrmL6
w0kR3GxMdegzXYI9R89Sv5djinTRq51DYbVfWRGYR1txTggTsTaxg/vDVB079OR8KhycMvjX12EU
z1VAreeAxjzdNwEDKpAb+jHl/H3FBvFoCej8MEIOTtqiIkqt5NgTtrPsGvxGrUtEmIwGvrVsoo71
tjEPJHVqve37zNo3oZs+Af5feWaz9jkuQgDsiZ+mgbGDlTzQkikOg4EtsA5F9KIS2q5R0coTn3qJ
g7GhAe1k5ddcUogA60gei1Lb25bp6AuzbWR6j3T2PCd7sAsEd0V3qAO/fin0bfUMXQAur4Ft6OxE
5mfJQPNnJRpOgb579TSdvr41eVYZiAtToccMXuM+6CQcWyhRq0oXl2ruE+onluhVVptnk17/jdL4
qUOgzPtaJq9xQ3unCfCLDZPaONYkWNFaS5citC/6+lxnuVoVqDKZQ4UchFNXXlXhvQeRV21jr/9k
G9GDihHc6qwct9IjqzuT/Bnl5I/uFBC8J/uKSfCQ0ifJ5a7MAf/0ztQ/DrhLBnwHX8geG7ZAth8t
3IYMSuxb7o+Hy0Pucf9tvNb2fmh8Cp5cZxW9qfsmdS3/4kSOeYbGtIpWBvOgL7nTqKOX84W3stL8
0inwnX0RB0cxIO/Tbexvc6MvzqRVod12XZLI+XLT7M1eEFORdwjUf9HNkb+v2whS4hDW3yZGRFNi
mac4BX1QB6F7sMUM7LCCESlaRvWiEN8DpEKfW1o4VANus/R9eJgmSUpP0+RVR6OTHyPtoKdEku1Z
lwgVwnu/qkRjWtZEFtzbV55qi1Mw/fR9Y4RTLVB2ApWxlhDuyBDubq6DJBWf3XmIiQ/sxaGVvfjc
WOYfV72a8x20uGmj8l7vzApZeF6O5I4NE2aBIvpKIkvyOa+fwjqsXnpbRk+DGNBcpOljOMTGA+CD
bR3LZ7o606kVYYw8L/Qfs1LGL9Z9FqHH+tDLkpDH1nuO8/nUha5POyWbnjPQ8AYms6PKEWGwzBEE
qGCJikLVfJklIyzMBfUBbyZhAoqeQ4iaDbCAJuhCs4R2EWGXN3n57Kpx2xZDgL8kLy/uhA+yFExy
J6Tm6x6w4IbpLopKqNwXuyp+0moIto1tomCwB7GnImeXoNhYjAUDfjkZHGaodJdmN84bHbKWpbae
zh4F/7Kuhp76zrB2oeV0D/3MkpfEGftlYvbQ6UA/8cJ+TopUjxl5yFpn8bArkaEtVJfJE7Jv8gO8
kAGrVN4DSO9tcEvk1fLYRxS8Rat/8nHSIIzali+SFpuyyG6nYktcWek6V5aVwLsn91gY7rjuRjLF
ndfJLbLnJjLUM/VbtAA0Gm/dmvoIaj/p43OHpnykUdZN/qsWpv6MxJYlrl9Mj4x2rAuZeCud+ekZ
C4fLBHL6qrzOOt83Rm8x7MEDSf+C3zEm2ynA5NsgIeg1VPkBtZ71JN1DonX2WLdSHGVBCGtjsazx
fPE8W5+60LBfre95qy+ko0QvsWFHDxBFXkcvJFbN9Sv8bfHwoFU7PBTBfMIBK8MDyBsApTN9g005
UaLOGF8ZE5fmpm1UeycaHM1s5qws4NW7dWJftZO/pyHayzGtxSs6KTK05aeuZ0WSela0qQjOOsdt
+eA7vfHAggERUNzT45lTdbQi49DWfPJAU1692dI7p/dBKPr9GysLa49xTBxp2RFtNlrECY54ZlQ+
l+sQHSiNk8zxRpaqsb+2I9kQt2kT4DGpl5iuOAGy5Xvu2PHnWV+9Li5IDSfDY271R193T1NtBavR
qYZbrNahr4QLPC76HIWNedRF5xDOQZI054lgO9hO/8tw+b+/j/8ZfVR/cCPbf/0X179XjKeSKO7+
dvVf24/q8l58tP91e9S/7/XXx/zrDJuwahE9/X/v9VwV/Pz9Ln95Xv76H69u9d69/+XK+s7zftQf
anr6aHXe3V8D/8ftnv/TG//j439CBbcFHts/WUVvf+GPR97ei3/+4/LRv/8VaPrHQ/4AmlqW879M
kEc+PlXf8eDw/eM/ho+2++c/DEyU/2aYOjYM0wBSqePgDTX9ANdxW+ku/uc/hMtN0EO43bFpROF1
/r//718+t9+f459p2pbr/M08a2J/94Gh2iE8bc/+f9gALItGpG21ON9Wy2nPRMuHzMmYjSS9KNaI
lAyalGlB8kH8zgQdN1oWuycS9VDx2uqzRFBMsChNNbpSNzWCWjto5w1VbTinENap0NRXNtIvwxrf
LaIGYjlAidEtsSA3rIzZVvvemKmLrBJtn/9ZFVQZYYr6ObToKLSVuyWAXGVRe+6nW0aX6+NCqida
rgn7uzkfWhHDSE27T0KPzUm5znMgImvbaNltLGWCIB56ckBtEg07A2h47WIHhIfwgn752RX6RTEZ
fRXhgGdjvIQ4bfehHtRK9KQVmkBdD1irH0CzsfB3iY2giPnOOTVaS8kKiIwgi9a3c6D4KK5GQAaM
FaP+xtVw1F5TkJSaPxrYqbqsUKvSNl9p7G1Saz4SvrWrZFS/VVV7xWCP3T6OV0NPH9MuhwOiF3z3
CoEXpFkqsDe60nrBV6JdNywpMBlYT2FEj/3+CPAJ0SLw6IbaQUkV7+pw5cXwo/2WdKBuJDNOpcRr
y+zqzkm97Sq4pgL/XoK6LbdpyGObapFU4Z1V6KhJmWjrRcSweBal3ITOD2hzBFujNM9j4R0HYNOX
pFp61nGeWvdhgHq3LrMHMn80eqqJ4Ktw+Om3w9voFg0hwCyUsdGiih9WiR7RaaQYr1jw0Acvc3oC
0tm4mdlgrFAlNU7GFIImSMzxa5k7JD+T+ujjI9yUbbZm3Is+RKN4SYipYIBixvCwmfz0hnWFppud
xQTcBCPcmYqN1Ew/o7sche6yp6V/jVIjOedZr1a394aDufHcIZYFDn3LD6k3+dCzHwST3oKrZ0zA
aTK/1hxbpVt1J/8TaU/RLoIAvvT0T1f18txY1beS/IZta5b9xuacQkhSPBxkbb5GThsuQCLijMrk
cQbtua9ZciyMCPVK34uL4OR9n4Yx0OI0MGDLRiOTRP4uUW52HC14VD46EzqvTCDhT6B7LCdw69Hn
0Bv6Zdigvww7kwlOYV7QDbTbuLWLtSQw86z4FIdEc85JbM5eGMdXXiPynSlykn9ccyGxClx51ZAw
bfb5IXexLEUZivLytUrS9hTc4tVa8SzyWL81GlZkVH42mVCuAP5BIUxGgqHH49gP0VFZRr0HLONv
hkQGywklyIuXJLhdsEu8GyI5WwPyv9xEk1VbHEMC2e8wqOwzR5gXlTBKlTP8wiApXm2/YMkMS2BV
V4wCfB9FRQ7L6xIUwSl27GJ3O1wBPCqIGo+i2XiDbHTuzEB/NLquTr4pT3NQATNPc1K0LRkfW5P3
YLJjgGv4l8+JEZjbWFZvNoPPY9Qk43oAArh0WxyGMmCG5U2YHGdsu+Dxs3bn+QnRmLWTn0WOUFMz
L6EjTDC726HbdVG4reApAZX3kE5I4k2R7mGeNmkzbFVPUjq+ECJFpXzpOid91sWNCE2zt7cTZ5kV
XnCg84EcvZ2v/J/dJHgn7GlaJLcCrEqLU5y73q9Nnqbn0pV71nvsbnzkhmehOBy67iEU4wf6dvdT
FiUOgTMdLaqpP2qs067b1YfG9L5ORg1LOCqOHPurZepIfG4WWepof9vDfSNul3TcDjkyYS7er98v
lYh08oVEX/TH7TQpFe8X1++3/7766573X/oq5JnuN/3p4v2m0SV7uR0t2sc8xf0u99//7Rk1Mj0i
Ou3PwbsdEHJNjkzFBABRPdQl8q5/XTQqLt6v3y/d73Tf/H5M5vONWNxvxsLMw3/f9Psxv393f/T9
Bj/PAeZrlzrNBzbB8OTff/bvr8C4v677HX79ufuz/Onir1d7/yu/LoowPbK759vfL/5P/9zvF/b3
v/Sn63/7P++PGdUtY93HRvL7eX/fD7XMp8nF7f33P/XrH/z9r/9+yP3S3+9+/+Wf/rv7n/5vX9mv
R/7p6e9vAT4JdMq/X2Fd90SZt3m1ULbBO31//vvG8ZoWRezf3vn7Tb/fozp09nWOwIZD4BuTXyTA
twf8uhdDDdoIPR0RQWZZ1qF8UfZt0IC4dVkhP1wGcaJxbdSPhWFVB38iAzytac/SLA74utx/+/um
DsvH1pPG4W+/v191bw++P8PvW389SxspnutPzyjjZsEypD2MDca2wVynJoniSR/Qkb5fNBqcqL+u
s8LiW18mwepPvyxl1u+z6vXXXe433B8n48nakE73IDOcD0dtYJaMCGuy1uU0c+iPM8Ra4RFkTE1I
WN4c7peUE9S4nkSLozO/BZkcsmq+kFhxG5qwv9930fp+KKjti03LnPe3Oqpw5nSV8ZlRA5d7VLbL
tu0//PaDIzkOu3L6mhs1tD24TLccVTZT1f+x8XRU/bdXf9/v/jA+jZo5WrmsGcOyvKqPY9v6e6fG
hGuO38o4xC9KwyNfhDMNEEcMb7LwPlXwJleJ16oFAoHq4CX4DLqeP3m/yqxs6QBC2E3DVlDiHIJc
ewczNLxD6KeIr1CQLonFGQ73TXu7FFSgtRZF0Uc7pyIl+KbFC32YH3dV3v0qFn9r2weM6kcvPt43
KMfJpJ84m1e9BUyDM3B5bHMSuindAhJDMa7dN/4MQnGQ/u5uZBpvtqf7RifGz9piQQgQogLGAR8f
ApF3VQONyEnMxLQYBIWNdUAKgTR22FsXhjuXe9yf/rwsDYaV2qtgXs8Umx3GglVDS+Xg+604GHQG
cFSmaPKE3RxShbTCHEAmen3zZtUeTiPAN+r2vqXjU2E50x7qXW6vBSOOhdd0cjnEntybAgHlbB1C
I7YOloNtY6ipjQNKP0ifh3sq/P3S4OHUx8e5i2+/H+0eVb5lVuuSdcuhgMHNGcv441LoxbexlXvu
a9Ef7p8B3+ymQ0CNs4YCAAfP7f33b5sBktW+yZ/I66oOpt/Xh//D3Hkst45tW/Zfqo8XAAjbhaOn
RFKU6yBk4b3H19cAT76beW/Ui6jqVWQEk+KhKMJt7L3WnGPq+Ie5daWrjVg1w/rvZPo/SfVD03L+
LQ+s05kaMM27e8vk5YiopHVlG8msZzuKVmSCLh4yMxuzfzwEU2hM9ipTToOQSzTUFWx2wnJ+U6/E
dyYSTbqJ0VahO/znCXg/Ff/jtamFcBGS/U1ABKOhqRfkmwQehXrO61WvlDt52aR//KxBC0JOBjsi
j5bBBRjLf29OILNNy8N9k81ywIg6gxG4n073zbufcNk8cWn+OQ7L2Wb4WyXUxS1k+mx33+D7s78f
7q+15Ly6g7F69aUs34Wxzy5ZtlloZZyExr9eHJH4oN9oKud+1d1Pofuzvx/u++D+I3cTpquxslFN
bvZ0JspdADXlz8PfP06p+EaKXmrnk/jYRgPaA8C75e7P0xU6bOTfqrJUx7CI1wIn9P2sXh7+40fY
IB4pPP4asWrNYDb882ESQqY7y2sB9oY1p8XOGFZLO3+Qf1pxQlCwAoJzf0A4Urqjz/FqqgpNkgLn
gFJdGSWKezdF3vffH9PksmPvr/39Y5vmu0auCQsl32TdqZrXJwsSZV4hJBt0qtCdJltjiYg1HmQ6
y4EKjnLinnffIBAgLJ0IvR7EHu0lxBdSvAI5dWRIKVxZ9bgDd+fFSAt6UX4wfByIcq9rO9J36Z9P
ckfvHE/vuIoPQRQ/0QyP3KApU1eqFbKj7v7OxAhmtKAM6PSlNvft+XMpCKjbIMbReW9a586Z6FCF
1cEkbO5nB92txIMC8pQYDP1/jvTy7O+TQaf3vFOu+ZhjWV1s2FR26z2VOkDJq51Z5+peXx4EFoNC
1Sa2WjRkMd/vauYQoSW188A0dxpT6w3CEK8Pu2ckR4KHXRmSRLryIY2QGGzJknoAIzPiXxwIKVZy
/HFNea4S6nzKTB4yk0PBUlUFBk7VdbDExNTGHIsDFR+d29AS3IQk0Uol4p5YBj6SI2dMlsEChxke
Nl8UEuv+s4QI1zITbrW0kPxdnmOzUhAM2qbBnFdcJtg06+qdjqF90UE9A2mnWNCf0kzpXb0x6QLX
XEt1/TTQhmTZu7Dm+XSl4OU08Q3n/neGGXMQhoPFCRFQa0WgQFxx2zLTAXGfNdhB6uU+3wx1uQul
QoBWJh1KiWRW+/7a/V/nGHdYjYAp7Bhr5jm4+X7qezHKvH2jfM5wanZY9TE3ISaI+LgxT4ZdVPU3
OtCLrD33cXYhaqHe2qCdY4fkRoxBLJEPBQ35mrqAi6eTWfhv2PChYdW/Sk0w4WVDTxEMKFgMDXmY
WVGCYKS8P+TIv1BqiT9QjBo88+TTNOLV8KtoU+9iAhB2qCLaP8+6KWl3PnivnaZ02hbavW6MsRuH
aAFzxhIcKciu/7yBq3ebaB8ocDvkSYOKX9F3kJkZG9Fvhj/bFoJKsEUoBBb0D3bf8oDdhAeKLE7a
McxM80tB+ZZ0q5nF9kxsFaYWANjJM5iz1J0SOhsrPZqOcZvjMS1122i5O9z3TkbACMcyIqViFgrT
zgYp27HYzHb3Z4YRYb79+0Vz+RehmSjri+H6/rq8jLL3Z38/3N+m/f2795/vn5pEebguJQ7g8of+
8b77U1HWlmh27ffP795fy+JhG+ViYufqVyJm9PrTtCIKmYwaTLyCg8zrSvNhXvQmyYV8XTTXwyWu
TcFdyTm8N30poSGtv7sbAxFYzGR+omh+nmmju3OK564DFIeIshc45VC9j1r5EnQ5AT2SS8lCIa8V
ilidB7JVrUhAC+oRFXFaf9G2nWFCmO9F5sN6oPhPjGaFzLvpBpqk1CQFEb300M/CZZbDL4lunLFS
3puVIS7+M/9BD4P66EuCZOcgFD/0OjrMY6Hd4HD6G0pMnYdgvX9PBHxX/PuwSgdXk4aUdlXtXyup
u0HgAiAXNrTLMl8/VUHZECVLevVScvkIZeQLMpz0APyAVTYRKeyowtz7PyKkkejgfTQm2dgdmNNt
HOg5TO35dP9U9hqneqQqRxM5wgOsY6ZZy59rDeENfU12Hcpa3qmKn7jZRI6d2DGvXzDR0WjOb5WE
9jHP1W5TNeb8PJSIaJaNmNpBsAuwXoeyqaRHVj9cEMzXHw0NPEkzEXnki7V/1udI2sNymqiusSnw
ArCtaclrJtTzWh9baS2lXfiq0iq9f6tuQnUZxppMhy6lCZ0YtMnve4c+gxUh33zsg0mi6zYFfz5y
0pVNP6q0xfK43RDhQdOuaYe3LAS7vvxmSC/ebZsVXUl8oNeuH9/vr4tpRI5E4I8PMgrr46y1A+o5
fkEKyShJxepGZbDYNmOdeRL64w+VOPdl25WK0ymqG23bD2L3FCXz5f6BQ6lmGGSNFs1aqZ0wYod/
DqBq5DeZjGOWhUnqNjSvdugRxz8HUITPEcrD+6xhNEtkXBe0C9UbQc2H+6fOoQ53aTnFOl/zH+6n
3X1fKpX4RTVavijiFO1DA+/w/evndK5aeDnPUaGBoYfUMlUlyHa9MM9xQIGVyLz8C2M30oNQfhmN
ufJYKAe7ANHmORjJPry/owvyraoJ8asQKbGnwHbbARtOzo2gSlYgZsVXNCprX42m1y7KTRfp+Mz8
jeqoVGgbc8WJdv+cjFb5qKThG7MtTFYBDArJ9JvHqTUobS6fo0aFGw9C/5aqVMIEXc2YP+ThY13j
8Lu/I0B9E4i9/9aYOi7yMhv2LAykB8rEpBUu2wNji4TKCf3nhEqp9WVu9EZWPYh+iPF6+SskjLNs
V413hOEmKm4pxvdCHZrAhv7PO7oeReE8Nx9GQ2hwnCotjpFIPKl+Q0Nh+SsjY4AZGx9pAQQOPwdG
E8SNJ5x+6p+PIEZZa1aL8IQ3iGXXQD2po2OLY/bILYLsz+Wr6INVxpP+2Xe06gkTQftmtDOnoIQR
tW/Sr/SvL1TAuoNOtjqSMYZZnb/lJPUgfVLX/PN9KhGGiCCEJ1+o/UMUteQCr5T0MxP297+ENA7G
ALe2U9nX4oEmJRayOZU/euXl/oZmwpWBxFA5tdJUHpQm08g5aMVT0XF4gM/alO7rb6bklCKHVrzo
QUhKqz83m4xQ4ctsCIPVS1r13aQmVqRO+UC5IdhpxGdUnJ8Af0TDJSdBeBYgZ//5NDO8EhOkPvsC
ORF0sxYPp6CcOJlMznXD/yAjyLq/NVlBj8fCWV3UQuk3ReKnWBUK9VJoNDTub8mL0YYpVX8o+hA7
CMFq9FDKsE8wbblyX1YvYlo93t/K1fPUiXX7TGkl8VouiV01G+HDUJgKM5+8+UQSZinLFq9Y1Fp4
HoSzNE3yhsmTsJ61VXzVA0rSObP874yzUjR74T0WyFXFXyk0wSnUEZq1AdgAgFryC1rw0333aLLx
3It1BEaxrbwxQGgoR3n9MDaCaMtKucyMXu7vxCxEinQvSecR8thmmMhMb3ucJF3VXQcd38r9bVOQ
uoViTu9CjKCt71r1OIhBiFeVoPXO10O4ysnxvi2oKl7Fvlvd9BBX65wb7Q7Er/gg6UBfIso2X6QF
3ndQxUrOgrdbnzGyJ9so7Kd1mwTqNepn1oTLjvG1wDNoV72jzh1Rlpk0kmWhOPiKhKI+atpXKZP2
97dSqfuIaKIjxR+KPWa1bC0JY7HV0O+dtRlDUkgk21eX1a5s1sJb0q18Z2iL5pBDeTypcRI5TCLb
z8w4T12mcv1BLOpNXXhYZaK8Kysl9Pyi714gZx7vnxWS+SrEQfxEf0FfN2M3brqZWzdkkoJ7G5/R
kzQ7Tr70itS8d2ctHMlPyoOHrClEqoh8n/vD/ccuMIWTIXIyScvQdP+15ffv71gFf3II/uo+/1uP
9V9d7//sjf+fG9r/1if/v+uM/09N9v8Pe+MU8xZI8v+c9rn95i79v/5qly8Jmn/9xr9a49J/icqK
/yQ6PZq2pJr8d2tc0v+LVQ/Na9mE8U0H/q+sT8WkGS6CuyZA24QouAQm/NUnVyTSs1UTiPlKVREJ
iav/lz65LskL0Pkf4QLi8hEi38uE9qxIzAv/HficSH7VqbqvnaQp7qFcFdS4omDbydzkUU6lq5TU
IJkVyPJQRmQIaEHISKk3u1SKGtm9P70/xA1mVJh8jPr3OsPyMC/VhfFeYlh+LEZY5VaehrQiZczJ
S9ni/kB9lJLwUrv4x2tYcdfAFpiaBgX1iI4KLqvaand/JjcjL0JTwSumE44rUYTZlTGtDCadPPUr
ynv0x5ktFy/MugmBFurMrRa0l64aG7TCjz7wIddsq9PI+nptIt+1wIHD8NEBA2FPojSjmcHgtUaG
WmZxSVJvlAAS4PvtRKfLNeQDpr5tpuTTzLUG4VjV70JWZrtpCPsdoiHJq+TmUVB5qV7gSISYgT8K
qvKCraj3BJ3vFMTGrZvMrY6IL6rEYrsiycVKGjWir0XJZ5xNVqv3p829+IuvmMqRNOISE+rN/XsK
S6fo/gyVl75FIUDe6ry7P0hzFa7FIXoYgVTTe502wVLKSgCTJmOwqxafONVJN4XP60kaesiPOEr2
YcJttaX8LGPBIsSy3FIZZtmhj1s0hNcsiyr8a5TP7oWTpWgoLTgsYVlMrpal8d8PwVIA/fvHaSnB
OfkQn0dD6jyEY8Xu/iDmrDzvz/SlxHd/Ji+FmBS6rbmsBO/f/P6gLz/eXxNm5BNjRvsj7tPOun+f
NiZeOkjWMkXiK/wmieRyWw8KK4jt6rw6UEaSWPPeZPVKPW78xr4OF2mBQNCJFz2wKb3gSayWrdSD
dWQLdlbaxvTRYk8QrhXIiq678Mzs1ibUkmdQmRAsGs2bxAf4ltbQkD+yJ+s5kY5UsvLX5FdyaMi8
FEdqmTEq7JXdJFvQUQXa9wauwHhVQA2pnoEFGJt3nXR4MFGnOKz1Q0DVdrUfiXEVLeiCaDUhq2zn
T/HGUoKeBDKM6MLCSAdXQf9EJOoV8t+W2A1R80wZ/pIzJwddwdXF7Xin5K72Ez+aJuk5GM4tsCaL
aY3ItGt+XcWe9qx1Dl5DdluFXgFstGJ3oxMhBqG4nLGtrRuamwonC7o9wxpGi2VpHZxK87P8hjDM
7nvon6Kz9iyYFoqS9tBeEWmwJyjfLBCgtVLZuGMT+TgZNnOKaF+cceI0F14HEGXp7keyRXCzxxAx
2opilW9d4a4KK1XsvAdR4eCzjFEnuslsUz1RKF1YY7+eoseysZcI+Z9Os4b6i2YEMX38TS3ZFpUN
6tywkxb2FD1bq8XoBRXPtMUPlpdmSzC525wQHqJ+G6n3yJRbre6yAg35KN9WL0g0JZUxxGImBuyq
Oa9EaO52eQUJuMXoLOYunrgk8DSuzUtpbPCBLiETqYV9ns5XetWw2lntS/6p3/Jn000fYgyPA0DW
vVm/wQHQN1OBcQwHA7byNUZdxP8GI1L/pcu2mdyMNQqPyRYfp8rJWic3HeNpdRBeARuxMZy2yofy
Mz6xfAz22g7vydaACodOXEbx7qTfRQPYFqrTOv7K8OJhZYyd7CivGCk2ynNC2CS1eKs7J8W1P1TP
wL/eaQ7UrzWsPZMpiNUfjPLEQe1+NVIRZ1unTdNg/3bV1JNpaGLW1/ctBnnNDt7rvRttRc0tnrTI
ijgSNhmtXYSd0ZXc9qyEzvyL+camniuDCXZ1O9lpv0QqPq32zY/yjZ/sI/o2z4w7U+NqV1K2SgvS
aTbfmGujQJAHRyz25WOzWtPlkl4Ik6P0SFMCzIutmRYY/Y2/7R+m3C25HWgUsywMUR9ZQZ1nQ5ly
zrwS1/N31cBmsUrnuz92K6c/lij7X/B84SbPvP5ICcCVMwdlEexzGi2vEZkuLsYcgip1q9q3Dnaq
YzvvIxwxiDDNjfGbz970LOJ9ad1V+9qs3hg7ME4ZNEe1b+j3qX5RcTJmTn0Q4638Mc12sYu4pLjl
8nEjHvDZrd8kmOab+LsN1iyZgfdvigsrL/Z58zE/gST7LH4oK8AqMZDXe1CKeoao2o5fp5t6AFfG
sDisA1fZDt7I9ve2eoveiDsdvIJkCWt472Nv3paPVCgkJOg+eQpu2Di+fxLFbfnk72C95e0mfRS+
qmo5voPgcui59vKnEVkXVyIr4cAaD92zP2/H2hGBgiEUEzyD7WBmS9GFgui4VzvIepucGx3jjrRL
n2JOSnyAght80E8JAbjC1IKtRHB3DL/W1c5c3ufsGH9ihjG/gkvr71Q0qwwgqx/ESp6M/kUHAvha
9Le4OibS2rwKlTMKHh+DhRxD2SQcdOGdqg/TAo/Ze/0lXdtX/2hKlj49wi/rAyd4HsR1VjyrWmKV
Ndx+IHleka1b6RnUgSiem/FBF38psdK5CrCzM9oiQ1KQzbtZ+pPFG7HH6mXJ5/G1jEh6sNls/Tpf
/f5dbn4aBlmu3gqzq+6tuIToIiCdinOqQNkjn6EQJiUCtOw8BovFGIFQEbgL1CXTom4Vt07qv4f9
C26ZLN75wEN+0y3/9dbokS/IhjH+i2vmZrvwK5hsyXoSXOUcpK+JcpRP9Fii1p6Pw9b2X2vg9bAp
OGeh4dIFwHMxBl9Qw2N8Tdk2b1GxeTm7NtvMoicXkEAeC4AGkSu1x35Y8/XQsYEoARgiFccEueQD
X1bqtoTFk5Ji3ap8OxICwDCGNeesJ6MlQY59M3erXXzR9tNGOa0e5gf/ZuyWIpAl7YVXvXUrhpgE
6KFolxB9PBD1iJuFyAkXZ/mpbKhGx67kbwBd5/JVpqKk0qu3/Uvqkhzpqc7KA02U4tX1ljI46bDt
KRkPg3KEQz7tczfxniHAcgTVb7hpy+pM3oyCBQuvwM9a28BqyajFoCcSkbXXLgsiDPadaFefLR5F
AVB3ySRyM8J0KzaYbCvJNQJun+shfpoLr1OPUr/pFWiWR823eb9cukF6zhM3gPewJK9b5YWB6LZ8
1GBlDyFWF2a3lrktfwqc8TfhkbgZCX0/t14NC5aFRz3+iZKzHMPksSDn4ChmyY1zVEZbV7kqPS1t
LShOUrlV5carvZk867gTZHJzEexb0ZfyUh7NtwwO35lXJ7Qj+3A/snRkpmEbL1Xp8JUu8r4n7fZA
NOwnLFFHPKSXqXGmZThtfwXdqU+BudW8ek0Vp1/TtV1D9n5vz8K6P89uAFRg122bh2G/eqs2Zw3C
2A8ZGqd2do0HsuT4f7hXNvmaZk3Y0d47Zk7yKm4i/6kubFGyjT37CMktokbcitEV/0vjOzLTVZO1
wjanTJM8rx4J4a0Rv8M8AwiB72UtfppvKE+bl35w6xsQ7f6ceSnxltcJVdzyLTDFUpJfY+THAJ3u
0mOOCfsMauY8vQwv9Y39zx+Lun15BrNSn7hx9KNrU119Gp6Q0HPGlg7+gXaEdHvKd/qzdJt/4M/C
Dsny43yrdywDhtJpuQZlN/jqHssPxUMZjN+Mfia8ElFGmIM/ZxNeum1wFZ70b06cei3dxPYFWpv6
LOHwAija2iwiNPHFmDEL2LgD+w+J9cxzyoeVFmqAur9AJFaLNYiTaq+jc6Uvl3iofg6UEulL4YSD
Jp6/x2fU8hjRm85NNx100c4Vk0ukuV2/1nqrybwhQ8nsrT6WnBuImR9uUz0U39ynTeRsmbd6xpca
rovv2RXW7alr8QWTB31jVVU9tDfxM6Na/oqcU/SS3IO8qI8IYo5lYOEGzgZmt4/9pb7U8lGK7P6y
KtZmsk3eItSFIWd99YjhCBNLdU2+2PiKZLQH/gD0PVreZrSrHuXebkdYSRB+IJSeZNERol1nWM3D
3Fi8tdBQWm7yi9JuId/kqWuImDyt+H1C0nJKHvwXvlEHHGKO6Js+9MW6z50Y5fTomL/QZBE2sS2l
ggJ5XUdXvfwcs033XaHWHl7TGj+q02H+9phNSA/Dln2elZZyGGZgynmLWdUKDSDp9WoGdFs3xk69
45QHtEwlfJECcff9QQ8heQm4kw2jfvdXyDf60Ox2c4ek5v7s/tr94Z6qY5KIntIQDayUatO+7IiK
a/3YwWM5wJtIKmb7i5wIjiUrvuXZsAgG78+yeycxXv4lVcD34fnbj6YYie79n0d1hQzof/xtpSw7
R9UIMWrVjR4bNg3j16omQ0fOmSliHCqdv/Vmd31btGJXm1Gzxse8IxqqJZ9gcho/r3ewHrjt35+u
Stb50HgGW37UGG5bpy1ekPr/RPKeoFrxyBKtYXi0I9oD5HbUeLqREDmRbgHWHPmrXMn5skoZfowt
2O7NStn2+s4orfwTh5dxYMUTt5ZwEllJoJ1/A2Dl27J+KGTYgNhxLRaTx16El26TfGFqQCIcRTt1
R/S3tnzVrqsjWrIi3guGB8cbVIqsu9lP/jI9Cm7LXNQkaoO5vlu+GDThDqEdHLs3+Y0F0rxn608x
uZwWuVYbzTLPU+h0nvLWHat3Vp1wIAGLE5sb0eo0XOZjyLn6lwqH5FuwEx+ld+3afgqTE/yQ0cyO
Vt6KtT54xDVx7ElUR7ksJ5b803/HuI5B6FzUT8NRzyMLrXmThBeVRoGFPMzLt0w8pNQuDy2AD2ZJ
dvMryHb7CkbjJ/Sk95h535t+VhyNXWdY0wkwxrJ4tgbNpoPxU7xXgS00NkQKfH/Snp1X/TC5DPk1
tNNSvyym5Of6SptyXFJBnYLR9bD6lLn/nUkpLS3U7NUxc4eJWWzocbjL1poeJyi0G/Xc7oLjAAn2
NEF7jeFjWnjC0HyL3wh3uhglAVP2Nt6A+wW8HDPkOWYBUNXjl/io+UKIz6vvlT5WQodOkkWsBTTe
eLIGLzhwGRArlH8S68Gaqn+hLQf9pH8R3K/RHhnHooP/pNuRnWy17Yw78uh79eQ2XrRbgVIA6mmR
d/8JeVL55lNJdZ2xY2yIKmhs8xNYpnBtQzfj9ze8cBEuFW3uo0LKjc79/cL6ebWnjiLtJQaWa/yw
COHxhc5OMbjAa5S3hiyai0hoxQwPjD9SbtKX2meFz5zKWvA2spdyI7+hP5EcZRfsFTcA8eEUFXP4
6gLWlWAITiNDsXhJI3dvvaotBlvzKG5xVVBQvsUP4Dn0l2onwcJfpw/Fe3gF4r9C6/FNXOHZR3YR
28ENORvkFY6L6fafdKhWHOWXaWBpqUWu/L24XVhR0S3hDFYsVCUZU+qrvK034wtHo1qbXvngUxB6
o7mf3ErYF0dWL90yCdxE70rpmSwEEsbgAprbVrowOT+X0O8Ch8NeFg4gFUhd/iaJqG0R1r4BkMCT
tvFGSHrKBUPscuPMbApmgnRGpOhfi9CNPyDcwv00fkfFXglHtd4KrN2/mPyxPNXW5XYpliEVgl8b
uiorlOpeMaBGAIzgWfw1snV/YB2JgYbW5sHvP0LfChVEMXaOCV5aa5VdMC3lVtp43Yf6mW30zJ4p
elCdjD1dRshxzdMn9cUTn8ctBC3KTBhqpA0kJHpYKOFJLB65xqmDveRv+JKDGYmIU4rkTrvjp1Q6
0h7E51JvoTP4vpxF78YPVQRkR1dODDKAuAwpAHHAuzNVAeGVxbf6yUlC56S1RsGu3lezo3420zkD
VRF7KQWJV0x05Gu8lRXyX6dImavt+8fmJMjMqZz+pZRh3zBILnb+S7nVzoNGn9qLH4d3E8OsaGmB
TR1rUvFpUJmkkeSKP2COm/ep9HB3H4ZjzF7g9h3YWmQbvw31r9TTCXZ/N3YYapVsLVD2CSChHYFU
O7rTfPoGSZ+Wclx1FpIIp1vHD4ArQdjML9m7eZnUU5a4Q+dIEsHs5zR58hmZXiBph8jk6nUwHJtx
KbMwhGrxafS591IcCg6+4MlXUbWJJ7ggFV0WDhQdqBMQF1Md5hdc9rt+Q+KT03I4C2s+U9aysfpz
dOvv5MxFEqyuuAyV7jivNivDy6Z1FqIZ8RihV05zk11WL1TSkBdY0y07kyZcHcvhmaoXdyJi3aDN
cmFzy6k/dVc/UUGL9qsXrt1WtKZj+aA9To+FaaH3wQWeH5DnMjpru5W3cjiblo87R+WF4wjjeLot
I0Vsh1eOPJec8NIdERlEMfQCrncuxk/uGlC545jhRrInaHDJvrglx+FRf1ccjERowMSfUdksEPFk
L3wCtMb7D852CneYfwwqoWDtdKtgGmHiiVouQ8Yu6oiF8HPf3xwY0MjQB2zReHNEWk7tOrMKdc86
21+XD/DNVEBAI+YOy9QtnUlIscHrUcsu5E/4Z041oRBeU8IyfrjVGksHby2krxpZFewFcuZLL6In
J7HUtNqn4YLEkMN85XLD1ZwNLiVxanex4Miyt7DYBpc/qCiOpKN4thbRmUwomxWeiu3M2l+zsOkr
yEI/QpDadAJeG07G1+l9OHKlMWDDm407PtWKpGMa30R1D8oQJuh25ZRgkHVOp2LLCpV9JaxuzBYG
3Z03XLXE+cZrRbj0y0C/Yn3Ld2d/K9cGI3NFftwBmVW5X71jP9ZzB6pnOW+rziaNqxo9I3voOBu/
I5flMfYvTwrI/0FZ86RBSaw3k8p9z6079McOI8h12WZGFvK7OHbH2eIUC/lho36mzFOAboJk7Wki
bgL9MYkISuRUYFXJbTtZJkYCbr3CVgZCh1xSRZYTRaGcQoj9GTxVA16gG47cNggIi1gn+7aGMeLE
8Guh9nlGlhwyh5L3qQl42h5+pOZKNk+D8Ye86Rs3RYqCCJT67+LcBNtiHXuR+shBWb0ot+Ac3JRv
WGz6qd/3LaXN0WpsZm3BxoQFTO3Xkb7ix2DfjHZfgPNbc40q3GBLq1hTFyGURLwhBhnBunNKvAw/
zL2qymppDtktVZ+LEtj1A1BC1BeBNX+O7Aqmc+f2SUVW/jwRBuvM5A6cGwaSpRydsFostmhIveHS
3LRd9pFcRFd7rwp8gx6L+/pe0O+GrfSiesOvWW+QfEpeaNPWyVGzf5XFplkHG+OD4VfhtLxxk5wV
T7yyY/1uuXYR/TOvwDPKKq6kM3DEAwbpeIenYGccy1cJFcqvprPa9mbj1rakN6xsPFlUbBKOoe3v
SNrJeUlZCqsiJUtoE7/ZiTX/u67TcWO2h1y1BlzcOcNtcIPnjCuACd7Ajc/L8g05F9ke+Zn2GzIC
o27gYwhidKkDU8fEWS/vxoP8y6grphYCbTAFe86y9pp/49fzrbx2oCXAZjhM51Z3fTKhLUZwoqhL
6kDxbqb5MfysnGkXPxKdsOFs/eJL+pXXtAeKpWX5wEHGTbZVmLqt1eQos2x/N56rk+KOe7hRXt5Z
yNeWpAufok73y20ZxGP6JN+Yeqn7hEXJLj1ID+r8OE3kT/AmlC2eeWGMqlcbGfQsDbICPu0yzfCl
fYA9DnFn5AFNE4sDS7v+0/zk4hQg+b1wssjfcuuw/6zmODwjRn3g6m1u4wsMdS4oh933/Z4+zYf6
2twYFGPqJ9RvyFF2mWFvlbf503yZURzfksDO3rkvqcpD2iGZ+uJGw/TfP6zecbSH2t74YnYikNSV
r+t4G14ypg9P6rmkoHNNZL6yRSy9dpCfkDemL/2m+yGgj0XZAyTxs/iqEq61JVA1O+R7RUdSTe/E
KiATwKTEU8hkf1u65jGAc2CFm9FVHrAqYpR142fZW7lcO4fIXW0ACz+a+3EzXoZXaW0c4HYBgRRO
0xL3brUPlMRpVIQeR6MmnI6JlMvsAjK79Amev78yRjbLuGGlnxL+QaySOGMFlk/UnI3KwjHIggTc
MLqmulpzhiu5HR3UtbmmTDA8iZHDYlpsXYr6K6BHswcQW+7sYtxD0xBI1EDiuC1Sz7h2nUU0E75D
EpMFYEK2Dm7KdOQHVO2bTt9BKysZWBNqUVQbdh1TZHmTSi4TxNIdvrDu7tr3AcSGB8RVfh1tDarg
MmPuZA+vZ/7Aqo+J6QWRsPSuutq2uLHi29MQAGFt6beKkeiYnpAIpiKML6hSy1KjeROptDLoBxtC
8Th3hA9/M7yOvyKbh5H1WL0Krdd9tc8kosDgT88VJFhgLRAvn429+Enhiph35YVQJWkdXsbnoXbV
1qN0UXxD0DT4VlTzsShD0mpXhMh6MTjiiAYAxU0OuFtqlEOwMcIkQ2RtlaMtH1qRBT7llHc1tMUD
dZ/pOs2HlauvjWv1ikg0ogXFZFyfSGSxydBrL0ry3rNF0XZ4jYarqnjmZOPERQMjH6ikf20IVaUi
dOGwVb5l9ymFN4v0HENyJkrkDCObmQrnd2vrv6tnmh64mrMAZjgdwE30uJqPUuo0nBY2SNDKuAEi
J5d05sxnGZxCuNng5SIZSkgcYa1shsQWcyvNnYnW6tr4Ki3JDl5T6mOKPVOZRo1PIFztEE8wXqTJ
CX1mGrAmWXayxJse0lMLK4sL5tH4GqClcklwQU2WDq/0yKidstphvfc9eQoXNb3Fx+oU7CGKErDn
lbuMi4epMjeS4EjYgFd8dM/qZ3uI8cZlTvAB3RYGK8Nv8lsg4Ppt3wx0hQsOi+VDs2v24ZEea/C7
eorX5lOzG+yeBf/0rvzC1KXZMUdLbzSEwbFRDY8rDXfaxRceZ5b91dLjnP1dLRLvfOITQ4L2Xv18
P8IC1biYLAbruFsL/s5ICEOyVeWgUO4h2Yuwq96WZo/GZrTcs27SJ+L13MCas6ZpSVCfrzug7QVj
PTevS0baTNPNpk1ErES3zoO1vMwj6Ika9ki4AMf6ojApV5e/ar5iK6JrmgH/IDpZcLktNEikPpgc
+ycNZi1BIVvySsk8JgvApvXNBfCVv2XU1gSH0TI3z6q6jmC0beor4MzJYAJjxV+A+JdblpNssg+Y
0sREQD1P6AanDzQ4BpOiNN3PDQuXyvW5Fk+xt2QzHYN3mXGM2b0rN3S4OHrMgJMzSSRIzPkGMwES
Z4h91D9lK8w8bmdudwwfYvXY9FsCF7ghEltAJWbNkH1ic5kZx6/MljOCZ0Z6RMWGOZr5od8ydIbP
yXegwfZkzE1s0zXeqATohNew9KLMlJ0Bnp5on7ZPMYQp7Pzmun9iDU9D0XyrgcZQMIlfquTEJT0U
bIEr/Axf0Js7S1aBdxE9AERrl73P/nL75g6HWJHBtb8OJ+UnOy+y763+VWhW5SahN8lb3wcD9L/p
Oq/dxrUsDT8RAeZwK5FUtCVZthxuCKdizmGTfPr5qDPT1Wj0AAWjFCxLFLn3WutPnHDGm4ZTJ52g
h0e8kvpg/eNEHo3X4aow+Zy0y1rNl0/Z++zWjQ+aDF5mYZ6+6r7ZQLV18jO9lLYHy5syDW156so3
4Y0n8hghGbraTG1Ti5WjeQlOgOSx0YdxpXFeS6voJfbba0qcluKRCmgX2+gDpUl9rl7KcmtJW8AF
EAfYn13pO8NOSc6TuDmJh1kObKEgpNjgrfj9V8qcZ2My3nGBBTnX0QQ9TA8QdVfSltER5wKVXeUO
L8xlp5hIr1V6JfqKtfSk7tke9ZvmN377ild/hTlxux5ecH1tcIErULNEEGLWyeAtjqLX8DZfMTXo
tY/YxvjV7YAhgLK2JBIBzFndOiEGDAHi4rhg7sLInxtPQEiJPsxH02vxXcVda928xZANkheM+SBN
f47ZGt8//mHDq2+G6QxgDmAkcNOyXEaWlBs6oK9+BDydb0wuPGCstx6Y8kU5S7v8VD9nT2zqDorC
g+SSWvIDYJTQjzYrbQfgEK9Zi6+yfkr24mRCSsdy4jd4lV8nel8K7139XmxwAXVnj6mO9smwu/tg
/l/tMb7F0ko9NB+Fh+X9rnuJr3wc3Q0UjN959WgXQzBguTbW0UN4Gh+KjYpHGUOlBaGLIe+zDVUU
X80zl+b4zEnGgqfWvnHV3mwW7tPYr5Sd06019TiU7zIjjJvJMAbP0NEjVBIxEX6SVoeX0ar6LbQD
zoFYguCfMrNFc+wpd/JtO22RpWYdmIs/BZ7B8kJsRkrO5z6xd1b1oIRuZO36aoM7UI+B4wiW4cMi
IzjITDn7V2T6gT+M6sbGCxRLofQVA0xmiodBelQe2FiaRaGDQfHKuuNxBLMh/UnxNaJLem9+42v+
NRbr4hdA+MLLc8YsX8K+jVb4VpU0Sq/tofltZE4RtvSVdSQ6Rl/ZT7a8fDptuCNLjLbqFRAgeRQD
U79nvh0+4xIUQhn2qh56F5/REzShtXywnxYjwcazfgh7hMAM3k3iDAMlUkIO5mH4nL5ThWtwRYbq
huSex2ZcdTXOTBshbtj0KZqHMU2UesUlfBsIqmSyaz1YGxlsRKa21QE6N3Pv4gJCuZGD2SE2UFbT
F36yGqjgpoGHDaIDeOL1e4PrFErPl32oyCS/VC+I5GJf2rE6yD5GZU15dAixFFtyZhSPy6CGlE0N
rJ/DX+UJv832GyPnbg0t4iX7xV8PD25eU33l7w0+n52Z1UP7Km+1FyBFyS2v0rv5hBg92So71dh0
a/UbpVT8Q2Akbp4r40UKd93a2YAtvljThiWjvTb7aFxB8r6yKJjyQkQzdMKLlibl0X4QW3CGylw7
CUK2de3HZ2UjvtNzB/gmnXsZpdSqetHedUCe+JrpbvVif00k1zL8OfTPgCcotTmeDeZcq+mZ1+gu
zUX+0g8pFhIrnDKI/6TCg48y3uYP0irCBWptGTQwF70CMhv4knmw34jwdfMrsQmMQK8yw+a1fQLy
qSY3P35+Lq59TBi24wZrsu7XEqvupWYotI74Q7zH+Kqz4F2Tl/kKN6CgqmUFJ5Cp30nDeuLq/HL4
Hef4J+OAEpCyCcmgcXu4C2Cj1xy2cfIMcAtvyst+ibL3o0t7WCrkkY0XIsAKCskLA8tD95ifzEcJ
P3HQr4oL6xD7zVN1cXbGOXXr87jRvzQAQ7GCFnJQt8bZdrzuLX7l0o32yPEu2aNwQReJwJVjD94L
Y3nKzour7ArsK9eqL0HpsLbw8BizMJh/0lg8quVD9K/dx/Bo8mmBb3+WkS1q8SMo5ewiCjdWE8eZ
dj1aFS/6NnsyQ+9o/KmjA9eXibScWR3RL6sfZjFR6Eko6YwV9A6Ibpy+EG+YOgAiWvv5oqk780SJ
mdbPzh73dZZPtp76yHlZ7bMXYvusT/OL+3plpf2yRHCiKO9YdGdU9q/NA5EvVGwxFRGS8DNqvASk
ZiI+ET7dmiWbT6iHG43OtkbNvBLRcorIz80F3qcE5EZHnTMt/6R6r7TngSJp9hR1QyaBQ4bMd33k
lSDL2jga9+vmJq6o3nkdfIao9O2DfiBpxfjsn/Pn5MD5CXhd9iuJyTZEzGv3IO3T534Hi8q8o/x0
jU/qEWkS4jSadJY+3iI7Jg1itLVfgbBrFGsPyjtz3d+RquoY3orjQhELXXv8CKadc6o/IzKCVzPz
1Dc4IeA21XroV9lRYruHPudVzimAEQsf7ta8tbTgAom+y7o9vtWgu0yn9uENRod0NC9MBYjWCT7Y
6Z7TdG9fIJZdoLleunc0DG5DHZ351ScrNglhyXrQOH20EzsIO425hzWkE9BHzM28ptBU6oewXk8X
qmzrjLIdKScpAX1zmZ7bq3EWh2aTQfAn7orK9tZsWGBOve5LB+c5C3fmowyBhJ2Z8cf8LcWb0IUU
c0hGDEpXkg/nkTELVe8UrTV7M21IudzYb43ljjew7uaW3JwXmtIOp0Q2m5eQNojyywvdfv+WBQ9F
5FrUtUyMuddZUZ8A9U5/UH84b1D3IQ3yRYabjKbJq8/NY0LNQVtTrwNS4REyAxD9dJ90qvGwSR6d
j+DaUGqrbAu7DptueUsI+5LWIQ5F9ZjIW/Pb/E7VFYtOxEE8WpZrpFtg9PiNnqp/0yfgEM8EuJJR
863DfJ2exY+MnOyabItHjQuTtKNP6cxOR4RQHr7XcFg0Ti6dfkps5enYia1TPMXZRWhbnABroFYK
098a/O+VGiJmf/0gnjRn2sRs5SX8HnGiChhzrLl8WKmJNMzLrSBBhCD5dNM3r1iO0quzNdWM0xTY
slvOMqzRRgvcleEVWFO4YgimPpSHbrPOPnitibKK+1laBs8099Z7rnjVRnzFBUlkTAHMg2GukefS
UGsFUMKyIM/SUtGEuZezWUfLBhxep233iyf6IeYKGhZswXhuX1MoquE2Ko/YeBlMP3S31LZl9hDD
zAiJO4W945Mew0iuRzb8Pe2jY8UsY15KWLob5pbhuq29iL2qhihDVhpF7tidrB32ybB6NA0a6pF9
Gljax48T80MxPYWzq417POBjc6/2PhUJbzjP3pQAymi1kshySPDyJtCQTQUwgtpaXQ5/rXrpqSIt
WzoM46Urn+LFzPYhr5APQWRfQzKckSSJnRjOxbS3QbvAIEuACUIdsGj6msw97uNVcptsxjXFlrKE
uoxaiCJB5+tlGELJTtmtenbss1bydczot8ajI20CSHXTWp22Afns2HkzPHzTn5wz9KS+gxu77gCs
y60krSiMispXys9QR2t4NEg6S28szDHywhfzazjfgf1+Qfv/4vz3m4rGqm7mCvrZ5dH78yI7XKYj
DXw47sJUmWj6vAnExlCj3f2+CVtf3+qs8xAstry27GFTDwsOjf6qkhjKYfzQ7eNQkDW1/M+qYNST
EIA1dnO0JZ1e8X7X/UF1LiBsdoy27/cpc8HDzvIb99tOo/vEyTmbbvGDyROSdeQxJghk4drf72uW
B+6WMfcf/+Egc7/v/rx/fsXWe7LmJcye3UEH3rr/dp7ZGive8kL3p6IzpzFJ1HQ/GFlzCofdWNGN
6xNElT7YarxZxYztDX4nJdbl3Qa78bWadCQbC3NyzcKLX9J+esB2AAEWRgShzbdWEsJzMov4lGXR
p6PlT5oufary0PmEw+prB3iD0MddLCVew/XaB6exGLVNVCoJ0963AFfdlZVkIzF/5LaEA74BXRv6
eVLS5DFBcEhPNjJosZOWyK4lKbQ0tkWb3MMTzbSE4CtUs0MpdkNMfYrihK3PZN80+xjgqkXnlJsg
27H4LOVSPegBtKg23E627vGt7JKCY2TIZJwpCDP7jtGoOOedquAkCPqAYuLHlsHibc2vMIueUjzS
m+kDVUiLHQMFRz+YOZr3jYZXuptnMZBlDL/TgG3RDnXoTT20xlawEaY4kE1CHndZGb0NiYovGVsM
QpIAeKB3KuSDRsdgLul9DkiBBUNYQPmuIV46NSaFMSSvWU8g0w3DQ2iqv60MnRmpPP274s8zeHkV
CURzs/WT5MYnknxMiGKctUojdQ0LZsJow31pGN8ksCl0C2hv0BTFVSTCftaSXNlI2QTuhM0pjyDb
QQicih97LBIPu/V4jJ+IVela2GINrvuAYSEqzFm4Rr38+hIWH0e3mFznp6BMITxF6kWR2TgMzZiO
VlQWmyInOEZuM/w5jC8iYI1CQqfDGjiVeDNwyL12hOKuEEqLTrB/Q0tX7ar8j5zAfCB/l6ZpzASB
FMbeAQsYED3ECjOHpouTxwS3xL5b1pqs+Ixr1BYKEco1JIXShrQwE9dupdZHZFndRg3MLyeaHybi
xgmNJIC7kA1/iqHXpnyiUGe2qUbm+JgbNayWMtgakU3Ry6W2szSU+sNIZNA0w+aOHObBYIqaWd5q
zkQPP1/mkPUORRTkyJTFLCF8sRFRc6hsgoxmZiJ2TLBXUnB9BCKS4WnogDwZtav1wRJY/dHz8Ccx
G0ZrGXsbOaOABZyyHTM0tZYGTPimPU5GXCUJ1QBm6e+SzV5QMUGrOwCiRjeJ3iONEB+u7NOoc0Zd
TfJmxZjekXNDy1hd5ZSWYJAK5srkJlAkyLg4srUlmnPt9ZCxX5XiIsRSllS5cVLo/lWBS3sSkerI
MEINbZKAQti5Gezv4o+Q0v6opKzcuqphFl1TkcdEZJkOUHdPSZMEIZbjMynnNaTbUtXhGcqE5nQZ
cefrwGBDRZ5Y+pNhHkwOAK6dpLn3nGbDzBQ8FJG+tVUo/nOTHPuYQiVvqfqKKr2I8DNuRyyR4H3J
kAxYYrGPMrBL1IEh4lT85Fhsr9M4fItKIOXSyhQ8VNPNpLWEsTfpvFF7vfBbe+IygakaDgXD/2bW
Yxrg9JVkvJuenpFHI8QEQxzTCfJzzxkcNfYqkxhiYXWzirH7y9NJvlh63p1KUgrjdPyWLfl9HPmu
S8OZPGlKPWjZX21Jb78PSJFbYQd/snVGjpJ+K0yFvfpOAZoAXBIiCkVewME1mqcxl/T3lHGjqoFV
WsyCQ9xfic7Blilcq6PJhtMuKtYh/iA7MfEQ0R2IsLRgRc6g1gMA6RgiSwhgiRDEccHMY0X2CdEU
ZGF5Cf5sq07RsJupy8YvSN1Su8lTTSt0Uzug7Wm0a9ZnBeR3ZobWWFqUDDEW3XOD/MaKTojs1UdZ
7Yna7F/Khuukn0s8srHkVy3mE1HYRo95RQNqANrPhrzS5ZRhO92cJaqK12V9U6XgCW9TcIpaSvdw
EevOOESYyroJGReWcwxYIkv7TU4ZUwY5iQImCgUlmToyLwSxBNmLQyQeBvT9R2dHuGYRQZ4I8ysz
89+pM50NVtzD2pSZwedeZFqqmwZQS1Q1j4iwVJRTX0I1dxTMvHCpZQonGGmpobmZw/4SV23kOZFz
08kwY9LMnILLDKYciV+2bs9uyFkO02+N5STJcEvwaGLuMtvHALQEyWtJHo/FTe6fJtHe2vJpeYt7
dMmcVJEpbbQpWCmJZnCeZLfY0SI/QvWLKBqMpikmAYwDx0Mh6cC1Oy7FDHW/T1YGcATAx2BKPRRo
ed0qBEPMURj4w2Cc0oBqFOes0sNqa9crhJqabXbJ83zaEjC+Ena7sXQyFeVohtgwCxz58gljtzxj
xmhNhp+nLQIRXmSkw+kTV8mbUxFyylsJXp3TMqZuKcT1mO/UkbscWQLcFalCLN4wXMaBxF5LE7Mv
HDsAITrjFSsJckqJ9uik2dNr2BMlXmEwl+ZtVQ0Jgk2UlMai5i4oIR3s5dE9MeWvjIBEgoCYuYAu
LJXiGASNFgbiiYCygCss/OipSX2ruWhKJXmRIQMSjjT2CVJ4VFf0fgM77MoCeIosZ0KBmIFhSnCx
YY7U0zDgSNNWm7CAwmeZxuM0MjPGDXMawGJ78H3SSNck1vLdNAhlUqlscQYykm0M0K6MmR8HEOQb
dO7E7morifPb6xiolcmEmXksvThZa7tYnwFyCpI+OvxG1CK5STVxfuS3AXW1gjk8zYhcqG4fInop
2gTdEptJ3livbYqzB45ok4bDAkFEW6lngDnJKYqtrvzhiNOy286raRvibertbzTm11HFhT7vh/Yg
wp2GFctKNWNxMNQQprlDUz/kTKEaxz46Rf5pBAE+HTIoPnHKY2Rbe1IUXsigx4HXoqyhuqsErrio
QNsJpBF3acJ7qL3gcc1ob8CfclN/yzEUdiRIbAk6d79D2r/S5CyDjab8aKlxK/Gux3VC9kYxHeMA
0udA/+ISiZO5lUIcbgp1IWqfZsvaxWZNeC6kBhWzPLsOGRWGaH600PzQWlHTfXVeFo8MsaTisTJG
Tr0ZwRjgQZWrpKkp0qnn/bsdzrmP+ArhDoH9xmhHW5NgkdnFPVC/EGazDfEcJELXmTcERXoD/osU
LSDbhFNuxrFNdkE87/VWnOusjDfkDmJOxPRKiWDxl0mNDGlx3SUf1bMlzK0jagH8/rk4nMdQKNPO
6pm+NEnpptLg+HIFSJ9FiVvouA3kydrEtCk3TISMsvLHEN23LXc8LTxDg54O1HccsOolyGd7Vx9J
DNOvs2qiuyVvIkeSNlOcbOZblMS6jwJ8JigB+TRgjh5w1hLDcxSRAZhSSxhGwhWy1GYXG0zpx1at
6XPOVZgjuJ2QkrbG2rI7kuSqHPP/2YJ3JR5Gh11CgP20talgAAIbUvQ3TdOSXZblZ4gIo4qRVA2h
vlb4quOOXGVZws0Nte9qsGqyma36oI96+FQlqRuq0bolaokBlm76et19WJjpHXPHOUwO7YpjVBvc
aQrjQa3iY4tUGDMUrD6KiVybmHBCxbh22Zive94rhymBTZjj20ND8DyF9ldsDMZWmzTHb4lGVPBH
O+Y6S1kxpe9GKv2mHQfUYE7qGMMuMqr3poZiLOXtW67G4Bpy+RgHNf5ANNyCK9fNTdLgu46jEJM3
b0l4Q9TaVc5lt4qHU1gx28MqPbRl38Zu2+monOpiPgoj+rFEHqBy/ApSJjtBOhk4SrPTdtX0qFnK
Yx5J+krqYCn4ulJBOa4YqvV0vSz+Tn0hXJ1JcFy2m2ph9iZ1v3OsWlqHGvwvBJs4NzDECKk9WxQi
tTHd9DFHrGjHHeLjViGcuD7Ucu6Vrf1equzDIpM2qcLsCFNumEItw7dpks4N0oJnAqaYFrXv+Zi0
60gT8CZFam0MiPnpwRxUWmh1OJga+0cXYeRuFTn/m+DOyaFGpG8MP83ARzqOoWo0OHmvh295xu5e
6go+6aWr0UALJGWRMoWeaSAOFUMMTXEKEz8IaPVmLb0GkRljBgZWy7dBMo2RekOGlYdCUNiaLpp5
vp26+GEPO00yz4pVM+9q/VSe9hK8iZHUMsaSA+U55ktVnM8emxY+A2LHlew8tdWxyfxo6peJG1xB
Lh44ThX+M5HYaaWKl3UDrEw63YWZwotEQnml59JWC/gCJaVhBjL2H2lfpGtTtz2qeYIiO/kYTKC1
spHDgmTcOEGWNsyLSTeEx9FFyABiyXRLwn5LgBejg0jJ/DyUOGBc7KqN78+rgfXLOgoUaLXOopdt
b4i7x4Nawbc66UTCHoxy3mK61MOIJdFYM8fLMCh03gS+rgItYRRa24+ayew1lMKHOViKZYWTk7oU
Qk77wHmeu3bogO86XzZ5fkyjkoMiDeckVB/44NhktjRskmjRsA/1oyUnH6mW4hZqcISw2o43ZQFL
0Eqf1BH2+KB1UEsmjq+8fO8BfFJNCQ5q4GSvshkwZpS6Q9ItOsV8AIGcsmJFhN0m6wywPhncZXSY
TfNV6h3AhpE22cO4zPlawuma6KsfjX2D78vBsVvODlsH1mlCVD5QWrGNxf9VA7SeUdsKzdpFyVOZ
QWPAIus7kuFUNAwH6o6mxwFXH/XOlS20/YXg6FYMZ8hchLDTxQDeUklzYZJ1ilJ7bLbsAgigGw2e
LnxEszbFQ1RafuUYYhlloPHG9pCIHyKazZFE9GBWi13fwK/rdRxiE0VfCw02uRxU9qaH40Ki1grj
HhNRVfNnYuk1HDKx8j6bOS1I6uxb2EfCMQJXDwLx2KbRdhhwQpLV9ECge7UmtPDg9F3rVk0AdzCI
PSMJLmkD+Vqa1YO2wDvGYlqj5+3NzDBNl2XXFK9zGMp7DEFug44pYjW0RBYHMIH4PqOtLs2wYkYg
9wKvKa3oEUphjIWRHud1Lvmaga5hummZiRRVnsc1sXsH3M1gbnHWY5Mo+2NBlBVd8CvUjEpu1O+5
vkZqrHjLqm/xhSIwXbfxI6HvaIO1+FJC7KhUGIbVVG/bNHNrRQqucoNCZAYX5oNlSvZKALg/zDut
RVuB4/2BsvDCxGSGbCE2mBz9YaH8ieaaJKeC7q4grZErIHeDlqCzpsOuOFGztVHYpWfGDg2t7TwT
4cNFaHKiWoCFgh7+RCS9iTjL+p7jGE4IxPee8AFfNcU7CqqOL7FpjpPBh41gVNcEg/tSnYBzEDR9
mcwvO3xC4lAxkyLto3c8UiY/5A4wRSzo0fRmCTqXzGw/VJm2jhTVQH8LSrSlSLD2cgfPA9e3z05m
KJTgGZCUiRurgrIqAaRs6/qNS44BU6CgF5H190brCdjFNh+nhUKF5i5/aaa4ks6HlYT5mDYlVIDW
hs6nQCAT6U9kxcV5hqqvLsbK5dLHGrRwCjVcJcKjhHDCFoxAxkw5BnNsX40GQEQAXk0Mv0ItVh6t
kpArIhvcdoCqmVZjcZ01+cuulOiL3ubHCLikFfO5cAymmlr7w/72nmMBTXUWUmWdyrpvtjipGHg9
+eQDvOuyDi9r1ws21JjkrF3bM1ZjacBwkwipAt1+p7qxltcbI6SIsfBqaDThs3UBTehYgYvMXhfK
8BWoSbVWlyTsgOpkwkYQ1fWwjfQMr26b5a2YlM8scF6KOUG/kt0XK8CngFTKMXu3FeyLZzNvj/Wo
2+BdkkIKu4ynmFN/DkLfLG3GumwMcnpNfT44zgCVg7qlnJvCH5TggYUuOWD9pK/Cishu2VaeK6em
N8xHCaonojijf2Pzii/p2E0kATtX2wodj+RCWP91+2IXhWtOte6OGK0ewlK76h3rX6HojUvE/MaS
yDKAo6pWyJ8CO8vZ55jxjKx9xSg3uI4Mpp83OnEjhbm1YB5omdVv8BPzIhslpxYUrEK5jB6BKkmO
S3TytHpDxIpid/pO0nsy9cJqnRaJQzhuLe3DUv+Oc8k5xUl1Jlqm94hOHX2H7GhWYBQveUEhr5ue
mRh+UMv+MGE7rztF96h9CYgnZAgaazrCGm5v6uZWC+oQvGpF4dmzBkkfn28RJZ9NVVpnm3E0XcO0
Mgfr5kC+I6siRvOiT55RSX8Kvd8I0yZvbpZOVt/8hAzevLKBKyEqbd44MDFmwsDWdUDZvUztS3zl
/NDS0pWICP8QwUT+1aitAguM1AgmCrma4sCSYBQHEhyESWXFUJhfhXND8kQ0Smur79/DULolBPm5
mUmXHFXFmzrN+VY10kOw2OBNAvmh1i8ky46M4QkdvyRYSPEMDrdae24kGyuGMGfOEUaG3370Un9o
cJnbqLNA1GE2+BW0PeFrkYRrmYKWRy7m1jXiAmx/ZhwxssOtE8UhRBonRK/GXh+/G/nb7I0nrc0N
ArLgWNlJ9ZGY46fcSY9qYx7Za8+Cb/ZWkQ82ElBCkFkLY6XlGswzHIuLt5GueBs0+MhIsBmKYyoQ
8idQ33PB4t8hy2IjwVrUHNifzfqbqBIKUjzHmf4vzjv//b/R1FwIzkBQtbgxk19dJqf708OaFBiA
6qWJGMTk0vjjwH5/0vLj7828NvFEuN/+57/3X/+vj//99XloeF9/b1s2CKPAXk384U9GaCTwRY6X
H/f/3X/cvcSbxXv97837/+733R/9++T/uO8/bt6fF+A2Uw3fShN4U4pU+G7iHKQVn2ZaPuI//73f
e789ayMPkVSe+6pTEpXGO7n/4OxCcfv3tjQH/3f77umNjiZ+s/LZ2KazREKhTBSqzihzn6XdzKeU
up0e5KusmuxtMGq45digp/lQG/tIjoz9HGFx7NiUNPebXT3/7wPp8hTLJOiEk2r79xfuT7vflBgK
bUwRHe534aOqYzJvo2Tr5ZTYFQ3fnvvz7o/cf5R5wx+n6XxKYg3htlkg6EqWt3F/uFMNY1eq3/hl
GxCGnQF1qwlXIMZF7EDhgMvW4lZk1YD5hE5367oC/dVJqOoSAJqhmZq1WZp4Ey8/1LGDEBGVBMdb
zgxDBNcZq+x+RgmuRWFj1R8v0aIpG7jegJhFbQtcSNJxitnYNl5cpZLFKKq4n+DLzft9eS6gbvdW
QwJf2LmlMiBvuD8yhIUye0FV/GaCqfzf38vaiA116k1yi5DFpfdXuL92FWJ7TUU8HPg48ebv3/vn
r9xf9p/n3B8aO5AURRSoQv/1ptJ/vbP7s+8P/Ntr/78P/32FysZC2umJaP3XS/3b3yzxa47T5pAp
FMB4ZrH82TlGCoaTuFHoXIUOcVFV0NlZU3dMGT1jJ4V7xmAXgGFSzOjyM9WVemvVAahAGe2sdCp2
ZpQ0R6knIr1NwfG7cEsCoJd0hCSH8FbqEisvLFbcwJE+sef8Y+pRvh9qgPgmo9RvqFzoOA26bJwK
JNNkJgZmqQZ0nk5BzPwk8CAanHYTgH1IJqOAFrdRP3WeKcDKx1SwpBHrB3VWlr2QVEi3CocasRJg
PcltED9tehF9xNSgxcOjyH+HMJa8poIDRS1AUON07hnRucjlYReZ5XNnAiDUEc4gZNuuBqZkhERY
4N0desU400NSt5WrahUnytt2PWYyRIQ42WZswdvBVJpVR27IWqEvk4MYOpWNnqvsz5lSspnFQf84
KgBLPQimogHT9QsbnPAtcgrHyQ1SRFs4zFoMAKqZSwtTHJKdSA4nMz1f2ZXUnEuwxSA5RbicrvPZ
gUKjdD9GmNrenNSWqzoKseSih34aQEZvg31oIwCRLec1hVbZgYO4YRijIOph9BQtw3uJ7DrMlZui
/ZItP82yDqDRANFP03Nb02wnRgWHOkKvG8AGVQHXDrrxYRnap5qSVE4UzWbUJ2VrmHDHoxJiQHka
UuiGVla/ojIgS9vG56TpwnBV28xJlTQ22ALJ9B5S1gdJL8ddbdE7hGCwKYnSB0tIj+AEzdA91zJ1
sUJn2hV4mCxp4IDBjyJVjgIPXvhjPX64dvkgdVrtCyM4Sar+VdTL3Ja3I3EKMxxRpZWU9FgGFghj
MBv/Y2XxIQsEwvGwlh6ighka2xmeQrHEMcnUxxCXEU0emnXTMg6oocBMVajikEzWcqf9mqm0LULE
FfzqA+MALphoPueSeR1Mgr2ZPaohxVpqwAAzDcvZWktsDsOQvaTLE6qpNN0pNl1Q4Ug4h15TfTBI
tVb/GCQRuHH2ElKgoKgv4O3q7wPhXK7Tza/RVgoV2oRZTbZ6uvB6ze4bMHBp/ARWszW9Xlci4tP6
zKsSVjUtV2bAFWpWDVf+GApsW1jkBoyO6pWp9R0OTXQrGW8FAQGikYj9WmDcFjDX9YM82MtpvGOY
+aLWerCrOUKSo0mMOkvjRSHwLcsdOHA2i6iOXToubMZ20Igc7KrgoY3iZk/AA+tIiZH6iMAcEdbY
Du81OeJyxTvIK0iweXCpSuXcRiOtH8d7kDwMxZOV1k8/SmpKD02MTkBtGeHhigybBh5WGkMDJxT5
LYohVRNIgqdOlFN0ogHuouChnE1mvVwfuEdI37RrMCrkXeEg8A37gw7DTiDsaRsslVjOfU3gxldJ
eQinNq+/cpOxQYtDoot3r/Kgw29TGO1Bfklb35p1cc27BpZhAlGGYwuBuYukR2p6DPwUSLdTceis
ODxbPXtyCCykE0jnj5ryYSeODBumgH+ppi+THveblsxllhvLeByi4LtjhNYrBpYYKvSused91X1y
jrsK+8BZQz0b9Fzd4zBAi5lWzsBkiohJyxtE4BvzqHqV1YnnHjP0UhXPddvKcEujX5W4onXNsMDv
DDi/o6Iq1PC8KCgxHJd+USIKx1k3aKazNu/wO0lUItpOvEXVVduggzHK6EMf23pT4FEJjA8TdiQf
vAhFh3UebFKIHJtZkgxPJIgqcAPKMX5ema2R71QNYyFDik44iwo4WosTAuidHyR2t+tC+VTP8MIA
q176OUPUNFxES6qUajP7INIVeaEc6nth998JTqkM2oqfMcGSUDQRUUeDfJPkuuWoN2iQDJwy6246
yIaNsK23/CHpGeGXGgMezVpsQEmzkuvxOnYqfHA9ZlosubNazYcOck1mhPnDQjLjzLXKIT6m1Zx7
TZ4fmZOeJPlOQI91r0zMmrbDajZ9B/9fjHO6XxJjCQxriciOMaephoAxwvhupXBAsnE8pczt96IC
WCGcF9OMREM0XDo7eUzfBYRXaxzfMxMwXTaTh36W4EdPSC1MFQmT3GjrEI93fxqmY0885L72J5Ff
skphTS2cz6poGeZ3SHzN5pbapG9wIl9NQC3yQHERNdmZc8n6MZdL1VSBcNL82AguIGZ2VHvz+BXI
9aOQpwrTHD59guJdkZFk2zkS5Dp6VpzWUKDqOvUOXk5eQ0TABfQelCBMzO2AmZFBLffdH5htvPFq
S38u2y7EB954izOcDZNG7vf94mAjlh+KSBFTEJwYSVG0j/LG2U/6+BaRqcmkX5v2CtUe9BJ+NJIR
ekYOneCet5HWxRIWP7vqMj0MWnUzLtk6skVfUNNH2m2pbOTF5PP+454D8ffmP29x+YWWMJP9/7B3
JsttK2u2fpWKGhd2oEl0EbfuQGJPSqKoxpInCMmW0AOJvnn6+yW895HPrht1ouY1MIKk3NBsgMz1
r/WtYr080C/FPGDjczQU41FLMyA/7qCvPLLl+CK/5WN7lMVUbFk+Ao0eVJuGZ3rcZJBeXpVOYa0M
XwNAUvvbAiZiXr9aId5/w8fnuSzpl4Pw+CiY6rDcjTQPBZ0N20q0dXdIg++h6Mb515OymmaY1+3U
3EfqE54KrgdtQg+ow7eFzSVDzcoEXVKqw3Lrb4/1Hl1jnUPAqDYTxEm1c9KWrrHQ6nBfpvZt2HVs
6IqB0ouvQ6PWqF1sh9e6KncSv3qelhYXtdAMaYFKVR3UqIqhenVIXBsr03I/VlDWuUKN8WmVcpZ+
qXmpmlJk1ry+9KqEynHhGXnqMKuKKq2lrGrQVW9VDSz20ElSZzWtVhD+OUGo3ivVHn1YbtWq/EoO
TomYgRQbKkZspeqyesdmy8G95Tkstxy2uitHFW1F8UnalUFpk2cc8LH3qpLLVuVcpqrpCpfGrmwp
77IujEXKQ2HQaxQlHlC25nVWhV/s9fJrxgY0JXkl0PmQYjBI9xZ9aZSFNao2rOMaetWqKjGXjuEr
hU6GdenT/JYqnthSPiYxlEqmdVMjzGurZy/DHPMsg0BVz7qqv4wt77ql02xQ+5jlQIOF4uRSfebQ
gfaFxHVVQVqtqtJqVZpWLP1pGhc0qF7Sx4ibxDicOaCv7ktVvTaqTrZZHZbXf7lrISlmqrSNlzsE
oKfeA1Zufx78EYaKh1fgelblb1Q9YluNKIRDvy2pKd5VLHh9BRL++gAud6eETHk5zcGqa7wHyxpe
pSRT18/KK5nMSbOJaKeziMdz3nf3wyiP/0G9TxOJVhtvTWCEs79H3AG+GXLlRbMGPpluKW1P1y7p
MP37/DNiA5EgE66xV8NzXPuP1bv2WB4ZTemYVHFqq7UgzOWEBfE1iSb3RIn4K3ixn+MdE4vgKXrM
8Xps3QnC6XX+CURRfSnHLbInE0RJLolRwHRliTVDEOjWCeBIpuEvhQKOgSDZcFKfH+BJ1wOg102n
b6E6Rv1Ov8x37Y+SuxO2wSuBGQLEETPAV5Ovr7HCmNO+8E85zOKwf9VX+oUwGkPCnDQ4xhvnFL9T
mIN5Wfr8oRk7A3lj7Uh2qk3WrJzrcUsixBSbyP6BGQa8rQQ0+mi83gOwWsdn6PDOFTFjjBaPGkqp
RuvJNlGgKe80/QjPdA9tUsAFa/KxEAkyRq8/JZez7Np5cH7at+aD9t06BA/o8az1GuJYFuzdqyA6
sWbgtGK+Jt+mu+DnSDb82wADu92GJyPeCwL83fXASdthI7kR1UpjioWd/AR8dpZsuq/KFz4HJOBn
phNMjU7ZMXkncUlTVbA2BMVUJApIxOK3INgL4KHTrqqYEdY19jhAUcOZlRjnDSzx/v0Jt8V2fA+p
Sr58+O2mnbDKnyZy3l7FxXAnqp3vPmjZ9jdc+/kX6/zfCiqqy7hom//8d9OD5866cKLjWPHaMZ7o
ts5ywnY9rKmGbTv8/MfbJcY6A879P2Q1DklmGQQ19YPUsKys00/tWO7S9+4QXqCcZvgWNnpwpuZ5
yrfIiu7Ju5l/8AlhXYtHL1Nsl8lZGZs6YNm01zLFSU3CbeTtg+IMs3OQMFRXlrbVfJMZO+uGrYnl
7wWiCc7A5/kTut8m3+SvUDhuyIDu5HN/n1zyR0nJ0jXRv1X9kRwg1r5kb4KAy5YCrQPXfnyYOh9Y
gvU7azsxkdi695zM8BrssM0Qp8Y+TW7fItg0bU1KZFZ8O67BvOEsnQXpqPbZvQHDPKJmn5x+7Xeb
j7r/6TzmJ3C80SfBBAIN7icJKAronCO7tBXAtNfkHTOk/hPdGvvr8MBg4bHiTSdqA6uYn/Cthteg
YevHSrYnMBuc7Hs+si3jxwtms+obFgvvttzcEpQgq4s2nPH6HbBEvboxi+xd9o5Xf6PdW89QMDf+
OvyY3x2C3dY2fswUp9F88ax1fOr2+i7ailtyoRQfyWviU2ui9+09GEAMz/m3ErIIqRecTWvszoQj
+Z66pAHek/V1vC9scK1XfMOmO4UAeLT06w/AZLG7ZnWwaq/j1Q6YJbBPJtgRAcJjp4IXR3IK4NTX
xoVhpRGx0jkhkUMXV/QGPrbY+G6nFasMakx3EBn2/BfDjXU26OXYV7vxjS04T5UJ1dY+VK/T0X9l
X7ll5bZhbb7TSAytFGjh9tX+jpMQh+j6kGy99b/45Cu4/3/54DumbgjHdXzfFP/8wQdk3+DoModb
0+tvySxFK3WO4eP15PovpnKYXsXQur4Tm8HZRNDoiURSo4jfyqv8L54MRQj/5ckYQuB41gXdB3//
FtoJXe613w+3sYlWyK9W30fFeuIlAtFGwobrx4qcHc3m7KvCO9nehQxwiVk+kR+J75an8799F4+T
/PjPf3/7mcfFisKTOv7R/nN7he+5v71zq7f27c9yi9u3nD+5L4e3/88f+LPuwtf/MGzXNYQnLJdG
iz+rLnznD0eYjuGYruG7pqPe3L/KLqw/bF0t34Tl+bgzBB/Cv8ou9D8sx/VthD5Vu6D+1P/9P9SN
QIb887z+q6Hk6/7v53mD7oy/fcR8y7IFXguLD5jpYob658/7lLdtX7ixxzIz/UbBF1/XyF43wJ66
yodDGSTPHhIZUZLm1MQzIAhpQzyczDctsWCoV1O2RUG+CZO5P0nve1RN+FMY76bxU6yubjL7pBs3
3lEk/HPERV5zFhTQSbup13ZuGqvzy7wepWcdGcyf4n7Sb7vhKaj1dJ8XKYuOAT6Orlv3kytPWjMe
JkluPQ5h0zmFNmydIvAP6eDRFcB6tG4J86f51gxr7xQCRAjqftzbDN82Vkfs2Q6okgxri5ZozH9s
xDnfpS6Zjcz5FvmJjsqQ05xpKbkpnG9t11glDjJPIIV1XxXOh+tkbD2i/iO222w919RK+i31D17z
VI1zuHGzhmsOKgq6sqUdhZh2jJBfh9jSbmNmvf2Arcwegm1QGONTiiFXWhCpRZe/W75zZJi0C8tZ
ZVkKfW/AmPUsgMMudXuroDQTPDHeAa+YvgkppryqbeJYlYTeoeFfNeQd26qCArDryscb2nMetyY7
PtbSnUF+muZVKaeZoLq1E9l+otBvrIxmO9o7P3JZYIH98VMZr7xoene0zDzhP9KxC4DqtcbiVvQd
i2zYLWNdfBd18zRh/6W8SGybLKIsKLBhxebddYOXgLkC+OzBRHjwezffTkMKgobIMiLVoXMsZOP5
0uVGdWi4CjlQKAzbS7ZZ7B6taG2aPR1e1GZALqDmSwrxaVnF0QqG9lho9SkZNfzWg7dxnmn1Drez
P95ko+bCI47exUA4pTb1g+hTk8W+fSvsMt8Udjzu4vJD4+lR7qynm3TMNTL83WvhgmiIZ+ywfTug
PQT23iRrM9AxtW9cvL6JBTeBKtN2NVNTRbjNvu5792dREnDHoMySIwx+klMadlbKiTkNvRhND6RD
a8QtQXn33i56UIJsA6/s0DY2ntN/L2hkosajvUnDmVU9S3CrHFokjXJvM34/4p5cT9DxS+bS5XQn
wya8d5Kd1Ss5v2YsyAcM4rZY2dJ7sTVrPk61t+o1M9jnpryv6966IfjRnxLjU9RjdhNpoBnsgmBH
rcGqaIrmSrqiPjrMb45848YVUsYxF7LbS8pXV20bf+scCTAlRU+J3Nw56eUPbWzqLULda0itIDJz
pvQKKzoQtzeJVOCzD061JpNVGFcBn7rp1fJyDzOVAcLI1u6GXLh8tXH4EyJNIn2fe/qq6wUASVHc
5Aaqpec4oI98Z+NIos/2hItNeK0LMy7A8JR210gH9s5WzVxu9l44vYDbnzHSGLKQaXv60maCWXp/
G44Q9qfvcQYzu1FY8ci71Ph71rSEgTzCw8Ag/2gjqqppQL9Kiu8YUePdkIRslHJrlZtmttbL5j4z
509qWFdemh/DuF93PognXOUfnhPunVKzcZDLYBVgF2KL+oPn7a3C1N3Lkp0W3N967RFusNkDH2fW
jeUwjauya6JtG7+OjoWKD4GmyXvewNlbj3r0lHPSxnTYKtpnybpW+dNwnE3Xl7rE/j8H8DNtZ0xv
tUtYtUQti5hemuwOA3APed350Ufoz5mRhOvAgeFsd5IEcNqZe3QN5rcZy24nOdeNWuRmqVyLIWRJ
jpk5J6AyOLQnJOLO8RlqJilJ8b7Ev98FabKmIHnjVzPE2fxFzsrS7tgVbiCGYDquBVHNp8YsBjIA
M6jsiXkO/q+R4torMyREJyZvNTk1vY58fsTI/7JqWfs1s/st/6B3iHFkQRygJhucInBHcTmd/Nga
qMkofpSjf9IDN71lVkPw2Gi1FU2DGAs76s94ymVPulXUaJBFbrIpNW1AndrH7JtkssaouioxpKys
4SN18VFNI0E/ejHDZ6658Mzj81z7MQAvo14l03RKEiYNWZG/k1t60vTgaAy05IQ2SlVogjjQ+m/V
2OFiQ2k2kuCQ1Ui7hW8eo6wJH/y8v1R9YW/mETuXJZRHtKuszRj1Ljtx92EKsIR6pZasXEYid0jV
/fNkecGhS1p2DaY7roYJ+1UjjWmLaSy/ZTRDtawp7bVACmeeRuClFPM5SOuWrUp1Qjbk42PrkIET
1eZg0Oth4EYkYzmf2hLITRC6/sETMbOpGkDNKG2LORt4b2w1AB/8CnOpiW1klrsyhswwhflK90mQ
VE1PlV7U1dd+k7SHvkXI7e0ZKyd4VfKGJmEEQAvBwDXBG4HdatmTN8HO0PrqSdcnA1MnIRW3HwGp
IfmvOh1OrkOuBisJr1s9s6S2+zK7FfjJh4rGpsGpb+JOnnInFEdcbhDdzebkNHxN7BHrxgBYxQmt
21n6A1XXzYohDVbEOA/XlGn1Aeq4o7XGevRJonJlrxB2iq2QI/A3SSOyZwwrCrgcrsgzpPkyuo91
2JUNBYFMnsHJkxjxK3ANY8xczqtdf2t0MfxOCOw+9qerKpHtHoWQRCPUz5HuMqa0Q3sVmd5NJ4UJ
GEqLYfdElgU+Ig4fSdQQBinnausEsqdabCx3dddzyWW/ZzvGyVZTyShhTiokdB1sYxWS+ym3ETGy
3t53aQnNbagZmDCLumtiVTdDIE6rtnSjaw9eTGRbbz32m9SgLorqqYOSOlVhSGZ1orxhpJmoVMLo
0t+O1SrpHgivUQYFDzekyxiUQ4a9OAwne4UNk+qTqKWpScjq0NXeT2RxIAvmPkyj6rA8utwSDaB3
F9qdq4/FOmv6h5Fw1cHrENGr0oVSpzQ2aTq4fKMEJwYfs4Mjre9JiuEpKYiBWdIiGSiznc7I0da7
6bAc5qwz1rbw3/ApNOvQ7n/85jnRc/VuM7ImyIC2mdtztwsYgDgjVGERAc93Yx8hp0uLY2J6cotO
itZVCeXFSF2uA6ndYy8j5q2H2rQ22va9ZQ1+RTCKIZV6kmMxgEgxHUbJAY1PYweHbuxTMEPNU53j
zQwbwBBa/RSkbbpJOnyEnk3CmfnCKSnZry33QumdzFnhhS0+iEtL/XLLVLLrcuvrkOMAtiTdhUsP
/XJo/tFSP5mWto/Ddd0HqkpWCeUQWQM9OTKSpUGL80nReYD4ihTKbgJhpFQhxpb168YQ8rw83cEF
BREheBMNB8OotO3lYA0tzu+v+5TbARcOnG+j0mnx7haHXoYZaT31tR8xuMM7UK4rH390Uhf1dqmN
F4vjabnZCF7eVM9G0IuMUnTjm9EbFZN+Bhk4w9HvlpuZ3eCrmitvtViLFs+SZ3f42X8dlwcMUZ5n
h4RbYULYqRBm+XxSGq5ufR0sHwJKrYYHgpYprHGgK+aBhL9S661eyIOtDsvdeko/dGqR118PpZII
ucApy1KQ9rXltSDvwsuyvFaNaZ9sMw425mNR42iKbJyNwQwj2ZuTgquUGR2XQ6NuNd5npSTaaCgn
rmdCUoalgGOqF28kF+Gx2NkRUuoPXwe/pmNdz1xETH9+yjWpHWQUaVSNqc9czPezQhCZcQcyR+Lg
9Sh0utN84Csf9Ot5qOglb9ydxrrjEGj6nwfv6xaWRRKpswmZVGtf28itDsvBNQpOl55TbVg4cu7D
8c1ZnaBRUvE/pcT1ltxBiEFiJq3GwPmCoxsim/phr77sVgW5pK2wRIlwJvTaZSPE+TJnQa7OHo46
RdTqX1tuGZMHx2C537fhc+wN5IjVe7S8F8sb1adWvnEK94EZBNJ6kHDKqRwfxLbhbJd35m+f32YY
2FM1sE++fuD67LJ6f292BF6ulw/yyFkDBMtUNbuaBYG3vCBcx39/vfxR9thQcVrs2U78egmW/+Xy
/xWElgGm/vU/57RdbLw62udTv5J9jRVJt2Dmez2KeyF2bmvcG+yIXUFg2zZB4EjLJ4o8w8CnMM0z
e2fdtslmmkracPC7Jh5DZXOemUB67QcsOs9rGvT5YXqp05QTLBEJUMfIeCmja3gzbXrzdRh9DEMu
A5gGQ5IvMiIAMyaxutzpLmlCM7YvfeQBV/JvKq26NcPgXDvs3TRaGSoGziFGtCuN/JZoxKVsy4dK
bLhiduzFZuDpKYt3Eu6b2S9uAHAkRfHDcI1nPYQRT+yYnd8Qf8v15yRKJ2gp8oXg8gtZWwAqFl8B
I08IThTZrhTAX2ugAlVCUVd+ikkJgVDD6Or0FiU27DxrVu8QkADPu4T39Bl2dJh1yjPL0sftHxNp
ymNYtzetNXi7MIueKmNycR8lgMiZxGL5cPeGzvU11Nt957nF1rCoC5zGs597jwndtATw46P3rqET
rKc83xFNHC5257H68vpDI8RNVv8YzXtvvlCDGW+CSMPHkKenyB7f2ZDkCP8YJroQIU5gHAgFu3XP
owwyJ8ThBG6I5qDxjtUPSWjfFdl58tKfZHFm8gURJ9AsfGs6FivapI+YUNOTZ48gK91+Zyfy4tV7
XCpbvLWQFzwH/FjZnlOX0sFohKIm8kwFIW46POys+vobfXwOXMjlbejcTCwy2rrmK2EAnmrqVcSa
eeUS1PMyrnU4d670hHWVhzFmbst8BTNIUFBv94+N433veRHmCK94ByLiynds0D2wjnL9UmVthbpA
WqOeofWwp+4TBlLJ0NyLwCUoAOS9znzy8Vn83I0WRDbzaQoC+iZ9OGG5/VHXxLE6i9m7GcGdbLpz
LnvazjazGI+tn2z5wn82MWRvv/WjlWxAnY/2qUpoJLTJxHb4Oo0KXTqx6Z+WenPJJUnHacdImMKB
Nn6fzfSSUL0No8ehI5DpDU7TkxuMOwuITJtPx1RQttlT59GLkZZ145Z5/dNcuw+p4b/6DhXgJt+j
uZztvW6hOsvKO2cyJ9wBIAzHHrPJels73UtZ5heeJR0JPgMQI/G2BfiuQGQZRhkV4tQVXpZnQPDr
kLpwdjTehnA4j5lg4ZiudbrmCEhZveNuYoaLluix4guCEFbun+OxeZmn4OBiDger1LzU+HCYLab7
1iTbmnvAAec6ZAQ3pv3RjCvyn7P2Whf0zAdGyaVg37HpccvG3QSew+a26t90s+Pkp3Vr24QC0M6c
DpzOgHyStWfGmrRQaquIsBNzfNbKGh4zpzAeG68AdFIxeYwSIitmDZGBvBD/vAvDD1muzvvh2DUU
onl4KCeMFleNoCuqHnTysSBNu6T4zCqbEiNHvniCIJjsfTzpxkc7+c0qKvtbyRILZGiAwyADkd0R
47/GDLkaRDSBS7hMaQTZLlf8rH5r0dlKxpT6TR3/LuxV7ZAMlXbSzfAU6djmwkFPzhJ/JFgzi5SY
e/Ej0t9lDwrUtQwGmKO7SSbnk5VFuLY6XJd8R10zNA5j/oxJ75598XwyRHwqfcaTmtN9Wp0P6KxC
kKitt9GuYUXU+msRg4iZZ3HsXNMAMaoBNwEJ01k/RVYD0k/mce2FA/wNog0Q1GLLuyHkBOk354s8
w4QRCU0CCX+31AtcfEHxFMfTuSlQY/PU6rd6KwwMGtkzV42GjxRC4ESTAgSgveYOp7LTL37CYEi3
ihvMy9R0uJpz22b2ne6DaMg0Joux8qyCqMKvGO7zCFmgzQkfBN5nAuNlzTbEvm60GLKBG+PLtA3C
6vKlQbE+cVpbxSPvJmHlT2SPaVOTi7ZEyngtCB4qzkFwcavPKBuuWytQgf36I0JFuaqGTy+Bd6Ux
GdKzdk210z2N5emKcAhJs1w/YRS5E1X2k0vMqeFERvSwZM3RvnS998Elvb+2RhBmvi0ORq7vk+Rn
atMeMMzdcHIwP44Ja7ION5zZeA3q1SZpABxlXNL4IqnaLIZ6UgFnUqIxyJJaeIApWHr+2eg7moU1
zjKsamNSTAMVQQJYYjVr7yQ67JWcPFx2DjTvOr7UqQ2ZvhgAuREjue46wlD8S0bmnjM21kyDFHRc
DNRmCnxmN2UwXjPo+V6PLjy7nhB2mds7ff6oPb7yOehgv8wHOg1a+9rjqZVtP4FVnkkMNni/yui1
1CtQWlT/EMCL+qG4s+Zmug9sygLCPIaOOob6eo5HknXWnehmAs0V6brUhF2iE+LsTefSJJL5spcm
RHB3llUNJ83x3iPfvtHYheElISdbiMciVfVgSeoilnJCC7v+HPTWdVfL3RAHIOXz8XYKe0Gwy/oZ
z2STEjLywhqg2k4wv6JDmmew9Bu4O5wlcEITATYysCtzGX6D1J23jTgieF+HEiSbbQAN4xtobMgE
0TQF19JKH8vupsEQT6NAAy0IcxWcPpwyMSWwYz6jwGEnLZjKx4EWn6d+OxqzfkAmAzWh+xRU4vhd
xbVzH8fmGSMl6E3xLUXfvmpUjGE5uARHqrQIdkYhHwUntmFFHg4adcscOkEckjSJUQxgY4JXmYmY
hpgs/MzHQB6DQehbNzCBjHaOOhmOO83KbrjMXadR59/GPtRCWA4PSf8et8fArOx1y5II8Bb5mMCy
nuoWRoWkh7F10zc/AC3NLIIajKx/nY2RviZoZWH2XU8hdaTUngTE8q2edUsd31sZz6dxh59jBCoq
HE9aDoQnd/FsBeLNtifYWgVx9NDezzrbq7jNPjrhXsoKI0ULI8u2kneJr3hG8VjJFijbKNhqdnzq
PE+7MWM4OqShKqDZGL15T5TRi4iWG7J61zqg3RkwV01VY0x0RiOZXqyqAtJQ5djZrHVr+PvAKSns
ypIKBpSSkob8uTYoz+zchjxha+0di9hRZndYhArnEDnizjVUxYeXYKLAh7tq4lLetVm60VPY5ewG
INz2GSuUOq1OEVW2qQ6gD0EFsCBcqZ4yOx3spGyDlc/7mEvQcp1jjGup+2+DLNZJgmOboJlJSS9f
cVwUSjDvDChQ2ARnRAu/Lh/zzK3ZX8EQjAyrObRTBhhchpLOaXVfB/CA1MSuiw5CMh31oiPk8LEO
y/2vQywjThc2Z3qtcA/jZMD4pQ+cflE9Wk3qb9BIIh7iZc+GoU1GcXKo1T9UjAD3nGncsODhX1AP
fR16jJUUvIPAU1CuQzLaWUPHJiY7PblJ5vzVQ8pYywwr4pcNqmiL0oCcPuNUj/Hi/HJDLUaojqnD
gXTIwB4zPs1GWGyXx3XnNTEFkLTcGQ5WNw4oOSwE5wmDz6DK6ccKL0zdMhlZ7rqOij2UpHYRy+il
VyJHpFcg/CTLGSKVCWkOLINxAcnKVfKIrQ4oN78fspYOhRncDZAW9vRC7eTHwLoYbcZKLaZjajDr
jT0GA1FNDirtepjplEtiRyMvxsY5SdoBaYvDcuvrsVIfzu0AYrV2DUR5tQMPg6k/+A75tV/3vx4s
gAiXdmbs9AS4XjZjGE4diCbKjTuPMuLqHjAsqm1yOmXdtgciOu2hKjwTclqSILUlNnh2pltawp9z
NLc5yGpuDsstoe4ut9TvqEyPdhffFaumFYQuorNnucnBbjvKp6wuoUrKxCcPeUtcLx7BxS0olVuw
T6pw7zL57JX7L0gHMJH2gDnHrVPKPniMND+/Td0yRswMeucgcBbdh2FZI4lqjIMePvSDCHpjn1bv
y53lYdEW7T7lHWv1Qj8sh/oft/52lwVvs06lBU1UPSutHC0+sitCEXxjlL9xOSwPg6gIqMO975rZ
ViVHUbqVWXJriIi7mXqyyzPG8Ity51iADdRzFNNsHBx1WO4uB6dqE/Dvl1RyJc4z3ibiwMu//9uT
UE8H3oybk3bieSw/mfggxAFL5mhIQV14j6Kq7/yeZuMukiF7rquy0r/lIZuV2aW9II4oyEhGNl6T
SzvPaAU72kqtWorbOQerl5dI2lqPmo2x/GSYtFaNXvKWjtk7ayDiCxMgZhP8vVHGH7ZdPJUtnxIy
R9fE9EGnp3rHpKfDeA/OCPG0PLLMZy+hMTzs44ZqcISKjTUBNmZH046FjQmev67WotUn6Qf2m9s5
oMzNrMMjom/NI/s6Np6Ign1oGf8DpwcEHyY4xybXpS0NNbamLjIkIcRJVX/QNPx4xD3jXx6W/zWN
/AvTiGUIw/vvTCMPjFqif1u9pWX7T+aRP//gX+YR5w+Bcdohcm3ZtsD08Q8DiaGLP7Cxe4yNfPE3
A4n9hy+E7rm+Zxqu61q/GUjMP4Rnm5ibLN9wdON/aCCx3L8bpnz+DuwXhsE50tRtA6fM705Bn3B9
GwSVdiToRWAtCiiaVpvRTm1LR/anjdqoauxYPbV11dnDJmovm2vnbApctkj6xGqrvhJq42uqLbCx
A0U3qW0xO6Uz/MpMbZcDBNug9lA42ElPakutqc11yS47UtttsrzTFVla8Oz5pWFHzgp5Cw6CLXpX
3CLBbSv27obaxOtqO2+xrw/UBj9jp6+z4/f98imhoYT04A9PFrhG0QY6NAKhgLNoBj7agZ0COcgj
9yZVsgLcC7Sx+N1SgsO8K5T8UKFDpEqQMJU0IZVI0aJWkG9YZ0q+QCCTGPSV/57FqlawU8q2OooH
qfcC/WNGB+nGjDB91uz70YMlV34OEb8ZHYxwshBP3SBWQ5c+a25oXRUW/2cbxSVFeWGFXZIHoVrD
D4FcGGLNjL6CEG6i16DboN+0SsixJOJNgsDt1dr3Fq1HVsUbmNaemWszJVCYkIRMJQ6xVVprY/1k
6A5gEvx/M7qgrfI1uB2wUTg3mpKajPFZR3kC2AjCGy3KRpPKUl6FRsMDbRT9WWYalQFKwpJxtEv1
vYOy1RbjzptN8khoXnNiq4I89oyaGb9VShjTlEQ2o5WV2TlFObPD7kF0Ib6AONqkHcj0DsTOaqAK
2bRURzw0O2JV2i2BNEQ51LkalU5b5Dol3PnzJQMX6vzQR2o5ZIYNnBdhkuV4YRW6S6Y+XcOcQQ3U
JFA42QWP9jifI95rM4jL7RD3e1unjNJjhrY3lLyooTPWSnCMUB7RWLxdhBaZKlFSok7C+MQ1il7J
Ijnd9ErCtNEyGyVq9krenBLjW56hjzkW8JjQS0+OEkNpn5Joo40SSe0musVMT8uhElAjlNQcRTVV
0mqhP4O5+SZTaORpLwD0o8KmqLETMiDarIlG6ymxtlKyreG4oCvGjUTPLQcH+zFlVJGgE0AOXK71
FbGnjlqd4OzYza1Z3LpaGMM2s+GcKQRdubOViAw9ie5sJoIWhYvtSPrGaq305uvQODG4aSVN50qk
bpRcPSnhGkBOc2UYXHLbjy4lE5sqkXvOqphW3/xJEpHxFyEcRdxAGa+URN5GPcFGIlIrCZin6K37
rO3FLtQ1zJho7JUS2wtUdx/1PbBb+PJqmWIpfX5YhhLq1tdjGjkGUpyZGmUth06QrFhuNeqWOhmv
QW28/PnDBFdqlalxQSe+bmuztFfAmIFGLj/77a/LU0wQUm9X7LHoOhpaY8cH89c9cD2ttTbiBHer
WbZkpgLUjyrnqlzYLKBFExFf6OIfru6wc+n0qt41oapAyiLK1TH5x4G/i+jRBt2sMuXSL6kQntkn
LLcGS9Idlxo4/v96aHk8qU1oIrGiA/31+2P1O5bfNnEtwdnEfmwps8YTIw8KXJHPrkkTuMnka3lM
Vz9YfstyAJxm70MdLBEr9a8/ufyu2FUAKawbZL8QrJbHfv1N7fL3LQ/0cXIJ/b7eeDWfbkb/D01n
B5sUC9sjZJ/jNG3lkCZvRIvdTBUYhJ71OpRPwdyBRavAQjNXrs4G3NKroR3FMe/7bceq8Dj05eMw
TfUN2rK5g116u0yDSLaxOpI4ZYh8FL1Jn3s4v+HHuAAl9s0ZU77U5Aaoy5U9Vgmru0Ccxql/zOnO
IYYAnDAA8rEy58w71K5Z7cywfGo8bbh2Lf2kSdlRx0PhRBazg47aYze/jAayuDeRXQ7ml9qCy2lr
r7PlsdrT6nk7jkl7W6ZE3U2dsua5eQNbjF5bWM0OYMc7Bhla8BBRdxG2h6fYD0CRuOmujTWHMJ6X
7zUvfK2m7gNrRnNx9KA8mz2qsdevXa3tHmeGSYe5LM5dMGpXmG7Kb7iG1vlER18SBRutceq1jJwE
SUF/6dto3qZh5R1SnwtuY1C5+7PDMHFrRvdYp+RmyBkHlgzODkZBjeBUUJgCmJtYEMLiNWeSqz7M
w70Yq2jrmISr1fcsUeGlqCaAjfOQ+17PIIiJHBY/mrB6FctaDnMc3OGsGzasJuBz4MZIr8B1YGsE
cUz1Sg83mlkQ30jXZb+SJQdnhPnyC6Axd7GDL4S93DL7XQ7LeDhZaGZf9yepm1vZTVvcFyapzLFm
C6oO8Og8xo98QutfE8oRVo2jacVeqvHl3wwPy2P1P37gzvJZK0aKxJYxsxodTwVXd2BBwzpmrbBD
IAyuYs0gG6V+KiRO/Ni0RmD2MVR0B+2dKF68x8xWHZaDvaSslpuLh8Cz7G8Oi3nkKPbYNqsCU/TF
3lCixKwOsdIovu4a0ZDTSAUnIcdySJBNyQ6/bkYGw87lvjYIOAep/PFrZutoNCeTqOMTycuQBQUF
gdnkTrth9kgjM7wtJ6infgJ2dHlf52WWGqm3GC3b2ar57PIuR8kMMsiUu155B77e5U6F7RZvwHJr
+UHGHN6edGJO+ZgfFnvKclg+CF93l1tz1U3XrWTUvJgCFhbKcvhCqMjcZfUS1A6GM6d6Wt57Ycww
zZabuHi4GWpUpxeNvXZdXe71+L1RUkugBwCyw4LN3/KyqpdsGbPjLU7XXYHb7P+xd2bLjSNZtv0i
5MUM+CtHUNQcIUVIL7AYFJjnGV/fy51ZwaysvLet73OXWaJAkFRwgsP9nL3Xvrbe1ectIYbQe/vg
2mtXe3/rJ1+Pre5bU6WIe/uJ9or6TFVDXO1lBatN1HL+Vv3erpvrb/D6Q/Ry+6RzYpH2pdMfj3L/
ISsrcielqkNtLvIF5VZUt6ekrhmfmo9J+hsv393lHNWrmJa4PD3xDTG0Zcvu+sV5igvyT98hnRBm
8B42EKkpGtU5ezlzL/u0MH94KWkC6su6fkVXhM31mFdCr2pyBJ/Xs9WVsh5XfXfqbFb3mFoMvjLW
Xw1VP1Inb9vxCajbXepx3iUIj2F/MiyVcg2sThl1KsWyNqX2rseMyDh6nWkfZ1nb6kIkmQMmHq+b
j0p5Y0uVjrrv8gCpxqmiHhqAMxCOh137Rtfi7sb7vfe3Y1rbRDvwIhBHfGmvTVg5IBeH6DbHa3sW
CaxvNXD8lqaUIjbwCba4TVDnKC3K9RtFIcQFVt2uE6haHWVTdQqqU7Lq4hiISGQwUjrQNAY6PcFF
p3MZZ+/F1KSXUxLHgbWZ1jSk58N56XY2azAU3Xt1cuKuZsqnnlRbxlOZYgRUX3TZSBCSOlsvKCGf
a/6mbWhJZEPGCkRakenV8Gz1Tf/ldue7GjY4JFtLiap6c/mG5ddcS9GOrg4WIxl2GYoI/ffw7Mhq
oLqp9tRGjdvqWFiBOCwbEVyHyzxcEZiokfOyy99/K0UUp1t02gdl7VZ2bxckUhH46i3MCnx0uQ8f
wbpXj5gN5keB2lV3KXf19WZk6h4CI1f7PtZodb6HPS6ESL6l0eAtqb3r5p+OlZrGFPP6mKiQH80/
/YmZtcq+WONf6s/k6nlhpJ8dxyL65/q0f3ru345l8eru1g4lXCJfq7oX4dE3b3KIWJaHKiJz3Y78
MaPtf1K+ptRYGpw+dsQFSG3GjqvV9RjOQU42U8cf2JrecZ7yc6ENBSBQ+V2oZ0RLwq56inryP/0Z
dcdfniMWbw/q4baUbz5urS8GGsu9etTlz10eO9Yyu8Ln0zCsMTuq+9XGla/3cu+Iz08v+KFoNnIO
YDpc+WugO4ii42Y6dW69INStyjYYDdzwqkybxD7TAlymyvFtyBMVqCTPrpUuqa+M7Gb9VMnJgKY0
SmpaELu8mCgsvra6TaFRnhEgW8ODD0i4kZ2osKZD1xZJWGLrDNsNg0x50//eqJu+GnnVwVQUBsMF
oRQXN7iyhKthW92ue4ufkL/0T7avo561hp+o+Um8lLMNXW48eVlQN211RUjLF9+zqAqywNvZcuQZ
dRoAI7NV9V7UIfWG1AZVkHsci/zYC2eug05OBmI5S0jkpdEXBBPC+2pvIjm30LgwsNSTmio9hXoz
zFCiYj9h7FOdFNUCUXtdX8SYQoj4YQBF6PqGHNfeD43DQCw3as9wxp2ddEOAkUBOXHio2mvxJrRG
uAa063ghcmjPJpOfoLKzq9sT7cVggQxs945eBYmcXqkORGFCsIyi8Gs/rnRVVMthlcPNZU93optY
20yFtRr7VL5PXyrq1F7DGwOrN9yljRObe/MulIO0euNq4w7xsKN7iGJKTiqKUud9q+ZRxVoeFW6M
C9UfQiQUso0EoBezsw3MP59o5Sq7+aJFj41TzQf1wxFSL+msJeOp2g0V2cEObxsRyRQFEG70p6mx
qd1BTqlLU1+OkOED5apXbnu1x3fEdeF6UB9jbTe0DSgG+SauG5pxHtG6cJR+H3fkL6iXsL2+CymR
2E57gF9GU5J5g0ImqL3rRlEMeqP7MhSRv1d/KFfXLrXrzmRAwEHNpIjECXqbxdg5HCEQx1azc6Re
UG0a9VNz4p2FQgGdh8YXrO7QKovFQd98C+VXo35tvgBZSxeG247S9cW9hbKthvA0mueyiBYmA3JW
pzaX/ltRRr8o9jV7kzInfxo3+Fo2yUn1l0Q0zTc6ajIW+7LfpG4XUTMFWQ0w/3fTqfLHuCDLLUZc
r44mCb153yl/qL5SCKn/0nFSN//jWNpuYUOj5pluR7OsHpqxmO6HkOwq8kCZ11AoQvAiMjs8rMWE
o9fVPpFLkNJCDL1DbLq0ogVxNhCv4bSsBTwVfU32re6vj0bxvOilF9hgkfK6+VR3qw8+ofq8gvIN
OpAYm95y30xjiW+nJiYPbdUfh8HAwB4FdejfMd1O74ZFt86zQfZMiuzKjOI93Ph+n0ASJtfpUVDN
fSXiOztlY02XafSe07mRVZjeojHv3eAko/uQjmHQhutThgIuaDqvP9PAuR0tl6jxRs4WJueQRNiR
VmhJyOLgWHZpE7heHG21ySLJYe4shIn5fRkSEkRYE5r+hV+027jDqR+gV0eoMKLGAQPirbdpMmiU
gpcvkyWs7YRidYvjy6K/MsNnc3QDEdX0QGWrObep1ZzV3pA1H51VjIBigHFbdPWZ5GLtzzSyfCPq
nNsVSd0WbCwMOtmhKola2GohMHsHEch9nqPPM1iNkxqFLc0WG92yqyDN4ygo2/Z+Hb0HhrPpszWQ
2LuYOfwNj4gwEn+mY5RPxUMGei1GHE4ZJAK5merNtvXmw2JFw63pl/p2rDEOWDbhgriMENb4/p1V
wnz1GgNuAbUZjIA5pcInpyawVVj90fewPuGIeyis4YeTVBCZTTAwS3yE8dxtEI7AG+1J27Rmsacj
+LMiprMijNdfJ7LwQuuzUxbzXQi3nxib5WXWzXjfpJi55sF3aCDjXUqH4R1ZZ0t6u0ESCZX1JdW/
ux1F3HL8WUcheQCrToVfBCspLVvLHe5KBGKEMU/mobV0KsF5+ty4Rnu0mrg/hB3eidKZ9SccMJt2
KolpkPkTxdI1QG1W/HaA5hAQY9wUzn6kCL6dm8UBCQ/oTTMhtzkRwdo6GO6sqNbbaIlkvw2EmbUU
06leTUhbSMjWKflJEHw/9rjvZUFaS9HdYqkemOdtdaP0Nl2MG8crqjvL0lJKTfzD+Gc0SOxGfD9r
NYjYBByraVXI2AeaGYnffPTYHYBPxgD0WWBufC61QwYfoUVgtpl7nYTYuTgmVt8H8BqPoSPEzqpy
cxdCqLaaTuwgO00AFv2HUC/OuCiy24aOsY4S8ZTRs61nmiWVYfU71ZL63+7df9O9o5llYsb/P//y
Vv+H5fv8rey+df9m+r485V99O/sPqsSeB0kDxqgwDfGXvp35h+7Ypu76dPZs28Fy/S/jt/6HLv/n
uQB0BPfwGv40flvuH0IAZvaRPrs0BG3jf2T85tr0H8ZvYemeb9FbtHyuDLKv9xfCB+YqP0c65J6N
MDxxTdVvJ3vQb4GtIadgjh/piXssl/poLEMzntWUye7k3FpNnMi0kGtTYhGo9ecg1FFyZL+nVaMs
Tl1v4qnejn3rBOphZfie0Mw7qemIIWcN14lJOwzWaWwolP3r8PU+dSxHBEty+u+7+6pDPmBlZ4qx
UOpjpFiHxIbP0uR7SJ9vY1EZh1wQzNNolzlSRj4TY05bbH3FQP1zoiSRqWkV71e3qYNW6Fx0Cv1z
Gc1zYNjajulZfM7NZCao0/019kNz9Iwxtm/bogv8obV3a+HoVFPYdCEyBHxvXxApAhRRq0mdz/tU
R7vL1DMsD1rva0dDrWxlAYN/D7vQv9+csUatHZPBbp0fvBzspxP3Mfl+w50SGVH2vqmpGR7VnERt
cgdNaYnddmPb0AxDz9ngZOLKJeeuaqOtKGk2ahdrVR2Q+revCq4v4ZjgRvj9MtRrUVNhtac2vI7+
0OkTjHsK/orLdd2oY32FJQhTXlCmTRjgjSAfkDVkSmuWlRCen63rUFiwNUyflqqCqMWV2ug4PI0q
HYMZL9qmL+povwI7P6xj/GkWycxK1KGQrROt187IQll6oBFeJvol8KVa+q2koA0r1v0ZTj7CQpZ/
PgYspd9J4ArieKqC+SEi3OYG+ypERoOE2HKwYONV+KF1khHRlIEoZv5jFAkdmVXgIq9NqQcRJVpA
zF+TgaW4bozvovJvFXhMzc7VxhwKPdCpbatbSVX5B3+I71JcILgPpPlJbUJZ21Z71UK2i5E/4x76
4pFwsnM5q5IVKPqmMVz/ZBHRBYCGKK4kKD1+mSId9iIk5TF18+UiIpvo6NCmtUHvSTlZ7KftvjfF
L9EwW0kT/G/FKmUzl0fXavarHml3H3P3Bk0q6XQrGFM75NMdnmxk6gdkBToBreYPrYNYZ+YtbmWD
5qFSVHFpnm6GYl12NYw+hHZETxVhO21iyWFzF5Z428vqVi54aZnXEDbr57+9d0Vli5DvHfuw1arN
hJJQLXKva2B1bjqqAKV2sfWhXyqdYCB8QLYP7ET72Y5NfNAKXKFruDF7hHRTJ4hBiLmKds3MQoCJ
734NsZ/nRIbQP8WEz+oMa+NQf3bndOEn5gH/ascX2P0LfWUh082aY5YlQcvyazbDIuhonF/aiW5+
7PTGPalltCoHXFhwtILMLY0eIFNObm4nojy2fgmuNoT5vw8HhOZJGre7ZnSmwMOY1sqFrG2b2jYv
GSnUarYuZgMPSvSt+C39M1uRH7Q5+k72UbOpRrHu897F3goGmUg9hJLg2JEfdWTN5/NRLXstPsTL
WljtqWPw/8Z95qY/1NmvVrJNkzEaMGGCfOAaJI7XIxJo6CT8JpCeNRaRjLByRqyvLA4vLylj/dWQ
6arGIHXIY2q5sUmd2Y35N0MqBZVckLbzeIOCwE5p0JR1VwVe4+wuK1j1W7js2tKNqlh+coFrZNW7
KBNrn1nE2WaCZmZk4hBZUZDjDbdJyYLwb2ZiRiY23sfICg6mNIpmkUEag/8oDPC+6qO0KVvC7T5P
yRqBOI9eXPMJ3ck+genL+EJApp6T0q0EiGp8K2P9PNtuehmX/RhdbIjvduO1SRnoZLbRGJueNBZ3
Uww03K7ruwSSPoKGwd4WYZJtmRIsLGRh5LHwinbovVnDSqo0WR0YfpMBySdCTbVnpSwf6NAFhYTO
2xWrVUNQO4l1xmp1MzSHn41eDfs4romWl/9Un8QMe571sWSWsa8IwjsT1JmdCZeg/HGDPoIitSrA
qV218eTBy54JyCl0GTZbGbs7o9gkYlvW4mxkahGSm5NlWsV51fPivBhDcR4mt95XWoVhp6ci6JbQ
1ErCKRF/DuSNFXiCcAnTwgjj9KbBeohZhZUyI2zEr+jAivm57IZd00Mfb3z/CSNtAGbSPBYVkkkr
7aqTh+9JKOCkOobfHTgwKXybYmKcx3SwHA3dOXmlPt84zSgg4nLGH+H7YqSaZPxafjfO+hxMIEtv
BkQB04KHYgxBRqfdspK4AmXTz0DtguJCJhcdGx51TmtiokQjNs28z4S5M+Y6PLg4XfSt+n6KFqyn
2lMb0qCGo+XNSFJp1yF776LheV7kSAxqi3SeYGgAgtOtJDQFF0sOQ+1GbUq/JgunLl+VziCRrbCr
WKCUUxlyzNKTU2JdCWVhRt0L/oJhAcRC/tHO0wNw2+nWNBLGLzI1MxPgU9caz2k1mRt8Yt9M/G3t
oFGPzMcvSVR9Wzomb9bUZttJo3OqL1AtbUyEi/epqIVxpJSL3mPxbhIkW+E8veYOWcsooliqTF+W
LO/2zqBIHgiWYvAV4FhuWPwejdjSgtaBVza6n7NwlrD4DjgpzBgnh9eFm2XiZEQonNz1oZMfTRY+
AzafY14nWP0S8VoYCcy8dQlcAL71Yv3CW03yHaqsITT380iKGuCU9bUVER1ZezxYdCcYoJtXd4S1
neSvXj8X92iMCmvRNiUY1o2TxtYGwQKpRPot/PKREkL8Dl0fyXIq9hbzJ5aGmaAZVASpt5L0PesI
MCHp5Q0e09wjIaOa813VVfI68K2uOsoNdeOcehJZt32zN4I5683HJnZfCjRh/MteXNQPYYI+3unl
1UdwaVlHd1OGs771bQgmTFeHvZeN3Q7GDHEZdvE5MUW2q5NpPczrbLx2XJP8UeLksQCJXPvR65Z7
GPNmh20PvcHqLsA+mP3N7k9j5P8BDn02MFRskAdHx0iGHwPH3KXopKiMrC6tgWRfVSALx46TzojO
c30KU5QqeYQ9KtGLd+onX5dlMp6oV8WosiC3+zUohjxCjf9OzTE+mw6uwwWNl/A6Mkk878Hs6Anb
08LHK8JvfuXc2CR90oiHP1YVSb6zHpEPpc9ZUnQb08oBbxTeyfKhLgKk6PezSwC6429kIQncaAqC
Ia0PmuNARuijF7MhmZMfQb7tKLxtej89jYDcS3s0t8TGWId8tnfx6iXHJC7fRhxpSZJyyUvjfem1
BqJuJ99Br853lLbf/aGnv0N/cHKQK6Tu80RrOrAr/y2Dsc4ixr4vYzCm3Z1rksBrW8i4AN5OdwMA
lJK6CuYMg5IN0X3GKt5yf7rTSPzbjJ+H6AmU/Tl2e/hY+oiTKm5NnJDxC2LNbV53OuHzyLySpHrs
LWTbFVrBjT3xcLQe0HqS7t3jvymt++3S7p06niWs4wWFSr2r1/S2d5D/WV2NNwM+lDVZa1CZ49NC
22rnLXgsW9MhTET87KKWgdDG8GxXXnZ0xxAxDtK2XUXCXOg+jGklOIuJY8oLm6BT5Ga9hzWwHqDv
DSLbhoZzzJcqJm3LW8hOCB+jCRgxCJWpGD9hUvoJVfdYG7xxvfNx6KT7SBDWPZffo3jgZUOw3uKR
EpuBLwbxWfy98mbiWMfhDQFr/t3o3W9jM+4nlsvQNoavrcCQ4RJKuu1LzM4AoHeI7+OFSgZ5f+ml
n1ir1qJKIRnnND3YXDZYYjmAZEn4QR5w3agHXW9empKqP6kO/u3u/89jRdLeCfjN0n3WW8yOVGfM
kldcY5bhJ+q22lzbaOrmZMmsFLXrMmckScW7a8OyvSHOu71Re72L9iDS0SVhUtUK1gzqsNoU8lHX
h16PqT3X7Zi9/V/vvv6ZtKKJom4un4goKC776o/rIKhPS0yYnXxV1wf+5R+4/p0xC+V00XYzVse/
30DFzPkY5v0Jy57Yr3XzRYV9qOyPIewgYbU27BK12lYH1eb6mOuxapGr++vtvz3GGwnqLOEV5G5a
/eVhf/t7fwkzuf6pWF52r3+vHGq40ZdH/uMrG4QFtMIv5z8fpJ6ay65aNqVPtU0S5b6avEcDjfLh
2sn8e79RtkabZUGeFoLLgQjGXOvShLz0I+X9l9v/fN+1M6oen7Ux7kKq1hNekZA5Oa/OhQ056rh7
1FI4x7k3Pajd1fZYVMwEcSp8tWrcqL3rRuGkrzd1EFg5g2lwPaT2Si0iR5IUa8hm9Ieu96rn/9Mx
zhj0Ndc/f32MLsRTXaNQ0TXLAI8+smnLD80tlv2Anu3Csv3fEuZ/W8Kkxfv/LGF+lP3wI1v+vYip
nvRnEdM3/hCewK0iJGjSvLIrffGH45keLmDSQWUFkzrlnyVMS/xh2KagWc4kxTUNncLntYRpC6Sz
wsEb8T+2HljmvxcwbR9Iq2v6DgRL/Fmm+bcCpuVaMe7ZMLohVztV+p5MFYDcWTtVxHWEImKhtCJg
A9hf1DkTM7+MA31+SrT8JtWm+VT27Qi2Btew7hEjn4tq3s890wXwSvAbrYLVJtHFJB34+ODTT5nW
kwVBdO1OiuHzUKdogRbkNDXTR2tSlxpWvB6/q8p/Ejv/Sug0bf0/3ycmDUlkhotkG7qJA+SvhdoZ
foeTmb57IvfUIMqmP8xJVgTXbifiKVYdIkKE9Lv1HiE7h+dFZFu25kFp6K9laN0QbM/FvMVmtWYS
nt6y+nPDfSss8guE8eL2XocSv/pUavp31jL2o9rkRexuXDHrAK3Dg+1CjTSnU6LJOXPdyOs4ahSX
SuthWbPprOXVaUEgF+BfbvaLRydID83pLDognHNif8sswEFttgi4ae1n5TdzpQNNUP25IfTkajdT
NReUOd5p1Z6uh4UMDViLCEdnT0Ahut1Aib3VhgSViHkNjT5VgFYbVY+2wvBpZr1+QCJOvcRgBkoi
o/VWBbVnfowVSSGLjX1Amfmipfla6YnYp9LVFw98ZqXwwl3k6jpE7AhSnovNt0Jqf2l9WWgUiLPI
1x+GzUjWV085WPybdYoBoBf5s5uPVGsrImhs16r3CDcQwMiba6+Lv2zUMa32dp29eEGN4pvGUPdI
l0jcdPz8pNE/MGf69SkTt02Vow7OTKaRnsGDN5Q2olPWettwEPZNAzDsRu0tsgTYfaFtPh56SjSU
qMCrRYDeuQIFdbRScbyUUmWPuuN02E3aPG58AlGZHK+w0WmxmxkcLqVhuAg40IPpPYcIgD0UWPdu
hetRiI3Heq82tQt2yoqq5DxqYEiHqsPSWg+v6pDaRNHMncWqHYRjPa26dGrkwwDqSG5q/5ch2UF5
CaYvst/rLB+h8d66Dj+qRp89oJ0yHA4I4c6eHAP5Ahz7dj0nlhj2Y2Od26q9zdE54lYx3333TR+6
bD8DhbgIAFQdtKagvIGl+VppzD7qyU1PfW1jKExMgB9oAMnlvGnHs2pF0E9OAEdIulYnXoWbFoew
TCn6o+7oi9U9gcaLz+USuQcoVJ+jlJST3MmxrT9CO01u2iS7y4ciOaLa2MVz4wemcEg0B8TlpQAf
tHzGmKwL/mkMrWInEzmPWp/f5rrWblHkWVuthbFLF2WwibpYQ3/ZJLLWreQvqto365FUIZjltsJn
qaQstcA6EWtYCtzqC8/3TsppuVL+BCI7zITBU9braZr2qFBuUsEpSv4mK6Cqof5Ln3VI7YMtZjxT
xI01VbIz6/61Tfpv7kqkyDwE80r6RejP23LwRgpHcU78fPMpqpfxDGIQmB2Lval8aQiI39W1jjdI
ml1dZjJ24e/JBxcbN6/frCm2DialQKqFZKVFcbuNCZVBDBsF/IrF0bQMRjyjKV+hchSHOcvX0xj9
qBbXY67FJhfPFGuXU0apcCvyilQjKULi2tcEdjHuw8ZpjutcPHUe0s0CezntkiHaF+XnNseE08VQ
V/pqGZkA1i3zrdnZOgbgNqvOH1RBvPJN6ySil7jG5zoDlnP77JeIsmm7kC+Shdo+M8ePlOThaSU1
3DfTW0SklKlz8TX27G1pGMZBj/JXbNfVKZ7ILF3CZuejxaJSScKSn6AOMlP3W98BglehIXGjmdjl
ss+T7CE31ktp5qRd0EaiG3VfDY3EwIQf1HfsqHwPewZfGk4XnUtOySlBJOz6BdhZ3d03ebTeRALD
UIsUAhANALuudb9q7sqrNJGDe3bP72FA39rlpFzEzPvA2Jum2x2iznwlWQxjihc+e9ZrZ2D1HXOi
xkTF/JYfxPOYAfs0PQeI7UIyYl/sa1zv9CUQ5mhQdUU7BDAO9J2AerZDz+3cG3BpbQKvgLASbrvk
u5kvZ3IyJ0jwTW8HZ9jnmuVuS7FCQVjMoPFakiQBSZ9L65niwLwrXf2uiK03Gwgs+JAuqT/cJb63
fSJzoy7FMDs3J2GUzp1LyDJ1ANL1+qHeZT6F9ZpnWEvv3RuWFsNCBvYbZivugJYIg4pod8ukkQG2
E6h0ZjZkX4jvc1odEpbVT2vUDkCAddADzvhQe9EZHcOpoU59oFOzV3NvaIllABg1aJcDqcJLkBYF
2AcRPuRhnu2qpPliGjEtM0GRxyKbrE2YvsRj+91rY3qWkbUQMqXVNDZTNDc5ydOZ5gZpVKOVmpa9
jxBQ8jmNoArXu7kFYZE1Wbtzml1nSUdITVo9a3XGoxVqd0/zNhJ1ss1FQ5VnsImyLngZi/bi4dtB
/oSqyyWgLhcp1bnCvCFRautr+U5zf4TkzJN9AQcZyTQYWh5PpFjEwj9ZKPPXCI4lA9LBtOMJxi0w
wdupKd9QKt2F0/PMyUxH0Gqov4WPZC01n9w6v7M97DMAf2Bo2u2+JZlNDmUHq68eZtMtXkrY0mb2
BXA/y14X03diOu5+bNvHFUPKrspu4nUklzgjVh4A8eQZBef58KTrbX7UhpqsgvHd6Z3XJIebFdkk
kjgJP0uMfGBke+QqtViPVdTChCUHklCZleJ+SqhC75J3B0nI1iElNUsnBRi6+SWvHpz4Oez76WGK
/LemBLDVrcWwB2iZwb8A/f41F9R5bKjVwAAs+2gudNfJ3fiamgJA1EAESVy4xiN9I/OxiKejXckY
OIjJdU3g2QRKAPTFrxxtdbUk3S2++EMqmJHRYx92S+XGOFgdQgi80j2ltPd23S8AEBCIsLCmfXjs
fcc4RYO1L0tsTWtiV9+qzmoxTBFKl7gEKs90FlCJhxBEc7IMSFVeAQtBUIyi/tYTDZeQz7ZZ4KOq
i1tjbu58sHQAZRtBBMGJtlJg0JrZdno0vS/6nT35y6tfFSd/HgivGbRd63b8Tp11B/DJO3t0hKn5
/OwIlim6tfxKq5ZaIOI6167uepKKWOR3tOwSHwtDZi174cXuNw9teU3EMkkxpo20ESchIJB5O4AH
rjF7HJn+zZsBUXzhsMHAWdx5kND74WvVFt994cdbn7l72v3kS/+ECvMpc2IEq3nxaGv01RFsHToz
RVclbMmGf+nUPC8iDzM3dvNS9pwKy/eVKjLhD/GxdKxDAwAKNu2Tt5oPa+kZWPR0Y5tlVPGzWTxE
YRlUq4WaeE5ZMPghORujv6VN+jHXe2w67tM6+y4ZPuadRonRdyHeVz1IrT4WRIcO73PuM5fKvi55
vdG89JuLGWob26gkNPJgeMk72NxQeoru0agIOTenSMahUvLTa11GbJ/KAXdclZggTltCg8g4ygB2
V1/65SfeLTyzpXu/NKI9jiVE6HRoXkxzfp1n72tZh58qMzfhr43fERt6hAUWbSDm17r0jh4WycBa
QsqxGrygATMOWGmvRYDHGZxYJW06AyVZp8JMmnUz2RR/megnnE79wVnMdD8ZM/iCrr8HKRpEfMuH
0s/LQ0bEdNQIiZavt47Tna01f22a+h6rO7HbVD+RZa17uKK3toytnEuzPBtQXWLhf1TDt6kzX7je
HMkCdHeuM/yi1XNq1pnfazK5m25d2xNzzl/ekE+HqAAsP4Ff0lxxJ6rorGVPyC6mZ1IQmBa27q5M
1mfDTJ4poYcbVycxKHZ+rOVbPWCXTkKmQeCV+B1Ot5FTP8cECGu5/lKEwDrp7px0yup8G+mXRnc2
lTtOwKP99VSmIwm8aL7jXmUr4c8Fr7LEEd+tsZ657tdPYXZvOKcmytJbEE3fJyN7bl1LPxa5xUrO
Se6IA1gOTuY+mr1NcO3UMA43lsmQQkgcerYNdJA5LZtgddERTB7WrrXJ5mNDCRjubTVsQiNNt/Qm
cCHBD8/ohy15gzXeR35r6Ua1SyJCYUfRAO9O+ah1JpKRn740efVkOdN0ao3HKWM+3vKendbyjnbp
3YvWpthfOfiozZ+rjFeM6PdB7sUPW9MRd5MYtw3194glNxDDHR0eAxdi99Wrooc55bdfhdhimcQQ
4fjczoV90CvGwh4ZNbhy8W5btXlHhwawqwmAg9S8PH8o5+bVLAhmHR0N4FzkMJLjRuCK+TFowWLJ
xgt5EcdhHDdl3RtbgfOelZ32HIfk1KMa9MkjaovD6uWECLX256yRHyljoesT1Roi8BMz4L6yAz+U
SV5m6T5UGrXCOWdOPHTtvT/A0p6HlnJ4Yn6LwBrvLcN8KFdGL7qQ50ZzXnLXutNb/0dIP9nDL7p1
c0YJOwc2n2U/UgMJIY2uN8fW+OXEeLhFtWwjaSQpme8CzEzonQcDFN7IIom31gmrtN3qwNoMLJM9
3jM4rhEzx8jwd37S3+ek+C0agBNt/jUsCXkUgKUi03gVLTWQpSO/cPpR93kN7zsQlp0cxeSEmwyZ
N4ZWhKLhJCcl6NngDOQ/ANffikL8qPDCoV91t1VeRbtqOA2Svio0OjkEpD6QHXf26BMbEAzybvms
acw5QNkQw3Kyop4Zd+G2xzavfjgh3eXMXR41wHVUAJy90YG4jR1ScI3VPbrzSiwR4/symMmuDhXW
IbGpWgMtTNKEvnWSbmMdhnQowIhTtIIlkDGF9woUGAR/J/tszY49ptzjOINrAWz/BCD7pbQSn2Dv
ao9L/bku6w/0qB8maxG7aM29frC95X2cO32Dp4yTfnrPB/9TQr9p1LJ7MwXR3eYST1VhzNXcd2gc
G31C3lTOZHqJUPuad2sAh+5By72SHPTmE3+YaRPxIvvOz77q3bSvM8ITkCDMO91nktdXWXzoCf85
V/1bkk/lCdHOjbEgZ+U0LlnqMoeObt3MAzYfLpIUH90PrOVQKNfDpswrQBxoHtLU3SLYjrdVQ2SW
zeiujSwuUQ6RKhpNJaRRb+eIGmqA66c0P0mugtX1GQdIeoDnLsEaDkgcYLS4p+7lf/jpREK3Z4aB
EJd1duidNyqI/Fxn9OhLXW8GJiTLsJ5iPf5aabk0hFTn3G98mSqV13mxQUWIFXbmdGBaMGz6HNAg
dk1Of/lBQk744t+O9cqH4bkgRmmCO2bYwXGtUxbdM0OA5ZLba77ba4a6J8PgN1X1jZj0RmKvfuVx
9gmQALGHHxisz80MzweydriLbefR0VFLlWPv04pc3Y0JR5C5/WtaeUC6wxdhARSchf+5ZBKJkiMk
f6AKn7RGSqJDIr9YFm05w8l39X/CnkPx8CxGAdIS+NKCnbeZSnerp+CByqyTZl+Aw7ZUfyPXNccK
i91EUJb1IzHApVQm2jPbg5nRZSZrea4TCA5n0Np8buGEJiiroHB2YQhozV6ou4Eu0OsZHn3jEisw
WMnBTi1vOzlxRECA2NfQbMG01t+FyRvW4uQ5lGckneBiL2pSupAhHZcwpnxickFKX+vIfs2xOR1n
0dwSuvxjmjqusf17Agg4qb0AFuFd66CxXu4YQ8ZB++QgU9noSfF5IXLKhSBdkDQWjoKHTYE5hPft
HFKwmw4hhs/3LGP+elizZfrF1CLWmmeIWUR8wNXY0jqztrTKN03mI9bSLNYh55bG+GLxATLLf5kN
jMI2OmqfCyVXPZtWLt9dG1n5rmcQXWGhbhJWAnmTJVsfqfpuCn8xrxrvS7E8E4IZBXkWZjcFarBG
w0rUdkEnqlvTZjafVyNYF2N9AVv9iU7VQ+/b+i5244/ato8kzWZoSZxnJ29e7dh+ghlgOcNr5dgP
HU3AAV4CwdNbb87PQDg+9RZny8isPy7M56Ld4XWAGVCEEFgj7yxgYhM5WpQpF4Y8fAtZ3WhDQqlq
PjvkLSVx/2G0E6sWHVq4VZyGCh+D1j+QpYtXp/po2vJL5bGWWOmDO2P/X+ydyXLkTJad30V7b8Pg
gAMLbQKIiYzglGQykxsYmWRiHh3z0/cHVkuqVsu6TaatyqxoVfn/yYhAAO5+7z3nO3/WWpi7zIRW
SFX+0A+62Y9IA7rKeonMH8KVBGHU4q/ul6tHIA33IjIl7p45LEpwn3E3/8kh86lVkUxjfvul3mdh
QNnTgvS70v7gwBZMKYKOQce/Wjc9k+SkKKIHosjG9AFhj5u5f60xv4MnR6/MjN8T23+IqDg3dp9b
yb9ClD/q7TOLqX9x6wxkBgs5Yb7wDk1rp/mmApVJDIMFktLKu2K8MedkOowSu6Gcz4hY67vGuM4k
ECNUbs45x9Sg6ryIjHffPChjRg8j3APqkukwdzTO6O9TgRTzJg9F56GXlBZi5q03CydJkJQ7x1z2
VtqTZZn34hwL/0dKrWC3Brt09lNE5npC8VjuUjB0GFrHgOHUcJ67FfECgQxkBxn3cdUE+IsRaMg6
dHpgiV66BLMVB1iPLXb6mKd0c3JHQ68PxWr+rhcDRVqTIyxsCEJXZXJKrZxuuqFvI3etCFflC2Wc
+6eENrsbBxx1tUOQ90Rt7paQgAD+cXo1qOmgFLU/84OJoobC27QORip/eg4nGjEabjA3xV2b+0SF
iPWjaGASAJZmsjpWcmdSShygHCBQgOntr/mrzsAgCv3URgUYmjIpfszEGcyzS4gDiqKt+3Rq6/qt
7ssXCIn1IVnqT8lZNxCPhZtczQYZyFJ1aZj043zxku6zT2JYJqk0j/UyJwgJc3WNOORz1oK3Ufoz
gpRC3smVG6H1lodyleutP2GQLq3s2jRQHzpyR6yFPYQVtOy9+yTJKTGgau1Abahj3bjpvrDjKYhW
czl1p4Ik47t07emlmfYuGZQLfxg57kS81pAjZC/+2gmAa7+vcCstNCrJOsv53IhsdT/yMdGlRAvt
Zn8lvXaqiR0bIjIhC1ITCPHYlWP2sAg/ogKZn6cEaV8NGoc50bqPmH/sWeO8XVvx95ppCuMK1NHq
jk04Z/4clp7zw7fK5DaNbXIQspumr5ZbTsksX8tAgpbqPtJy/mxoy4Cxc25UUzwUFVS2cR2bQxMZ
zlERi7SPMvWB+gpYhxf9rDz7Dnnfx0zv57YlNwxlu0185CR2voYsEKFtYbm3CX7tdHaFwUhQ9swq
WOt3Ujei3WjNQ0DhCHDXK7+yxQElbtOVsjwqAhl5OJqa4lELU163ob+kfX3IMxNRF3dvPxfN09Tx
cM+ufU7HdrrDAv8zqkSKpG1+77O2vXTI3/DjAsSVs1OGqifYQhjGfTIt52XempVywFuzs3sIAdiJ
0KoQ2bazoUvslsW+T1tVHSsr83lq1XwaVMtxP8GdNJE0kmVyeVrqezEmdZAZzfCYVsYe3/GZbQLp
5ZaXKJ1z1f3tYgHv1o8+sb03x6xeGWZASUxNcVHGmN4q75fNTIT4eo74SrTrddDOy2TZ9b3f3FW2
hV994BxeHg2DcUIZ54haakZN4J2xAsOwccv71ivARxQR67fjXmjN6oPtkaSJXPhTDctTvGRPAN+v
/er+IrYEaezwKxezc2wnvlFFDUqWHIk26Vfbl/KxsYYXymXAMd7fcWVAiXxo5zQpkQyU9DNsWEJH
hhoWCMoxsQ5Pso4faB1NR5bCnYPF4Ec1iujgrN5z5MMOsup6etRT+pXmFTYnQlL8hS1+yuufU5rQ
8OKRJLPkvcrJBtmmhWE6zc4+NfxfqVs/mwAh76MZEDv6491gL/GvOKLiMHL5uE7QDKnqRoZgcBCj
NH1tmBIc4uU1XqFExTRR10b9Hkz7SWdJiPZKcLZbImKGHfvKCWLwOBvGFQLatGofMwCt1EDltk+Q
x+vJ5TxO2FPoYxZOJoLGA6SQRPAW8jzZdxbKHGUm13laTo6Dz9RrdBuk9ZrvYa54oVmiocodyFdA
GLpiupuslWeyvXNuBIxRko9bkOswb3eWUpfmmjOWeNKS8DpFC9zdqskkx5AYNzLYYnPJhdFfUvA+
EzRs9ZhFoWvIK4RbGWLJ/FOimcsHLznZUX0LD/uXnGwPEQj9FfJiapE7rIk6OcnBfXCmpWa4RGaA
ZWYugzxTkLjFqTwhsQxJ2YpWFw3yQi5C9DeqzXKvmNmZg1zo1+V30Vr+obhKjmj9D8r13+eG+ASr
qS1aiSC8Y8CrqvsqpjELRZrC+7d8DG5CqjuH0IfSlhfg0k95ToGXLzaPZzbee/7wFs9ZMGoCgxbh
vbbl+F4nU3LJmXaHGD0JPKvzg83VGsu2Y+4BpEn0BqnNXX2PKa3dtzpCFeoaoY1oaLT75dw4RICP
BPrx5c3PynkDP3CXlhKMny2GG9PB38dWYuVVe1D+AibHcNxTXDKWtoGmoYGfzv2Ks7Ro6h+DSH82
w3Ty5SJ3NBaLcGxYBEraM9mw9e03PSTaHnnII8b17lzl4e+aVvVrMkr+th5wxiJYSvEl35VGM932
vSQBrxrIanHZ6ad2H+X1pdwyv3A66TM5CGZopdMT+lb3nD/DJl73GXh7d0I0jTlhPvRGMrBQCetx
QXTqLv5LXkh9IibHClsDmZVY6qOFwxirRfqHY8Ma9l5aB5ayH/M20iGaRnuXmpxAGgLXdpkqn3JB
MBumwDaAdL7FdCFJR2L+GQOtJuZAPPVFr7guKn5QeTHtvdGk2ZghTCzQu0v3fk0bK6hW9eSU7AaA
Ru4kBSGL9hCMUqkb8JJ/qomD+jyjvI0sK37N+/tu+BtxNn9crcq/04JgyU2RvyJ6WHKEs4MFh089
Ivf7YY+k3vURbbkptvX9YJgf5bIU+zQX93pAXcmJ/yJMtuex6JNr2+QnAulCQ07tz85dA0DX1nGq
TPTc+bGz1KUYMU4O/leevE+KHFCDp6mRrb2PG+Ioa9hvW4rmYE7yuFgVQdMeeVxeVirEyc4+kYQe
9HXmhRKP8K1nmIfhNVubv1U3cETui6Do7N++U1eftlveOOV+WLr6miUq2032cFSr2R47wfLSdMXt
WpohAVzJYXUURVHE0XtadlwpjweAbGsUNIFYCWQfaxCrXYoXdJqe6ojlp58j0t1njX0ZnQQpcx9q
wejejyZRadl6zQUm0Gnx80O6jBeHpKVDNpeXYcgJqqBwYLwxd+ESi3PRDOOtma/HYXDyyzD/6iqt
zwZnIzLoUpS1iXHB2hoHZUlfjxg2aHPS68GgiYSSlPwRtYg3Wsb4l8r10Z02tM+0fnDaELuueyf3
HkEmyXtRD4sb7x9024IEP2uWR/wbbH6LWT7a2/nG7dFz6C7dN1Om7lza5dhbKLBHu7ifo5VwhLE/
tnJv5e6J2dqfrOvrPfrcDF6yoCVG+QGsIQ5gl94oLc+Q1Jk2uJk+NFXxlOr1AZrzeE+6H15oxdeZ
tesH48or8t7sa1XGmRqPzSzeLwAQQw44+mnBtG40OmwcR31kGhHA4OVn16jjO0cO7H2E6FAywnDI
7YNBq+jKrkFK9drfuy6m+5XUapasa5fymhZrhTa8kCaBg+VlAKeW0DpRqbD3RettsXLNiak7Q2OL
rnZFdAN9Hh0Ks/rtZ9W9U5dka1okmvXZpZjN/IfCGJjOxeX7hxBZeXEULmi6xmHScC9oNBwcYpEi
OznqZZ8OATkSw01XU8ynpZUyOfLIjVSkkRRqPKjGfUuJvkF5vGK6N1pWTeaKqAaYROjWgMno/Ir7
6hZhLZmWSXxfOVkJZZLvmpQPxqRY/eLeQUeyTTpN5lVAF60XWCf2ct8xIrzxPQ5ci+/lrMx65jfX
1e3gujs/bTGsg2LRjS9COnWYV26EpunlOdaxdVz89WNNSPgkwDgRc2irfH7IgazZc0+eST3fu15R
H3ONsQ/D977lGMgh7muuVuaW9DGnYRj3ts/0wCXxdOe5Tr1vzDXaJwsHlI4OkTSnW3Qp69GvQOxY
Y3YHIOUJGDxd63UUHJN9Gne9pPmFRvvUzCOe0G1yWBOA0+TIDF3r7MMMvPv+YSjCzYklGKHnnGUj
F5r+iXFs4KpTiQJfYP7ZvSacqNxlhGYIqx94Bxi/yovuBkPbRLgM1iXZ7BE2LVeb3M2ggg2O0Xvj
ctj+xS4pBaqqe4hHlO2ze1O7nJ3mngnIEp+8qrIOJnqCJV5vSRn7GQMuuFhJirhfY3tC0v6OzRg0
ftEQhuDFCzGjGFasKXutGWwuRW7s29G6zDMLU920Z/Ezk2g3GgG+gL7zdEo1mzs8Vx4y7JTHwgQ5
pxvU3jMn73gaYfj74/pkFz0o1tW+xEMOELdc/3g7f7Dkz8bmWNuIwKjA+y3uUF6y3oPYwvdj5/4x
dcvyRqbqIaZG6Cyv3fsgFAMYHeIEJ+avnaefqjW8Q2u4et+oTgI4IRl4KCWPwFo3x5W7qbacj6L0
EdoQubWrkJ8ZQl10hxQFtsLZy13iVVK6S71/xX0Y/8gYPGbEEnAsZmUsXsgynu4Qf1lksFhOfM8k
hIqu8s7U/uwyLPyMYYmZjKuAjYRmYb0camXNgS6zU2PxpWuqBVIWGailHX9liL2DNbuHfo0fBgZk
tO8WLY66RR5YYWBgF7vrJvwZkBdv49UiGIotYQCnEnYJPZSmR7VOu7vAgn0UiyqIJ5l5p+RGWuVy
ZgzIsJrjgWCye+jqpziNVqBUqTwZZBGFYql+u96zbTIaMsb8UpOWsAPHd+PRV/dxDNlV+VYWFtU2
PSC/X54o+aNznzGNMX0EDl1kBQ2BbU/KM6iV9JluC1B2OBY0KpybqfZpxTOOoEaGhZ4by/2aYJbO
isdaV1RKcwL+hqfVlzYd7kmPTEEpel30fh7ifzLMgyIzltAs+t9u7omT4XB+GFJx3zoTSaMO6+5a
0jYzPHdfyyZ5Hl2iUrxmfZSzTve2HaHCrEexGxzN0W31b8shjU5by3tuMpwevfz0F2r7wq9O41Sb
x0p2+NOL5SarAN2aGc7IzaHqbz++/5fczIC9m2B3WQ3AsXPEwNScNUS//4G2+VZjIE0Yicc1ZobQ
CRqj7pvjZG0IJCoOBj5pzYE1oZ5CHQYOb4PRk2Wx/aPvf/79Q89tfOiF98JbZ+T7bQf2SYs8RKZ+
+HbDfv9RTDsa59p0go0hbvCnvyRbuJ8sVoZUrBk04vP+wKlzv9bAHja00TcKCU0hApDMMajDbCq+
ZRhvvoMdvn/8JEUDMvWmPqtE9qy6gcSb0SVxc/sj38fw+q1G/f9a6v9KS+3T9v0n4e5/wEFc39Pq
698Jqf/xN/5NSO0Cb6B5gLATOYpnw2v/nzQIZf4L0l64DibQBxeN4/+SUkv1L/RXlQXGHdWvbRmA
Iv5NSi1tEBIbXUIZ9NrRW6v/KxqE+79LqRUOXYNf5HubltrdWBH/xILoVWaIfhYQtJads2OGkxE8
CO172Fl/zJvubXimSRpimHfOOIP+6UL9HxTOJh+wqYslrqvz53//b4701Ma3dzzT9/k0aMP//YvX
Fdl/ruEj4Z05Z6SEHN1SniMmdvsjzcGZvqr7ZU7/ry+Luv2fP/MgI2fsUl62+4UKLCk5cB73QxEQ
RB/pW0Kj3fK/eMlNqP2ffdDtW/inq5wzcIw8zNunnjCl9dFUeKwJVgVLGfbZz//8qkpl/4eX80zT
o3qjmFTSpO/w719OF6LBIA09Ou6niHgdBBtEQ7F3MrGtvPaaavomYGo0k1BK5gUD3NUvJ8Z6CrEz
jscrAYOUtyJiD0RxFVQLPIGppcZeu9IJTc8eMKkZA2ui8RpB493VmWkcFsx/aEU/R5QEM188+4aq
TlWcE1Fplz3Z3lv0Rct5LpvuI9HC8cmmq3TpdKarJjdl1lXott5h5D+hpoPX18ZZ1tYTAlcZrNDr
OecQfrs6dAnd8g4hW3IT1V3I1vCaozLfiXR+sT2CD9lyySAuoh9X8lgZaTTpifAcdOzKiGE4xZQA
2jy53Ttx1Nx59jsuoYJ8nuUF83IwVQPCrcK5ISFdBXB1r2qiUnecG0R258nq/zD0vbMi5EB+ZX9R
XF/Tpn2zrfFlWppQa30VzvS6WGx5cFVyTH4ms1o3CnPo7sNEhelqhherM+4L92NIdRO44EJ26yhb
0HDTy0xkV9A03ZsRw8VCgkldIEgIpagrAV8Dc/ZmSEGnNv9jVtYXPR2MRjbfhJWnoQtYGM0G8UOe
B1uqWh9rs4anTexjN0zRnst2Eu3yqxI3bp2XhI+CghyawCwLoE+pudWR6V7K+k0R9JSl+Z4W5le+
zi+Ja4dOzBizm18WGodMhxvUQy6KErV+2Xb5EjefVanfB90W4eJ5W6KdFqiXgyXPaF9NzVs0o5JR
GOIqTx5sd3zBnvllTPWmDSrC7feU9vxiLM79Uj+4rU8WvJYm0p0gbRw0DX1NaZA8MYRodg2Dc9SK
/Ct1vZeWptCi965IhAkHDLy7Et71rrDtMSw1V83DYD65BqZjPuOZlkeOfkR+CcUhzexTRKjMaXLx
gGnB3Kks/atzPkGpIzoCor9gvMf9ZtOPBYvxizjTeZfV+tOvkdCLRM1IHxk35vzbYrW/jC20oQDi
ElkrTFQssKZZN0Hr8UZaSXjcWhHzZozxPjMy61r46tS6bR4kLe9Z6erRN7snuXKbFKZ5qTOfWZ3w
i71tYCAg2u7cF8a+skx5mOCUEWhG3ZEg0WHYhDSJKWWStx23DH9hJHN8+6J9j0WnxcHrew/8rjhA
cPY2RFwMopWOjZAGr96HoKOvcUMjS6X/uH2rrW8YtfUfupScBL3ikX4284lYr7teUoF1EU7fgk8X
CRPeFmE29MG3yFsXIBz3DRK6Zyx3dwuH84Ba481s3ZiJ+IhbuXECqXz07z6NztEyeAHVAFYbvgrS
cJFFGadxKA88vrdYk7LzgLoJ9ibqz7x7SKvZPOpBX72mJzy3c2izcvm+7zzSGshiBWbhxs2bZfEY
wj4uj1kW7dMughS0PXG1oqOljgYkEX80aI2hkA9ayGqn0al3g9XALYxxQ/TbgXYzGXTC+CrN/gc1
2B2j+2CVPKnm9sN27DLQA2u87LqD704vo+Iaa6fD9Vt1ofKHx24hpIdg0qNXxUi+BJmW489oRG8y
OJMCtVA20OtmGbB+bt0x0k8GOO/cTl4txnBBoEf9nuJRTl8K+2fXWqijPIZmTuk+OjijM5cHMqHJ
vNTLz76haIsMvvmE8mKtWPK/lyNqtUXjT17K/oq6Gpl5QfOyjPhQqL0MBkW7LJZfvWahGhe+EXJ8
8TBPYWVFT5zh+cd8qXK1vmiosxb7AN1s9ymxlyP5HC8EQ2zSqvoxleljN07HoatehIXAscPrSCeB
Dsl2U6xoAVX9CojupR2Xl84v6aVE91SK5PilM7mf2fxCj/YQq/THsLZ7FtV8V03yy6p5n8O0rTFd
+dalzktb7ceYlEMyOb/qbHmxHO5G1rKzMduPUEAfTaN8LImn9FcVjg7htNb2HDPL3K0zlwuw/EGO
qOIMDyOS05ZUk/AnpCiB9+vrYHAp8B+TE4WgP+Gy4oRSAZpsciW9LTowiRHSZg01NdKVlP0Hpfp8
7bbsk9VHV2x11leqmCagWXou+nvGc+3a/1zy0zyyfoJ/RLPlMRScxXIGY/O2XZKlZYuxJHLdmKep
zAsiUMf1+wOaomCSMCQ33ze80/Rvrc4I4FTNEUyM5jWDxWQfTWvGh7r/zY5MkxBoX5fxhfu07vaG
Lh+V1Fe29rfEjgmXpnWQKvQPas0vKEN3g9J7E6Pb0YdIHPaWvR+64mM13SbItlXN+XbCmbkAubq2
AKpoEaZTSijxFNTTlD96U7ec6kbDL2lIkJyUfswWUmRrv4NI0blb2/ZCLAOPUNItgTmVj13FQ2HN
04OsExiY+tpWwH82Wnqx7XxJX1ztDM6tAI8CruAHe/QtXyHIj7G+6XLG8N700syqPEjHWnd5VtMq
nf2/kEuPZccOkNDyD00KcO3xERA/1qg6m71Yt5knTywWDFoLbr+8oD4OMjc19qyyAlV2aSGpS2B5
LdEBRUE3Pa/wcwyV3/cWRojCbdfQm71fXUtbbAD1howNOpUa96UJgl8tpGz1sS72hsOvYlP91M66
b+h3ZJkF/qmfLzn/rfsKT1bU05kYrVcAZKHnlMdi5FgTZcPtlPXDbea23KXOYaxKC1whSSJyoA6l
g8CwwPntKm7ltp54qdl6m6A26ToPqqTRQd2tw3l0W0zMsX+/dvNjsiaCNVa+zxHT8LygSzJOmnyk
Ao8batA1TCCLUbTiuSFQ4RnOIppQoAVBXhQfot6a1i7mKAXXmIaIMFi0t6mHRLZVozeZ11je0IQb
duPUn7O2shEKTm4Qq8fBjT4kbawAOcabIOOMjXbhaizjKQUOFGNtARPrkaFmPYnRO3d+75E8jJBE
Nw5i8fmgMg5wfBRAVB3teWNYPejO3cVa23t7cqtbveY/Y8HiM86W2KM23TPJm53ROHm+ScK8CXqh
Skm8RFzAsQwqFhBNho+rQ8PXm/6sCs1GZnc7byQOd0QYs/Tjs9cPElmiCNkdam4iw6Nb590sNnt6
JydBmtMnq91066KLiDeKcD/jgPGm4TnDaImMM3qvWzagf7yJDTw2Ls5JLveWWC/+nL6ZpZ8yOZpi
XHhE6pqoIAiNw9Jkpz5cDEZ+mTBeRRzRc+2JGbRn8BMIOVG2ErwEohoXUd8da4rQXZ7I58VOn+xE
bYP4Mb7pkEGFXU8ij+1HFfg1jj/NaHdH5ht3siBdKrVvOvZecG71GXoVzkVFeJ/6iDyJzhy1BobS
0Fznz1HxUEWJCRMpK/D3YLAg6K8/eD0wtoR+26m36icmPJySWv1H82ju6+YzLbkhkjH5I5n6bRjq
hfaTgc6fyZjPiTfMlj7aEzGcO/MnDR1zP1cFwVBJzbrNdDfdltxWMMItbN789x3FQpEqj4gtJwLQ
5GahD0IZSAHgGI5iy8WcGpR/Q1WBaMGOw5Wwt0oCIwbamCCLo/Qyi+ihcD7jgi9bI1vaQ+e5Ophp
93LgTtPzup9rJ90vXtTiFUo/8n4EPFemVCBZuYP8Iva+s46A4/DISA/yRlT1NuJrtzvgtmKnNzXE
Nst4SRmED7HFoJrqC7taq4755LyXCFE4bJ1XrxsfSlw1jUWYsxNHx4gtnGhjmq/21P9FlcTBbc4/
qIrGwLQqUlJayVm47I5ii2ZompgdHZYstzH6aUBElD7OoTKsn45lMaWCphh2CMTQgdwpZnaBnZhc
K3rpRJKiiTVIYAfZ+5yTuH70TdSK3cCxxdJtfRgz1qPeCvwkZ1VEIRPWjn2Raf6RVBORa+t5UNAf
h8IayZiVd0jCPwcKVqaYhX/sHKvfe5RbnVSfZWz9rZB03nQOR1uiUVAGWXyvrtT+cXbbs+tgTtEG
cnUjH14Ld3xSjSJOCiUVW1Byjj0014UV9Y9dwnhLmdOekd6diIe/DpJEQCuawnbJXmyj2ExuaNc5
o945FW3ZgrQ6jNT1wbTG9lZztOjNgzDA+cwzZBjOlAi5Gk3opx4oNhjYJO4AbsbID4BkCZpT0cHu
5jEotPerz00n7KT4gX7yyWpGAhFEqY94jtzdNouTQGTHGM9N22kOsUuDzTE7+SN6ftuJfkTXonKc
J53XOB+jPGESRZKpDKQBsysiWwoIEEibGpG4s/bVmf/3odY+CU1UcJNP5HTsI35JFiKIZtLR5avv
Tf37XPg/XAxuZ05WNVoSNyI2LnHDDF8zyCfnwkG4RBvNc+1P/v1mXNyltAySYVqAPxDziirEY8Jt
PaPwuBfe/CE7IITI+Ph+4zsik7Gldpy2C3c6ls384ZHCzKLIc2Zqgl2mqKJ2h7oZcnW53XvmOUiU
QyVj/9xPqI5wfZE26s5Ucbq/zP32uGXddHI3NnzJlMJaVuxrEaV9SqRPMMcdngZHHMdpu9MKxJum
g+2jtYBuO4cpoWLsELRQFKd4P6gxDKZ4N8M8ok/lrJ8gPTvwVSWI1+lAnCrPcAJX0XvQ9BuqfC/G
mrUmww0Kvv3EOOy2nhosSgU2AHc5YlJgLshQJpE4kI3kgLjSCN3K/l2Zzb4zx/wGWP6HEsnblO3z
9E8HXVJyqgEa3L7XqPtZScyb3JSw06LLYJX71ZuPguxueiTlo7G2X/mynCVbMDnzzMQS2u2s/9y/
9AtPrq5+G2CB4COZ56VuHutUvDfoJUjQo/gqjZbtBLfpaLKncczZaRdrbAKM6t5kBMUd230aE8ar
qinoFVQm7PCUJne+adsGpK11/UQgF3Kevt7UQ/lHZjOTMyqJ0VXiBuRlflSSzmEOzCuK9qPnydAd
bPNCQPFthwVndH4KUs+PK9Q5uuLlneXRAktx6yWwZLDcMnkTLQDAdD3IZvhiLPU0lskPVaFuy2L0
agWuGC+pgO4ULKpK4KxEuFQmsjunTv3a9I6FQRzzQ4RTin4UQfMIP31FhEzurbcNEuMi5h1wdS9z
Zz/qVF7hv4KmxlByzBrUAYU9n6Xk3RSud5KOvPirg14ozq44wlM0IYyoMWg8NKLgXcaL2EnUod0i
5FFSoYQqL/G/ty9MbZqAeIZdNGfrIdejDOOmfHC1ZGWmm7QnHUshna38cOBgj26ERTBqxN5tx4fe
nju6Qyzig+ECOpsgT6ELLrtN84FO6JbIsHP6IAxvPC1JP++Ykv11E3BVGcT3mgZdw+WydMwZSQ1e
WKxoqCE2HSmOxsBozYgspxkUW4T+F/2XW9cqoPv80hCrDil+ZIttu/2CC5UORuBi9kGAdHCzzDtG
mF0DmfAJMGENiscxIY/uUmQcfxYpbmrDeiomzDtVb6AVWBEOlctdrjqfBWVAxwNMeFH5ukUchINp
EhmtNfzSlCUMtmmQMwUL7QSCez6P1xnHNVVbAo2VluBpKZfpsJj1TMZ6F/iE6R7qorFfh0xdhnaa
DqvoAMDLtb6tcwzu2ervbKMR59HJnogtKs9MFh/t1rZvKw5BGNiDNAdGv7HZxZxpnjlwQgkjecZ7
dH7tOC6DVsTOyTaYGy2r/ZHo7nnSzT2AKxXaUecH/rLcFubUHdCLSR5n/4qwosP/UpxHy7ovWrxP
84pwIm6R45XsriVKqm5MaDi1tyw4FPbbXu0OPs5YyrQsoWryfTZs4h456kYKh5EiKXxa29d6LY/l
gPnGS1jZcdqz7XUDWivX4ySnogffrsNy0jbQYh6kxiouHdkk9bwu9/M0vZIeD9XEMpjXLQlBgchl
amV353b6XhezFxAMHc5oOsUuUz7d1fFxikbShy0ge52k1do6r9FmZbTmKOjc7rMpxe8CiVuoiTm+
WXN2hcLxAX1xATd2HAlCyO6gWTU+/oN8IbIU58ixUqQcbMRWE0D9QVc+qmUtdo7kmuKYADqI5mDT
OmezvCmW7tZ1yscEzcRe++yY01xzYsnDjE4bV6Y6TK7i8clnZM05vAPmgHh0BSmZYF0XtCGh3O6v
HqfE0ZDesjNL7GAoVy6FQJ256D9uJGnXOdZPP6Z/W1QQNtIEZFVMafTbBdF6iUMq7vk4d925Lk2S
sEG5gQYGs7ugKa5cFOx5kg0Hx9lIA0Pf77XJPc/NPd/S8f10BgiTQ8E7Q1R0LWwBlw256Dxfqsos
kfNb+YNsxAf6tDTOVWgZzbuPNA01VVec2IrMm/jNFX+ttfGPcKBBYeilx5eS+EcnA/VgjwwV1I4S
CMYiWpir2ZWnWnPP8VE4ZQ3TI3bMC3m5+CtW0wlaP/+sNuvC4rfZkTjqdd4DmIyC0TFwhqgWhcPM
iY0QMugmpLLaJh4XrRCu+AntOYf7zxPunaNaG5Z0JZ43Wyv41cnBu5VA0UYUj2QRIEnn0gny620B
iie6tIy+t99s9N6zJqhmzwA1zK0c28kcwskrH9PlfdV+dqSLcnUFFszE9FlNio9U+AhtKrxPeiVy
e3B8tJpbExBD466e2vvJQmlMsdcToFG/TL0UeBwYB0QmuwQBs5ytLffQme79JGhA9wZeJpS8Y/ks
Pp0oul3XHqxwsapgSZzHlpF839jEBwt5cMbk0DbNeZDtO0DIpcMclJDgAno3+gAPeogy747D1cHH
t776jOlVavq72PVe7dm+dQu9GxUo0qo3L8Kljd3qQ4n4C5Odv/Pq7j3vNu8tJvwdvVHsQChdxk+o
qDC0zOLORfnukEgXEjS37Oun2b3Y7kaLRsCz752SI6Jiz+u76NC4+hI3EdnJg/ksGoMVXgNn2IqM
BAqC4SSPcZWcnY5kh7ZGNW3k9muUo3tq23fPgjowD+KRE+r7hr1ehuU1i70Lc4JHKA8HawLKkgJs
Xa3ufc6XJpia+uTCNCVzvH6nMfiazvbzKsjvhN2Y9lATmTnuchvHfrxxornj37W7/pCi+i07/iAX
ZJ/pwQgXB3Sr8Ju9K5qnAvdWoNks89XBvDCboBLNXz3Rnrsm9S9Y1DnK2/UfpOQmn5v1rLP5sYAW
Nd9wcXJZpLVnqkmVmEsanjUrOaKRoGWQ71QAcr73nS6lBi6QFFNfkfrHLtJmmjoGl1w8J9cRsb/5
r4Sdx3LjaNZt3+XOEQFvpiBIgFakRIqSJghZeO/x9Hch+x90Z2VkDSpDlUYiic+es/faXGuR16Lg
T/HJaOpjoavWE1JIIIBcAgVWl9yvRHvEzOfWJWdujTaLHtf6qm/xKtbbiSmJQszvkY7XiIDNzFiV
cTxcir7yDGN8k1EPc9F+aKgvrWMVdFOpI5qyYuRTmpf7ePojWT8mTTEfp8a4zxrycUiojpxxdArD
YlirRFy3Q88eXZO0EnNzF4OOQ+eC40jYZkK4rkjgWBJSHBOS2nOkE+NNKEQfdTKNp0Zj2Y8E1MEZ
nFT0NP1qnuBHtYZR4qgsnqReMS9aQkVvQheMhGwqt7JcVhvdb63LgCw++x566wNHwlmQmeboVV/H
ntWirbntmFehxtUbxpCbMNHTSobHQZ1FBc8rpovLiFGvxBM15eVi2yqe5qPgINj7lCrYOYzsgrae
RxizQI7hwgXQue13HEsMybj2UvBYV0gfMTiGzkRw6XJgqSpKRNLQp3tNuDR5XDtCZZyxQxeHgY7D
RRe3vSI+Z4MUbZpa1HfaGN0xwAc7QUqbDWLojVCI4b6gV2eLtX7TqkH1UvVMWSBya1/39xlnF5UW
E+Z02auz5LE3+uqkm922aNOa6KQgdlXJRYAkHJNCuYbT+EXKHr0hiv57Dns1bJwQV25mOTkSWXSA
MAzGmd2kKdh0Ax6E7C8UeD4zgkMsCoD1tdZuhBsEW0XVAk+4V4hEpZZSQW0SKEb9qlrOqb/2wkDg
G8TyIwoAdoNRPwUaW7bZJScE1zxsiqpQOo6VYuIW1HJsQKVx1VQFJesIG4Ekkk2EMY5NijaiyMP7
tdCjWAA/PPiXViN0m7ijj19DF1gpV3wx1UQ7qZYTaEjZbxB+IDpwEEIHJ2bmmRiV1iEhGatOsKmy
pqUd6BPHUvZv6micIOFSUFjmOfeVH6XmucvxRx1J1JWr8qcjcsj0+bZWQ6ZKXBYKWrjQ/TUa+tS6
WstrLJbjVpUs0mpKF7gQOBFRR6zioiCVuqAnNlEIJWxZL2n3ItxAn13wLUt2M+T8jRMr86aTTH0V
SZq8k2Pr3RpokxJbgcHUBNyScAKIMXDBIcAeUChxTj499Q4gX5dOfVIoLO6MAk5NgaGbuyy0lg6e
T81VTTTX1syuPDcdrW/UYxs+oRhNMQZfjLA5wfY6SN11rGT4IPEF6zL3DXkeBK8FjmVVXJ+4e3Fy
FIW1OYo/kVRKayu0jF1v7KRW/5qb0NopBEfYqAIUJ4SVfPr1VdeACWagSjT0R5K2fZi9nZkXAO4A
NohsEW3QD56qqLI9cDpelYqZo0Irb1qbJFsp8YzxIgvM2bjNNDvA+YL8dSp2k8lqHUh3OfL39CvT
ndSjfsMawXu2ROmhFJUAbleP6heGWhgH3HrYH71aGM+aKRoULDLMl2L6narsMqNed5QUTEf35fSl
ihW3Fi1XSdVXjNHjZdYmrpLROaQyQ8x1/JWLBm1S2aRrIykO+QVvWi8YtPsVc1Vmb9MQIHQfQOzE
xjEPnXnuLGAPbXwicoWghbknKwr4Tg7ddG1ymRJ2YtQ0Du7nF+zTAXOyi/ca4vFVGVgO9L08YtM+
FBqVBblS2nVXlZFrFPonrjxbk1PmbImoXzODTU4c4qtRVGd4WKtm1h6UshbZ8GJg+xgt1rTBYNFF
00/XgiRvlZAROJx77hGgaZpXMsJcSv9fJC4dhTZfpIQipbdQI1od7h2EzZnbYeDfg1YQ3hZtMCFA
3ICuRdV39mg03xZ9eUxulDqp95YtfDYa9IWtxj0HZFqrjhpHKBwxY8hLTLoIxIMXxXUf4eiDFGEK
RmtNj7Bvtgj3T1lZydixiL/SkgZxMA0sye/fAXvl1xFfL0fL1KWudSM7ptgOkYxkOaB8ryTKSrTo
f0aKSKw0MlgKYycjmWJPU4LJ5XSzVMHH/oAEl+jRYZ2Xqn+TuZ5BDtNswQ+vklr7oBcBqFj5pG59
/ivqHBPhuPPBclBbi+HO4yGdJFREZSa9p21HBQ98izswGp2UwYsrGec96unazYQF+ZcnByWZfsDG
dU5H3u1Oprbkqkn+kqPpdSx5pDhEl38Tjpve14e9XFnbJih8V9daTkey7I6xwOCbZzSMxJzQscXi
EgudiNoEx10ZLNoJaa3hs+DemA9PpTgVcEnYQjnYQDui14dWuHo01HXYVbrbFdZ5kCl06ggE6bro
Xi4oeO0x5iTqIJESnpnoNeV1PpN7GHEfQjJsboiXXtBTEtcOCwnhr19+BXUrUk5EIUqDZvd/X8oi
A0widYsEv1LVN5CLTv/5p/QP+aNff7dq61l5+fUdIvEa++RrIVbgZkG0YKsSRVfzHKnH821jEqw3
SuzfxKDUtnN+vOaRWT+kg4LeNA8Ul5sNQdS9bKFAma2LxQwASCUhWA5Ly5OsTSLAmhjj4MEKa+H9
UZ8L2B2N5Z8miNV2Ln/krfGdAMEWpG3UphnceP+hbIZ9ElrzmfcQ7fD/Ma5JczYjUhfF3noQZYIT
LBOvQCBHlzyie5x2YYIA5lvTWMcI6IE+htkKOERRP0ls6LMpPPkDAWCpdSAYe5trbbGJy/I1wSxM
JWF4jRGaZ6PfH0U97N3BVDPUARFucks5BrXabqaUZ6hE823Euruhr48Pt4uSfZaNroUNxMnKjMtL
pvXHqohzFC2jV6Lk9mSOTFmcbyJL2deRj00mSh6BhNUbISluIwGW4RIiM6P7Ym0m2gTp/h3TGiiI
8mnCTrLGDX7W66S1B31Ac9LUe2pSmHXmvoesBQ1SkEEdhVKibhV0fytNHJcbFrYsuAaJUfxQWuSQ
rqV3C6ssGTgbMCAljxcYVEeltLILKd6L2TLTVeR5ljJGj7lSnPrBMOyQyuFaChprRxd/W4mLu08u
Nm0NUCrH3AvwjJa7SEyhPrELW0jBhmgwN0AzGgAWnKACWECKKIPtIvd4KaNZbkNbjeqD1t1Q6cRc
vKdNGMnllgJg9BCKljekq5Yb6a4Qpu8pN5M7ggr8M9KuDwPkxUuQCcR4YqWJjl1NGrU8rB0wbSy5
2yQ5gx21ll2lWbUHa0Lrq0yCte7rQPEF5n9Sll9zqBibMjQfy3KgMlHSxa0mWtPxIkPqQy3e423d
pLi9dxOcMvAmw48cDyCBCKTG1bwy5uInVrRnrH6fXQjEwYhUTCDant4bOXYixUhp4e349R1ZXrgO
uvzKINZO+G5gttdp7bXhrD7pZ5xO3aWLRK7dAQVLEauXIs5kLRY+qCMJsGOe6TSws2yd0t3a1ehR
mSo99mtLHVzNSCmacSH36jYz9zHlom3YYPjoe9/aVlgSd4PG22D4Z9vA0pV9IRYNdxBLPhAuOrtj
IivH2C/NTaL02qnw6bDH4bGpVP+EHkrGihmLZ0PyiUuqlNyb6fagcMFgTlRX8ChRh3Q0SesfqcB2
ziBowqMymE4vcJw3g2x8alVa67XQRtdKFVSYVZV47awK/I1qZDckO/WqMgoOwKFOk5NG+VbyuVCp
zLCVnvs1TlYuglmc1AvbhhFOAtVz4HM2HYkOem4rmkjlqKfPkmnCOhvoC4t1iSdsaOLnZvmm0FTD
Z2qhiOakJHgGsAJzm0PqbcwREaSxZd5YmCjIN6VxQ15VrKRerc9+gpdwKmQq3MijTMijKAT43zic
ZZyWhbgeo5cuxURTDvTWfUugtVgJZ/TdGiEmWBf8hdzTthHu1LxUDl1IH3P5/bYa2nVpYebA/qMd
G6klp9LAAaqbz21i3toBXWSO0X8cQBAlS3tBkBI0+sFrPLfaKg1r2sdBYzj6qEp8SvFIhHdUr5sO
IpzZ8yBIwpQctG6f9CunTVTXGmVq2B5VQW+0FqXpKHMuoTCSkMzTZu/CNB9EUSrOsR4P7lyehkEp
XCAcxnnmFQuxfsiDeIdPNH3MNJZjOsD4nX2L9azP0UXx+n04tXuien02IjqCaolSQs2hCiBybFdF
WFMAx64RhTq6AKM/ampP92TwzR2iHcXBzffYBvG+JarUrZqBbo2WnOso8rp6iHfjovkiVwuQQk8/
eVTSg1+Yw6qdd35l6Fg7MbkBPBDZBFqgmMXs0WRr1tlUf5l+TMENvM+yagcYX2w962oobRn3I+A9
kb/ca+mSrAbkoCzuLCJ53xyqmq1BDyu6fgT5EiWzQQiG+10GamGGCjThKNFtpWg4sKe9yKgy54Oi
6TrmQ/SvwLc2pjJ1e0nF3JxTAn4wivhA52vf1PW8+PGLTWnCwWBBGD2Gn8YLw/w+VohY581AhNtx
NKYloqdBCmLMnNLSkLgsXedOP2K5nDiHwEjk5hDTWFTjW6NL1TmYRhIsKIqxbM+usiBfuQrJQfQ8
Q7sjuKtMD0aFtiVX4Dc22IBXSo0B0wJKjCRulRcKOPowZSkJahgNleFMIzUB3uS8TcN2PuOplKnU
HU1RSk7Ev28moBaHNOo55xmGuVN7PbK7iPycVJzcPgA7oWvyA11BhKqKchfi8ntK61uIkJmRNT3o
Jc3yUZOUozCz4oYNRC+QaamXBlDmxoJabVfHB9FvKArEeI0gFD4gtBgNlmNLxPfJ3u+vJz0EgzT1
92KkPzKJFu7zDkepOqrDnpRixZWNh1btcPSFNGy6Us52Qghjsg+7Ax6aYmtOAN1is6gOnMxOwez3
m47xRmudSGMxxDU/RRJqI31fj9a4a0cVc07dN26pdmvasVDZ0ETsNANA5DChxCuCV0HE7AtlqHGn
rjpPY8bWUEuqxx76Istcg0LFXIo/Xm3UJ0sWADM0abzJ4Q+4fqJgv4JZUrR6sOtMLIRVWV/wGBqr
ngMBABbQDkIeKs48EmUr++KBk83EYOwPhkFq+JjW+7HRH35dHPkk7TrTBTesZs9Is4ByAQqCXgOs
Cb1Q0GuZDFywER3vZ5PKxlEzkOOmea+vE5F7dCXKKMOF4DRncnloZq4XgjJl60xXKev4RJuhwodg
lKEb7+MYNrSfEnmRY9+U9b2lt4cp1lpPjeOzVkxUSQixWSmV2m2NCOITV9ZU2gdFJ+0J3hHW5bL5
//q9X7/0y5/6s4UsTasnitVZozmZbiherTdeoBnkxOulKaz0Ot6ofpVtlXES99HyB7++knPa/Dlm
YSrire+YR7PeqJe+dTUZY76DUkHfRTBbaV5f+pcBufs1cKpt5Ejn/MV86z+tg0S7MLxL4H4o/K45
VqnPXBfUC8QBSV0PF3M6+u8gOlrYDJVroSUUgNFywlg16iYEh/Ma9BuYFZ7opW6+1j/5jYfiSeef
IqMHWioVdvYsX6LmNL8uHmZyXdj3zjkEWcrXN+MQbeajIG4E77kGGR5T5LbnB2KJrSstQvHD2LJL
KSvlKfnQjQ04m5m4F3d0qsTJv8orYCWrOhrlA7Y2/RI8q4ThVR99eWRBAAmssI/QygTA2Kyn1IaU
gTE8hedwRBmdQbTKKdg5lulGJTeGdBMffPLjWV4eq49CtDsvS4+mARvuk7eOOG+jYERdIe2hxjR8
VVuEJdDLwncgAuNJRaZVr8pd6QJCzp44das5huC1iFyRteOCh6Tb5s9AfN6QElBKwvawLtxOWyvP
6kcq72XRhgw3h9/tUblZu5ih6nUZ2mMvoJlo9/vqgL6NcKX4rX/Pelu5hI555s1NK/VzdId7Oe76
l/DaPUtkFa+Q2h5hKpazPT2xqyEhcrlxSmvkIv0JfAQQwRQVhp3fYBqjJhGusWDD3B57jOiO357m
h2Zw4oMFnZs0ARwJ8E+0FcguLGBPpPjQGt/Q7BHiNd2tvREC0bCnXX7InqUH7ZoPK1W/dDKOOds/
qgQ12j2ERfoQT+LFuMr4oxk4wlZkXFfOS7fDGzBTG45XwiHbm0cKx1wkr/E2HZcREHDjmLzgvgDD
Nvl3faxehcu4S1Hou9kW4Ob+hnByHR5xOFd3ssgQ1FBN/mw48r7XDrW/k/Q1Uu63NcKineShZo97
ww5xZwHOlG0B8zRyce2jxGjZVE/WNkR8DSN4OwE9V7bxDaNix0123BkUmZmqTnetNvmJezhagmkl
iLvwOV101Q5PBAhjAHD3INvxLngab4IbnzQ32hq3Oj9r0ZaoAj9w7tJFPvtbzqZJZef3lhjm73qf
rVgGG4ol1FY3AS5flKCvjVO81HufMuC926iO8AgZBC5TC70tDDeoSQh5fk939dE4l+77GK6ag+KW
a1S5wLud8Z68YQh5Mi5oXIoX1S6oRQdrFX9/sA5huv7EP+RQIJ4AMo4I8SQq59aT9hR9hjeWMuWD
Pt8iqEcB7lL9TpHlnUCdiyg1vfzJ+tCSVfVW3IQVLZPSVa/t3hyQO3jSR/NGojaNVjIVjtVWhEuJ
uncFAvGF0NUnKVwNn7pdOLXbPWRPi6MHKe5si17ylA6ecKVWFLc8UspB4lXdyJ/NS/zu06ZaG652
mUHv3uFrmE/cE+cfUGFt6mUH8Um5WJcwxktt+9uZAvKJT4jLeryD/t18CMRnuBw38jVtIn0X7ooH
/WXYGG+kyu0JUPDKn2YT+qv4g2zJqSP6aW/QPeGbA3vARWv7mLff/H1nPKaXlFrXBqNoeqNu/wIj
MnlYsrQ4NOG08TIWIMwzqIF+AvGootcl0ouuzxc6zmnCAHMakNZgV2cFuuJZqNhrGDQycjC7JNsg
dzTOnhlRgVs+ebt8Dt8FsgLFVfPJjXVctxMoTJtmLG7sdeNJ5xD1sRsnjr7vDhFgrhcGEzSOZWta
tA+2+VBeIKktOA22rGgvDC7p8Aigkdfp62bn3yDbqtNKrB8RRI7zWXginHB6jG/ouQVKwXaauYD4
pOPkYbxTPXqm7YpV9zM4mUfY1r0jrtuD8DSercP8INBE5cRwtCDQHv3vAaLlAbgRFWA6old2RImz
24t2Nc7Ga/DElvBKMNuXcGg85l/MpZ6CAbgzwgW9+pnIFDJhUYquxAdrjZlhFb7qP8EemXhA89WW
X4E5qPjAGar0SD3pZAU2gQaBY+2aAJ3CCgGwqDiWtTafamJOf8RgLeziN5FH+ihtpYeqe48P2d1n
aHMGR68MfXbFrQ2ZDLzZgZfzAAoVDYRXsR6Kg6tum8oJttm0iX+s9hk2vuloA1umegRSQ6OXpAS4
x8wsSHKm071m26b0aCmhqTAY51uByGQblfXkKIhlaIB48yXEzC/b+TpwWpDKQHVs46JMtrxpn62j
BAFgjwlSM+zKHQ+6azFNpAfhJVm3Hkd3+Rx9ByT7OuaX2G911tQzeXFoF0ibz1x0whyC1E8oS3t6
nBlvsboRKz8NK1IZxj0yX2KXTwAjXjijS4eKKEEDQIYjvFPnR47rf2mnZLDlc7IwTmf0LHb7YYno
9BAYkyDGsuBAZ38K+otOYPc+dRq3wdW+qtzqCP72I7/L1+kFj7r5Qekn3Jn7/JSp6+Y1fC6ndfPJ
lCPvtd0rH8Ijn+4GfGXo8IEZA1HTyFRXESyaaxJ6xDXFg91JW5k2WktZk6fEnLaVuxjtdHM9biGS
QEP1JHdGpPHSegRdWeBzwOJ8+XDaR6dZ6eLeFx3j2P9AZPOpfcnUgtz8uUEwuOpvwuvMJw1Qi8vY
gwkSkX7TOp8e032a733P4u5vV4fQUz9U69I9IEwsxmk1bZpPf6sIKyvadI+x5oGcbG4Qc/EvtsSZ
4tniw9tjUJyg/dF+9oYHrTvooYsbQz4YPwVjO7I14EpHevLapWO7F54mzhvRSnuuLwMy+Y8czeVa
wOlxFjYBkhqUtQbKZNCKayZm7pau6WWtV88PjLDmnJVbKXdCcUXDCvlDtydGwMSKlO/kR/6+QVol
boN+PT2O/d5INou2ElwtnkkwU+FGyTemtuPOHukXTgpxcdPVI8GUDRgAAOAdJEe7/K4fW+upjT2f
Y+hbTHLehQUK+ZMc3SgK5o/NQ/SQ46ncgTAKnrr7ghyk8aKxRmEccmApcHApP0VjFbLpP2sPo4JP
BXjUGmUAwKUCeCCEdUjQxIfb0Sl4N9/kI4tE+h1f+jeD2p0HpOOtOFTbcNft21f1sQREQUcYTemT
Qg4B1DM8UOHshZlTrivDs97azDVRFGX7QgEX9ZAbDhbAcGX6D8H8VHyVb2WIcwN6o02wcaB9B9oa
u0f+g7crU7/xlk0veBexYaW6jUoO4eAi+C7tdmM8kMAo7iiTXnM36vbNE91O/y4I9nycf4qD/lS8
xIBUPfMacPza5c94UFdKCyfRTo+l5pQ8LKwjOihl7Ki2wWC7AMGuUaCs0hvnuDZ/D0K7oDQKYmzV
3XmdmEMxD7B9gf3AFGabj3Tc/PKu9RfhnD3hlBlVm+M43esYqegHYs/5m42twhixJx91YZruxTu6
lSdoyONOUGC72f7J9BoE09QV55V20Y7o6OPnaQNkRv1g4Au7nnjZXYzhByrGKn+DBld/d4eG/No1
hhGUzxOC/Gfg/8LO9zi3ONkl2SvEQGyKXboxt9HRPJR4wUxOwSvjGD5wcgjemDPpvi92JRYY1W1F
u3yCJEBw7eK3TVCwr2vr6mONYbRpO+1kwD7dU1enTqF6Pg6+cpMwI+BNPNH+Dd4kFqyFmexgLMn3
iemmz77kzMXXq/BWjm9icelTByxauwJv5G84QUUuEgWE1BzPxvo6qpVrPsJr8gOO9W1O223FJ2d9
8TDYVROO8VxotrItHLPreANv2r9ZsEl3sDuosn9Nmq1dMbTQnZRUZz7XtPw21V30eIz+o4+kaGC/
24cc/GSoHES0eOGNCVqgHN+ou+wSuIhsTdbPXbpND8V7b9rBPr0GJ/DlQBqqe4dg55tCwKP6QX+G
iygHVnONTcY6oFgO7ASx+C4654+8bOksvokX5Uoxgx+LO4o7witenx5FMnL2feHwcIV9+kbtjotC
+t34ewQkS5f9GsBPJ5Nhh6KqPZl3DLsf8U/tQdUwt+Va/fQPJmZNnzsfZ2S7OFqPeBmp65WHYZc1
K81p1uFXFtPD4j7ktTYqmReSHtfsUYyX7oVSAft190Lpo61I3lhxaXCCB/VReM024qc4bcB2NkzV
c8J6iPCTj7x9J2FB/ax/2LWGymnnVdE4wxbakLL2P/19cw/qfYyYdysfBMfYwR2rQoLP7c7cipvq
1SIilyihOx/2DxJ6QbOtHT4Q2PGS448bzbUu9aW9Iea8mxBH8D8i/GSuogjdTIfwnVN1/MPqJ6WO
Hjnpx0SBL7C/e1ge7ArqGn02u3x77y6hcki/tBdG52P07ruZZ/nOGDnWnpwX/IVf9BYWZPj8HFLA
XBvEYLMavwkH0YPrpqxJbo0cVn99T+vECY8Mq7FZx9tmR368dJaelsVmEYlxhzO20rlcLrEmHQaX
el5wmm7Sy0sl0ZZ3KPvQtMVzzsZYvaVo2VfjRj0xcHhI4UXeh9/YX83HlOCnn/jaf7IJCE/SJn/N
r1MGRnWlX3x33BpPrFFMCuOLrttBOUBCwShMqq2tpav5iW82vraBA4F7yT8nTggs+pYTsf+Ncpzr
Otrb+Bs0cMbJSEU5aQNkA9DyyCof2CN2i2OMB+ZanIp35OjWYalvCnR91v5j8BQyn2z/nn4zhvsX
jtDTDj2meIkeWI5klhwsZyQKrZp7c9demzvLY/go7jESnKvNcOfuqh7zA9De/Ta5gHJ7ITJ+Q4RG
XQDVXRZL7ZWz9a1/Gzy6MffyhkBNcADMFLueo/RmeuHCTghoQ+KHI5NrsxFp+dHse7Z2jKaP+kLa
JXCxBFFY7gxX82Ua95bTn/zPYbzDGBMyVxPdQuVuaaPq94xTQumfaYPDh0vcYGP5Fl+XCTSeqmFf
/kDPlL1Z3cDmHDv4+l7g8hcLV9tPp/KBVRDNobWbeLGA7B+13ejyCYgHZd3QELzhMQ7thHpQ/jyS
/UBdiI2S5tZpOT7jJfzIOZaF63EtflUmUKw1C/hdYCFfhAs2bOZj+d68YKeQuXhKF+FG+nWgAS6m
u6+6BiLowUr9nUBrZvfrq2TUexyoJTTtWSQtuGZKI97H0PQWJADK6WsOM4UG8ON7vLJLdHz06/cT
RFhZ0lYMFSvZN1JvruOafRzPkw9gH8MUGRwvQgpd1mg13rfeCPJO1HK+DMwEqA21syrGXRJx9kKl
jEJ06M6JGFdumvN6wrLH6jwxGYbllxjZzaqjs4HHe1aQwTUHVRo5Lo3F//0ymvWxU0vdTfQw3Y0D
4K9W5UCZ1mSmWt/Wd9FY/cESOrOD/15QhEWfsM5KgZvKr1/0+ZYaQuDSXKCIicC4XLc15LM0NO+I
LGsvLDmYo3vEgkjhWcV7ipKDEu00f4lafBWSc0DFYiihQPmJhPW5Brssf8mJ2Nh5zGVONy8+73cX
wZhHy9Q5RcWdyxe4f1u4u6tg+laWKErYiBxhgw7z2Eusyw1ThdQrDJR2p8oeeuUMPPbM9jhejKZL
3BmrBZUZGmd++aw290lFvbp8HZljhVqk+RLi+Gql5VM9No+tMBPbNKukvaXvg15SQp3uUykobquK
HpX1jTQZ5wTSWCnIJ4WLp9X7j7mkPhk+lyND1mySF7ix1IoHmfzi09xZD635XHaztkkC1ED+ON8G
Im54HBxgCtWnTlR+mWB3SXzqnFocP01ZE3aWH+LoCz1fqQ9NPjbbDpcV60yabmuDoysA30EkkasW
MJ1gxphcv+rcXgyiVaQuXczGOJqpNe77nEOm1VMMrDLKQcJMpJclf04UjdembIBGRJzhBJKPf/Q+
d9qPOiB8FHxmXdKlGy3luNCJ3Q4D+ymuQm7DsKr+31+zOaUlYfR/gC4m4iVD0y0VdyY/9Degiz6m
Mnhds/YGFT5EYYEp6NkvZD/aNllrk13i1mq8KxWZzbiebn//8f/kuyw/3ZIUEQSerqu/8V2MURtb
jehlDwzwjw8SXmwCSgcxVQxhESj5tU61S8Qr/fefK4Ed+sfblmTFsCD6IZL4PZBUbPRylEcJKFcA
orLGKVbrbmQM50nHCz+LqOmz+ogN76hb6DlpJ3OzLZQtXMPdv7yU5T3+/gQk2ZAVVbUsXtFvT0BK
NHFCHlp7vggWIa4EsBDCd1iYqCIfwoegpD+5AGEYviPds/6mLWHdFifhPpj+ZTgYf3gtsoQWVTFV
TbZ+fy1a5EuyUET0yqscQ1XMBr9gBdKpfA/xovmCqf7Lk1D+NABlLB4GFhNRV/XfomETOnZzWZLD
p+eU+4whuxmKhk6Sk1Y3t4g3+fgNqX0rSx9gTO42OFGrkaM9cgBcJulO+Q+qOgYJzAUmkTnrqxr/
yE822G5xXNX1s4kGpJxQprYZj7fsaIFXkCO4ECEOW0dme/n7Q/3TM5UVxcAiay7Uq9/G9RSAiROT
oPHMjI1QBw9j69XwL5Pn1yD9feQoMnNHE+FvGYbM0/wvGNOI03lqLbn2+lq7wqa59JmxHwyK3y0z
pqQEawz5ZS6JaAosvhhMYpS0I/6PEft6etFDRlTalOfh4KvmgWfvlqb6bbULs6R8S6v6OE8ANEq9
csXGP4td+EMKWb35+4cl/4OexRqkyLomi5YpWZL6WwqypamjFMgK1wGLo2lgFNAKwPZ3tFqmjGc6
11HmZYayHaE9iUtZ2dzkNYjJBWocJhBG9PE7sORvM6lvzcJcUAJoBfMQnP3MrP9ljvxx7VBUGnds
Xoas//rz//rYlcbSCyPi5TKyVp0E1QbD1WpesFNS1t8SWuqLp/9t1PaxQu0yQABHTcZegtf/7bX8
afYoLNyiiqIeYehvQyBAWCIJYFy9RKN7YlTAZBfayBRSE6rIdww05hOQdMAxtDGGMPv6+7P74/Ql
DVtWRThvOgPxf8eghd/kP2NwRFDk1JJMkbmPEIlON9JWF14n5Phl5uHLSgCCLA+nl59ik7rSgpMZ
sclhYx+/yU7iSSP2X7Wx9N0aCQXX4FimJeyelFu21WLvn6596H/Aidhjo6RgGve7hbLULhiqv7+x
P26MimXqBruxrJr/WJfQoDKARPJBi71GPJ+tK7gCUa1tiIoB9Y6WmBzXLYmkKHKL+99/+p/2RUbY
QjwTAe4pv+0J6uirnZqxJ0wLp0egNDGQBcmkjV0pMG6xllMgGdp/ec9/WrVUEWKSCt8Hkt1vOLlk
7PJ+Sofam0eeJYKbN90s3v7+zv7tZ/z2ziKtlfGJMmAR+R1ngrNUM/uXxfePY5LJIPH4GJXGP8ak
FcNqkVsmRSVtlIEWAJnetjUywOBlX8ZfmCA1WmtVd8Qvc8HURDMe/XBKQrFf7aO6P/Yi/lAT7Okw
pXSpDCoG4RS+RSWozAYFcK8wkuE7k57L3jwtwKjAeCwj/2MBjpk+Ko2/f3DSMpX/d7VXRFEzFZO1
x0Ky/9ueomplpwjAgrwAcbrdso3bapqtZURQUEeZZkaT3nB303IAdxMIFV2TkqNvSdjW31+K9adX
YpgWh1VNlozfF51KN0RzKpXKq/IfIaDZHsrUrw1yW1R9uox16+8VgBWhsv/7z/3n6QTVpImwztCJ
JjZ/fUL/tfBagdTOdUJswDyHjiEzJxs+7FVR9vjRWHRr/9/OQ8uI/+0z5/2RhYBxXlPU30/HVgOh
eZpM3GGqCT8CZTZH2Zeyjp///s7++HNUWZR4wKzm6vLO/+udEUmKuaw2Cs+kdjP7cHbJvY0q/1/O
muY/j72KZPzXz/ntsCUoqU7KCz8HJEUrWCQF4GxbNySRjcgCpEKlr/iYRsW2aOKRdbt8Vf8/aWe2
3Da6pdlXqch7nMI8dFSeC5LgLEqUaEn2DYK2ZMzzjKfvBTjr2KYZYkd0ZJrBSSQB/OPe+1sfvgt5
cOLwiTU0dbMUrLHmSolthXosCcj0MmAlNBu8mF+c9CavQT5oqWDLVQA3tUvMCMtt5PeZmKzghwp2
p4lU9EL3qbEzxTzZfXJjdGCywzY/UDZaXrrLoVmmsRfvW5UMndQY6RwuOAXwaWV76fANnbmwadlQ
oplsKY8kl5/V35rRQcYIPTyjcvRiAEVA7y/YnpJqc7uKejXzs2RQKQH2MUPc1FYLjKtpaSd0jFvT
9T63sS5SuApdR+vUo5t536GGm7hgkcE2NJMY5iAZy0LTXsWlHAwPbJrzlUOENbVIgDc6cpsAz9SZ
2XnP2LqfXP/+45YiXZmYWFAaGoOBSGWYdrlaiqJBgCxepzgvAwSQvfapiZKj0spPZmF9JRrRzMQ+
PCLnebHi4KG0PBVIU4vUf5/62rZP1CfE66+alNuSl30ahOiLpCt4VykVDvKYGAy9R2An1xe+6D4X
jZ5wcZ16jihx1TniW1GirzbCI7I2slSq95w2pE4FgKCK9RXbgCetsg5DVT9hCzUrG2epBliACLF1
KHLPVpERVip/EEQ+OPV64bVoOYNjLKt7tCRHuWqekMy5xVvQJxtFkd56V8IB1jjAg4FLXsjnOpFW
WUfq0ee0O5g3qr6P6XFs58VAcQWahfn4O2W1DRelUT95uvQ2/V2j78u0PFJ9uygbCBUy5XxVZG07
xVlrpAXrQjyXQbN2OsY0SX1V5GSDzgLX8eRu8OQHF880N4QN4RWfhCG9Q+0Cc8fzPnlt+LnwsmFf
YWksOy5uFkl5p9bGm6Xpo2d78ZIiR3wIGwvtVvKANC59ZA9Km3IQXN1oIVcmCtmClkrwSaMq07gY
TJwYaqlc9FRHgyHDBxqSNOTSuW4Rh4wLbenH1ptPATslGQXlLCKXPSw7kqCO0q5v/JZxOr8YQBXZ
UMFNWLA8rMstClGWpmmzOF2DA6E8fRvinjkK1WLbpF6u1qVmS+G9iEFTe+6M6puUik/A0jUEoaZq
p01GNtEU3E1bdTcmMenPXYfCDk3UdVkyoWJeju2F2+MrUeu4jyIZIN6VmZTKknihuNzdOV3x2YkH
6ISGHGERD2fLE9pNXYvOjUlthCNfniL4tsxnpqnx73KvWPWh2Tp9DV7W/AQRIF6h/4sFe+KGIOqY
dUHX75KI4kQl3RQjTaMaNecqri+FHwUoGvVvWryLkBMQlu8e4P0Nd6kjjH6J6HzUcC5bVM46RbUY
dOFBaSKOxa9kiHOwtdR0WDq1jssbEfMbF//PzYnC/kgByaAR25Dli71BGVZZFKKpgtBaHyrZIvVe
nGFQzZqoOOExeYrqntIfZQAWk54//vI/V9DqOJtKBkhow9K0i3Vm2GSomyCr47pEugm9EtT3/kS0
bunr+b6V48dBoHjo4y+90qZYtYO7NgwWRoqoXxxxVqZp7TZ1hE0TJZ/UEmKKeh70GuhHcK9hUKYk
aOS6cxwYR6qo3z7++mkJ+HtvU0WFw5YlVdJ17XJh5vpRlqhYBa8HrVLJLTa0Dl2m9E6cE1q9DyL9
2CAOIL2NLUQigLZoiU7k2L92ovlS1MqpHl82/fC+L9HyZ51JxCQ99/2jUt+B8dsGKRJ9o7h1tf4c
JvjhbDpYtGsaP38c0n5Z/+QacWu9jvnhiO49BTXwYL4FiPBBUN7YHVxrGApBP53TxEpIu/gqj1Jh
x6yscB2GcA0MFB6usYq1+s6gzhvJGDvKynr5+ML8uWDm8CCmK0DOx8HmctmlZoA1BTOkEoiPt7Iz
Fp8nkAwLMZM+Tac8dGJblY0b7fHPZaUqsiVXxHGxzhdfdAKtJIhROUa4Fup620fNWlXDe18X9x8f
nnTtnGoi4S7FhCwoX4ZxWXZ1vs9nr91EO+oNe/iUjkbAjaky/ZwLyj5U5WUgaksTtoBaMsoWCkqr
usdwb50AqdLgwA3Gi+DcallXlkucA0lk/W7Kos6O8Pem1QlylwQBst8CHdDge0+K1jEGOPvKr3Z1
81lyMOvSAxhR0q2mpo0z7WV/HIc+QwMSxkxz8d1MIJUF5ShcWxpwCRWhHxEQWAuikTKup/iAwXSb
IdAE1wCJJMEGmyOgqjh27z1E8LO2cYY58MG7CXhrSggBTTq1IqE97uIQYg0zgevP6PYEzCS5WKCM
oygkq5OlUyaPkYqIvBsJMhN0rMpUBPSoSdCJRaOi7TSxDITctLUWeNH0doB4FuwkoE+IyAm1goNr
2y9VqW2LBiTDkGIrFHnu0jOVfA77GCSH/5W4HpVveCPOhbRZA+Ky5rKUnwE8L7NxG3CjwY2d9I8T
a1pjaEYyLfWywQ0BDFdPZaDrW+GLE1Avh8eS3m/jgmq0HCCKo9XbNIFEgmjqDXWOrWTlw8c/4mrn
wnKA9IUlw/+/GEhiNWfx4KbRGk0nJVUcthhKJ9OobmzarsQbacGWzr6XQR07kotWhNpNSbI8idat
QtKJ2kSzBtnBOF3mDfY10gnmAfXgXJtK0Y4eNj6F0+xbrGI/PuCrs5vOwtKUTYKfnP3fu9IQiMiI
QbOupRLuRc3NoitWpXsO4/4Vr3J+URl9LXLtMArhY/Prx99/7YRzFlQmdNUUxcuIHN1Ab0KP0awP
nbfxfBfUl8WFc2Owlv/cJBMEY2Qkz0D4Xr7stV0ZJtKQMmLoISkGC87/DMtvqrOMY9hLUB4YswKl
WvuNbs3ailYOkHzWUGMiF1DEQwQP7BzWg8WSd0zf+ar1EsPMkR3MBjrKA0uJAqfbw/C10QYbCpUd
vnUlLGPqhQnCrwmp7Ky3OBVvhSw7cyrniSzve/HmqH/1PMkKrDuwF+YfmZuIk2ToRL/WfXcvSDVI
5DA714RNQUKaVNZE/tc6+qoCfmkFcFUtK1I93/oJBTAfNwxj7AGXwwEXiiSvKimYk1zMc7g7AXhy
83CNyBiVDqB/E/ADBMocaqVP7RciqbTCzIbVBEuCo2WWK9H8bJjqKaa2Jn3vXKQrftysS5ZLARMk
qGnskwZuGkuisr3T7jTLuesr+WR2BDMyGoOoZGe1Cp8tpXqKs/RsdeIeY2QU31ROqsXnwtTs3BWo
rmW9RKiaEKR1GqT8UYHWlGFCNpP1dz8l2e6ZsWKnsr5HY/zYKCBgMqPYebUC3kJckuFfOIYB8FR/
SXy2uTR7kYrTDv/Z0bOL5jALNR/WzpfpvqHH9nSWs5yIipd+DcRbs6p69dobRFgZ/9D2XS7tC6cc
QwoxM1tebBNgS2bYbFuSnIuxQxRtS32Qh4upVBdsYL7qnOnAkk4YU54Dt/hWe+VmENWT4LPKrFoG
7LzIn2BxPAxq0bIsteZh4X0LvkoWyJHaoyhB7x9QeK1TWGThyJkyIp3KaEF/a2hcZob1UqNQ9ziO
xYrBSyIEfPBSGWqdBiVB6j5WJfksQ7gxDVxbYEiiyjYSgbc1buN+HxUjo+4CH4DIWqikmdQlj27n
bMXAltz8U1r0ZzGjVseJjlba39jjyFdGRInBcFw0k6xVLtf7skSvxiExXQ+O9Aau7RXY/zMOsnZu
JU9B9qWWlLWy7t/1UVimUbjjvYqpsU8d5Ww21VOC2fJoJLHKsjFStSo7CihkJ1kS70FSZVVPXhFt
Pu6r10ZXYlqSznqf9dgf2+4G2mpXuGm6bgMq2oxkk9fEd+L2qQiTzZCFW7E1loqHQosqzT7hx1FH
MmvF+imqqI4wPKQz3n1kDN+CTn2NTfFtgAUXmJ+kuD+HpXhjT3X18koSaUlyMezpLmdfVbACvzDL
dI2c7pDrbUHR0LNbZTtR9I8ui60k6uw+cFe9qd30FbqysOa7x8izLGkWY/XvbYshr61KNadtYZ4y
l2nNUqfu6TUrPMo0IXhCWb/1BvEti8Q34tRLiG2rpHUOmlw/Ic2fhZVJGTPwaUVM7j6+kteWA/w4
tjMKazB2bhejbuwUKsB5ruRQpa/gxpb9oL0GGsOl6xkz9qd7MSG25GraQXetrdq5zzd+wZV9FVdG
tBRTZ4NlXi4DM0P1qzghupT3zdN4fVrdWrslEPPqVbWaJ1EMn9NY33ehefDRk1HnkQbKa1AOb5Xh
HoVEfU2A7AsqqllDutE7r0zHkkJVjaWozEl/ZOcb+JbJQByaSuiafXX6rmn5KSppQL6bH806uZUM
vtZYFGy2ZE2SZbZ7F42FluGkcjkka6IDS5xC5wU8kxnk1UWme0+B1/Nkd6M7j9f4YuYlXy9qikIG
WpWtcYT6ZeOeDW1XiA7BKxTLLwN1jB3acKO6wznrVuDbuHa1f/2ui/ZmCUEYqOoYKLPgY5W+g8BU
gtTFDkfyz3mXAmAzKWtUlZUn5ochSw1EOObO7C06rb5Asn4aib6xaixd8nlF1uM+q74Aqo/J5ONO
Am4pGlaZVPtgeMRNKWQnJLEeCH2lIlgLRWJn7LK6OE3kY0o0Y9KPsPmydzWR1r3CulBrwK4Ew6b0
pE2eGDbGgPe9/+bKhm2VCZV0xtZEg03IRe7SdZX2KzG3dlnRHKwY6IvQr4qhPAhtfgoB+NQCUlME
oFFzFzf9RqlRqeX19yCoTk3Jr3STQ5dAMImd4UmLyJTIFpZGKSLtuW+AsIm6YZZ9NTdeyPYsVXH5
jR3xFSubz2GprwuQZUKv9HNA2la3aERMchSINMscPdpEuLQ4lKVKlSRqPHWrUxNkBG6+jDsqpcX4
nFGaRWSxxAer2g1uH8FCTZhH9Bwnn5QWCF5gpSo4P5qW62/pwShBSbWsArelcLNqYdMBimr7AIOI
OnysYxaJiqUCBonEiI8YqfuUJcJK0A5eZ3gryEKUjBPBnmHC8Ork1FkHlrJKsAUyhewIRg+NDq1+
MJMjqPOFkrEeM8RuUyZMhRrUuBC9cIN3kBW+W8iDDL88mY6508zivfHTo1skR6GsqKVwqHlSkbSn
30pTepEjdIsJHvNBt4FlODN0cLckDl4M4EhOhsgbSLHlrT2NzwqdOxFTqxpwgOJpy0rYjE2i0/Oj
1Rs7U+8RkfIjx3EASPqK+taVEsI9dLx969evqeF2i6TuVx8Pl1f7j2QYEoODQtnKxYZVz8u86nUG
JLl0FoXOiOy1D32G4wVVQmqv2/Vg7TjEG+PgtUUK8Q92rxRTUKt08bWa18NQcXtUZKR/JNE6JGFM
PD+5MRJdnY40VphkOAk5A775fShSKQ4CXo/FJmbU67rFwRynkSZGrUs0JaWcDuimd7QK+c7HFieX
bq8Uro34TKqGzjkmCnu5cbSyOI+zViOjgIYjyqk4ral/bwV9z9MHCgXY9Jkzxx0eGfxtz6fiFSTi
XiwAJJsEH2sMeaqqwGkYSy1T3zmxTAZLA5bsYETTQs6cxVJCFyydtRslb6lbPdaeu4UrvrP6BpgC
blONVqBQSIjmuxiFuAiI47Ze9Kl+UmowcCHDZd2POcJImMsFtFKvH5VOYn9WkmGdDBjueMZcsoxD
7IkU8r/JJTbTQ4MAH1+vmaH4j3l2LMyUGnYV0YBYDefxaqaQwdB/deHCDPRntlJhrANt6MFnBUec
s3eQe1mJfHGElsKFMWPnMW4ocPQWkusTqGmCO5NFKl4F+KH6RKHK2KgWcoDZa1eAcZRACEeOv8Ly
AxcCCtSrKHtHSAWYVITN3TVg+SmMaF0VS4NKPWVdmy97av6NrHLBO1gotCU4FOQejUbfliIiyqhw
Z3WHxrYJnocwg74Rj0XiaD59hy8YsYIf98Fr86WusEW3qHejqY599Jf50hdLLU7CJoF+SI5J/hTr
0a5vxVUoYVfz//VVl1u0JoM3nIJ8XHsGJMUEvnBCjB1M4rythBuHdXWVrLOvoi6FcjS2c78fl5jL
WZqrBccVrksPNz03sb0uXY7r9kDqP0su9mIo2cEN3zjMa6seojSEpFhqsQ+7WPXoBWUFScTw0pH2
hYAex0hequpgeNZOyri+PP74xF7/Ro1I/mhs+ke0ATg11S1wDNdFUCAAK05QZc6S07+kUfFeMYdA
dbI//spp6LhcZ431scQ6qVY2Lot/hjKD6o+DwjroIm+uYnLYUOOI2NLCaFQsZkOlP5WwmfCCa6Mn
0zzlIRTHomeNULRjqi9FY14dBSaqErErOtO4YkU6+o/3lDZoQgp1AucRI9Z2IUVvBLocRHHDRs8M
fT4Uw8p1smpumPS3FlUaXgPEtncNHN0FfWXn+/ClSN6Wc8l5KiKEcRVMuNhS1mksf+qs/CERkn7m
EImloHnhVdiLW7gNL2T8E4jN4jMejurzvASaRAEgJmHpnN1nMofj/zkwoU5owPE+PqtXWy1tViEV
RGqaGtTfW22LrbIAeS9et3n2HvXPFrSR0Bk24OsOsmpX9SJA7zjcCmRea0DwgAhkEtBV/9gZlI3Q
e5msx2sI1e/BwOWzhvLcR9U5HmswuiI7wv05fXyw12Z/Mk9UvIvjzbS6/mXkEa0ipCAZ8mHIFJKC
q5lb1GmNU3+RatvAlO6jND+N65OPv/faiPfL917un4NBjZpUE2OEzd3KjGhjgVkeWll6KdLm8PF3
WRIX7LKbEAKlSIxtKaPCRai8ak0MPTBlWitJ8Nh1TbvwKVt3icbKRVRh45J91zBzI/s0rHrRQ8tu
wswgbihxoR2nNGZauVbctyiFfqTr3X3gKkdYlV3sADhVIor8BOkNA/KDU6rA8hztc0CNpC3LlOV1
2O6VMAa9AHCONnyqapAmQ/jE2Ai7F/LU0ks2rGmRRaM2KVFr49z2MolLdDMQsX1CdmcdwhQ1Ui6w
35DAX8/YeREwTlnrC8kJm40SSQhxZ0dauY2Gx11V4qaHMSSlVHaitZ+bQW0xgWPbI1XainKvg6O7
kJxb4Jd4mjAFVzAmwrkrwxAOle6oRt52XDfnhfJisiLuStoGlgq263Uvqjtgg1WdgrQ+YPeQ2UYo
7LpQs1vws77gfReGorc1r9riMVsdtMLDLQrxKw69N6aYa53GGg2oSTzQWy+LOqMoK6m7zIirZ+yu
UuWlAUdRieqLlmk7Er4vFRZlN0Z6+VrjtajJQA1hkCq+bE/sL118Cxkg9Mg4yADvKbt15IVUznNI
uP7oDiWNKbjSt9a6E2BpGDuHzg+CtRvET0VNWjOTSfvGuHbIwffEyV6pt8fcqhlGtES4g8ULL6EG
qA42y44aJMCSBg3i435xRSmgorGgzkNmuCFWedEvXKGPqKmMYB458ZL6KRTuIhHvrpAOasxR4b+V
zXxEfUIPfz0UPMz2LIvC7D4lQu4iRBSsatXUjMJV8oSrHvVbSJ1WuBagxIXfjqVH9NwoS0dXgMdn
EC8rAQOKSBytoUV8X/3GW398UFN86aKzs9rXpHExZRL+GVvMLyOapfdmXMlKtO7kwM4JqoNSM09V
ipVFIXdLyXKyRRqDDo9l6eTBV2APnyDvdfEGqZJw5YdsA6BWmp55Yxy6VohB0Tapo3GVYPwRmHU7
bcichsE2M7197UdnIcqPXoowWlMRIld4nBRwvEutOwF/vPe66k4j9TVrHHaeVWk8t8vYS96rkAsF
pZ4yt/i9x63AaPmIOjF3mNZQ7aMK32+cU/HKCEptBKUCFLiR2LnMaoqB4+qEjWLqswuMlEL0fnXP
sOGIW5yfqRHh7HZD6m9ab2u1oAfSIBzuLBF2Q+u9iX0u35NAI7sdQQxSnNGfs86pepP6szvQXfro
K/6Qid0m1T10VLgnOCtaGTGORKe3aH4jLAK4qvh20tl6qOOa6T8yWAGoTFJjHYWWittuwl7KVLap
jEOO4hEXHjNfcFO8LQA1IH0RAYqmGbmmzjs6xceXMlc8ag0twRbzjMpTQXk0Nf8loQxpptSqNGsz
1kqmYO5D65vRMgTrQf3mauLC0VjNJM2aQrZFrn+BWPruOu62c2E/uYG2cJX0OM4njfEJG8wv46Kw
ipSXsihOUl2/yeT6yJu/NL4skf3ngxWxOnms+du22VhZRYLc20Gtbxau336/c0TlYDEbuGoQrogW
IkkvcixTLOOIHTLbR4iADLENzK+sWg/RyB3txS9J2n+70RauNQUK0hSRohU2tZdZtZ5kQlRWSrzu
gjQCC6nMwPs+xm7ZrdjPcX5869ioAiae4/iFziaMpRuVJVcWLQgETerMtXFGvwzwYned5/G4QLNS
Ll8bZc+6AWK4sXLODeWka6vP7QEd6cyHtXyrF18Z/QmVkNMhjMsK8TL6npBjr9vYT9ZhjYlklgRr
NYVhZgC6Xyg58qoUMdLe1J40+sAydjzgoeXayVJ8n73KXMlJcHDqXN4o/WgB2FhACPHlErVNU3fO
HbTMBYZJJ9/EOJS1xYpVDWvCovgxi/33t+7/uO/pw48hsfz3//D4W5phvOp61cXDf99hy5aW6ffq
f8Y/+8/bfv+jf5/SmP8/fMvqPT2c4/fy8k2/fSzf/s+vW5yr828P7IS6mv5Yvxf943tZR9X0EziO
8Z3/ry/+1/v0Kac+e//7r/MblwAaMbLnb9Vf/7y0efv7L4UYECGa//71G/55eTyEv/966VP+1L3y
N+/nsvr7L4G83r+IbVOQr4l8lqGwrW3ff7wkSbzEQloZc9/KqJVJ0qLy/v5L1f4lEvjXLf4jKE7d
41//Vab19JL4L0QTBIdEehVFWYyu//vjfruMPy/rfyV1/JD6SVX+/dfFiogaBU2USL0T7if2bikX
sXdpIDJTWHl7UPJXj72ZhmucsASOo6kPYnxjKTT19l9m2z++bewsv8y2uauIY0QFwO9d/51gi/5M
BAhypHOk+gT8v/aSgpm9U1bpyYeQ8JrZsKXA2EEdwGsTK585wc1nad9B7gFXQbAeDCAON6md3thx
kEu8GDewSKCYVkHgq6ioB/9QpVF5KUUaNgx3RikS98uBuyfjjdWOVSqqYJTbhiTVPKswXFCSk1EO
3UaIe9Boda4V20pqi+10D5sHTHK6Ql145F0WuZpgBzESdaebRhqCpaOKX/IsAX7jth1s+qGF3IzJ
+PRc4rT6TEJovsgDy1qEPj4kTp43y8GMof4IORT68QZHSRhiydBQHydBtlAiM9n6YuoBEtLCFJUr
j5uySrfTQybMh8TMW5TtcrrV2cjPUykjfF8I+fbnTe2mBamtQMdiIj0gKs+30w1VM9TQ47vy86lC
8vHZGQyJZKvSWZB4imwr4mK7rY0MG7a6BkxQddDT/PErNaOVUQlnUMGddKsKDbojfbqdniAmk20H
8PpzL4JxyOzgrJQGTYea5XBy1WwrBN4/96zx3vSwRKJQSfJGK/t8Gyse/F+Ckfl2usnHexI25YsW
R/WZJYgFDjlWsTUSFTvin49TNbLsqHNecqRCVS7Kq0YKK2rDqmo7aOLdCHdYTk9Vg4B3BlojSMqm
/9kU83LrVuF3auxyWx8fTU9NNz8fSnnwCrdttACGnD4drjaehKByu2E+Hfl0VczC3Rtl7K+m452O
crrnNArMmumuaIbZMh6Cp59HKIdC/s9hY3BPQFNU6rfMA4vv5KNIZdRZ/nKw02FLsAnWdAe7F+py
K4hKuZ3uEUVtVg1RHIgL7pIyxefptYgwEWg5PJbkEmGyUArzzq9z4sjUDs8suXKXZp0+/3iIHi3Z
gn4aWwKTdLad7k2tQ6aUF24AeJ7x+ekprjiISIs27+JtCmGeLNc2dzCOwfW5Ag1TUlLF0snYVlau
IdTG9kHwcp9VUd2127Y1uOsmzOr+wCajs/xu60tFt21xCwhTItSocLIfjbgZf/PUgJuhPsYaPs2/
tNcsQDZKupxWTFW2uSwdSKDjr0mnn/SfG8jq6dbKdH7m+JxTIoXx00FbNz2NxjEZKuKUljM9nG66
8YWfDy/eEqlZiKcExmZqyvUSST5uXaAkVF3j2LXSrXRFShtRyPjqMN67eJg4vUylUOlDtm4AH1H9
N1MUB9DS9Ce6NBgY+NSvPz9+uldhaLGuo+bHuwqvpNd1cHMKlfPVlvR8cNr5j3vTc33WMXwnha/O
Q5bJs+nJQcIUQcutCJfP8eVf3lmJ70JDTUYwDldhP+AkPt7r1CArXqe7vUvhnD3dnW5yUzt7TBm4
EVL8DHWPt083019TGvW/T/78tOllwcTGOkrMYDGd+fA/p1+HTk23k8l65O2GFI44zOkj2ZbIxHix
4xwjhUFlLT/+dsOlfUxHPt3IShOuLFfc/XhV1QfGO68fR70fr3uyafsEQdK+A1AcKHug+TaMFYap
6b3Tu6bHqST/88nTw+mF6bkfH/fL3yRCHa/6NtpJlA+uFFFYkt2gk137mJ/Pya1iDmRnqjejBNem
WBWKDZqp2WotrGTjPD0KxqfEsb1GHgHh6blWog1P937eXD4XUzwLmBwzSYGzEQsCRMDpPcngfe/H
g7/6t9Of/Xwlnf7u5+Pp3uVXjb/w53Mu8ho2GyulBwRaiPL3lNHMbsYJF7du2+iyaC0k4qvqgMUL
xllvumnHWS8fSMlGFHNnqwb8sZa7RJkG3DLmA3JdslA9GyW1qBkouIGY8KgEkAqUcR76eSMaza8P
pxcSP38vfZBxbDY5n3h2zxPUj1ioM80lbRXDKG1lAnHQdhb12IanG3mckH8+/OW5cdYrwrxjvIrG
Fm44op2onOSkLaUFyTd5XuLMG7R5vGTXsTGjOl2GRfWF09FsWJTuA2BBK183QC4z04pxw5jePKn3
ahiGP76zobdvsYXl83M1DRddSPGC2Vmp7YNZgIIT2r0GsDDx/cqWqxxC6ThfNnHZsmQb73oSA9N0
w6pWw1vPHRZmny67FmJp1nybzo2mCEm6TpMx5CYfovGMTGdJH+e70CjvA2sIVm5Zanbcat/rQIF4
hUF935nnvKRIHKfwtRWW/RoRci2l7lZ1P3kBnbccV1jduDyxjDoW503mPPp4CS6n58bmgCo/Whfd
aORTCoO1aeV9KzGFlLkB9cEJj7pkPVesdfveBd3U7tJCClkixfpKc71NrrnyVhIU6cfNoNb3iPEo
jq36tRqm5iFD0evJwymPod0HfbxFqPboSyxwqDGENAgwrXAS4xioRTaXq270ndRiaFHcjIPt1oq7
fx7+eMGH5xhGSfjD32YyufnRAqa7vh6yCA4Jr/nEndltCKSo8FISS1y3C0/dtw5Vj4YcNrNqKDf4
3Lv3VUdMCC4C62WZdateG/c6NR2rTNQAK0qx9L3sRCTg4yQ33UjTLG35/zxMlAagqW6uklR9yzrp
IYkUBCggj7bTvTyI8Zz1vGLhpXTCmCOAdTpwZX55TMVRvgVRPD4dWlgyTa+ZDB2kmqPVz6emd/z4
jLhGBIVRd0WdhovhezlOQvl4E0WmgoHleLdWg3rm+CDEDap6WOi0Fkz36a1ZyGpjetN0rxtnrune
zxem9/34k6Hz36JALu3pOSMnXGIW6lLPEkaC8QZvGZLP02MaO3H3ARMM1mzVdnrOEPDNhm60b3pJ
I+PFX0wvem77z71UwCu1yfl5UU1K0TBFu8DDY5PU2kPn6OqSlsKULnubqHDaVau70GV+PFcV767p
FjaRqnw7PaXFkrBALAn5d/yrny/8fNjeZ6xw1ZkU2c3IarFNYUEDgKhsrCSzOUQrN1hWyk6ybM20
25fk3ZTiu3aBlbsgr8qFfsJvdSY9CjaeN95s0cSPfYzQZFUFNndkZ5frLM+JZj+W7b7wD+MuiWiE
u+2b51o+j6EzL1xFpo0/lxc+q8G9FKzA8sXCLg3ujWBVUSfdrwxpZzYlgAr6955oR97t624PgRJg
dOzsKHwx8f7TjnDxWuDG/obSj7BP50W3BGrdLHUg8CbpTGbsefUNK4Lcjr/n3ryoVjVcT/j36Uzj
+J8qg6QlkMn+nhLVOHyRcYCDTbjwPiFAyb9KuBOArJaps7MnCtqcSrQAjP+8EpbgASkJM8SlHm9g
cbr+EmupXL2nViz4VKCQFr9Gd+Iym+21bXY2Z8GB+mu66BzHyK2y1ebBlx40afAdr/lzSUzRThfC
g8ZIhH7yi7UCUL6R36QjQc1N+CousueJo77GL8q7V9YjrhLzpgcDT9iZ/sCms4DlbC7iO2mdffXZ
WFaHkWKMfRccT1x4hQ3pUMxxGyTtS4kVNip1YeYsvqKRuk822nI46cNctcOjcHDf+zdgyOBh8z0g
FW1e2PErUn2dbfYn6IHaQT6Vr+rinVDhblN/cTb8Kn81rPw5P5h1yDZ92Crd2lhlPSboNpBrUsUB
fmKYQKyS2NbzVxi9vvfYujaswgLP53ztYBJA4gw7747cpTHXn4ZoAQVVfFPTI5nd/rOLK7lo69hz
9IsunlnFvK3XHdtaHIyMWUBwAEQdSYRyPkh2JlU4k34pdnssEDksbDPmyRNIaBNrQdvfSO1CcF6U
0cwecbrNCDlCXz/BRHbgKVtHeZHcucvuCy505Zu8BzAbl4uQSlB/kXWL/gnTRN1aVt26suzW2QTl
LNUfIZEmZ4Uy3mH5uYoXgXxMQgzMDi24UMzss8G2PWbS8Z+fzPqvxpuBcLWdY4keUgYDC5qlcDtX
7rFIDp/xudhppwYkzU5aknZ40d485kH84Upa0h7sJOToz00CAG8efbGqBaBcXlR3qrpuvvQnK9vL
6lrcs/Y6osd/hxREZEL8ikNTtG3OxH2DfA+9j9XPCott6Hcudgc49c097MDMmY8rhzeTXxLKY1Bu
zYxn/WtzjB9GdH53h31K1iIS29P9hWaDTSrQAJ2qwRkh7nkxMjtVyYbp7KSLTlpG6VJVV/xCPj5q
2fTPpTtlqxyTft519pguJ976Lt61Z+Fb9IBMe84m7SS/um/hCXJ+DhGwnuvQ0J1D+ILv+048Eh0g
/WnXO4286iFdR5TovUYb9fDcP2pPwlp5CN6hiGJOrGByssAQNFnoWxyebDL/DDTFJ9JPRzCDO3ET
UtPwLHuL5szuONyQvZqptkBl+9xYOgtk/Iv6BH+dsVCasysIqLaEHySNBhwhQzYbCPDP8YY4K45G
gU4xEqxLd8GY+qJKW1hZT+mEUU5tVD3NTGb3C8QcpLq5To7W53BhPaOaXQzr8AsgTlvI5r55r2DU
UdrIFlbRwt0m5bxd6OrcmaV7uluwJEiHzpwgGe0Q5eFMmhH62sLjpOfLASzNAIb0yIztjt8o7tqz
81yT6qSjRuHcfKjWIpnjWYNtiwUOCxsKfChn8iJ/4pxuql03Q7Anp/+XuvNYclzJsu0XoQzC4QCm
BLUKmSomsJQAHFo41Nf3Am9V37Iya3vdwzehkcyMCJKgu5+zzxYh2mocEglAZsaVm1vFsn4OvjZm
iB9aBQlqHdAR3bTBFru5e0eskH2+h4cIeOcQ7zAnPqhv461qP9F7YZKOkqYM9u4XC0t7vntF6Fx9
HOyba7QvzvIzhqz+wdhYR7yVcRENmSHX+/rocKaEglOdYfm+jEKtdr/np+wafBfP2af4Fh+SH8QM
uPcpL7CS/+9z0Yf9Qce5nokO20Yx5P0R8OhsCq89JE50t3wKm37tcKKKfl2svRE5QA4eyFLvUtv/
KjHI7tyjkCNRUHWttw4I2HlYf+RxL14bkse90XVg8Px1NzBTc6fy4ULKrTqk6//JH93N//zTToYH
X9PZNCW9q7aVXuO9qu7ie3+SqvRoqJJAn/V/36h21WQ5+XB+3Hv8Q4dHGNHMmK80WC8GYyvO8bLs
kyyzSQo49v5oQJpaBDvl4+5kgj12bt1smd7hD9wlFJxjg9Ip9ofpnNQkG0EFSBT7LhiEejyOPP7J
c/LtnGUzAVsB5bRZFkChPlDR416frE3B349xTKX7SMyLHKDS1XmLHaRVlGdzvfFSshsf9/5+zgqG
8VC0+jkyyd+2+PLLmQtMe0Kn25RWvZ2VZRyi+CmWpnn2vZwaRJbWSSVtd9BrLf246TP33syGhZ88
6MLfN/HaCv790B4TPqXBfHqgbNPatT3utaSKsSGsTcrjSXjLEJrSNtnZaxcobR2aYhHHBxzcr5Dg
455c0eAU38Ajk6bQktZbbjrR3g+ApuppwLO05piIdN1cWtOy9sJhP9afJ8ITiYYd8X2eAgKP/gUg
mX6pwzmT62JMNY7gDWFtxQIS4/Qtu3qwehvaVJ6a7HOsqJy/HppjOsD5RJs2RO9e3BERU5A+Rhql
9V63frNnBjCdmQNM58CanIOz2ssv6xVvhfulmGt/N2A7uyB9A68T5BrCYPbrrV8NdCrrlfv75u/n
SJXD7z66lqNVkHfcepRKeJ1tZ9G8m1139+h6HC+STNw4sB8Q3ToFCd0Bl+p0hZNF94CJHuDx32Cy
bQ8fruuxsRoVMeHV5JzLGbn1jIG2ks2Puc8C1ghDk33VMRuFYU3nxo2JcX1pjnrXtZKw2bXNfFzL
x83fD9E8pbxJGkOTmvxxea21tTeQcdAYNYEb1vPoww31gXeaFXT+62bFkN2aqMRNHBNaGWAV5DR4
/RqLBUL3QFiVrdrzX4/RtRd/Mfn+T8O4/8WY7X83r/v/aBiHl93qJvo/D+N4x0kafy//fRr3zx/6
5zTOt/8BH4HxGQygVcy/Oqn8cxoXmP9As2sx66GHx21EMhD61zjO/wfyJMa3EvYQLgwrjeRf4zjr
HzJYfQv8lZAL6cH9v4zjrPWP/Dv7zEYIxcAJFizjYoEg6T9HZJMx9U3eWRcjst76tqlu0UJabUV4
aTUGPybA6LOpyVPy8t5E75kuT20zJ5dgse6PRyAk/rnIgxdSAgU00uIrCr3x8njkTjlFg5UUe6uO
f4rC/F3a3QsoHL5JJSFei0W4UVZG6dkeofLPSXGJM+kCl1TkNBXsMzON59FpymZlxn3DmkVePDm8
dm0XP0H2cD5FilgtYzK7M3r3CcpY8cRn/dz1xvSKlXG6lzKqug2YNf4Neu3v1HR0E7t7EnYv75F5
KOw4frFcPUDdwEk4dal+82VMvsu+ORbw8VD2DSa5ilb51mQYL8yRb9MLlOLUJ1FEL+GIF2REacim
8zxEtvFWKPe7g5PFyzSIlkw7gxfd/JRVPL55BWGwiyL5UxEGXjX2/BGbJrUx8zlY8u6wEQVxSsKe
Lr0N8TjPO4lUDyitIEclbvzg6uspYQOmLY0GY2FaRMHYYxt0JxFxDSRY3WYtlVwJHn+qBe1V2c8n
UKjhXukJ5kZc/kYSThrt2AVv/iJDbdvVYRhoEbpMmU+VTaLt2CZFmA4ZERVpN1wlXF1pJtHBFsTX
1dIiRoTA7cxblWqgU0RT+9exI+EjcdxQu4O/r/jvd7qywYjb59T+Uy4WSUOBEi6GD04X8u5Oph/L
Z7lwWRI3fvFHM7sV3vC6RKb36o79YZZ2fxdNPBFdSCy9MbocNoSKDzTWN2YzH/m8wN1iLnOJZnDF
vPkcQxK+WMOyhIlZv45NgNWaB71vHjIfFiBhUPbk2WBVq9MtAwpfkRcpZtN67nBbDMdB+QQVMdec
nSdt1f9P62TnPxecWH1PVzYgxtwwz/9jwfkdmaVRu7SXUXrGbqAqBHUYrk4PERwR163DsfYE0P3W
w2E7lUTRk4YJeCjUWniTyvlvG9Y/B/T/PpDHp2b9i/82JbehqFADeAJPaV/iUvsfPHgjzZ3aIP3y
EsTJeMqzQu1dtyZ/pR5fdVaIkzngFQCRkKpey4/CMg10SkQok2nXBM7qE9bQhjXWjnRw/7nJ4WKm
RRR/jGK8yjLaFKIYv3lct03nqPg9+FnjLbJFpTpfBq3gYLt4DQsrkwfcm6Od6lwYn4MRDoiTmYMl
N5nLbVMF877X/GAsa/rFAIFcbHfjyakhEQiPjMfe1cuTN6vboGGxzbN3aobB35b1k5ULeUkGJ92Z
nJmhQlR4F+apd6LihzEsNG+4tR2kkdxasaj3WK9OSIl3wafdx6xq6HdZZjknHIxumWHFpBaZWFTV
ROPoOulvWHi82bPxMQbx/Oq3zs5tzc+ZrcS1YqwpbUM8LwyTk4g8OFeRux0Ew7ZXtf1OsHiVlaFQ
k3my4vF1qm11TGCibmKVCzIBSFmGf3Ucxj9F5PSHRulPVitZ3OlK6HRw38Ys7z6XZHtrD61fHKur
xPRx5xTfiqKPd+lYujumy/22L6zvuAiAJJQL5v5af/Hk1G6pazJQgWZLNnp+MpCqbB7qE/juW6Po
iO5aiovo8PDygb6PLWXaS+lR7eA0x0uqjohx2p2fzTul1lSnZpyumMXZu8jDDb3WjT4qz6IcH355
wViFqaqwA0soeaxY7ND/EMZmeFfCvKsLSusj00viYTIfvzs3O1kuXxDdtxgfkAxmSBM4M5byIBJN
/AnD8NA1shHUiV+q1jXSusYRejo/jrphSGiqhxncEdIX9pFzUF0aERQQhu0onHEEyYM62PWo/4gK
FeJiL/M77+lp8aI3IbErU4Jo386S93xp8JDRk3XPRbrmBK0RTb557BPCkFQg0r0dtenBsj8PzUzK
IqsD6C/y9h4mxrLtVWhXQX9JTPNY+Q7xHpH3kkiF4ffokGGUMwtposAnRy59ai3Qjd7/1MAHISUR
jaTvRN+xFU8PMRK+traSgzWmcKGjN0MbwDPUiDdYiYiZCHp2yzCRfUV6akWVPw2EJ5FiG2rtD4dJ
NEQGde8dPemrT/CHR4xviKZgvs0xWZeEFZ8MgRfBVLtvzmSJp0Xva2txTp1j/zTghUOl5H1mafSO
BPxz5SKwNJzygDVUumtUVV2JQaot8JeumZ5x5+noLMp7rVpjG+GmvYvK9DNsSiccZM1ySNCLKTVP
O48Qe+w7B5jGbb2HUxHsEmTIG2NIy4OwqQXAxcPexyMdORIJkJxSzdS6bzGhzMdmZQRU+Qs1Sbcr
IUltMasgJgnt1A4l/Kd4mH8IZLBH4cTPqg1ISWrM9JBC+ZpS9J+NAOIyyMF77DzN0n4kJiT5ITFs
qALt56EMPnUaANWql+IwlRhhjevnULXuxVTGtGXQf1T5gsqdXkh/bQM8j1zruTcNApAsAMRYM/6b
HIyFAtnvlLQR/JnptUrwNUtywz2MtfhZp7m4Oz8LgiioGQjhhC4jXOvPiHyUjTHCPZ6ghy6Vu2Bd
jGUUPScSY+JSofcdxvRAlHP42OPqTLAYBEVG5zlXmsL+MvfpMZ8Iaiksly5obD/QFaijUYRYoqSH
ljhubA8BTH2AxqUpAfAG+5DNoCqYnBMSuq5cW8zn2ZbLrh4VE7qx3LvFqxs53l6baBGWyb33Y4l1
/boiCwcyzZxUd89rz3VHQdV2JCcMLcz8papfhpa4OLG013oGy0XqCZYOmbfl7u/CRnNRaOBkTxvH
yK7vUWv5z4EZB88+9uFhHY/dhuk6GJOjr7PeNrw2kscL5ywhvTIYQggdOdkrlhoXUc/dJY8pYas0
OfVBPYfeKrtqjMGmgSZiC33esawJvsgX79qQs9qk9tZTBulScWnfolmJTbckxnZMjIRgLXUq/MVE
fDq6+1l7f8aR9Ydx1rLFwIpBU+n8luzGx2zyG/hRE5bvAcbDjMaWLVUJ+WWRW57z2F9zzIEhg6x8
gZoObbmqvpkRARato18qL+svJZvJvc1d+5LqBby2xpmH7uGU41516k13Y3XAxGXc13tjBKos75mZ
qlNHjJVT5OcuR8I0irm69DTje4xTvxuLnhFJA1zqxYufvTi4wXmnIMtldx2IMp6zTc9h9FQm00zI
t+1vZ7NhmWiBST2qy7AsZmhwFgH0ZtLc4ORCcY7H77oXQHw9i3DoV7/GWMwXsgqukj1t72MGDqUk
G0NzmMkMjPpuW/gJB4QgHaFxPN6bwWIURuOevLbNcUZtoLFGE27Janwh5oHsuvXRmCEqEV6dHjhq
CJziiH3L7eToLgsBUu6QHhDYbYYiZmLTRtnWHNjLLawElLajlxj6j2keoOdHX4qauLyZORlgu/mE
ge24WZQd7BbX/57DItuhF9O7dqYtgcrG+47Fp7n9qKOg31XrBpuuW60mqn0nYWrBC+9A//X81SmW
5Gr7DGpFDTzU2TZneges32iO+BYr7iR57Xv/N4qD6pLZhvXeDdZZB1RNOSUtdUv7y8KXDoGUda8d
652Xo45llmL9Y/bPg3RPTpZwBSdZHGKcW7raIhBE9JDKJzK6xqZbtsN62dPRTu/LOH3ORl1v2YrM
dNzFhRvce6I7qrl5Ek72J8UciLRd1P18VwXz9pcpSe5Dl3EYLNbPGNmnm/nIvhN7Z7DIWIRbXihO
IuuHOyu1z73SeF2BeTlb97I1n0223aNYOtStE9mhbZIzEwuKbx45DZfVE2hJmvK1RuYFEUCDyhe6
oe5E1+EG02tqMh+1FJuFkyPdyQxY8owlISDEzqfOs3cBvjtpUPXPzHTIxYLdvU+qprw8bnRp/qqU
4r8bCQ0Y3qmXpN/GGTmISgO2zPyG0F6GE/bDbWjgRME+zDs5Tqj3DximE/wqXTIMHw1km3rLa4nI
F65CCGgkTnW6pg8viwY+NPmGlVG3mVtH7CJQsGOykJalfDs+oo94ytuk3NcjeZJejdDArpHLFLNk
wFXkv6NIBqEBVZ//ypxIxok4pR6WVJPNHCbV9bfHt7KI4/l5GJNrZrpPQd3Uz0kTE6Q5ufXedqcf
CR1SqHoSvSp4KvsxoPKuxQy67TVfbLo7BFKMkaiu67OfVlY4lFJ855Xx8vp63CKWdLdaZsVBDTMZ
afmc7BdnPHvr1t9jDLKLwROB4bMTEl1JG1pvsQGMOLec6lKVzrL1yro/QClfv+nLMTCKH5AdO3KA
NhpJ4731T7OZNTsnozTvBvnqGKliTJxfYiP4OWnbPIs2/S3S6gctrrhM0CbQdNA3DD6pWDVy4KlV
+XbMRrkPEif7GBcV5rProwwzPQ45ljLPS9wJ5morI21tSscATHM10jA47cNgXQdt/7DwaTZiEYTQ
euydrpd1YDaSHpcGDvYKUbMdEuFvDJPayvWTdFtJSTruYOe7JiF7SsC4EIz+Dx1m0Vf3w2dnu4+l
9eoARJB4BF4alfHerPxTjo71s1ulpO6VqCaX1nOepunjoSF9qXrpH+dCL4dqsu9MHCFqEENriHYz
wwzbpy3lB2eFc/7pWZN5z2EAb0WAz3WJxbVjEzaXmhTXyOW+kdfUvmW9/YbV7kHrJr/G8+hdyR2T
aP0qG1k605xYlZhLxMoi5Fj84aqkZ9K7gBVXsULcnsRijftK40Rud111cpPiRTfqc5RWMrQHrAGU
XFdBsE5zLTaAoGh+RFnnXF3NlLsT3sXK1Hzvj0NZ+rd8BOytEiS1Zmt0V5TYt0pHGfJx7zvZQN6L
G9nFQS89TSLMzBta6WGfNdTWsXjuqwy9XgcW7jYsb6dIxWeq3DcyBgfPbk9T2d+pATLUDI95ytNs
Ock+cbP52QTIsTy8m2vIcWFSKpD9sqb/z29u0daX0Q0ykNTp4jbCvRFnBBFrreZKOyKaVcW3PGL2
7ko6B6MFPOip3XeFCf3Mm7vgahImPSI/RUbCzZLu2tWkNEosKBbKXna6hzbjVSb5QDS1yh5/ZTYr
aRz4Eza11eQmxuuIH/oFrcywqkKqW1qvwNcCi/EB3uCsH9JQWCejmodLW2GJF/mwcYxJJpcU967L
415j4bM2pCSTil5u66o2MGarmisVmg+71npKU1O9gk+WT64u6NDYCMJYEUNg89zWm/R3J1LZM2sl
e55MWDWOpnlEALj3Yrt+arIxukY2BOcNEylqUWR2F0r97FLCVyO0kmm4ZS7Ruc2tIBztvoNK66uf
i1SC2NyyeAUAtY7WrC0oXSSxViMZAQVe5WX0DauJYrUfZ2WVMtgKrfyzdmkjBg8mmmht433McISP
K70K30itLho8GwCm8qCKdk2dzk9WsbS7GI+FcFia4pKBPcTOlL0aFcGNuZOtQ0f8SssA1kdiF0/j
CnoZk3MfsI9Blibh++s4fY+n0j2XPa/FSM3knV16uc5V/Asz/9R7MxvPe0uwCKSUL+Upmd02bL3e
PnCMKzROWZhC1byYVU6n0rI3zmoLrEtm/ILFPnreAcxsqA5GWtjP2o/eBjr2PV6O6pgn2mDUWRmn
jEnv400rJ9tXpB+FM8Yfjt9at8d3pbcsCCXFy0gt/FzXazD7CkLWtswuC1DGVkT2r0gOjJotPz82
0fC0RLvZLMdnui/U6Vl3thTsh3T0Z+plT20BAymDO/OWNJ8Wr12uLWjArTXkKw68Y9hA5UI+ZO6Z
TohrQx4y0u+kuqYj2xLS/x5wD1bL0Bbq0FJ6bV009ZfKJTR0Dk7aDeLbgBQYlDC7ejb8xMzPonDS
U72N/Z7I2pi3ZKWQQIKKK9X53XtJQQGDDte8rl3u0kNbn+TReCsWHYXCbtK70S1dmJfOeHNMIr7N
zm+25TIWYpOSo76QsFdowMhMCJLS2NA5bc3pwEzqd1kE9YW5YQ7vlDYpH9YBn3a2pQrwIp9g2At7
xjgx74mkWm9EZfeHZRzf3MH2LsNoQj8vJn18FCC+ARc6Jma96yYLCUXPH1+sU2W7cdiVJuN7WbFf
2CAxioTBZfxNqsnr5DWXsTSckB31e+x0xK6Dje9sTqh90Ps6zOJjB+gB197xT4YL9mOqyePbTeS7
cFyILOquu6z7HOTNJ4wkbhrnwU9lcbMlOmYXUfi9KC3r5hrp3kS7d+TIIKx3Zgdtss5/Xnr81+fB
f9FeQGSutzDkXoib9FMHOXX91CZudZma7qtTk8PsB+NNpl4eRlMsTq5YzsKt3qMi2z8ayWqVCgCr
f8WybQm7jubWwNrMF32JlQtvv5tBUhl8f0+75XeV+O0+6MjZxLRaSu/kOOktik0sT3zKnQLnp1Ap
CYOgMmQ45zo5LmhH4i7YcZFxWYJqWqMGuFbGQDJxkt7cuPyapMSP517w3V1bvIJU0bWUnkoifqO0
YKKgdq2MtgxDl3N56bCA1BtFry4aG7wp4ktbxDKk5QXMY1SzZ6Pp9lDzWF6ijy8iJd4V63TC6P0G
PkWd0wHmxk5TKX9S6BqVJTG1qBzzPXbRyXY1s+S2rszd4/pTus3bCC5oKEX9xRj68uDbC61QPqi9
JVvqZufzXFCEzUV+H0BBr4Hn093H9nXJGS/McyrgznfObS4JZNQjLJegFDQVAJlt5oKZWF19NQQZ
9ZyVT8m8GzObUboEs6ESnJ67koVutPWBZMJ+W8j5z2jL5taxM3Ua/z0LpPMwxAbMNHN0zwVkagKO
1BEsiUCckY2w1djklI5P2gQxQlj3+mAEgwyHCKCyTp13OdLOTDgjwsCASxVrj2xP3442dnKgTcAw
vy1A6jLVHtOZF0ceqjaD4dxFJZ9CDIpJpZOed7hexKdxcL76mbncWyFfyyIj24lQD5cwPy5tAKnZ
AN3rqz4+ii76lSk4ZytYVJtFS0wDobaB2xClVwJzbQDbjTBTHueuBF7yQYb/eKXVXI08Nt40wx1Z
zcFfYIqOmq+MPV7rKRt2y4D1eLGQAV60djjLUp2LzzIBDY/5lDZOS2klZPXLadPzDDd8rx26i9JA
JeI2cLOIKYFMZ9INeKV5TGJCoosKK58mSLay8Cn/U3HIJ7x3PQlsIwX4Dvi73hVN0m11jdeYIT+y
sXOQgrDvjLZXvgy4A8W1e6byEhg5qGFnDtBRHlCQsgRkvgaHuep70g8jhC33vWLnWEoGUSq6OfNQ
vpjwFbUP/R4ySECbadXffHskLj0oR1LMrRQFcgw5xX7va5LCYtGnl0l3DUDPIs98T78SFGOkoKAP
5N7he+0R5Hp3+vS1kzTawYI2sKfNDSo7QQEQBZ+HwL+32ULvEK36nXY0Lrrq8GtYW1PtsId7imrL
VwuUpTXKa2T+FcdfFBSZo2eiyPHFBOKNicIGZ+v0OAgnOgcDhR/bFxgXToFlDLnPwbOLNgYqmXR0
8tbNAsUeRq07FxPyi7feuKl3y82YAOu1aElscl+rztgHa36GzVent/xlADXqi31sdYrX7TcXVae7
FROoNkx5s5PLQyOwiytZU8W1lMZnWWHb17dJHFrBaN6rJtjrhK26762XzCJ7qHP++EbvHEtv+HDi
1gfNEHRPjbfmvRI/l3exdwEmfY5GgTwlq5trZxN2MtcxEnb5YRpxc6gq6K6ymaKXbky/cP7/qJo+
eMvYuZiXNN5WrAk72YK4CdQmh3DZhEavhnBR5QofBfiSMjfd1A4vtPUG50uy9D+z1SqLqsg62wqz
I9EW02HK9LgLpnKDbbe/wQe64xzHoVe0c7NVE4rcxSzQHvnFqTfwBO4nzfw3YsSa1ZX7iRLoOHgd
Cb7DEO0WDBVuSrfgM3aK9olsMzKUlvfOp+gnPXGnAm84jq4HZUwVH209YtNu2u+N+NWRE7L1Ys98
XqASBmOa7xs7LQi8d6pQjKBgztJ/km4Z7Z22BuywRvjFdvUJQgtvAHd+driI/PgJ4l4ju53jfsX4
WnKkQt71ItwLSZOwacUpUAi9PRQMA5Gn1KEC13RscytRrb8uTGmvSyCeY8lHnefm9AUK058oW2gH
Qd2uUJn2Jlvp17K2X2MFdpOVdbIji0+GXCLjkNZp9zyIgRLFvbI6rJtKDb2Noj7DYIWqdkkJU841
acVl4r9OcSDJCjaJlMr8eq+IASHIK/lq9HN88IYG+7Ecjl3dOcZ5yL0WMI5dMuipMGWZ+vspaupv
tc79SxAt4/bxr5yZzEVh1SlRXqWB/qJi+BjWC/2EIMjZd+YnXdCkKV0dGnd+jnQynGIjsW9DnnCc
zOMz6zA9sNRDxmLYRfuu/hQl3xtjhiNkReIU+YAm9ERw80FYb0SaglMH1PK6TDAsizr1xa1+zUms
mLWRiqUiMbJHNMklRh3F2V9Ml5VAVMEue6F9A4RlBIhbi97JYiHBXPb7fMSzZKOVwWr0CHOe2uI6
z1bGyGZm41oUBUnTdk84PTtX0/pjQ9p5jLUzRYUfZPo96tP2zR+/4PT7LDXavY5tZDun/k/Ye6Df
6eJvsGfo3yaJzSVgzjO5zL9GXfavsbMDwA+2rmjwvFhsIEZL/ZnYqLZt43wvbfNdxjjdIM3O9ttJ
xAWmjViNzPEch/3kPIkuJbIvMQ+pip+Uq9+EPZwUzcdu0BG8ZL7mUhq/oriDY22gawVJVNvGpSc3
ultPb8tn2e0t44jZvAfPiOWTmNaF/oaMe+IlZYWHhQ9Z7uCNmGUOL16meigAilcyFL8s04qZPYTr
KAVV3ri3SkwfrcL86A1Kc4bvfjgpyLlFOjA+MLBfKWtsO2hICGr5MOrUZslQuhDRo2o32MixuZoF
5pFJIoPb414cG9esG4NTLydtbh30G0f4HV/H2P80xqAErhMxEmuSmNE+N497jxtjgUM22MaxxG75
HpcEWk998qtxHOQk6CmSex0hw6mGGYLK+hxsruQ+dkNP4jbnBNNWRbAqLKyx8mpz41CB3x83pu3E
ew0f56/nomXGbrZnQuKJSaEk8NWd0n85xXHxnE2oAv5+/nHPMitJTdDKje/tzdQATtG1r86urK4C
o+HbWDW/OcjZYhtvXmvIDBp/iS/IMJl7fj/E0jVjxwEQ3jaRg6pYZ+Y5CMSHPa+5E1bWhKaJTYSR
oabGxG9rL027swKKXzMlF9zwsQU07Wh8y4Amr0NabzGmfJUSS9dZpIoE8YzEefA+sPhnkh6S0GAT
7Pz8npYgZE4kP0Y6rw3xg5+wivpTjulnZyQyXGdn8OSeocRM89wA5fSzc2gd7A6NVlysidEKJl8b
v+rPXlUwnh5/leU3KYfvFsM/HbcWZmQH22pDlXtfcstlrJZ0OPfKK1Ei9o7ejqpNYquelPFrxxw1
cz2N2rZR4QJytkGm1HnBRlcSnoYR4O/oJmGVmd/LCfPY5ENbPzzmRXRS4lyNEw61KKRDa4iLXaCy
O8kFCDIGaW5KnRtwk4n0CHBs2Uxrekw1PYnWMgGlvy1WjrIcDcViwbZPfO8llzkj3rq9u4T30bZq
bFZbE2xNRAXj6MA4RVG9Wk2CRCeufomAxAk3iQa6Un03jlM+JV8ct/bgrVAfQMjFUl2A4/X51Uv4
hXAYvpX4eJpz2bHtNjsOjRDo2EVWzO8087Ur7I4ZbkcI537kgztulOtUhNSXMO6JWVfejtfhbh0r
mzbe/DwFP0jrQ3FcJWshjSMW5oZWOAYZsM2eqRX1cOHlW1t3tL7ru2idX8sYfaLOwwdgcN+C2tum
S/prsjYESrAuMPMMVZqkG0J/fi5pI8jUy/JD4o+veZ3dqyJ6YXaMmXePssDMpmYv2+hiOx6rIKY5
E/4MoR8GQNO47z5josDrgXgSawy9xP0dZL8y7TE17eIV0EMbDHacbt1KHovYmbdOVB5QMPXhjF/o
ztQ98v3ibRyaLjR0c7HVjCSr7Fr6LvGW2KmNOUFn7mo1AIGaBEG57RcM1w+TS6woZ8dv14MY29p7
O8NTYuzh2+MCqvxkD+uSK1Di5VMszavduvgCLyT8RAySHAMlhzcyUYi9GvwXC4Uhrnf0mb8grz7r
FvRRROXWKZN+Z7o9xKv0t4cLj9+lesuw0t97k9ri2Rlvewx9OSTbg+2WTx0AjyMndAlJ4e/7zPxg
KPmNzzWtn4iE5Asu+VLh+kw53zOg18aOqTVnTAWMUqN2z+ORqt7g+kRQInYaX7fJzrpT0ndHes6S
KZvLEKYGtM8Gmzyo8VgZFV7EM0IhufakmWuFdYOXAwgaB45dESvrdO2btCmbu2FfKtHvsBJmbkik
TtnparsUEJNyjsMxJi1YSbUhWWvaxl5zjds02zUopjIbsAk3qqKRFl4T3S6F3rRTfh1aRvZS+Qo1
gZsv4WIEOw+56mbWhmAjLJmVleBbeP7eGYeSqmwtzWaUhGePgfmjzzPEIQ2lfdbmDITNMjTqX7Oq
nLCoAe0X+TCF/lQF9jEvwFJaq423DNzftNVg7LEvKvGziEnmwl4fZtP3jB1t46G/3SQQanJ4uvsx
wgBjBvIBwdg0k/NZj5jAe++Ftvr9QhKR7aMw8nqSxxnVRhIgTsxFWFp42K/1phjd/kS4y8ZeKOJN
f8wOQ/3RQnnBqjTx+Xi6t3lMoeqWMCmrIj67KRdVmnIvuuxEY/dFqeyHlSCRcNmMSyzpgnRMyPgI
3ufp0jjRN5udaNszjtr7k3g1gesTH3BZ+HS+afa1WjAnjmv7Z13FnzWrTuFJtCHKk0K9Wj6KoPjt
DV19qKtLNPinuG6/FVLH28XBuBusj7wroNPEBoxoMX4uenc/GMOz1RUQnol8uhFT96OIVE/GEnPz
WlVX8NJfsAM+4moYT7L3/wxLQAo2B26TG/ux9c3/Yu+8mtvGuiz6izAF4CK+MoFJJBUshxeU3LaR
c7i4+PWzwP5mulvusmvep7qLRUoWCZLADefsvfZvEC6L0vWdOA2EDf8B74VKD9eO3/8d4VIVwkvz
Ojwu8U6J8j7WDkxPNKOweGUkAlPEJWUJ02LsD7dZDmss0x4yNvqbwaUyb2VOh1jSiYOI1dGvtXPG
O3iySeitu1CeSBYyTCJLoOb8/eCscI7dmF7CMe08cWiX8pfjJ/3OJb6UEj31/Nx/8MWAea3S8vXo
xe5uTtaFQ2NWM1iXyRlkbweCqh9Qoprq6TcH+A6HdT9Ax12Cj1AamgRr/PMAx7hyhs6PQnTnHcmm
Vctqoox32ZxoQcOBr7FREDUT0nHUFypX7qyFKX4HpfpJY8zH5Oq6wfdoCABt775Dwxo6LUJ6eERN
Q5NiJgE3cTZVYX+pHBad+fJl1qjaw4rEyF9/Au94Q3wAng7rCNgeGYOIpd+pLZvId2vUwc5RLC3p
jnZhmiRLcpifr+8cssgBrdm55OX++oXN5bv/p6rSMwiZMThzdYdQ03f4QsOr0qrMC+yZSdJckX0d
e6kRHNwZ+57cEiULhq1ueiln70fl4qf2cIXfV3vF4FExTH4UEyZA5Y/U38pJ0IMfQOgR823b1Vvh
sIhH6/A7eeodwPTusAXcJA8oucUp816eqgpKPsAzLYwTLfUVbQZOQJmmoumwyYQ13gT+HqQZewR6
1kyaWmjO+RkBLmEEzah2qBJTaVbnKKPnrvU9omuc9JnZPtZ9jZtCr7dDi37PFVpA3xgR+fytkN4Q
yA5nYkNrYlUguDjXZoxWDo4vpWisaF1qBrSmH1h4Gy+//qZ+Pjs9OIWcJTpUW5qM776oqrQanU/a
OQ7UjfF/gz3TRbNtxuFTJ1gJJi0FYMNNP7ZOpu9+/do/j268tmuQ2bVQqJEE//P6zENTon7vnKOh
O9tynrodIs1hW7vhxl3Kpr9+tZ+HKw/6l+GRLOr7DFvvXs3phdmglnSOial9l1X9AY03yWBU9zOj
+DHV4fdfv565DC/vTqYlQRLOJdJiLAvvPtqsKRoqH6B6szB0t4mWrlkSB0ZnQfMdlmLH0iJIKsr+
xA/XNSju0CRMPKw8ioBLe7RpXesgIhgHi/SsqH04F4JdlQRACrx9lzFgzX1kX6MOrI5GJfc37+Dn
ART/EsMXHxiJKLyLf35BZTKGkFAc6xinmksiE+X7tGtvxuBBU3T9aW8Y2idBI8zxOVwEVcMKxAI1
tkWOSJxdgYM16EIwjbkF4n+unAcyH17NpI5e5vJDaDdz8OtD/pfT2QcLbRDlSrTTT+OOb8pEn2vb
PFJqoMBv0+0gA7zcowA8GGFlbMrF6EApPCr030HM/mXM40wGu0gBGmTr+/nQpXjLaxfmEfh9sW7K
Wa0MD+XO2GYnQ9DND9tRPRi9B2wt7el1LZradtIBOrjD71jy70nZy9iPQcbyCHux/yVZdtSTUsS+
A4HfaRivFvXQvGh+bpx/cTDXH9iVc8GxPtRcrfrNle3+fGn7uHRA/1pgLumFvzv3l16Xp5exfqx1
/TM1wRrliFCfbC8oRP40J7SghY2buQiXFo6e4gDPI5oksfPFTcx9mGvG19Zw98Ru29dRwIOI1lCl
6k0L05RUunTcJTQur5Nl3OaYJUYd4sX0Sc3KRjIWbZtsBnPUg94usTXHS6gKmtpLlERbQZ1lhWHE
3hVNy+ynHBzrVe5vUqt4GkkJHMjiOtGUWIYGW5HRHDKC7a0a1ayhonjtxCbSr45lug+CLVBG+SXV
oyeT+CCiTWgUSgNDcL/2OFE2Cckg+NtNJ5BTU6+iWjsbYlRfJin2WooqSSuyp1Zj4cai9tyNcqYv
BvnW6thRpYNOCKk3emcMqs99lN0GUmrYnZXGbwbHf5mwQfGzZYWdabKBuA9mf1tplgm7R6WF9jGS
lneaMztAafA1jTsPMLx+8iJkGBme5CE12Mh0ZK+XafkCFNM+6HNLc5kSbNSgKzaHPPANSZ0ALSPN
kro9gOX7YM+ltsKhYP7mwO2fr/glXVIQKeWDdvwpMTfKR2QrrAGPd5mojcZk1tSPIYrsr0XRfvE0
BcHEdh+yeSYzHp+sa5bDrfctYBQ10ykSmoL1F2NWop9DsjaoPgvUg+20ptkpiJMH5eCkrxHdKtAe
NfE4IS72vqbXQJxmYfifRCqR1xtaYZ1ETief7KzoaEz17b6y6tn3n4sbYgUGRn8yt7mZUEOmt3yy
CvE4afRC8vYPKNXVCWRIQqeQIXPfUMFrCUbZaV88UWNKKRKxQYfF+2N1L/iErwWJsqsWN9i+6tF5
2ab8/OvR9H2QKYMILFcbdxwDKhex+e4y1iECzaPHFJZ7e59iz6Vz+2aLnA1/kU98adQXikIcLcGs
svBgN66xnmJEEUQmR0Gb/WZ0N36aUh3Bp28ZWIgY26z3x9MkHY3LVs1Hvl55cDskFa67nSq9vRBI
guz/MetJAHFrdI+TXu/iGaV66dJ4S+Kqg+tsxL9Z6QIAfTfLc0ge1kHCgn1my/cjnTeDw40oHh7N
OBHITJ0VNXoahvQbstigPGMir3MdXT1Q71cHB6h9oY/maQnF+Q00/H2qs+ktx4LW2Fii+piwl2P9
20Vc4M6pu1BXRzsy8AXiTjh0fRMktAGx7vKlhaaJ9JW+56Z3NGPjDhybJutrBAVppZriRl8/5G8G
a9Ow22UzmaSneZq//Oa8+nl2clhQLJsSzE1sEN5vzXIRJxNBFfKotSAd8E7qhyLSz6hjffZpmben
AEu4BJr/axj6e80PmopL20+KmDC9JzFjQpGu/SGO2vbQwhUEoOUV51zJh3g3IfR9qpupwLttXnq/
r58ZIYoTHUsMR7LemgPDcJV12NytrN3Olf85LPvv+oz8s1JYyTW9L9BZ1aW/iUsE4XZKGvZdWB03
8NhHz0ZZ6HQBTuTvVufaB7sRE+EdhbvtzQaEPGahk405HVpYv7MGz8U0ny8qMrfcUywQyIMAnMxV
mWyGdFZXrmmIubM8UhsNkTdqHuFfdnmaBG3h+03dq343qsoK7huQioYe6lfRn2fckrhDSuc6KyQI
47YYXPODgSufakj0oTDrz3nHFpes+a1m9cYBB+ePVkcPMoqZqNmyfYhim4iBYfCv90E0pWh40r3x
WTXDZ72a8UZoW4nS6pwY2lNn9hhxJrQUrgUaov5Iwz/Fc+D7R6dV+/tOOgnbH1OJgj31gQ3VzATr
co6Mi5EnzHFFuO8sMr1/fVL9tNkFt85OH7+xbwv9p81uUuKQQc21kAEEuzX4NcsauobEhAd4pzU0
EKT6v1/9tsFlb7kWTQr3p6zJPtLNfpxiKJ9Z1u+wzj/kw+ifUq3MD+noJJvZE0Hfw6NZVFkFZp4/
9Qr24Hi/IW8vpOS/7zcsluku5FN4fOy99Z+uqRLrh9G0tkVrWntpXK88cxExBdsUbJH9Btg3rIMT
hw+aNajN4teYXc5Eu3L91zTTdnEraZV58iFJyq8sRCgcm9q6Rug4aQVrJ59W/hw/Ctp/mwpl9nom
vNfOum01TebvRnrvfXnJ4r1AMHcE78UksNZerKR/G8ysnE6lhWj7GE9NQtp6bBznwtaPRZdS174/
xrJoHO/3sjJfd7VKDtINZ7iuOKFX97teiORplXtFvlNCe52mbD7ebxJW8UjcYU7lrb25/4hMHYqH
lC5W0YKAMIkHaZq+3wuEcDRBGrHJMgwU10Ed2mammZI64pjYqQb0oQaY8J+7OsoULaLwjHNcHNPY
I27D6X4UvtKOcEon5vduIOqxA+ZCLh/hR+GIbCmH227Z2T7VavraKQmXOXJtiBC87QnyXb/cVZiF
aEgcy+Xmfg/sKBtKvdS5xZ3MYlXoZNT1mGXa9LkPLdzSYRPt2YuSu+BYgQkKrWim+LkZmLQYxVDM
NS9FXyA01pgFIOwFbvwhLiI7cBvsbPQS0ItrTrIy2/jl7sz8036FXhDLXTSs7Qk/0KBoy9S51dy0
5M3oQf2KgkxHK2YB3ibTTmDTgrhTRfsizPL1hJbEpLnxlBqj8VISGNyhZdlOYUargCiCtaGs9gQ2
PglyRum1Kjzv7BZiQ+053NUEZt6XZ0rWNyuNgMFFmbfLrT7e9xjF7kdJD/yhpPd+GJI2WetuaT+T
z5Bs/Iyzge0LnXkkQhsn1/qzJqrhnCJ+YnNRI7k3rRmmGbWmvhxvYdiQxRLpfhChHW4tP3zG87/O
Gq4hXWsE81JXaxuSzhe1n/VA2kZ+bVIEs1WGAsuRjnO423WYtrRVJGldaS3gvrwvsbcr7PK4tfac
g/BzyxjxqtDKIIYRuALdH618GzhX1/2Bd3bfC2m8SGghqwwcKx5QSvKqsoszKpdF7WSf7QzlWYSP
IugRuQY4t5bMGfZPftPRewydFwRj5jZFXRNUBX7IbKiwWyYa/Z/olRrRFasVZSjD2ns5mZhmYe0j
Nvto1Gdz24ftUSVyTesjKxvjU1nYr1ZZfPK6CGHpQLquwhV/MId2p42uTTSPgZUvqg6OjsW/jnH1
taP5EeEsa+cyt7ZAdJJ9F28lL5oO7XTjMFe9gz3+zwqlniE79NqnitATiZHs6W5MVYssd2r8FxN9
F00Yqrc2S79zOQ3XypiHdaml5daTyKvGPPmIErYJRo/T6O4uDlHY3qyRDpOWOHD44zc9mp3Ah0Ee
yBh9n9Jzc12mcYWtle06LgPO19l8nFHGvEg04oSUL8kVy8O8GR4w8hiMtrqDboTqgjtIRC2xmG5J
u5DBx7TbFYmX7rtGP/u2BsZoxPec5pgXJwx/W4t8KVzYoXhCL8DLz+2zMnN3o9tgjrQMsxdZMKuU
mRcgJS3P6kD6Y/0MmSECTtcMNE+sfC1mOqxlvuiPsN5Cz1rlOpZTBAT53ooqH9FQtEy9CrJ0ryOB
bOMzxZL4YKWMQp3OBVGKQdu1Ius2PTCEzUgD68ExYWN5Lusn6THhu3SoCXdAoYez4CQDlX2vM6Si
aPvqs54kizIFw0mOsPLsl4/sVPozpd58SwHSXzduKnZeBRs6J+H7AIuQVaYTNS+sa9eVV1qPrJiw
rPjdQ9kPxsUXWoon4gnjDvC/dmCM6TrYdWPvU1CxJnni/ccEnZrrRPemW2qXxI57tHRLLFejdJud
bcXeTYs6A0Qj6EG2s2v4ROkxwQe/FHDlcWy0c+rhJ45okg36p6qeqMmV8iUzCfuRmOk3fR1dERB7
z1n2BxMDHdZOeMe+YNfDTrKJTGybiHmtoMdkMYYjQqibPxlElbq2sdMbJdYZeO7jlEenYjqqLHGx
lvRv5OC1QVKIaB3VGSFTyJJOwK+fOn2y+Ujf4iE6+PhkAHkiglOI33cJbe2Vk8MhIziy+FBkH4ZO
rCfcVoS6TROxJ+CVR74bzWaKa307xANSo2t0LZaVNUPKE3DMXQ0u1TUqApZ73d0RCtwGYZY+WiWl
vr7mwq/q0tpoOp60AYX5ISlK/RCp4gNTPgMVGlU+bZ1Cn98NGJLQt61ZE/tYkCZQZjSDg2hwVsBh
5b2bmtaoiCyvO9V4cJPV4AdaU3M16zbhKeJHFjkbJWL6sSZdmtCe7G2CaqqM6HcjnK1OqmC53IQb
p7S+hA3AbWgI5q73bNbNeXZFdc/XkNb6poP0QAdY4vzSgijHKIBbbL7QkqTQps9w8nET72Jsy1tc
MUUQzqAAc9/IgEU9mANhLmxb0KrBp7nKVuDkR9aKNskUW4+afTD17aYiZvCMgG7YVnYV75Bu6TB1
+ej7XO2qJpsOtmjwnC9PTVMYdONCa0G643FxTM+SUWjrMoR6jEGkjUWgpqJhQjxxs2xhPzcMlYXb
lbdZVWUgid0l0M/BcDJmWHzCwVs3oQ6FcWrSLfGmeClVt1hGEkB1ElXePKVvuv/qZBcrGdzPDryN
zm5y/FqwndJJjs+o1NZ37W+VJbRZYvutcAFgISOKD77Wb5tQsx6K0lLbdmyhhKlvZtLsvdGfD4a+
sVhKsTGaviHnwH1YdI+ua4DTqwxIboN7ybPoYlLjvpqd+qysOtzkUX42O93fmy3o4FkgtY2wJ66H
SJIlDyN7SGZn32GeWLmULqnFseuIrWTtKMoMfTfG7JqdQ5FBBSS28vnelhl6kR0crXU47vKLIFUZ
96dz7svmZC1i6ykSwGyyc5Va7cHMBtrJYYTReuwthHly2gtexSDp9eSUVZBEsXG2R+c0e/m3pk/9
S4gsSFDgCfq5vTWTIPw1CtW6CucBxH24iedTqfz6gr4MSbFFsBGdZyAvegsTk48jAdJAKQiCgEqf
KuLeHmzsE4YyPLJ5nI03C3vThvLt7iwnhGXlEZ2zbefu3Hi9t7J9CDI+4W/3ZkhfC201jNmmaQxj
MyFtJTySGlFFIRpGJieHq0MzTet44xXGY011JB3+0O1dgxjBakP/kKApWcUhoDlbx3BvlVjvnRrr
u1wsjDhE8Qm3gkZd/BVp8bSve3FD0VpuVApPOXSG8MgmD5081ui10XjtOcSeGSSm/ZaEQjzYc7cY
ldKDqeefwklaO/qhxiouMC+4eH0SwuVPres8+6TyZVaqHcOiadDssQPNavlcik4/DVa0oYmq1r2y
SorF3d7A9muyNH+itvdSKFM/5TN6FRlmhzzJbdrb47hVrogvyEl2csbeDKDEPRtDj/FEjskSCwKK
v2f0pSxYsGG2b46WvDKMt0dJ8eg6MxkL5K0H4cUMIH12GWbbv1I6cRIElAkdQQSWtP2abvxC9a9+
dB7vgJMoc6fbfR2KaHqX+yI+s94XDONIugmbaLcaV/5Ga2cddWGEpnDg5ATja1n9cEDk0RFG5Y2P
mi8POr7mh34gNsKPbChDoK+DMnavqW61gVbkmGZmhHcwCxCqdMlXd8xIqJbQ6jHwPLWQtBNsBs96
ZNVBKjqf4T5FfGJLzOAJFNmpqZ/KGVCCoTnLzBmRe8Rrwcv7OIruuSmmV8eQML0lxdu0zszriMma
8hCAGZV2iPkywo66jF0L3iaseeN8Sjp9vpoD4IG2kNoXJfIrTqQBQN+PME55t63+xn5Y27Rmf05a
uqPNTBW0z4xDm5WsbyzOjXwxVeEA62pMR6MD3ljgD907jfcVOoCJc+zU9HTJ5hDkd1Y19dayfYFx
A7rTnyLgDjgB4lHaqZiLVg6cvyMcnw+NDQrZr8tH1NjVIYm9iVbA8OiJwn2TXGD+jC1oyLvyCOde
f6odNDeMJock8rAfT0OKQT1c5gy2WlMRH1Prk9NorAfLDkly3dUQSpGsHbu6SQ5xoW5RMy8g1jn8
5MSobSZnJat0vEUj4Ds77cTFnZmVW6TfKonNWygsCOcTHhAp8rPCS+0nuf/iCTyOyPsehsaifqHa
R7uru8dxRBE51rNFDg+a9eW8lWjC17KF4dINKH8HV0xPkyQiMB2E/8rs429thR4eo89OkZyzHdHH
bloXLL4v1WHW2Oexw361fGmdtAIeq6abZcA383FqS5seHaNtmOrr2kcdWrZF9LggZeoWcbzKJgtA
k5ieix5ogcxGIhcxdlM29J5z73M42wBQDP9Zgl/5kyvCZd2uuzlhWl/aBYOJ7YmzDfNiFdJGLAG3
dFa9TcusXVE4Q3NVTodCB74KHBxEzThO4ACAOQ+sB/IGKqqXZ+Th5hK6QV5ZZ6YaBR+CVIimLn9Q
yvC3dFWA97fFsCaJQB10A1dEONlilyLSexCV2CHmyU4FzaZD7/ZncyLaZqLJ4tntjadD/JsqJMxZ
Vge9j1Rj0nstaJXqgyrUn0t6ACdFQfpe3pq7+I9ypIfr43xdFUOYnrFYMzSbzgst+BdZqkur4eqy
WMEpMgtwPILX1bq43VctXk8j0HISefuFZdSl9muS4MGBsUqUzOJqwqrfXetm7IIy8vFZGR404n4M
8Fd7O5Pi1yYZujezHwjx7caZbgLKndUYLWNYqbQPOvLlyGZn4Ch9k3vmhWbZ9Dm3saCoXZHnDktb
QLmhRN4e1SX7rZLg177PjkYfHos+r05ek32N+kYL8mjC0WHRBasE/bA7IqlHP7tFthWvoEWuE0pQ
F5g4u9Lu2keRspAM0/arin3FUhtdlpcQ3x0WeD9N+i5OMuUbACn9aYx6AdrepmBW2cOR5XBytotT
Hc7Rw9TEcocJwF+1tEqQgIM5cWiy2jGfYYmKak3dArvZJA+D2zr7JJwuEYLL/WSaP9xW2aCVvbPy
8EV0Fp6URqVyHyPL3Oia+GKhON467CjYNI3zeuTz27vtq/QYGkzBtD5I+XQHQbE20rnwfYDvxPkt
IhGk5sYlVMlqbOL2QbOHlwbVIjTpttjWnhOyYU+G7RgZ+QMl5FBW01naELPZQxxrEGADyrotit8M
qpbTntzUvBrS657Yn3N6LgbZIrmMXnH0CFS84ss9VUM+Ibq1ohv1+82Y+s3WjcBW9y6ySqXFzblt
avLD2+Zq1IP6OOzQlK9qPWqvHUJ0C9eaO87dxR3sUzTGfPPgIXakJ36RLf/wbj205VxupqG8ZliF
yH1HfdngqlhlXv/aDOJlxIaMzUgBO7HWbhqCCYNBtGbk/1poMR603GweJK958KX9qlX+F9Yqq8by
8gBbLctcihpB3pYYaPL0oSEa977LbCFX34tMee2IQ+kau86g9TrbzF36UrX0x/zSmDEL3iF/DsV3
AxgX9vBGsayy93pTmR+98A2K4tdowjNjuTKEDp7jjzTY9k+m8LbYLI1N2JGdhLNtH+GOyWbRba0R
dkzsxw84B79ZAws5l8LAyjEaexX2OIIQTONWM18yQUnMMAbn27x2yi/aLKKHKi7Z7XjGi587BCk4
n8Voj1czyQ+t7uantCmeopaNlyUsuC/h9CiVBZbe1UjqyhxQyEntHZLePHVDpLadFPbbaJCtoili
DrJSXNmLnjnlK4dQcKrD5kZL8BjfV3AVo6uR0L1IUB3zlnwEbUAYXRjmIX7BYNZBHRvUo3BlYvQe
kAVIxbXaoViNXfavlWTY8TvxqeNcX8WR6g9iHiecVVq59XW1ZZhIdkkvT6aiBToazeVPEOQiIAP+
NG1SsjAxOFCVmFJIxK5N5T1UnJvjgM64rLCzZBQri/TZdxZ7ZYdwELVv4DWWtkH/Vq+FFoKWT4Be
u2H6gGtMrqKQ3NpmwCI0z9N31wHON+upT0Vwihev4DKgd9/qNGn3sESwno/zVy2Ay4Pjxye3epBH
6NJyPYmYmMcFdABVAHYS2XhBZPZkLZkUa++iSRrF2dGheLnKbIAudjQFlkvKRMi2zivrLrAky24/
ZzvFFOSM6HlLjOWrfsy2ZlSR99Znb0PvJA8s5UlzdwRzF+umQ1z1j7L3xUF0LlOK0u9FUyp5y8/0
Vp2JBok2wi7HXSTHz0Ti9DvZE6aeZQ61T9dtt74n2ehNi0Wllwht4k7f32f8oYckUVXjrmW31Qh8
YZyT2FCB2k3wuj85nXkgMkqNrn7BRKvbU30oiQ9jiAAvhlUDuOl0Q+LprtyWTqnebqfBFIeQQXbw
nO406/rj7GXGRbYAQoZWw7EtJdcOG1Fv2ezkffi1lVATvHbgbG6AbHg2uQu6L1PyYwYi2T0nyJdm
oo43j22URE5fNQH9E3GosQetZogZ+3DGWGWEzRd+h/nFHLZ9khjnTjYXU07OQVMYwKml3/xjdV1D
bHGoFtVUp3C6HNJM7zadUXsb0+me69zsnvI2tQ6F1VNK1Ipbe3GkbT3aWXRuveoP3SMsox6thhRP
RNgTs8SOiq/x0jBVHUq6HlVb3XIblptMcPORDgzSLD0gaVZPSQ7eIlPeot9IHtKnnOSskzPkxobh
4+Y6ClyAbKI1gawT2QfKObMSHdWVGvJGtDA8Uminj2hWadI1xAXbjuy4GjN1FbjcMA7DO8YHKR41
j8HWMjtvHwKZWdcDjkb2yjatiOXMbaDCYPUdAuCnALrsMqIR3llkHnQwGmoZb4vJdHeZMTCvaSbl
aj9xPkv1zYtxZ2l1yBaToJqL3hZvoV9+GWyKJip/6QrT/GCOM25TpjawHvXJtMdv7PnjDaYpwt9Q
/16ZrTaWY5bnDlDJTuDaXlHWhqkQWU+tbW9nBs7nisFIxd7RZtG0iyfra92o5BW9wSfPqLdgftvv
NvXOKPvglZ44D4MeP1gMyAaasrM50D7wKLfs7XL+LpMqxtqQ07kSo/Uahp/ZEb0UVIyeqigTmyTO
rv2Q63QyErWb4xiDqUyyPQv6sySKfKWloXpua53Lp1c2Hu+GPJtQ2utmpiZFolL3iMfr1WQJ9CDq
s2YmemCUgHGPKs4GukHNa2YP3abJ2uazt1gRQrLJrk1T6Y/SKD/hp6tvqup+lAM0MlOmpO1Izf04
K3Mh1M3apVJ4PzIiz3YmW699NxAqUwmtu0TTbYCCVAVuHkLwThEFU2JbQyBhrCJbOcOY1GTnFvX0
MUxmCoDKPM5YZPDzIJM9oOSk0OXnSwBG+SzT6WNYadMuBqF7Dg15EktpxFHjyGqbzVxRteqCjk5d
TIayjTYREOoP6kM2RNZtVDzxyuLQmkay2s17mtBDMz7HWDb3zqhzcSwPVR0Oz7p/sJxcv+ZVHFRu
ZXyIYrl1Tb343NJdCXIwFbu2MvoPblMcWPhvRge3+2ob4lXmfIRQAypSezNq9VkCPXmFwL8tPB86
Ook/eZ+dixkZmV/YB7eHPsUu3nP6UxUPwId5bRwg2WppSaf4HcDXDc42eOK/799v42pc4X/nP+br
LVrLAF7IiYCVm/eSf3S+UQ026xXRLVJg8IfkQtto07OCSDbJ2sKis/UZhaEDqD144/YsvWsin9Gx
k9aRthtUs4G12W4v28vnC86y1Zu3MgiQmLbT1tzZx+aQ3JLb+Op9Ej/A3rDqrR3AgpRz1nhEeZg+
Nf12sGl9bLNi532daFcRG5Gf1E3eSIH5THARzcgMT5QL+2lN4TrsNjjBtH43yIBaPu5VlCA4SPRL
rAq1tuv4JR7qXQcQDbcUjcqh9uo9IMQxCNPBworf+utUKGJ+ZHnBdlddvCH+LKti4kJ1tvStxdeM
hcCK5SyBF13m7qOyOufZKN+qGhjAMGnVg0Jydxuk/jpH5a6TY/6RO4RijFXEGjPJP1JJXtstEoTM
jhu85Zb1UYwk3s0py820PAkMHyUH8fyx3ZI8CYd1d+vlBkfm8ZYBrgqfb+4jvsqmls7GXsJF7zd/
Q8IvP3PjlDpijevnjoB3l5S0v4jw93tZx6kxFMXZoJ12pPN11uJzQeV21yzhkX+lALx72NId2c/2
uEkXOn9VuJA84qjh1qBftpty7+n+mzl07HVit1SIF2R/SAihS4Nwd/9luKD8iZ2ujssRSGlqf/t5
XboU4fDg3FH+95soJaohXPIa/vrZ/R5Ym2XYZ87OcS0by2t2JfN1OIdLqsXyTuyEEAyLnu46WmJl
Qd2RjBlVgerztjvptTkEFXi32SYM7f6c3ZLicL/37mcpIakUrPMlHjz/MJdNvGtdEyNTFyf9hgkN
ItQSqsfOpzwSGA1nJp0DdIwmQw8pL2ivSTNbcs3+urn/LCIJnJJeddKW7IX7Df1YaqfJPXl0ciZw
NxoSCaEz6o82Ebmsg8iKWF5I0t7/Uzv4/2T/38Rsm4uk4m/imiXI+x8x2w8JXz7/13XyT7j//e/+
B+7v/RcgWcNAxuoaDjR+lJn/A/cH02/RqTBM+3+p/oKQbZ2muuvYPAsibeQr/6H6C/2/mOZdA/0V
XhWHPNj/C9XfxKX3TgmDvN/3lyNzyPqmg/ROB5e4SWNnNUazfKySvS/7L4PlXPyCuCmrnMKjZ5gb
n/olaVhIzdKkPERExGJbjfV9a5qCLV4KG1jdMozwyMbmqx/2tLC1+o3EDiQCxvB9KkKkaoQ0U2oE
EC4j+WOslqWQqq+5myJCjIiYZw+JERvkUKQC5bbDNgZEL9JPOrmNGVy6Da4Hb6O37tJ4JtKuFz9a
LrXdZMPekQXMyRsbQSx2dfelaCggM++6O0V9j9L2Kh7+iGIRr3vPenbKiYjOhPqeiOJsE844IPVw
3hfYw6ehJkh1CQGglKLtnaXrl2ZU02atLHcpanVfC/NLptnZbbIRp1gzNaaE/sIKfoU6GkX0h9Ya
PnWrXrz0vUj2fRN+jkWaXPxqjC9uSHJXb9C4cadQnVN3ljSORh0jfXFA5QrVrOxqEz6cpm07Hz0m
WgMdOGxHyzNxOTiUpltbxHsPQ/YqUXn/YGJ4UT5cKTsbH1QH5biiBleEibyRnvrsOfBSzTTLnj39
6zRWB1TR4/eWntLchWygBiruPmIbzQhZHVMc3jRy01BQ28kKUi8Vs2KTOeZrGXrWxjTUi1GXCglA
yxNVDWRc5dLpGcmVsseTJ+V0m12+0FqACK2mrDosvT171vKzbzRoFnli4WkCKXn7JuIKmxD/WvXx
xa5m/zQlT0WYn7zQIji71ggK4wnToiHOCVgCjo6kw+yUVitRa/5etdmRGMA2wFai4ccxjipnqne9
iHzOPvljBBd+IgN02U7J/9wwOCPa+9+H99/e/939Z//28P6L0Ep1rMPW+f5Iw0mwLkay3tt0WGQh
/3yN+/PV99/c784FM10TOU9/ve79MKyUuJfVPHxsRFfge/vHgd6f0+asppqCpOrXh3f/2/tfIHkh
rkDH1XH/i79+cX8YpRFVkf9m78yWG8fS7fwqDt+jvYGN8YSPLwiCMzVLqdQNQjltzPP89P7APN1V
Xe5wh+99USxRSVEQCOzh/9f61u3LPx3f71dqy5tlo29VKp0hQP7jhX/68vbC269ZALcgg4fzbeSl
D01QXG4PrW7gBF1cdJLjLC4jJFUK0tRYbrHSlmel7H/ws+UXimjpnx40xEvg32hD4n8n+Ckz17Uf
36NBpu9kiMZq/Hr7mdt3exfbiASSRaXQPFkYZRuRkalmGCySZFK3h3m4RFp9jaeS6DmPS0kXuXYJ
8dddbl9JfNYBGRINWvypO9OJP43euBzZxJEMh0S/SMt8I/QDUBF5QU8sL9r64FmxcaGeoQxZbZnW
v+AjR9m0/pPRGbCICMIIHW0+F5rFqbYNtRuq0bwoZZuX21fUK0L8FPPTqhBpJR+wxoW1QCS4qEIb
/BCxJN6+v3/Pgfcke5Zs0/qKuQm/N15EISmVB7oC9rnKC2ILRnbCepTSV1nP+zJF0AGSiuZjBBrZ
S3aUlCG9Es+Lo9EVl9urbg8CicTvp3T1kn01pu8IDksGz+xzDOt8L6HFE3s5F6fFgWrneta5NfgP
1PMhhyzc6YrqlVl8x7+FYZzo1V0h9ArWQfoG6hXOaj3muxa3CCCC3MC6T1lNLtR1HduZLjOdwL2X
ly95MU+Xcn2YEgM1rE7FBF/cdDGah3FY5JlQlPw0WtFd9BCPpg33AO6LGErrOMUluMWCruL6MEwJ
PCzg72hD9CCjB++2MKwLhzcc4ibFzZaWV1l8oLzOLku4FyPqo4Za1Y6+2HLRZn25COI3Lm2Sp8cF
XzFgwP/6PrieeiNMF+bn+rJkvfJvX32rsUN6LmT77DhqYARiRV6gXPu/hUcgFHUKQNmmgE7X5bYv
oNzpMf36gTiDS+hxJGrRkgOLdFSJz0TCEEyb06uZwAXO+XgwwcBWW5CkMijodgE4Q3hYSevtdmE1
kk0s4coYHdwwu9ZmmV+XFlExMqZmd3tqam27m3FlbAYx51cMnOV2dErY+TQc7TZUG3Azj9iLHpo+
A1vtACEpU3ICUwVfEQJXduxT2mTACFYKh9LvHQsdOKqpLzH7oQOI0HvwgvrhFiA9ofdkK7AGnE1r
6Jm5Lk7nEPumasZht1DrDupOokj8Iwr79tXvb44tC9rb89sPJoLott+v/MvLb08NPp4dFur72692
jM4BOBdDxfhL1Pbt993e+vdvKVi4t6FBVtcfR3L7fbfXLDl4AMwlYeUrO4Y89MdB/On1TdHqvoGU
0VdijdrS6paUrfXBXfdZfzxlCf9/fO/2r/1gRnvTpATh7nGXGuTrAgAolHMn+5qSdjYFdBe54exv
gKS+Ic6otwKirr04H2zXhmufYL9PAbyyuX+3sOFPnNdjNuHYskxsO6vxe0uleY86e4D3kzrbarL5
CYIVAZFkwbTEbIazbD7mlf5F85qjTbguNEbcu7AfjEhX5ONUT4NdHKJifup0DOF4N/ibteheozzV
pya8FkkuaamDcRkommGaDmyV6z5SYVI19AUWfobuMg5JPwS35JDJqesnL2lRPo1ufaTwSaeb7W/b
8fYlTXXboYtN3PX7WCQUX6LE2WEdyNHGXB2jRiXXtS94RzD6f4mGftowL3cHKIvIts16gqLi3iWI
r9M0giCVax95lQ8ozGl8qck91FFqIIPS8y2gOaTT2CMuPcpZnKrMngLOmV4SEJmII73oflMMrUf5
aGh9SFCxb5XhMQXiwBLFioOwno4YW6hkxhFUldoOUUokBgtJeYysYd6YQkyBXrfaBiIDsLq2mzY1
YoNt3I7QcFiBhWsNNZXOo8bn0MRtcrhlo+SpElz5Lb3sKOIkjNlnNbTHdLb2vUL6lcof8SquysWz
rYMWQddwnTUJKCBv36nUIQULzSGI0VumM+aDMMubIzD1bBtr2ooUT18qA0njtFCA6hb7Qy2DwlXd
tLuRy5O1mP0wgwW+0G7+KN6cnpidJav2o1aSmizwP9+IfpPzbXQoiRtgW1OEzPvKnjbSA11IBWXc
GqPGomICTAbbm7+++jBEEm29q+OOD5VThUHYEyyjwxRfxvRAr7nys4Remdt9wZH2M+q9A501EiJD
YL1xbxP3Kw+cMXltCjVtxFkHxnjtuBy72BPIPzw2DRmlq1KVmwyauVmK5hXgUOTlZBKXvxx4P9AE
enFGUzqOxWeJyXrbivLQAOKlTNRdvMS+iKqProBa917DGYTQ4iNGxtIIQGeg03mW8UArj75nrcuP
aZnnR1u2MOzT5hqPXEt0NA/YreF3dFygbiXuG214zvsTujYdybLN8nmxwF2FSChtcx2TvVcv0vqg
JrcB2lkIaFASW0k1V0peKCyXCOsk19bECbVN1XRJR2eNtPX2kcX/PQCghnrVa+fNTBpuqVAdhkZI
kkSMQ9TbMXwmzHOFc1VzUW89cUJ1kgWlXhKLxDFalFsLS2HKJQYiV0l/6OV40EHKyJBVNmEtWykO
AyXiN8/qXundfE42vjrs8QpwqCH3QI9qaRL/2TGsWPhMNgV1dFx5UFGRcTsBcSevUyuxU7TQgasM
7npTp3s6PnbCuV0KIFHGuLcKiZqHCIkdhTrznKT3NvlPmzqKXFSsxEtU5A1NCJTZHIGY9tR7SFX7
OLbT+0g4HLrm7i6ivX6BaPXV7aBbAzUgf4rMItS2xsGePO1zippsV6AqC6E3bvOZ406Qy/hWncdB
TjBYDjttZ6n0zcrI4jKiMvaNKiLjxOP89PMczDLRUFc0oHRFVG1jVxkBnP/rusShhUNMeJbtcaZ2
G5iX+OppOpVKrRKJeaExp11pU8Qhw36qDTu9K5Grj+qJHp1L63oA6+pwPWp0PYfZAjaoO8TcKqS6
rOSLyUn96dNV5ONihvIOFmOIlhgkxhRQV4kcmDeFQUEvbLyjK35BLg8PsZNTSFQKI0Ra87f3ZKCj
yGQTzqk19H3RZvludhA2aHwaiTWSXRxXP5R1SbpvroRuaOJK2Bbx9MGOFdwUeDv6e9hY3YjWJUu7
8LBUHrXhsOQKlsO1cQg2StBdEBrEu7ZCXvU+3xCsOJCystCYTcenaHG+IsGhTGi68B3WEa9da4Jd
nbzrRdMFWUhNm/XToup0TdiIVp9WzsAOeBjPa2A1YNfoNf5Q/cldwvCZ2h+M+IeceDGS3xSpmcr8
RVTJrRDeH+hfoRGyT4xUY7TxvsrVI5eRZuFoANe0JjnN6OHoszA011+bgknJ7LpfVYyVI+dEow4b
jG20bkcjA0OdRt90yeIXmN/sLPL8Qa5JJrHIv4c6M6BHA1pvYM7XFtzcEQhiSWDB2t9SEMQkfRkT
azwdqh7bEKA+UPmFn7foe/RC3HEVXKRLbmHsPhVjelXiSY39VdC7hGakoaNSDRkwGcOJML8qI3vD
/3FYbD3ZeBNC0Qw47jIQnmaPw34gToOdZ20RP1FYVbmFPAlnASc1ajEMg2ESzIX9YeZ956/V0ERv
107qd4Pkpm1vjh0mifgcOnXhi9YDB1v6dSopptoPZB34vQY1uElcZ2POerV7qNwSUXBtPxeueEyL
NTIsikbwl+2PrFAH1FnowSfru71E4snUfrr5cOixAz9NtUWcNrshm7ANlMKHyhrem4SFhUvt31Cs
/HOSN/Fv+FpaD5s8UiyRFzBZa3wGwsoS6cyMlna7VPHPsTa/2h11EwYREsarMAXYysvD8JytdPZM
GXyIwLA9l7YOEyNJ3QPDbrXaW3J38uHkgA5Loq9OjBcFteBGThS2DFm8RAVFG/Va5cuPaKlSEu/n
fod57X3BJnMoozWbaLkvSz7XSOHMZ9tAOZxkdzo9AFRnPA+UiyPiTOrO11Xx3S6WbZPQ8a94V+0A
oP0DOVG6tboVCz5AvE4aZC5JjAgDCVOemkSDmfNyN4QNbJK0/ICFRns2fZpHRBcW6tC4w8g5zM2+
mxuLSpx6dROaIbcll4FocWM2TNB6wu40W/e+i+URLuG5J6dWe2xgVOCtq4Q4us9qUAieNexq2653
nop3Xgoki+gKH0Z7HDTt8oX8uGoz2GyBJqRahId497M7Azuy5HlwaDaigsdp4YWbuvGW/QQmGmtT
+IB/+n4ef1mya3ZTrhWQslJz5y5ouIli+tLTeIM/az4XvXibo0bu3YgtfNJfkbbJs5IndBXj8SNN
FxpfNrFqeEvIunTPxjRiFDXwRxAC/E4gJ0V2y/mpdeVPRTTKiu/yNlUU68jryiSIcqMEn3xXErUD
dptSh+aFiMFNdp+RGx9N92hWrntwFSr/EC4xZqKxuzSPSbuIbRyDc8/ccnnoF5MAHUKonJokjBKU
6rmuoteDFOVHZQdqyeRRG5OH2FSgG4mb8HPUBYVH14MwQxN53CoDbruQ9XV4MBxT3Y8Si101+G3e
2M9xb/4ysEpvplhZdPiADzAUD7ANRXthXVem+reIRVOPmwdmTGPtEkyPm4xN6Q54+bRcezwPNXf/
iZY4dQf+9DmZ9mPvfElDj9W1kQ/bHltAkMqLDm0ohx1zKpdmCop8jI/4Rq+gh1+LskbUsrjNpvEy
omDt/Ktmzc/d0MbMtDXdZq/5SjHcPmLJTbD7psb3nsrM1jKW+NhJ422c63NDl3arN9IlfOk+0yHn
AY5g1u3PXtIzKWrq2qmKwKEBVRYe9w2oeTOQVU2KEp3qJCzJMPC282QrVKUzXBO03puhfhiM6El4
Zr51aYL5xdS9CHUhonSAgYIRqp2WIDd0zr6hWeiwYZKqHIKcOa2cJWxdlEq/tCFRQx1cmdRih4PE
4s5pqQTiEb23c0GuWYbVXlkPlumdrby76hGHw6LqynkCnx3eGxEGabtzv8xTi5uybN8qb3xKK/Ot
lj0r3o7Ix0JLnzIdnGpUzVaQBXqMUT76yMZoQCuYDds0AfNseyGljf08jWBvQvdQadFVuLVzXvrE
3m4qPI6n1sV1ZGDhawtUfgYZtYBWNnZjHWt9ICCgL+6yFiXjOlpUFfBZJUN5aKnyR7txMN6x0iR+
OCK2r6RxNxUgWIYolSyllRt4mvGjQsF8ZhMECJPif0XbylusEgTPsZl4OyeqzhqBFTgZaemiN3wb
qF1/sSMkGZN0F1p1GzRTxQ+ZPfd1CuNRKXffuelTbIDPnhsY93RJzW2lfpLANV5q1eN27/0+qaat
cCAzu5XL5guNY4CuoOBTLPIdbvHDlDMpEvXEqmgtYXWkuKZ5wK6HOHvWxGZOQlltk87VT+UhbCku
2AwdwKlSf4gMsrHCe+WY1zRxhx1XsnVEqP9iIFJu3Nb1wxlKUeZpL46nWnB9JZvp9lgiFfEWYkan
7jgm+QE9y9ktQUQOcEKZWldWv+0gYzXJUW8burejYbHMp0SKktrZs608EibwKxRDdoiRfTOSI4co
sAfh42bxsXinul9QJCIt2A/MhYHXp5NfewiE+7J7SdrWOLURmx4Q1fo5HxpcKBiQTUE+nUIOiBlo
h5LzRbclBuu6I2gC0osaVrpZb1OLw+WxWY37SFK3bcj03junoW+LnRPPLIJXRmnGBaWTAQYfpIbO
aiF3i808wGDKFFglaIAxUmGAoQXObEnssNjgw/7pCCNGpa2+xsnBRfbKZGcmu6i3PpDLMn7ARNXT
EKGz43zOqsp8l/TjboRP3KPA8Kg3+wr9uj+XCTMWrlLOGFsbaW/mZTwMk/3ShDCfiCxGEdIRbWUx
9FeoKxTCxnNYuG8qbHrOcUG1ZqUty57NsygMYOMVArc2eiTAEgUUwu1JiNpf6g+Zdie9fWsy7Bfg
6crrEmszH9F7OkfsZhvtW0ORQheTvLR6jadwAamhdm5eO09aBrGH6vupK6aKMuAcUoYwf3qLeptb
0P95hIeWewi3sFwlA22+eq3elvoODJC6EgVWPmDYqncLa/OgaN4KePzMJxRyHC3bdSaGvQweGFRo
1AN54m7rRYT7YcxfpAr7YOpYlhqi+NJKasALPJUlXUBG09k2RFDQNKrm7DHiE6PGnTDPP8iRJXQn
qEFMREf3nv1o1skv5Ov3Qz68oMZ0AqJgaXl3QNS5KxM2XEMgP1vwKpjUbBwFMRvSRdqNb87xS8bO
7AiK4Amazalwpn3sGtdGhMme/h/pYkggkxidkMx3NCffqIpiiTS7p269SalHbmf2i+hYzNMIC+88
Opv0G3Dl9VIzEZSOM206GXq7GLVq0pMa3UfmngC5g0vkFa13CMtex5Xp0VLdC2fcjYn5NtqKUDer
ZVcWLb+WESFrp5nc+Cjq6u+hGvYyGp9X3HCvph/W0k/7CD9649ZYdYj4Q0QGD1GuuPDQ+wVCgqzs
2vpYZKYTcZsgMcna2ad5cs9l0QX5jNwIZQTe2BxdbrvOju6sPQgasxuv/gbSH5Fd9SIxc+3iEOtd
j6u6adNHIcyXMZvW1MY2p2bvfKmNlCakWcybXA8caNF+vHzTTXgNEzl5UeOhGrXYKqrGNDbgUAPi
jJMLEhTsixM7nbG8J8Is5L72cJWOGJ8rmb03UlZBVOkSxa/ZbnSDqi01Fg0wl+cd8h7rlMBDr5z5
KBuHpbXYJsr8YWnOS5P195kGTbRMp88CWPhGn0mxtCUC5669Up7cYifNDlr+PLTfEhTpAEvlBz4I
LHn0XvW4x9QvWnG0px+sMZNnx6bbSMg63rLy2A9EMnG62ZSPRKwmQWpZbNrinuUzVbANnpJ27Yr+
XIY1H8NEsOSwIq/blspL8YAl1dtEOIa3ABs4NEbsCkQUTtlSP1gJf34m5I9U9cUOEcePDsrcIap7
mHooJ7dzH9K4Ynm5cRg8N5MGeSxjQNtqnUZdUhUQtkoyBpDaC3tuyFBhfYgOfV+5as8NtNGTsT95
WRwf8f/u3Bj3dpqhAU/q+XXusN7Tr4e1QNpdF9eoP4eElDSTHlTp1vuo54hLayFNstDji6ldW0he
LK/zezNpL3NB8bBxUkRwlI5PcqD60sovJQq9gIQq+g82oB+WrxYuWkjBJpTxEdyA7hy4Y6gadOmj
hxMG1V/ToNXvgArk2q5O9FVx7WHZ0L2HLhNfbUsMvo69exhK7yLt1yxGj5W16/YowSZUiH7L+LTP
RfHJzuq6iKOxaO79WHt3E6q3rTdpH11FLWygUrCf3Vz6MmuvGr4ff8KKFMwWWW4lcHoSP++G4keM
7m8Ds8homTdbSXAISA6mE/N7bPf5NiqfZfYw9jNmkRAxeBWqLqg04EZaYYZEUc1QgKkyaNqTKw9j
C9Wh0VuYTykpuVNF3Vw8uFRL9wXxOFxQI4v6TF5j035BO7y33K7HtJKRTTwsDqBJ5KugfthBX9Z8
Rx95drmVlf5YuPPZStCnVujGj3E2XQ3weSRlUXq04hLpeEU1GhFhO8WBjIvHJTU+6U0ZGweu8jzt
8gapm57GVKFH/IWx+NZEnnpibIbfG1JE8Wj0r0Fsu4yNUkDEW+w62UOcYwHDq4KRHBN/r8jG0fKj
vmATMuTwQOe/pYsDbz1JdFYNqB53c0aheqhT7sUC9v40fCERsguWLuUEpz36wQ7qdN1FgKupQRhc
1Oht/ajO4iOZnNeOyPIQBF7YmsO7M9t7TQzjQ9xipDftTtvNggy1aVCwunBM7Usynk4jsYk+7YF+
zyxO+bOdPh2uBBoSh05EA9dHi97BzJRvGxcLVMNGzeVrv/aJbpKpftVcWTm08t8Sqtvz2780q6Lq
j9fcfsRVmptubq+5Pf/j1X98L6aLjS0iFtwKvEMBk3rx8yXJdpprPP/pbX7/1n/5lm4GlFzMrbH9
/aLbuzMbrll+6wH/6V1W7R5wlYRVGj6wKAwPQ+oqFrzrn/jH8f1+nwK1HRRlD3bZ+hff/rlpevK1
yJ7+6zvfnv9+4e0vaV3rM0J0HdzeOqL0xDv847f88atuJ+72NMqLiKBDHLq3p3+cUWHpxT6W+jlu
tNcQiDjdRmqVcVJ9AEvAySxssjbU2FC8G6LNkGnsXAZmzInUWhQ1TLoGntt8YFPMmvnxDm6N2LoT
GcSJJMxDwPlTHZUwLHyvGSNc0hlbU1ff2fJjAyyTGnV5P5I8MTPM5xmYb9r3MGW0sE+200xuvF0U
r15fH2aJnsVCTz58GzI06NaSd77Vp3dCUIbMZwgjs+aAkFcXdMnnoU6+ry2MZgawnPTVtZLLJwkJ
ROLU1mU0zL2HlgQSDvzvHYEMdzJH55stwL5losYt2RHJmmO1GfPwQUgG1MRBISBJsmN/hMl/qRxk
fywAvXuodtRchxX7A5kg8U5wF/Iglmbnx/a+pxe/KbLoOsXL4Nt2TqM7N85jl3/Dul5uS1pcsnIC
JfAOerJ97QowcSqlXeNw0W5kNh2Z2A5a5e4ppGEbtudPSS1vHrV3dDoaIafTBWmOT2wa+14X8LoV
N/uKrI0giuQOfehXZDnsHLpdCI0EgRc5HVMbBvHY0DI3q7c8s3+Uo5y2Qz3/GJ0cLlJqMnDLctgk
ijkQy3AeDMt7pIyXMmN5WzGSYV6piIv50guqoBNhcfC+DUPEPipm6zCmgLcLHSKI29BAT+KlQnfk
7muBzhumQBjG+pb8ZBAeEkZR3zGaDhnbjd7R9WM3mt5m0fr3eiRbwDHTlzFkXWFXiU+z5+sCMoxC
mkM7Ct/cVvXZt5lJDfLGitLH6qrH9oje1NjGJtQASpw10SE4AenK50txxzCGwRfxgtVpmp/kFgdf
e8A0w0c4cRY9MsTEU2u/jSQKwRiygWZk9a6bd/wrbSY46YjCy/tu8d7apTqBWPnMpxgsAV1LMwIO
NiG3tvTMRMvjQPdeNU925bS/hZrfp/9QP8uH38zc/1b0ZGPFRdf+53//K52SPq5t4BUyXRCVNoqT
FTf6JxZUFJpzFvcUp2C3yk0+aN7JSeksxHr2kAnUHbEZvlj4JYhmLsj766JwB7LS3uc9Ub+aPLaN
QdhhBpJBqf6s55r3aE7zZoqc/D7lQiid9pmhQP2bA/8r5+524LbgcgACLG3q/v984EtcNPZMjfZI
Izg9araFXINy3maCvAFLk6ykFvAIuffRvZVEhKlJcjT+JN38Fyfvr4TC9Riof/DfKoV0WeX98zHE
dZzYU5TDxuq7+R5jzDHVk+jIyk/3PRBghxJ8DobEZxeU0TXuxQmUHMSQfwOT/Ctc+3YcgNI8PKfC
1W37LzThtJxns0kdhSY9xAmCp/e4uiRawSA4tsn7sCBXLjP7RXcVmeqpPhGXp/yhQrUfttp18Lr6
woJ+c4OUKQQzzFcZMzoxAoGpGKZRhOrXkDCz0LQwVo7ttdJagjYd+uEwVknKRD4dlLH+abvDcJhw
IKVe6VxuD0RpO5cuW97/76f/X1y7cG1gVoLAWMnizl/EqL3oXBLpInW0dQNoIVZ0Mr9IC9GVs6sw
NETmgsOsHtlb4rexjOpIBiH9/Wxh2T5dilwRxSdG86Bb+XCE54XDVEX4X6tw2OOdNzBSj899iJX5
duT/Xx797+XR6z30P/7X//w9QP1LeTQe879qo9cf+rs22vub8IB/O4a9jlx/CKOtvzkO2meb2/Af
ymhT/M3WdZ1hwmEHj5qT9/m7MtpGNG0awuEFwkVlZf6/KaONFdj6JyY5bEDHWInQ4M+lI2kL//NY
0Oh2Uve1ik6YxEn9VNSGim6fKgN4a2R0cIkyyL9puL89uz2gfMLTLZKDmNPqOOg/bk6D24OLjxJT
3Oo8EOz2fdEtd2lMJrMZUfDqMvuAjOyjE2FESaVoLjoN4UjmP+0WISRD41XA+ooHCvbz2h9o0Czy
48mFisRWTQZOoV6/BxISQ99SJG0V0aZoyK4r2OQFs87E5vbL80D+2b5alnNP3uXGhkF0DDVBGdTN
R5QuW6TFNWR7HdiKt+rI4H7cp2lgj85p7dB8EdOpABnho9MACsoPF+G3trJtCDUhwXfs1uJ+Z7eU
9sgURFND39833LnYIiO3N7KfxpNhhXRNw2oIJk0mm06R+R0dh0YPN4RSEjhWjztDiz2qAoQltzdW
SMoqBn+pDlBwUtGnjnZv0zdJQZKo+CmNF7xz8w7dnxG02pwGrU07iElS2ywurb7SrFWQrcXYanil
HIgIPLSawDXm3Uq9lAi+gWr/shPnKUU8euzQMMRwKIJOOuin1YNbzceOQOStsMFFYQTyTUQxutEP
e2JWWhd7n6L6HAfCgTqCVuFcF6RuEYQXXseQ9UxkqDCg5fLgaGSwk1xMkThtUYHQQo+BtmyAFRG2
vnA+0jCFJZH05NqMA5G2pImWcP/65bM1dlM9/pw8CCVE3bB1JKQV5EW2bTNBk6DMnq3R21ZuLfyy
IBau7qitEBUqQAyXU7A42IXdJgl3edcAbdJG5EpadlqmR5Co0SGrUCekjvni5Q3eoA5Ez+BeCUHX
jpyaswMV9Kws+XNYcipj6C63o87Hq1naQzxwmOwc6NPsgT5w4WTUcp2mBXbVO5S20wElkwlyVVU0
AjFAzUcaM3GQNvojWcg0rBMjenE1ArtgPfhGLVFGZYKlWddp98LgZKapOlKK+Dr1Fk0CgRQiW6sP
uk2Y6Yy2qB0IxmBzprSs3MNqiE5FSy0he5yjzOMIBORY+jeoKKxXKhkcvWGdiHfM/RIT9nagYK8Z
ut9J2TzZKiEM3qhB4HGfucj/jjT7Z7Annd+75o8s1PMPYIltbUHhyU/mTE9FR8ts6gvbe/dFLcVX
vejx/cYxTrI4xN5QPimom7vSbA+eLDD2a3jOoHFT/J33LGjynUVjZZ87W+zLfHqRBoNFDAikopJa
y2zsdDpgQxzOGxL2yNri5qnxKXRzq+1xdg/Nvl/Ug5zsnWHZO9vs2d1SG2JZvDY6DLIEoc8eKseg
XVCyqqgE5Wqc8mBR1K7KckobkBwNiVEwi9Krocf3KLnKwPTjWI53+fzatdqyt6om9zX3YOSaepa8
/JoQiieE+9UZ3GM7QnLSNedS5ubDlHMh57k3nCvD+ibo88VLWe1tMrr8S1wNLN35GgM05kQVv8Yj
EoM+baKdgpMV6hT/ATGr1SSJoKTzRYE/P+u1bE+uNNeG9cAyYLkf2vZdG6IviZmiqTbLOVjaujw2
obtDiLildf8NvQA1ejvbIXzGfb7MgSpsVK+e+FQUvGgFhHlM8hsbuYDK/K8oG069V/0Iyee7MxCS
bEZaQpSQ2BY0E2Ej1bxEW0MgKQ9RC/k12KMNLm7QxLVvmrRaOnTXfuaMyNHig7WwpTMz/bws9r2M
w4reXVUFad9+M3Pa6KXn/Yxr870HhHk0CoT7NL/u9VnGPjz+msQsUYFxatbieLItGNq2c0y6PCXv
3TzPnzOUMdoOyyEcnPYg8pKAsDi6SiXPVGAkMxGq6pgiWl2M3c5N85PRoPDKYuOhwWkiw0MCRmVf
0VVFlM6uCJ/5HTu0bnlzJjatYQtCzV3cH+OMYsVgisApconG+qF2VH1ISihgQ/w9KdyEBCmqzaWG
Oz+avzhd6gbN7CKxcCe+gBFkWstnEzfcLw1lilZHslZRTtpURmptmjgbD6kYf5FzXwZ6al7H1pvh
KMBgSabaH4pFC8h8rI9MLY/CfK7L0vrhjG92nL13Dg6XMfYsJHXMmibqBj8T48/Oy4fHIhmeaNa6
ELPYzBTSO7cLO2X44B/xaldNr2geTqKcthM76WbKkWWF+km3ieOssgozofK2DlkaG3Dt1aYbhu+5
9UXlSj2LqIAh0zKq5HczoQF7QWgkpU3xJtvHHgt7YONTxLnXV8GEQ2njfSM8GOUTthnlIsWZY/ks
yjy9M6KIgblODx01xZ2jryorGF3kAumBKusPDXxOIDODzFdvDHeC3bbPMl0GkT290sx4j82qgg7D
dnpEJsj18VG6wPhK0X0FjOgSiKZAzOrO6HdZAiek3DlyKrj5yb6ydMCnegRWZI4ReyM/epeOkZwt
YkYpiqJnsUQbNIlEEezSY0AZAtSCLigyEjLARi8LrHE4uvieHkp9zI+q4GN1apqAxVpNT5x0a2Ns
stN2OBEQnwTOQLMkBU2wz1lsZPXaBG1pYDHX3luQKt2qAUqH4vokjIxNmBy3k/KqCwqGehNb7aFu
FNgH1Kg7pxRvVB3eZUxja26LQEiajlOKObJM5fdoHrb0vO+0tqIXY0ALq/QMXhbjOd7So9NrT2xz
HkYuI5DDZ4Sv3MZxq30nR0aao/biieReSUBTS9vdkeKSdUt38uJ4DqIYRlU7L+9pxc1LSqt3UIrg
WdLd35l1rF2BXWM7uUxmjoXrgeATjURYKnRSR8kpXHVfqnjTVtjr4RhCeafhI0r9VHTZuBMaIa6D
vTbT2w+gZpRSZic+NZb+M+5YZ8D7gIJcJ3vLUTswTzpdZVccLZUvgZUT+ViDEvEdvIkPwLlQplvZ
60SHd60/6D7W8/COzsgSdJ5Lr361zuNlRt7BWsEnRliX7xzl7LcegVgQzdVbC5sgcLy9qRy57wHz
2k1ZsG0UEcZsKzlxe62lbEDSmLnICitCHzEOeu6cFvzoyouJLQ0iZswsWCmN9n/KihQgxmNZGVRN
qHgJcO9prhO4COejIUeGKhfVVYCJ7SB19nZAu7zYOIspzLZgKgia88qDjYwUE7J77a0Xrk/CREeR
bGZbpFuMECdtyF0/H3v9yOTNlSG7LTDJLsA9X7A0gzIrojNB0Dlim5oFjGb8BJPQBrmOBo5OK/HB
7XYq0vFYK8INi4EAPciKuwq7DXNOBGaQbEWJwDGIOZ+ADegerkNnRl6pJtp7WZkfk8G1EsNqXrwc
pm9qfRQuNosZv9ALRXGxNXqmx//N3pktt82sWfZV+gVQgTmBW84ENY+WbxCyJWdiRmIGnr4X6NPn
r6rojo6+7xsGJdsyRWL4hr3Xvn6p2fpsgOEW3ORN7iBh+JD2FKez5507Tg5Y+Pjw07x6Nhu3RBKf
LDejuV6/8xByqVsPRzg1kqtg9aQdj7Fslh8ywGhvhWwjAgU8yA+EHVKO4Iozy9u0o2D3PNVuie7W
+tEwR8I2SqHgli9rKMRCY6BT+I/iwaLH2MZGw16Dj7xIuXIXdRJzEFZvgy782yVO7p1iea8Nt+Um
bBAOO+6kvdNBW50CCDOskT1Qh2m2Zh5RDWNuwP2U/ZrShZw3hebUJ995RxT5xbU6H9ZYfR+qAelN
SNykH87s7nNWar2+9RNUdS1hk5NPZGfrHBmr0H8IdLTQTd4RgFNVYw+dQxxCjVk9V5MT7y0F8LJD
DQYV2r8Zs2Xat1lzdGFcY1Db2IH9BFTlo03Cs63EB/GpDEYzhYaqQmBd2XKbIkzYThY+ghBO7wBM
cnESxSu9hVvGFNriFyHXaevJhcOsbfeL/ImcZ46abpvGdDA0Dj+awE2Prc1t1e4Ggsva35AJ3cfc
Ki5NwZiYeunsdMQzNHXpR65Xn2SksE0clRx+eyIIbtE39tuVIJji63k20uErD1uNKxYDemI8DUhC
35TnF8dEfbUk3B2AGU03C3Q99rbQiaLFnfQm6z9CZiYMs+7NJUxucdqh+oS+RO1KUGYDSkcvPwY+
tc85RSo2ZeUfuQfffstnPm9900JXodH/dIJzWgWa/FjbPuS4SpiNHpjocyiBpTBJscwbW54bPznV
QU/GNFiADZvs37bPSnE0bAakPldGPbSvssYB4dU7aXGSqrIJd/bMcbSET0L1N6WEjQElkfuACM6V
a81HoLlPhomjOJxC97NIvT3hevskNcovO4WbNlic2rXWVLgl6pGCM5keeE+wDbtKwodkct90dv4C
logLtMfvX1tGEzkTqBbDjrGnON6+KU1qZd6Xrc3ZvVsYX6P6sqpjJhCsze197TNkSpBq0e7Lo2li
BswgwLUFt9W56u6ncflw6uJhMu3+ZkBAfEhsAvDQ+W7zqlwLqxYOlVtyOloLawD01aqdH+3BGbfY
EN4KsAkHn+Z+wnVwaLwZcQgryGmo/QPT7QmIg8R349vv2I+zvYrH8Wzk9gh34Tdc5pzztPiToitR
TZrcWsNwb9NsU2VmYFPx3Z2BMr+EmeVfGrdbdipbt9+O2EnqgpvSHinGCg1DG6XYGYzFbV2338jA
/D1Cpz0KefSIvNmpY+T7LICBO9dMAMKy1rc6VdtpbN4aIZN9yHXgMBGFdrDMwbpFFtF0bB0B1lUY
LFD15wL4rGtukjZ5b3y49ETUpFxM7WfV4b9oBxGx4cE5BN5BrdECyUpzk7w2Prbhu02s13aS7lnA
FW/kxYyB5HY1LYy5l5vWULt84GJShz02Gjt7cmf3YruzPoxJW+yZQWBgjVGYWFNZXcysjVDxranG
IHGSytLIjdk015298b3y1a6S78Veo3Ad4viwSWzziRVEkH6CiU+ZOHQ3kiUTBCLONiSeFkrb2r0L
8VhwOTr5s/A3JcWbFlepF79CKVnT19p8J1F3UDUM0mGusSQ090bwkoyZt0fzh4rM6h9K37YjbRp2
xHVKFJvr1+SBOdH12fWhRqzYQ+cJ/BY9tPGomwq5wZoKcX3Qnraian24fsnFG9SMPeZb/HF2VK8P
Kh9dbkeNuvN9Pz3arkJHm4cPeH/i8/V/a9eXcH2o0WBEA5T9f78IszOhcIOa2k9r7sSwPlyf/e++
bEcQa6XRnsX6As01y6IVn5VZWufrF9dvTyuBMRuab7Ox2LujLkNnuVA4rS/2+swZkntga8aB8C2n
+PunBktfDnt5ztc3jUgGhEnrMyct3a1lW9nW7dMgQsowrNs3kUa9eug6vJiis90dNH1iz5qSBOul
jar14fosZD739xnJdfX1b3QUAPbebrAU+SN6HKrZLmJm0kVOK3scmOC+2SwgBQeO3yPh4N9NU0sD
yseEmhLAwiB3VamHaEH4+fdhQjdHfv2/vzlwR+EoYUVCr/tgNNkYxaYYKCN5Fq4P/3yvpFqHQ5lu
/Skeow6E7d+H3BgwyAXJy+Sv4zZhPUkNdYTpX4Ujnc183Q/Jzp6gwvzzYK3UEorsOkJ7OO4CU7aI
bf3kbIUaZJSR1aeZ23OU97mOBDU6BzS6KbcxNJ8QOk0KL2SJ65dGZlo7Vrqrwo4JYVr4QGk5E8+W
/8ESaoxM1PBHrZKbyalA0K8P1+8HVYbeMksGHHXB4qH5h5u3ned+iEJUspHOQwQ4RtZhAyw+rPQW
WFwfZZOXt6c6SfvIEEGKKmoE2CLrLvrnIccPHmU+Ko1qKh+v3+f/TyOgmam5AP2UltPClOrbqC5N
xRQPMNKM04HYCxE5IDUwFyg8Iq3fEcPyvx7K9T9dYZo5V3u++eCsP8FCjAElmx+o11fRz7lJDb1+
3Rgz+Qy5IDO1qV4qj+MudeH6G9g5pOAyKUbUoSZtUlma0L/kVB1U9xaiRmYrShCystyfw6Q78o1G
5iIL2FLNdFakznnMjNsYF2HQCMV6fdWMEwuxIfdz2Y6VRunixR+BqB6lao6DOXgHAu2etRO+z0U5
7pGIAqmDY6XRrc8AMlxLd7eqc4FJ+P5XajwDMNF7YMAgRr3gbfbkjZO6+aGnWsdIMoaHYv4qIJke
A87jYmBKl9r5XW64yNNJhFntMTiMaBpOJLzYOz+IDLtI95WTv8mA1TjhB2GGTanrw1W8JBFrNflz
VQOVlkX3h5KuP/ceVamRvSUZVFw/5XqJajafvR2JUeXWX8flbCQ32JWGQxiI/j6t+LGBEUClkBjE
J8wHhR6zQ9qQ8ZWPw8bsIPX3zteKW0SrTT/hI9hIbePDNTkuqtkXnFWAeeIp3g0jeng/9D+N/K0t
xLLzGt/YhDkNlx3Um94nS6gaBbHzKVu4FD1wljf+rSgb8OTDW1gOt0NTzZGuaM+wGjgIr3T/0Pbo
CA3nVWPdqHqKZYjS7+RMvBg9EVRs8+gyy+FoQWeAvICrDVxq9TFAddlAnTnkUVE274mX9/iefGYb
hn1mxf7RO9xVhW+LfVVO9lmOb2k3Ni9Msja+PbL/QyMf5uPaduaPk4SOC7PlAFU/RX9sTXth9T8G
L6Dc02tCvf/Jwib/5Q/9B9JPjE9C/eoWkWzqxQgRK/BhGKD8N8ZY/uINf7fzdB/kAsUmqDFBfIAc
7C90p88J8orV6SZl/EAO9gxklblnaHnHLmQAwlhiM/lTcmzQ/mWFG3AFRyPep1UIitC/J+U+NvE6
kzVhHp1KgFCBTbltZIP+b5LfmFC8jUNBzm5hna4Nj4tGQmrZGQLgns7OrMXGqsBOu6neOW34SodA
jhiWbIC/jFvan8wKfo5T6u6khzoWVxLNksOtRCXVA0o9AmBqEJROwDZkVq9Dw+K9xYaBqKyuwFOp
S2E9NE+LzS+ekSpFCf6xOEGHQGC2aEgHBqEaA1QFas/JCDKw0ZY0t5xaHF2ee5fOhLdKz/twgcic
yv6pKnCjTs70ZlqFe5BD9zM2+nxneGZOb89h1qaKyUVK4VORZqXKD8kHQx/u7Sqp3EOKenrb0zG2
pBU1pUajPy+EG+t1CVXEL0D61qzPoDqQd4w5zVO3nFybdZWRo6jYu8FMinkhzpABauRrSFxE0adP
7kONmH/nAPxZR1uKWYwTmTr4XM1QNysDjPbcu6/tGrNsGmMjY9Q3Y/hARfNzdgM4+DUUaAuIukyQ
JancerRi8weW0Z8MtmEMSkxLY32uA0teuLYi1u3I9eGXbTp/b0y0dgo31o4Qqk3PvffoIb1c7WEv
isUKrckXhuhkEyuQHMOEzJO7F4Zgxz8EufHbcwtkpoP5pxkhaS6T9VYlpJAqe+XSuMWLDw+erRqa
VJQk/V64oX8gedIEKMr8GbE916zVksSgewN1tr6fDEw4c0TWz+uYdfaDSezNvq048mIkxeeqauWW
PNrPsq1eS2igmSBnIdPIpWWgT9pzy22ZQV5L5vLUL1zY7Vyme5yhe0dyO8U1AnpRDYegm29IDrvj
ggUALqG5sUmv2ZCi7tNc3qn8zRsSb+s3+s1e0jgyHHxdoUQdaCXL20iuJXkQOFrnxTtD6AbN6DCi
tUH8EGOXr/LUJHzL6gTwXuDaRwvhJvOQ4jjPye2QSeTMlJ9uXu+Fmn9Jo12OAH2zTT74LxSe76Zy
DMZY05HspDGqVIMgsUN8VUgC1pp2b4bvPeFMUKdy/NLT+EY0A9NkEZmjQzNSAwMXsyDpwtovs3kk
bAtdOfsYGj6vplWuPqt8eNdsDlY+Chqv4TOpRgicjfWE6YfAMNvYFDputkUlx5vB7O/bIv9mGOgO
Pj5wBHsDIQwgUJjjtlWcnNP1e9c/uD4kq6CwWPEW5Gu9MdfE1rBQpVwftKY47bnoBoViLDZjd0x8
924EVmmGzVNRtAAKvS2IlCgf8Cf4FZXB9QEyTf/32Rx35FYoK8FiF1ugG/BShpuktlmt9MZwmWNX
HlHcbQMMDH1iyn3CTJI1nRvvWH/qNVB5I8nciIRL+EoeZ7dFzo0nDOt7NXEbD1MrsLbl2EwRwWTn
zDRnKvxkiqZwRJPH4HaXV9Sv3CRbKhSKWB9jrZ221fn6fULe7GMxNjT1waNmfL9fetaTSfY0xp2P
/6gIIwc7c+QPQHm9JKrtnklhAZorZJV1FgGFkN8SKpR33gjwsCo3aFDrPflSxYX0xfyy4Be+uHJk
IkJ7JWdS2jaj34UY1/AYh/4q2bLbFH0LZae/PlyfXR/Ai9JSXZ8ima0i5MzKzC4lEsPLtOKS8tT6
rnuX2LiAc5tQtZrOCgg507IvaULt6AwfsmIF0+P6Ja1evfGN7tTMsIavn5Yg4+PvpwUqfDxivL/R
k9C7AK/JdmnSbIfkhfycOMH1QfO3Tdb/yp1KZuey3Cy8HQgNH80iMY6O6xdArz3cA5SB/zw4JaVi
ayeMcq9Pr38yY8CMyVY9AbkoLqpDZDqUyV2p6o8rD3A2J9CHWQJqvRwh3F4xLNfvdX57O0Dl4ESl
8/MXAN+TPbBQ5ei+Mguvz9hHd+e+fBvXEL9rfF8xSM4EotmuJMUwAa2wPkAiIYJvcbOc8JRuFzoF
s5m1i/hv7EgvnWzcGxXwpLFNLvZgHNOSOTV+VmfjMM+LDLj9MBmjJGyY5TmTwG+vA6bNa1kPCRIc
qWg4xtZS//ogkj482PBSoA/YUZcE39XMlJTb+lmwmu8dRRlOCUcMQ7yt1jJcyFbQtkyMDVZNBwu7
BIBBC3Omr4XYWv7sb+wSl8o/DyFSypMlaWGJnss3vK/FHj/QH3fgwDFSRSuzPoT/fubo0Ns6gmMU
YF5wmJL+LnPi7q+AxIfsAhi1PhEqtAgTNLNpnzrf3Q5rj1is3WKIVxIgHnPc6wchV5ZNvsyoOdpG
EIvD+prJRzeyxKckrytMO0FTojlFwduxAmJAWUzGcVlJljJdmKeG9emvQFjW1XDsZxeXNbrloo6f
4jAsD9f/Z7xSb8YrvqdtY/cQO+NjFyysc0RPrY4yzPHcjhc7kHxnYyy5NkIGWIchq35cLftIT5G6
JB51K6a27X+DfF6/dHH0H/EanLu1yRvwyOxix4QEQBIi2OS1FwyVTrhz9HQgLZSmTrF4CogEdp3+
l2/PTymU1MOVnQkqsY7AT4AmuH49yYGZZ5PwXgxVfxE5wSM1Y4WrBGcCzowjYH2J1Xp8NjikcEUN
qHy5OCj9A99Rc77iSFH80RA5dncrWj7C4UrhvAI5dQ4iXYcHyX9SmTOQF/90/ZEz+NF//fTr12aG
BWT9v1lVabxmPNjtxAv95+thcAgfcZdHo89+Kukc/REkVjvMHGb2enRxhFgkSS+YyKf14rJ+r3F9
0LVsIXbX39gVPWrm6/uQGu2PBbv2Lp3goqxNuropEeNEAuhv1LXtthphh13PzetLHMiv3YDiZk+3
tuVNEfyKkePn63ik1bM8glW9v35FbMPXMBXDXixxRXDlVG5dFbdbSwycKuvLup4v1y+vD8v6B2NP
auUQMnO/vvJpNvTBceybsPXupJujLuHTTQWh49wg1bZ2DhkkKkLp+vNQFIDmHU75AjMhE/Qf3MEM
WCdFjqS5AZVzyHX97PS4PcKsv7NKi/ZBxsC+1vQnZi0bOFe3Q2I+UEEwjOTKZecdARoDmuFEQ9dD
jtoftaU4B43IrnhX7Xr4XTPX3FQEBgW1/SPt/A8/D+50bYU7Okrk4mS+8W57N3m6LEcomNzOzS4C
pXBpRf3h9UTras98AuLWElGGKmdWaAza4qcMbWwAg13sc/CzpVozbpgsDk6QHXXivvbzxdHxbYVg
s7K9cZfY/V065j+rNuc66972I85WrD+/Gce3TwOzygF0ejOp+SmPzVNHPYYsFK35XJ6FNrqdCPB8
Nbl/y5j+ISB5YiMeLRFP+9oFDjL5yf20WhWTGltWMGOltmmMKVIpVLoRUFD1mzNygVFHUWYn5IHY
Jja1NrUbItuQP7AtKC+z9gjxccozRJn+V2U+eCJ2f6sYfzb9CXf5ihp1KOQuAIYsXeM+ZHCxT62M
YLKx+2OF1PVaDY+ThrzSVkZ4uJ6MDJ2Jf0gR/5eNeRz94HhFBYeNTWTT9Wk2Sfus5zMyBBQFc2fd
W/liHEJVhtFUCPP8/7WetKDd/H/RejoY7dFI/p+1ns9V36n/sf1sqjwpP/8zDfdf//Rfik8R/IfH
jxJMiU3rv2g+A+c/HJZWvusIYIk2osB/Kz9h4tqYTzwaQsd3bf7WP8pP+z+A7ZnMGTyUibbj/r8p
Px0bGu9/Vn5yP/JMz0R/HZhIwbnj/FflZ5/gsmREDAVqzQKxENXcJLp/KVw72IrpvRkHzrpW620z
DcNOuRZUHAwmSxGzM+IAvRdFCIQxiIs7oR8BQWKCW+BbVIYVORXrYy6YwK7mu7mpCSA1w99pmmMK
X7KUJh8Xq+OmSICSVlPfTtVO3pHJTA5IZu7NhnBE8l+CXTE5xoH4VrQFPluXGekYE/Zq50l0HnkT
yAMLBpaM1gASl5gBzHUl6XBVHh7qKTyIUnoXmHAbn8FYhmdnb/FC2cAofCEsG890ORGDuWnXmCRQ
sD8JEU2g2JvhmMYdl1c5+nf4wQ5tW+fPaFUazAaOf9LZckqY1gCQtWp29PhV9BiciwRYma0muFaQ
1cqc4tjwjv0U4AifELTM4dh+GA63qxaeh0zT8GDkiUuwYMriguMl8sfyq2HlwgoF8DwAYeuId43U
NWtatZAEmDGF+ZFXyc08GOoNwiaXDaRUTqJhc2r2uBxVl74SVpSPzq+mpQwPCOA4W5IS0fJeAOu6
KN71GbuNeyD/p2CnHJ/62JaR5QK6i/dFNc2fy9DeFM4rINPw4hh4b9N4fHLMtDwtOXI738yDW0G3
NQjyk/3iiXBujy6+de9JsCmY9Unu/Pg0trEU5sXrjQuD5jxSWZfcpUMIiyGsXwcICQenZxe/JIp7
TE2aslJ7ItPjm7jlmjrGI65iEp6a0m0el8p6L+sF4W8j3qZKAGv0yEid2QU8MVlg02WQ/QLy/Eyr
Mm7DfkAVPGq19QGYL0nsvcUYYTqbjZ7dSFZhiXPQeYoat1Z7XZQP+Ajji/N3YHqNwfSXy5yBd6GZ
e2yEkz3xhu6M0D8tYzu+1HgqUY2Y3d6AQEyjD5BiqUeCYyHmszkDFyqbL4tfl0LeFw+EUIKIdj7q
wqo/We6nN3k8lI/I+qj+THhCjT3472p1EaWzdyprsyRZNL8XZDvss6mWHPf+sAn0zFRMGA8IKnxp
1hc1cftGF5z03TqPXkgFV3tAZOpSWz7VR+xECGE9NsiOeCTk71TbhTxbtOi9q5sbMmLhlHYutR0I
TnpIYlYCbOK0CeyDvL69dMbyqKshOy1hRlwhc++1x07MlgOoeAbTfmdj+X2sZPxV9DibbWGafK4l
mVqr7Vhp4DcsPDCzJ8wsNON8BijTzqiZWhqWaV3s+GIZP8UcvuiEdKos3hWp9o58UGrsyT9Ogxsj
xNhVWXAFaaLDKGuyV7NwUeaGISTS8p64OLz2Tn/Pxiy/L4/yDvT4pfKn9AKCw9gm0jT3bmpHvRWE
QD3a4RiqejyQlBPFE4kp2cC4sJ3s5p6h1xZvCaDNUr009huenS1p49MO3GtyJ6WwtmloI4swxENc
+S9cgsTDOPZ/VOtQldHTbZOqqPZ+Qc6LWVLTDbWDEW2t7EzXP6Ya4FWQISmyfH03yQQhKVlyxzww
xu28AvD6rjdu3aB/KmoGJikkNQoKFrGj7LE0pWCSZ7hjvD/2T0u4bNTZdxxN1X+1fnaQ8J2OhsyJ
jgeIsmGr9y1Yt+ynMSOg0DTI1k6D4gFEUhZcRiyQeRqznQcCAdCkSnalD7ypmqsFgpPxsKiUncqk
hr1ygj9Enb81DoBwfALoZQzy46v32eiTuxkYNZ9tHPO6J2QsZEglc/Gky+8i7/rXprc21eQS5Bp6
J9NN+z0p4RiDC3xmCPVkOpwb/DCwlsm1Gz0TU95a743cBFRAHSvm77gmV7DVgirQUsuha/V76jF/
TgbCU03+TliWPxqSWDaBkIC63Om1RPEJIgdMauvFN8rC/DOa5e8l0BFGsG7HqOA3QUvF1s5o/puU
gn9W6Zbkqb1jYVsrcutomTZxIOz5t4lG1G91lNpyPtgzurhMwXMAcYO8Gl1fsmRqI6krD7z00xSq
sw4ycYNUdnoILGXQ850ncnujXpCvXS5cOJwGkf4kx4LL/ORuF7cg5ct4dxP5SoRvsvfqkESssEWL
O/7y6HO3vhNMx9DHV+ws+oMh/K9A5fEjSDcfDsVTCwlozrzHwHSTB5nQHIQddFwICXQFFb9E6yaP
jcLPOc2cmk3hSJhH6E2RobLNWY34IjxYmay3DW254WRhlFsIf9Eboe7Jiw5r+W0weMt9h/l3K9kM
noIy/bUsnkQs7+FHcPcGV7pjZQYkSus5kuQQ3RWuq7ddwWxZlmmxv04wRNnTCpUoWOCMMGxb9D4W
7kyHQzL74jTvDsHvJ8JcLNBwCWtB6JWz6pithel5WVBkoZ32drYHu0hxgOUaslUlVnxp/cD6Xr4C
1joVk94vSi6ndnG/ZiHU7ZICi84dj4tP92de49lKFMVV8QPRaP3E3OednffvknYM+zjHTDEnO6/y
2nu9uYa7kq0ZkgIdWX3zEfgZQ2rwh7uwHodd7EGcF60gPV4sxbNld+csRrCRcP0+wKEj5ZNfwGkC
6xHRH9mWRvJjzs4pxlSGDDaxYcIyD+6aSuD5snvPBvc5SKbHtrTUjwHtfulptuxp770EsfHKZWlT
85a8C0t+KXcAcJxlRKokPQFhVDBbfMiMzNh0Ayvt82c3GatdkDcIAwF+Hk2m7NtUtfGPyZ9/2nPX
3VkJKd9heuNL2/0c0CzBTh7jC4v0u0An5gWgHf2d34lPTwU/4jr+VOyKzyakoZeyJzitkhD8VLO4
L4No3gcXRQTkbMbzgZZPnh+yt1PEOS1zbu27BItxLaYs6r3piVSa4dZhcbQDrlCffHmSS6y+taHH
jec36XMW5/1xCDDKxr3j3acj74fnVhgwGludHK3OdTa6fyqZcmnM8TvP30S/3wgl6jNmCU3QsXVY
IM0diUydGRZa8bEBuxUZSJAQvnQ3fvmUFc0IH7KOwjlsXsKOg5h42eH3VKGI9/VTErQgVGKzPdcz
aKqqeuatou9tkxr/ooM1KF6KGydHjBPo9DORDKxTHfR8KCyeGkvvvClRL376sNZZQ7Ew2on9o1Al
891Cv3LvPSBqzOhqk37Xm95TX7cP9niOqyb4SWKAQ727hM+LaNFEV0t5m1Cucq3uFqJzXSS98bfN
zX/rroTNukTKbKwHTtYEoEUqScibKASnnfMnbdmFsc32T0UJLwIz9dK+u4zUvpw+/CBbPvlhqnjl
cdbc4Nj8ZYsHXIucSF9Wb1OQtrBZa5u4JsjAbYEJePIW9RE/lE6C73KcvhnAXRRt9cfcOs+G8H61
YVk9lc5wnt3+lusRV5AAQF3u6ht/DJJ7i8OS1fPYMRz64Y1AmQuPqhSxW72vFqv5jjs+R9Em/n0w
uJcF2jGU1T9O3KsLMuB+l67KOANh5WpkRkopgOrNhsse2wbnWCLafPDdXSET4y3oQe60I1TcAFxt
FRvqbI3ZFzlbGTNbaz5V8fSuq5b0WIP4yZmFJUqc25hh2zkVwjx5gFumhOCxICCV27T/jAXAEuoe
phG9idolgWRDm/DllNMG03p/KVu452jpmM7YyRvEuDKi9VjQQq/pVuu/uf7Dq4RDuXiQKpad8ITj
53o01qwn1l/0WJhBL62p3kqzEqxvpq/AY4yf2hV7bs3ufgziN980GLfUDiaPdfJ4feD6fFZm/Wh0
tkm+4pJGCq6d4IizUxZeFpADCrBbRKFyH9dL+lerchWsjCF7kmQYPyyy+DZuAinbge7DueGK7cwy
y2cVlEk/3OYMfRAWsPQoZ7nsTNGxlWiU0FE8piVAP+I+dJ2+W/OSHTDAI1hnLWt5DNlUBk8DWwg7
j7a/SNGT9qGYLPWe9vFD9XNkB/kcjdSWe6dgLuya/q9OT8aexatgb0+e9RB3L3qa010bwDJ3FnkA
ElqtrAQ2zLN61J7wwdz2AbT5pwWCVTWwxVS/rpkL3ZcaQqy5VXpPJpS37ZIx3MZWe6mmXGIj9Nyb
aYjmMjGPWYexUNauukWCoA5lljJcDdL7QJgQH8D4yIKYriAQ4e2w5G+VIkVkytzkKRvXrFMfJ1JI
gayy9MkqxLH29HeIPBp1K5K4kUUcalLSOLM4nXEUDR/GaKCzXUrzkMngR2mz0q3gBRyxgvQjp2Sb
tkRSY4nsRqd7XlJUPIYMPlK4b3MzqJNZ5j/6XHy4qX/sautGjOqX8kK8BYX7bjS3ysWOho1kEwPN
g2LLTWuIl/u+mz+QYx0WBAjmmMOA0AbaE5/UnPXKpswZMftwpjG5ZCV8H8QtCcGoBQIK0khdtKLH
ka64URisS/Zsp96wjy2Bu1HMPYvdmEe5Sw+4abLUP/UaOKDyjYOczHvXn0QUezdDMbqR0+vPIUWc
Adb8yWgBzoYmaH0Pl9QlUW/ZGHz6k/PAuftQ9tl77NR+FHYF6xrzzvVFv6Owv/6gipX2SdfZiVUo
SMSaG0fNbmwNyPDE8m5LMBXkoyJHbQLawqGLUQrhQfHWw6/PSChYQsYHitRPlgn2OW5MztJiPs4F
oG6d+1GDTeSYZcb9MELR9kr3HM4FWbwFOQlQK0SEqBNrTG6z0w6DdmfO/TMXnkcWONQ4BUVkEdtw
Jhrakb0zrsas4h7uSHORsM6w7E+pda5bxyDJXspL48n4bHRfRk/T24QCQVbfGzSBzV0wzcEhIZR+
RzgqfL71jSwMq6frCV7orLzIdbQXMdv12EL0ztHj59X1qi6RXr41LfSmAMInqA/js4u8LPc78t0R
jfYjhsTKoI6ilnmxdIUkI4Q9hjofwrSCdcIugLpeJtClvKNpe68j+sRdOBhP2CUwez6xi8Vv043g
4wQrpoDUyaVDCryg6+L2+gZvCs2Wr26lyL+KgK14MJTuwTAh81Aro/Xv6Q8QhcPJqNk4kM2KOJj5
dPyKYgzzgDV/j+VHq6fi2ba/faAVwCowfmXBZhxYwma9A+l8DmzczfcFK84NYVTYbwyYXDmEUDVZ
l1R0vyyAvKWiZFpscUTT9JBK6ye+x7bsvTPcZGxHJrrSoGOsvwjYg316qsbNwm5vp1Kn3znWZ8hE
YoMZ4di1wC7JZ6aLmfUExeS7NnR4e9fDrP9pMykL2q3ui/4wMhmTgbz4LSvBsJ0H7I3dofJmEh3h
O0OY0fgInfG+mxQqETMFBRgHR9KN0xubUn/bNS3qdfRPydDWEfBQr+DDmJlsz571NU65YoS29gBM
Rjgu/UtsSIKQIEEiP7P0/cjfSr3q1ay7dA/ed6MLb9mx0wEEmqGFI8wdHJUr1b0gHpQ5zUiWY2/3
u5hV0CarKnyzCfv/kA6YsJTs1BDwUC/5Q1bqczdV3+R+soxUDOAF0nsDHm79yt7uOGKCK1TzFhoI
UnOVP7Qhiedt8tNWBkkzHhnjxZIdvUK8qo4LWsUoZLHvOK/xR9dRMRXfdcfhYDv64sZrLFOzUquH
ifMq202kky/snAj1Kj9Nto4aYLM2CdhUOboTlnMb24UA6rk9JKvpNDjc5UKnvbO5l0BeNlCPEcDc
LbdCeNwXKmoWZ9lU9B+J+xWk6ou5YajS50kWPShZhw+oAVmTfYz+mpd2JsNObyxdE0LdH73Ye1SS
X5hFzWelrFs8uggdWdjmMeRoZZByGZ+kWX4FqIQmhJp7tANRjLmUXIFy71IpbwoTwcHQmSAb4xpc
Vn4xU+OhxlHLtOdeNulLMtTP5FQm6xX+QEjWjuLoiXMEM+QjEN1vH9EhZaX/LofprvJ5cxhRNGmN
S9iMEtv4lcQQKN3cxQuURmbAJsflMi87FNvmvrU0wTcDo1XHdR4QIcGon7jiYsylan2HG/MbW/L/
ZO88liNXtiz7K209xzMIhxr0JLSg1uQExiQzoZVDOfD1tQDWu8xKy+q2mvckDKEV4HA/Z++1fyZT
85gLB4+I2ibe8NQEzsEv1EccpNhp5XhJdvUPsBz3E4blPqEFpxt3RIdtdPJMCYp+7bGMrJKS+hEe
qk3XZe9KqzArDuoTnPwqMFsOH/4HFipXwqRsyjLhSMAtOqvQeLQc+zhWKSZcpJl4jmTVvpa1/TCw
ChhK4p0ZzLMyxYAlyLSwiOnV9jlO5cjFHkxRDgwjeV6pBXAjrSDBa2D1vMjfUB2dVq0bu5Rt0Bg5
iLOSoLlzWYXofc1dcFQ2aMLpOlY/KAPfREeRf84QYU3KSwuZFWMWyrxpGDmoxHhZtvUPZNjnwB6P
5UBCQaKKJ2WT79CSR09cDqZogHRjmf0cxbFA1rrGzMzqxssPI2hIw/uUwfAqeoBricH8sSy8rVMV
1/UEp9a6ycQWpNZTwXcv0/bGZ58CsghWYROg3qqngT8Wmg5RDTsRmnwBizouaryV3cTW1nHh8iuR
RfCsGxIgwKQTf6PdA30jjzQRT6n1CAuXtj71j5KnT9SgsToYFEPVL5pxLKNS/1FqAsCjN71GHlkl
dmBNRyvR10lKtcUfol9NYV21NlKSmqo2Yd9bCBVkeUeFflmXP0fqYE5RgZuKrH3ReYTYdXc1OUJI
5/GR4IGwc5gqENz5R7q7BsMeRqU+OLYEuQdpE7Eqp6U6BcVWi+PrvA+YmFLMQQVY7WKNoRcHHjCH
YtjLnkxqI+rlegrUjzCN3oq6wsRL/hp+9jWrcDSD+bD2RnmCltSdM1oT0UFUNfx5HQNNHYQbLHPx
XpOUpQQeqlbDpkwuCAnmIG3xTbHGlBH5avHYUaoKyvFC47AySZHexHlNTdYg4NMFfCMMy1ypvGPi
idxQK5J3CIPDUel1CmYqxrKOjNFWBAVDHAG5GtvOhUr3lvJWWAQ0CuY5BX73lM9Avgoscdfbj6HB
rzxcObbxXmQfddBbj15Eh0DiVDcDfU7kMdDvu/ZA+5GA1ywEtqVl5Dp1vVwFsckcw6AuaQn8S8y0
ih6vGPqduynpCHLxCdwO65mRG6M/lqGGWQfWoMTnJZGCXdnXU/ehVxYkvan0OMuNTBsjY2dqIyEh
ff8wmjr2Qu1uwnDBz0BJQnd91I6IMtPCnxs7A5LiklynKlV7zoviYKpO24g2bTa+7ZIiHxRPI1U4
GYYPlZ/Z6Eni57QltN4ewL4yaBHaZ+5jx7/Ra/FgROPsjoviS0fiiI/DzFq3vX1XNbhfx0iwbEl7
QIYhHqqAxRA95N4LqauWptzqTXOP4dFjNPDdjbuZYwtYTB5bNHFrjwrQKqk4Q8D7nHZy4uj0kKRg
6deZi1iRfyMww9oGs7WR+KOW/eACKEm/DcnxQLrOHMXzfhWJn68LxipnAhre1w5oIJAAcfIM+a26
ERigcZ6D2S7CbZfFiAthWkWkF0ARe2KCK9cuECSMDlHNDCT7QCBLhI/5GKZufUx9FmG2n1vXeji9
NXbusF9b5VUfyV2e1Y95ACXRsgNcxGPGIg8LpZYH71U34VQ1yFPqYedTlcr2JqLrVdqz3q77J6r9
3WbofibNeFJW/jm0KFHMMl1NmvNKXMb1FIZbB2tojfdhlYBdK5o0Rlhe3CuXD6XfotNn5KGqL+2B
+fCb6cKogtW/8Y1B31Y2BYUw5RgoJpjBZFVnNY5NNNGiQ78qQyxGctSrFQRa6LJonFRzMJCTbFJN
Q7OKCHkM1o28DyjpxIjJMBCwgNOh4ORDcKsF7n1jBddMCyj9T/jpCjTpemKR1IPPozEH1prED/sp
BQX6EHejJHsTJC+2Zz17n92eqQh/YQewR3np6oj9jYq2HxKiOzPG8om9ORT7fEyuqly+yaFlj81e
baa7jlIXMSBR6r/rSqtGimEuQVNwMGf2/2CRDTjCr8yfHUXnMErxuePU+TllcLPRygU+5S5rj6Xr
lmiAZ7qL27yxNtJ0T5rf/cLat+pt8dNT4ED1ilcZwkPOvhdb7xYceDPNP3M0JqF/i+5frQ2zWrv+
cGGS3SVkAPu3d26lvWmnBslfmG5dJ7ys0Yo3LjzPsnlilid20NquOuVeag6EbsmqFRpz9tB37Utl
B6f5taSdXhalODNj3bfWS+1LXHRzy0mdDM6tsRj2QVycw/y6dosX3xxvBt2580lfb4O9M/Uvpule
8E/6A7lUY7FHWr1pbKI5YkYfi5wPY28yRK4UMxNZwpJhkJIAl6khTBixJpY61UjKO0NlnBv33jg9
xE3xoih0tBbKDLe/QA55tgYUQ+KBX23DUXqMkXd09EOk8q/tobue/69Oo6CbJ9e85RV8H710boMW
7XxFVWtK+n7ldKy11bDKSzHhSjngXTxYY5wg2ZGcWnLOjILaemXJmjJ9fetk3TP5evzcDWcA8850
PJh2mLOd6cZJJHCLckc7+zWxLcQ8SX3b+LdAY67qMTpKb5zz8vYF02LgQ/YTiIwdvNsTRrnLWnbW
qkq1B3QnGE2G2yShUqWR47RCoJzssyx5Upr6pKu4zmZnJ/SMG6tL73TggNTCYaa18ixmfHOjCUyU
AaHzvbiuCYNMuuizzGi4RnXlUSZ7ovYcMRKi0SW4zlwjBLx2rgLxRmHrnI0kzMC82PpAdHQ/3Bdk
OJWskkFUDAyPorsJHbVt2Uc0Y4Rja+zx5Ry7JAJWz8Rbs3ZTO+7TpjoEgYabGzORQ9elIoIbHbGG
nDjwUFdldncfUARu4c4w7O6VgPXIoHiBtREEf3E/7/itlqClpurBOa3s0TDDnbHqjbTclyyNzlLz
rzKciU3rPdJofxlSEihtdWaFzXBV68/gkaEbjL8KC66jgvIycsivDDLKVmU/aGsI/memHhd1L46m
Lvd5Y+AUCB5Mqg+gm6gmmFcqRtuaVO+0r18bMtyMBB97ZOZ7d/gocM0CrQaXTHQKExeNEdVrtR+T
0Xx2uXgcTe+xiai7U4z4LFrnYUyxBeB/cdr6iT7m28RcsQvedDu4FVPzK62jx6JId6md3tJzPg45
QtqRRiv6Cr9IrvV+r5X1gxN1G5pUJKVkP0ydPrBj3RdYXGO7+6AMc5haaNLpu9T0O5k1rzlHvVZU
F12UvJjV8Dq0GigQYW361D2kpAYR24hThd53aJLcSFo4PdO1h4Q6cpMN55ij54SPpmXclPwnlud9
8llX9RARWyL3Zf6o00lzOH/WRn6TqAf6Sz+DEfFaaF41WfqWVTTj3OQA3OointSV56A50YrLyRJn
aVU/Y6TzMu3PNrhNi4MKTsbJIRhgE9MzTfXbrIlfi9w84eSmnscCt2Mw4QB7trU53C/e6BQbK7fG
PV5dRa4PXYFmit4O19ZUXQ8maurJutJgPIwa50svhGGcXnTG8EBx6V5yTllNdERKg+gmiCdtya7N
6GkDbhg9Ds/cvOkq1k93hT0A01iHOaVIp2vPTjmvvgBaZ5A73Wt7hFXT24hf/AJV4byzBGZ+E4Q3
RiABIHkKJ2+FjJnEEwrnkhCpgqIVKsoAGy/qiWpXSglT6loQx+C3BUmDwJItYkdKmyQF8sVavbrO
2nHbufdWMhzt0UKcQIU/NF9Q+lv7XFECcsd715mrMUNHJU1eT724TEbzhgyCH5aKDqHEpZBPFyQI
rpppusrT5g2x412ZP/gR8kBMW8+j90YA61HZ6qPUKjophnnVNuldgI9dPQ5G/T50u142F0PTvERi
fHU7Y5un/lPkccghVcxE036MZnwpqILTFtlX+gz8NJlOWbI8KkC8sRYeUtfNaY3R2UAXEyOUGMgj
iXOa0Wl5mUTTPkiZIzFiAHnnbxowdriKSAs0N+a2MwrCJTSwc+Le0EawWq7xSHfr0sfxhDrgxBrn
EIvsSZBBRM835NWns075obKaQ2FIdj8KTzY+IUv8HLk/MIgZAQGkjGunzkHNyn1o3YIVeMYjfO/Y
9m7JydJJWmrJVKsQkJJhqGkRBWrb3zqG+DW/bzo6tzrQn6iOLiODurDEvrya3zAXxj0pIvEmjvwL
2MN36AZPLDsOQRQ/mrm5a/vyyV1LY7q0jYiYHyVYh0TwJG3vrEX0n+cHqbx+7txw5iX8NJsI1kvu
PJRmddtFOzdaQ67B2X/vISkBy7VJc/+HSbYGs1r7Tp8mzuQ+9IgI/xIgtI1QZLY605M1dfvEbnYV
avgm9taOoCiiYdWlK1+R92FSYG5wcQ4GsQkpQXKDGg7S7YlgdygTimMwNNc45C9HGFBh1O6TyTqK
l76jiD0+9KAZVDwePK+7FvFrOJcyh/JnMng/qLYenYIeKOw4J3R/1P4jLZpDGGQ/A+FdBlFATLtT
kybXvINvuAuwZaLwPXoFFZwORoZBK0drss04MURWeYrQ3Ad87b7h/IWOToc8y8qTkUJbRsMlENEL
aDSFq22WUIOESDfGoH5FBwp58eLNy83XecgMCfZzclJJ6P44a625drzWWvuJjrC6PPgmwyOqiUtE
xIeW+cQJ8u+iafz/qM//h/zTNFwPoeR/L/+8LIv2/b/qPv/zOf+p+zR08S8EIY4rdMMwLQSW/8A+
QXr+C3WnQUy28DHZ67xTUSI2/D//W8AH1UGf68zcbFtAqfpH+CnEvywyHXwXFCjaT0cY/yPkJzKV
/yr81G1HdwzE3hx2qE8FCNH/9Ts7uaKHaAa4Ba+dcebPSWsOUSsORT1RH9X041SU7i7JrDNSrmSb
9fEbAwV2fuUwKSRs2q6jc4fzFl1mmGy64pc3GyKr1n41vfZOVBL9Qy8g7PQ2ND+KIzhDEEWT0tnY
5W0+2IiDTIrvJckoD+nYohwhlNNNpq0RR+MqldZrlKqPwiz2jsjb6ywd9ds5Pgvc4yrVKN5nQeex
BsK9mgmFi46O+IDd0Upv6ml60uz82Rq1eF/+wkaFzUfumQNDuOhACEUynfZ1pro1x/k+5GmY5XDG
wkp4AefYETw1firBaYxfbw2SODxMPdG3gmyF0UfK0r+rSU9v87bcdtQyOJPJhDh394yKD5vJxPI+
6zgnUO+knOPHn3XnnYs+m2PkmNr1G8Ns9L3uQTZWdOjgpW1zwcKJR1CwrgiJs1PnpEdtvI9Q7qyE
IcDK8c2F6roLcp6qcOYeIhvdUgLyNt2AZISgh03Cgigi5JK5+HVdoMGrUtZkYk5Psfx7ilyYr6R+
w0BP20Ar2jVipXLlVPdY7eRWM2yGWpG9GJKeU21m70YHOxDWT8h8z2bIr6AU0ufeWUnz6ieYCpzJ
KreE051MvxwuqjraEaSK1B0QSZ7Jchc72PxCfoGMKhPdePfNyPo7ZyJM1ExynbMnpgRsLuBipomz
mjdeM7mT59jLfiXzklzlHgl44zFqfUHKPa9B/MOTW6EbyxEfb6LMfMcUpw4WAVHY+/ojs/Nio5MD
cchsKngA4640qybZmBqyospMPW9mlSmP1YMLitLRL/MJUB3Zr2CJGLinljE3Il6uH9E+6lckSIBO
sKr3vIVJqOEcgHKVXNWGnDFvk7MjEckyqY+ExB/4MkGtigVnnZm/aOVWxyjvXvQYI7xUtJsggm9V
SYnAkiYyVCdEVHNoyo9Uo02ZFOjenKgs9sKyxwtd54QaR+YtMYPFJpIEWUbRUzA3HcGyQvCMsUyA
NSe5NDdIUjDo3SrqxPEdYjSdadi2Fh92vadt1W10ee3iP9+FBguxltg/QroAYGzQn1NB4zwZUao4
jrjTMbNFq4pAhDwm3Er6BWkawn3PZfDZMoCt9cnQ1hJK5+zNa0Y195OIvCrUpaWj9mwTmnl53aHg
iNFCYU4t1n1jsJLFi7YzbDqQflUdtBpRHs6gsKB8bOC2M5KXGnbi0SWu4AagLwKQosW6AtJW5N5W
xqxHg6iU26nIkcRkB/41VuvKBTxEEZqFCoBDUFAlSQijZ+0YgdeBa6OKgJWaEdZwToebtoWMZTBN
7FuwWVqIZIfOrGKfleHBIhSRlJfSPKfx8A41ZVc2nTrYHYvyCbEdq1WKUl2cY8XvS+qgZvRS+dGV
XnoSgSKGrb5kl4vTSifdtLM2HrGWfikiwp3LLTk44U5H1LWvqNtpXTDsfPSsqzJ7CUs6CUOhrD2R
PNdkLUTkEnayYRJsEIKAthNuULszhfbuWfldmkXvdhFfFzn6J82dsxwCmHD4e26TbryMHuN4m2XG
uGG9iE4OhhMG5z2pjOVOd2IPcbqxasn8OUgxEueHBnfGR2TyOkrMFKQDJr6i61HlgVGBe5dNgzzF
IDlOmR81J5RBJN+F+vn7puURDTFMJsST5Tlf981P/O060EeieCcM6Ymn9ad09g0vWyBFbigAflow
plHlUaOZjVyLx9KezW7L1eUilU6+pUT2q8V4Oq1rt1H7sfGvwVuTkZSWqNKUzbHgDeF1MzVHx2Ru
1QcsmupIXEwM1Bsncs21Z7raVcTsVZ8I/Ymxx4GBzJkO09klk3neXC4assNRjUMtW5yFy0XBLPTU
zKqd79uMVhmbIoJUpakJyxGn0QHbJVQSRsJkkndWXMIWgr1BL+Wh9IoZw+BdTTY89ybO6Nh017pm
QQCaLypS4LH0UtpocpiA0khP8HfZr9JTZDs3Thg+t0F+C/KphRimYMKEl17r+UcL7BgymyrMDzI1
t60x/3O2Uc81rnvllISHLLeB8+XfxNB7HNrHHDTEiQg8L23GQ5iTX2kWuGOV997Smm0TGqjZYP+C
1E/H04OHlLjNNUGy5WnxkC6ccN29QnpNoh+L6/Kw+OJc88Pv5zxwEq1DBw0QqTv0lAwfX/F84Wu6
PHVYwmlsz5tGy/BIc6Td1tboHjRooqiYCMBQKC2GFLVaJUpG3O/8G/pXxclK0/QkbokMvBd63gOR
PkUO8mDk0tBzDf0C7hmsTrd/0w293OWtc4wHOpU6GWZ50aPrHBpiXARWhT5Igb8uewAyI1Qboo/X
izl4eafviz9uM8NOohUjhy0f2lzfxrPLNm8StZ4qAvyWX0nGYHDzuP757bFdthbP4B+3cWaUO5w7
dz1rDPz4XFDXonUYUzZLphIdGk53SDfgLSoxOKraE9296mdHbzwbZ5cLK4htQCXmS5GqbNkdJo3D
l+JLta2RqZkjyY9j2AV6QevTG2OUQFn0oanIoxM0795qNtN6EF1P31fztC/yw3KPcpWctstdee0A
VJl6YrpgTxGn+/WI5T56fDs0qSiqGzy436/UF6jdCFCnCDq/jzUfc8vW18t8vcV8z7L129ss1xFH
PHpDzX76z0OWreVlvj7O91t9P2a5rcRtLkaN7DLEWW9/3PnfXl3u+OM1vz7q19st93/dsPxmv32N
3zaXR0Ezm5iBqJTIdKmVv/1Yv73IsvnXb/Lby/12/2+by1O/L/740G4uSMnzOjjNTMxrq4nOChvW
uRwNBVpVN/aBnORhuSMYjQro8/wY1JL0p8t5c7luU3zrFId8ZN+7DQkx4QRJyss8k5P6Xzebiike
CFdzXRgQ2g0IOxtLzYgodwZBaGaGN3x56nJ9uTCioj9IKrfK6A2YCxmyyqpR5I7W5wKwzk4IrDlV
g5QRTxgJ5n0PlSsjCsyZPc9oN6iTCE5EMP0q7Gr1KUrYoct5DPfmXW65qmKdPff7+nKjNu/5y9Yf
TymHDI1By7QIjMtpuYBfVn5tmSn4fJEwD/Aptp+WF6GmCcdz2ewpKYAymt8+X25dNn+7FXLsS2Ez
IXGasT6hByJMvKxfHWNiMI6w+HaJlh3bvsIUmni+tlWp+Rj30TviHdZB83G7XLTzVsJkmLa6n2zN
MftRjCaOfZAq+qTOqahA8/jdIZpHDEOBEuj9deVVLblzCD/n38ZqP3MEh8flBVmY5l8vHdBt8YR7
dOLhcxr8mzpHTrR8jyB17oMZIlUsA8Jy2/IzMPa6R573/fnM+YzZQ/Fbff+KFTReOmTY42eEiI2O
PkehsWAVNP+lN3QL6RCUs6+HiPkPlqQ6Vsqw8QtmxE6M8xioIx8hfs89joF1p+hgMCVQm5YqSp7M
noyZ+WB2NQGmCFihdJKOsVk+pZ+2V5JsehBxfITlcwVOrI6teT1ZRcvszbr9euA/f+1ytei6j4Te
zQqWN77cMsFHv7xLN5+h+vn9tCbiqy3X0wVrYOSHqkzHDCE3fUsjB6Q12m0xXHa6Kw4LS86b5z7D
jJZjX/hVRTk5VPO/uvwTzfLS/1xd7og962fW0zdCtL6Bse9zlLjWOgEsTZxqH8BX51w6B2Eu/8yy
W4d6b61tlhdBib9j/l7LfcsFCN7fry73fu3Q8/77t6vL05aH/N9fqi16xdzjcjnkln1t+TDL1Xxx
N39fX7a+bkRFMoJQdbH5zJ80RO140AmOXB6yvC1rTY7kZVMth9rX5nJ8Lx+Omd+/D8B0eaPvj4yN
xVsr5ol0RB/EwriZj42Iovm0XQ4TyiYlnP5RvJWyqPZ+hB2ubKIIU9n88K/NYP7ViEqzO+YU7Tww
LHvqsvV98X3biGJlNxrmtjJiqDb/HpOW77RctD0V5vWyCTGM+emy+fXpq0kREnWpyjbb9Ww35Uja
lvLp3tQZyBpH/PCWDyIksmlTPy4/tj8PXMvW92//fZtLb2GNa1bD6MSnWe5Y3vL76vdzl63vv/H7
ju/X++O5cfHYYRJlDOOnWQbOzo1kcViuL0cev3janpfrXx9+qsA+Yl/UkVIyKC//6fK/LRf+9B5q
Gnb85YcnOGfkUOI/iLqOqcyyp/x9c3n211ClSK05eFW2wTdXwjbiYhlLlqvL1nLb99XlNmeeBf+P
Hrc8eAg+aIHiPP7nMILZwG77fcwE3rwbf+3My62+WXTT9vsJy9bXo5bNP68vT/p61d8e9ecb/Pks
zYA9S6/QmHSCp+ffcDmNLFvLc/922/dDlnvNZRa4bH5fLP/H99Vla3nef/uqleHxC3w/ZXngH2/1
t9v+eNU/3imcB3ylb+VM6ViOWQxRNO1qOF3zsf59MXlWBR5yPp9837hsfd82fdFj5sfUrcXR/vXI
ZbhdXvz7ob/ds2xCsepX6LgYkuc92pkK2IrfB8pv1782l+Pqt1uX68vjfz88yTpWsLy6dDIo6TE5
rj9IMnBMXdxkUwpOPGx3dlH5exDo+tofHlNVWGu96fRHhhPaIqrCHAwPhYiern4kR/EoarSwE4yg
VzrOB6e2tEfTCPyb3izrjRn092lSkfWC9AFIdhodZ1Oh7th3hUogH1mkPAHzqC6mMS42btgmx1zk
FyD4KDdSJ1lHI+A3r8/r/UAX1SDafIcvhTHuzy/8NZxMaJ+6eVE1QbQmyokfbTm9LifW7wvyZP99
tv3tlLts/u3hf9y2nLqX277e4W/P+3qHIfUvnGav66j1lyndfOEtx+73dWKMWMRQOp/plfN5c74+
zAfX141/vf+Ppzs2JADs4xWSj3lQW56eey6N+eWRfVpDB1L17XLHuByCf99Ex4aIKCs/jBhHM0x1
GrHkXGVESHLaFDPtPfpwi4tOq/ijS1BYwj3ExQtgebr+jTxQsHNPA6kTa9ZRsIxa8dRU8Y0hnQtP
+VdWAXLOI0XVQydrNrkNH8a+Aw34UZmkS8YMz9uYqf8BWxdEyAkkq4gLhPLF1Gw6yDRE92Jyqhts
PzVRfpjA6dfV1Bn3rdad5ZsTRjb8K2aGtea1vMVNmOkokAeCO7KxlDhwQQcOmOIISyd7gUiXtWGn
Z5xG+YFT/BwcSqR76dobTcMh1XWvYaSIEs1ysm5B2SjqbFT5MOzTNUVs4M0V+IAuru8iInaVsqgU
jCjhQqoUDk1cKOnlLkjDdRVQtEBdzA+MpAaA27QPmwYDVRNk20KUn5rhXwtNOCyV8bZV2q9cU+M2
19B+VRGfPLOfMgfhj0thrp4N5SSBvxPpER7cCaJmUYBMDJ47p771iFXwErxNmcOv2mfx2vxh+UWL
hQALoF/riN/snSsDZ5vlxSeq46Ot9RWKHqV2LJK77ZgWN3Wp+9es+z5cP9LIhHG9A/K69TRTcYwB
Ol4Gj3vtgmZqCpyrgvLa5CQ7MyjonHsZEjPI5yzbqJw3SIHLwjlkUsAG68FBKl3uhjJl+kkTwffg
1xpVVG3ohBa9p5EvR9nCEHJjtVQ8tcK6H8raO9tjLUh/JXK8bh79CbeI64Y+nE3/PlEtfk29iW8T
u3uJSPhMYX49lD4AyAn/LiQ9IrRNX6wYoJJzZwSXxSSLXRdioapAys9YonMh7Wlb9Ihpu0HsPb9+
H3NyTStCq6ENCowR5NReuEYz7B2teEWyRszKuAak1MAW1iiUG+5jPhrvrD5ZVRJ2tMPQd1CBDPi6
iqJzQZmpg0KRG/0PB/P62hfgpTPNuagtnJMuPqJ59I+sedSj3gTwZ50VBAqDMLiQXbgHtNIRA9tW
K+tId1HbalX8CkVU7VIKrHUnD0Sjt/TgceIgOzQkDNXmMycMaJsZzoMgyGAiEsytjOjHaOk/kkoV
97JHtF/YZbtxSmPDLmdctSO18llMI+Rw9qfYux+y2RPG2BkIFCFDeKEkrujB5rxS0mHrzDLcj93P
0I2LmxSbpGcMh7jxqm0i8ZkiM4L0Eq1NZ7g3O/3H5BTmJSNFSgWhG+jii9cUx/kKTyl6tbp+yRJb
bCHfuWtN4nVqEmQl7GxpF71PLWYT38qYfkLLlYF4KXdmCUYQZeObM9BKSMaXcHDH1dSa2EbNN83r
/G2pgfz0gfI2d2P1gbo9uk30XK6qqlC7sJEUmyINJZeUF65HPoXhDK9wOdhJqBGPcYyARnM/jCBy
dr2Wp9fOnFfuWHLrlgYSYt19wHaTb4AIkBkaICgnrgzhJyOGCahDJjpZJnMvMavyel1V/mdOqS1X
w5540+kii4pbt07PlGOBCCNoJRIgNbJnP+ZsCNSjkOx+mtTuvZD38OWhNKl7Fra9Rxpwi+3RQXN+
xenPQdyGzMw9hvyP27G+L3VpfsBWrPryeQC0tRFepO+GDDFrxg+pGdl5SPDrSN5uE45Ppt0/+0Ou
7bJx3Cpk9RAAu5vczs8D4PWtpU1EcFV5dPBmEY1Rc9R2wrL40PZTb5f6qQ6ep4n2UeZiwmyeBPOd
lYn5CwazefYk0ToiCW7NIN6WMkh2Xtc2mwHrgczmIrmu8SOUxqXXxQfoPepKKNhBsWg4Q4wzaSOE
40gDYLxgPrOqe/lLlDiUa5K424h4hIBE6N4CHBGTb9yKqTi2UpKFPXTFsRasCB1TEIlscJSHpeHj
+x0HmHrObqyH4TKoMN94NJl3FU2b2IdNFHcQBRPiJOaRnyOww1uYUdjdER7A6OIKmrJKtIRqvVaQ
g1YmcstVqIe/tLD9CKd+Qh962w8WIGBcvBxQKGVEChcZwWVhR+GlNZmPtl4R9Tum6bnTrJM1vtdN
pV1l2CPQqWWXg6bBic+hYNCUW5U2RFZIy/usZrBkaEBp0wfrvsfA1crmjPMS0yf1/mfGx7Pj5/j8
dXbUYhR4KRmsTEOrtpab3lGZ37R5Ge91frFNaqEytnAwJEZ5RRQnJO5mIHpewvqgln9pav3N1CZn
XzK8dYHzgxUzxA2KtT6KKlpEaztxYAannI20ILw0HbTAXe1dBfoMdJKEYRMiTLfKUbd2bEd7KKt8
rXI6WEXhn09GRS9YcTiedagjBr9uSJl+hZIHx038rDeDt83eg4CuvjYRfaMAzaK+78j9fep1p1r3
RDpkaUy+pnOrRmtPYy4FJLijeGStyLq8wDmirWsALw055+tJdW90tzlAA16oJIbuEJD5bOfGYwo0
4TYMJBmapbn3ogHLH78QoZQ76cOMMXTQs1qwldXFoBr/LoyxWUixKmNCp0yH8HUX6tOQl+UmwNSa
6OMppaOcIQFLQjL7nLhnGLdQgNeAEHO/XQ8Z8/HeTrdYd0ukTbnakgXO0DfF9505AmiGkLMra40e
ZuGPK0PDvmfiZF9B4XoMjBt3yq7SgTxB983yp3Q9Wj2lLfDzVkSwj+6oufBj2/Sikgrs4zjvtvjl
urg72z3enCo9C+1lHFIXddnAUZ9pkoiX5hXUP14ea3qAWHgDkIufgQworEMEfXLu2hcm+jc0ra/g
sbcqr86DBrshUziELZVnB1zhT14TIaafjX2JBFJC8DcnuWPg1hqd/ag7+s64sf2QCXMcuXCTb6IO
mSXzpsoP8UdW0x1ybCrDWaSJ1RTqVwDF1FUwQOFJaT6ZCdN9SQL8GAeIHaPPqpgISnCDLf1afonY
2EXH0gVJXsYE/OT6prLuUUlgsI5tbYOnDme8MwfMk3BVV9OJsxKd4K7mEIxHlJANcI0qAG1evXp2
fyTR01jpjbfx/QjNfvqK0oRYFOoSF7Jo72Av+7vI7u2DCr0fUZ4+4KtJMbYlOk4wmOZNhlY/NOz7
yH2GHkLSjQteWmaVszWq+CK3L114R2FU7+OOcvConbVhGi6ANr/po+YQpMm8JWyZijGalkUa3WHi
PLvlRI5bENK1J4QmHhmUaxNC52i4dH2Hfm10GGHyG9OykiNAoidv9H7J2jHWVe4gIOsRikbjZY8M
AExOtEZWNu4lds4Isz5YyeoYaze+6dQI3zgXe6Y8kh1fsTjtNCAEztFsfPuCxQVrhsW0dVL8VYfM
K5H6viDZZqJe+uXZjGmm5x6sUFvcx4wOrndkRH/MJ29D1u941uVNqnR/l+XDx9SJX0TsIsNGAgQc
N1nn4rLF1wtLqweY3fu7GrKEM4OtSxt16BAEV/rMUQhrolOYdsf0O6e4G/YFZKWNHmnOKox19NzW
PAIx+FnNcNMpdfKZBzGryvZTM4JoCEL2e39gEp7iKVYdFLdWP6gkF7fIzhG90AiNDkTFvBJvd9XY
obzCgIOUJJIanFBj1tyjra+qq5YFtOHpBWnHaifaeWkCTy5Bzppjttk0M1upcryavd97jMDcg6E5
qqC6S9xxXxoC5zL8os5SFcXYJtlkznCRkbAW0pbcJI75NNbGpzuF2aayExYLLua1yrZyRPmI9B3x
Updozzs0B5mO+VJDc7j2Bk6fxlRjsZR71aEkwK6r+Pwnc+oeIa+6pyK56XRrnqE70dor8vcidy/g
eoEQ9TGUAUDJV51h9//B3nlsOY5cW/RXtDR+6IWAx0AT+iSZ3lRWTrDKwrsAAu7r3way1SylWu9J
cw0KCyRAspKEibj3nH1O1OGdVUecjOIo7A1inf0sfxyU98327P619PxPtQSO15jZ9zjRnE2gkLQz
3D0MEI7WmXUjU9t4yaT7qUHZQ4MU9kvokMtbGJuoMIu11jaYxwd0SUEdHkSRvFStlT82LfYeghNx
3CB2SmLtuUjIl210TOblmG91jyp6IaZPTiTrrT5k5MjzWzp2wpFTNlhNkFYHAwJVh/GAHKExewjT
1kC/RhFtOs286c0e3gsI/3014s0ohrULsoN8A9hPoeuPeKwgFGRkcUhHwVG2GOgYINPWIXHaG1cm
2rYL7w3uNztymujDZNxyoW4zzVjplDcRq4jVNOGIKO2AVKWQfFDwnx4xkB1DjgiXTE81NOPuDzlg
PPQpDvqwxas7wl3bZt451SFuAHezP+VMlxIiJ9clqjRszbOYGwnb1BFZ4OltfjBjW19J2mKDxCXr
JAQGA/e2CGOSt+0MXsyYfHAly0h6wlxp76I8A2KTj6BTpz7D8zo50BKZJXdes89jrpp5Ph7GJrnP
HXywkT9ccVITWR+AeU1a97YI8mDnDaa2dhwdW5ns7hOUuljR8YO4Fp0TiTqNdPQEikXLCccRuBMx
V/+wsMWRdIdoF4zZC04qLvPctHrwD8CTIAs0XhQcZfkw9M2LFz9EVktWB9Q0FablOgVTXCTOFb+G
DBtnhVpX80N+PMtDewy5tQU9zQntQigo8Svi1H2Jqiba0ve+F0bo7FGUFXvXwgshwJYriVZaTAKw
qpEjpwsYzAhpGBvSckc3+pnxXa5rbURSHqc/4t75Sv9+P/8XrxJHvdlUuch0y54l5Bk9GduDDVaT
BET8fUEhMb69GgEpl65/jqEp21AB0rq1Tz/rWkuPQYBjj1vEg8EUZGWGqLutEGNEgA3ZnvhJK7vb
Ma9AXt5EN+Adp5U9dOR4qAkNnlTcBtTzZKjXXOB+KPn2bttJ3uhDPHcEYMQIu2i2kJgLDJjmY+LN
PVjHDTcCVX+ujbeqLuWuARO6AXJWrQpThFtXJdnJE+1/tcU//h20LE6VWYv7r7XFNz/6vxx/yObH
+CtW9veX/S4vds3ffETCrm8x4wI75dp/yItd+zcb2I7lGZZBgZwNfxcXCxTEwnU9w/YN1zVBx/6l
KXEK/O2vpvcbt3NXB9TDDFzowvlPxMXCcGfxcJmNYVlcff/bX23L120d+LaYybYu7O0PVFkDsmHO
yEoemoEJZzRq1wDUONX9IVonElR7E8bkw0kTqU8ePWnSCTYaxotjA1hOpUH9FPrtgwprfZO0SXou
GqaMcQ8SIaXJuxq8hmyqDLN+M3Dd8xS5pfkQnLgY3chysHdU+kyQMc6V0Jv0qvYdIqVfAcjLk8+4
A4cRk7kS1wkHfpfvLOXnG9MYYcnE5vhYfwlE8lV6ZXLfWKDYrAZpE+EN51KmL9S8uSloPoqopsNZ
2PiQahKNYJles/Yqq+48Mu9vvC578qrperS7Zi8JNr4K0cpquv4Chxbnc4pJOxrGnzHXBLhWqlZQ
/qshXDuadWwtjOfoAJt9OOS3XewHT6qwvml98labPpJhnfzemotVVSNmbDOUyRpXfzWmRzeFx6gb
cbK+llx+S8NMrhOpxeS6MOIlkZQZ3lDmuxEAGPOY4imZhEtZL0VTZ2Litmr0imGS72XYP49KgnPp
917AFdLoeefKwemLQKxAiTTHY1MF6LTwNawmskKk/yQdw1hF7hNBWbj6e0a4QOWIiqO4F8WUO3EO
KzhR4HIRGpRkhSZd8GTPiEWtrytkxPY6QRm90iRQxIhk6Q6I/7bgS0QGips/C4uOwrDxRsE4WekM
GNSYHMAfsVK3oCvaVq2pSq5LNLitO+Q7DM4NSvH0lJnO59ZXxd40EV+05UPJIGylwfFdN7JruXlj
vstxmTjzK3rH1bi5MYT0EhDrPoK3VT4wkmjtBgnpeNANvg7pk/IGoD1edxZab/mC7oAfJboa6W5v
TLP0NmRzHiY1vRBQgcuciZOXcCuaRlc+kgyy6uPgWkwuhfO0Pfc9IdXWaPSb0cakaArkGCmpdkbK
RHhwi/3Y8fV2+bPhDg++lM7MOQG/mRLk4ROSwZx7C5GWr5aDDiv+GUkAsbXBIZ0gCCibtJnpBUs8
Ijsr23MMDzDnjGAdMKOZvGNLnR3sTn0FaXedDL6HbBss3cQ0oMCdZuFh3hglkyFXybXTm9rtGKev
xXRbWp57QvDMXbfNbkwbbqrduKt+EFAq/BoLdh9zzHf9V8d5rRLRPSrtE3GfyfyjTkdLafyo3O0Z
9HvnoeVLSqfoVTWJdgR7NDHhCx10hWWyzY1yT/2hfKnddIe60oFz0xeHgZofAWcFKUJCPoYcCmcv
0CtceN5OBImkCEVSmxSkzubtfSmVsQ9oXIGvoDTv5jBcsgxDQeToGym1CvUT/mETj3NMYHNJ6DhM
ZQedLAdPPuuLBqxkYjrIvALQQPZ4F2GyNwfKhzk5wa0iaLPECIgR3vFAs7b2vTS5kMQyexwxgp35
r+CBvBtzqj2VVzSPnhmimpP+mhSBbBsoBJMeP+mGvtwPpwz8TeLpHCw2u7VGb+9SzfH3gVtR2uif
shAIRzwwaA2yCOQKA4tmaMwVHLdiX1nV/eD2tDwLyptdnn1FKUR1bUy+45JPKEPXTynNCRKuMswA
81w3kRQC+BXUxm1ga8piwElrUnQR6oDDzCvjXdDzO3v+dBgHcZxcVIg2dtAzAmcTjmOU7lBbPiJA
xmlLD3XbSfyeWem9aE7PIUpuz31abPte+5Hq6XM4jd5GaN2VmXfYhJuGWHNqE+A9PAwpVUDGh6Fr
kIxjqDCkASDrPLRphY+VUHfqNulX2WhbgtN2fRebQCG0ObkOPbtdcQJJI72FpBLPyQ2cp0MONlx5
RC4MJ+YhOUAUdmL6nvMNFZAmcypIZCnuU1ug3p7LFfS/tsmha1bFm2EazTqMlLnCj43NMMyfPKZb
u96k5mRyKBTlVrsqAuo8hBt4K+nW6joVPlBzpK19HyQEdFfBThU498nTSgjBbaiKxuGPBNSlUvNF
Nf4eRt11CDhkrWl6t9FEuW28OfhWy8dN78QKibO1bzvaAmmouGxpoLSKMrxJdQhEDsVipG/ez9jV
KIuXRrefCudzU+l0H6haM9sOmRiYgY67uN6bFjHeMqeJxWRfnIMYhZ4yu2yXG219B96WzLZMm22b
96lrIaDrtPhcZBRIm3xmJCE799E7DyTSX1G30OY4hmOOM+JeNmTJJdxVtFKrCVHXgvuuHW98M6lP
thsjEYu97wNl0JC44euxjQbE78bPyUjsc5DzRxSk5MEuqZvruinkcUq5NLWcnoVhkd0YA6GpPXVq
yuGzHmKbhEo5HwaHPGqhVicBvOWCPst831IeI96kubGAAFOyZL+x5loH+UCLOO9L5yZyFGafgUSW
IPrK3X52i7DbkHePgwSAKjHtpICfvI5p0wRnZafkgI+vjB/8qU2PobrG7yP3DM34g+PouallhNY4
x2Kkw3NeTsZJQcUgRXcj+wAPSDTg6Qm3VWpNB+iNJCsO09oZxGfKzv7eyfwbcitGhuovRoNpuvdh
7434IedW+1rnbTmK0dzGw40qdGxQTvDNs+jQFaNHGRb446roARwJ2rc+3yd2mYRgvi5+aDUKMKZ6
dAd3bzmZsW57WG4gmb9MBkC4XnQ0csh8JB8qhq9EZKVnAQRoUyIA0lpTm5oiz9ZrxE9uzJYQ4w2u
A23HxPgmTwTTRASdcdvS/c/lZ9NsOTC42qZAqbC4jzvLk6jpR/GVYtmnEqjAGY3AcivDFtoeDRrS
Glzrtd3X7mbgbg5xH/SzbuwLE+CgiPBU9S0BOiM5Gl6s7eKE8HK93hYJ7K9WRU++1dxQI4x2vT/y
h/HlrtNZ0zArp8lQswhr7xICuEt7FXu2jf3jVk6tvC6FvRsjA+MVDmoucoxNKJ1yYWDGa6htVl0J
wjktqW2iUT9xLyT6GdMovSWnPGtgMbi2APvTEUnM/cr+ipsi7LIyLm9lYwQYKUb/YfTab95kPTpV
0N0JO9nJJvEe8uKxbHHbO0bcnFIR96ce5zp5zeeSe3POvfGhmExmsWnrH6SemRBudtRo/FUeu/Fd
ZdXqGKYTV1TUFDRUNoYT9E/SM/1zWpvfk6CYHtPyDKVaf1TDMWnC7mlZ9FXyPA7wRnoXkrw1FA4F
krA7BGFNZJ4Ongb8rr7H0Ac3hu6t7fBOLdS0e03jRl9axqZ0bME1EDxHVReUe3EBooHUuWnbwRO3
xPLGCgKdbMaoRkU3uE96aND6slzm4wktHAxXdE0Cw75u6+mzM2BmFsWobRvVi4dZxOjnuf2k26P9
FKTpjmjkBhXm/BSANQ5ynUSWkWJ31FpPacjJ0YCpP5RAohDlA/QZNW3cmhnECxW1w7PQOH1FRk/K
pvvOOByP1BgRINvz4xqtxl/xral8mxhgo7gudOx4YeXENz4YAIIsE7CNZwon8dSTujeAmulJFFfE
2sVdPWsB8BqUE8yIyVuday/yHoSgsGo53XOWkX1RmhLqfyWIH7PuRze9dVUfrLVJO8JKTJDdifDQ
2M64nvr2ySRUy6+b5oXQT5zZ5McU9DZ7FQCAVVSqgyJ+ycJRHiyDFk6u1dGBW1y86+njztHdn3qA
llbU1/vMYAYQqPLVgXkFpYlbSdQRwmXs5QQwACoX3a96X/qngq70wF3rSvjFc08A7z51Qr6C6GAr
Z587fEOC4cKhkIT1MOG4L+iS5YIghtrv9A3o/3rVZiuCTLptUil3F8UeOZvWMIsh3ad8KDJyx2n5
TlAF4PeFsAcxVdaG+JpxocCK0ZIEajYIcx3rpDhv2gJ8QVhM1Y4SoUU7vaaMh18weSV+nQFiSbQq
F9Z6S8EXx6DjrceBSL6kHxGQDd335A2PeX7PWATzPgcznb+zbT45tk813aUm1c4jlE6rzuBwnorc
r4GkwY6JbMo7RI5Yk6/zU5On7Pdfm7Qy77ncnCipR+vU6M25gk6AtgjlmdnUIPCsZKZhHjoNW2MO
cMh30595ROt6cDgFnDp9hNO4NwC7eYxNQD/ZTI5N7wdEnyddZzaZk0CwaerqQDzvTsv7e/TpWCoM
Tl0qkHFEZKf1GtrA2skM2ncOYO+2kVcChAQVPL3ZgFN/hJ716lX8InkK+aOjjwx+wloFXYgqgrZV
0GVQjrqzJoM3z2GyEg/NY1cEVKrH9nvIfXfqXQ9ae0HLzTVevZoJalo54NAH8EOoXgEcdO7bWHXM
YqEFz4LOaWtb4Z2DSGlDcbhfey2kt9hhFqFnQLgNBhL8dSGqGiNREDm6Tdhr7lXjwRMLzQdSoefb
oDFn5jKWDeOfVUjbv5lmJHEAfDJDqBF9d93e3rdQt8G5GcMhcazu4PI/3ggQQOsgjaDqtIW+Wg8U
hinpMb0tXXfb0/AmECR4hp3rrrtUXg2TDVQo7f2THBI2RRUjSm0mBhC+hHCBdq8riKPPN33lVyc/
rM6OwI7cl9Zn8ntWDu7MG4sk+gNM7VukC9pV07TXga46KqGju7EsmqMgwHLyJJzbemDS54vyC8OD
b6mL2VMwf/CdgzvQHnXpjutu8wS+qidrF09hb8F1zFIF98OmiT1Z2otd2Nq+5+SifMzlIjYi7vh5
zm1Ogn9MajJaUsFFsoG7q4V4imF0pHsiFhSECBBFoEzda+J3rxu01GdbfnVIsT1Zkbo2a++IQ5Nh
g+FEN4WB1ZbRYQ06keuDqifvSvVq2FBa6tduwJAaBjD6BEZ5aXvtaPU14hoaKyG9uRiEZaC5SHeE
c4UMx6M633coGyrOUeU/C4CzGwZYP4DbfJ20Ad9pxHFicMZuom7OxWtjUnkTzIe5rz/Z9TdM2AnK
AlUcckJG4f2TDI7C4orAj33ZOITmKbV2mMiAwuRkmvTPRiF8Ij3xF9i9aeyAaNKvV4waLeDpp8JC
NmYosaZj8ZnmUDU6AMNlWe6ccGN4D6NqnIOlU+wmYEitqggSsB4h4C/pMXdTg3WX8G5nCuVx6LZV
jWZrBGCUcilnFCZ0EARk/tL1oS2KM9Nigpc1/n7yo5BxCizUshHXaU2o782sbGPi+sKd62dH4BE9
OP++NsFvJrpaJQ0ndxAqSlQ9darBK3AL4wlpewScmm49YssNqXczJJ/0SKyN4VMW6eCn2mEvBBU0
2RYMGKYfllGQf+LEbwED8EIr/D3DkS9dW0LXNrmx3ydl8GZ3KZngBVVnM2MyYTceV43J+tYxD1cJ
cQKmU2Etjr5aAsex4Q3aho5cs/YgY2/NJoa/xNCQqd+2zMN814HCctUj0oKTkw3JAbUhlCToLNtc
2Hd4hDjb4aGtozp5IfyMr5ehAR2slNyDNE9Xpfs2ubr8nN4Wlm6TgSYjumKq3U3at6ilLNWEb8Lk
DYi5LvYkqW5EX4VbHwOxi8Zs05kxbRFmr47hMDkgF3Ln1QXTEspZpOr622KwrRmMRajfxKDJRCrY
D5q2DTOyLAhuXxs6pRgMHacCVyxI5SCf62uU0argabQB7Y9x/mmZxSV4/Dd0kgJuZvspHNXGJozI
4ntephJeE/CujBij+rmV+rCjIE9odzgco+m+p6W61kqlIdZBAETTJm/wVocJ9A9GE3I/a3CqedyP
64ejqA5OTM9sWuWcviBE4T+AD52gOOSUanK3qA50O2JicKN+29S9WDk5Jsimtb7SSmV63+tHK2KO
XBglrYn8ys0eMf+/yhH6v+4yJS7qjFqYsQnnUiVy0ghRbwgGIXce/TbVNkgQaL1mMJFDq37CaxOe
VAJvaIRuDYWUJm2TV5u4Cm4zJk7XXQmLjUbGtz5T0TFoyKAgjOZkJMl9S5dTdZFxBlSs1i0Tb+Ka
ONyKgaKLn0bjQ44qRNX0ZeepRtZUpyYePEJ9iIYfy7rfKaHonVSge3OBmLQaHuPJ2/YcI03iF+cQ
HB5JG/bpv3SUf7ODYRJW9393MK5/DPG38kMHY37ZH4AUE9aJ5dimb+rgTHTnjw6G0MGg2CaJ4TrT
Vddw2PR7D8N05xdBU+FV77F5lx4G7Q3DF45nwpvWDeBU/0kPA7jmP7YwdN+nE0Lb2rJt4fi29aGF
UScWnvawSM4NN7qwdqDxm7At9yC7z4nncGNaPMuRgdJ27fjU2yICoTQQmHCRSDavI/ubBSZ6azKD
64mabiKnf1+Yc9Z0AJRlS0HnLRd45s1KI0u3qOGLLKuF53diu6wq+obv25eHKXdeOvt+sKJv/Huk
K0BULHiq3yUerrVlIZoGl9yyWvlucRXn373Z8nMxtruLs+ePhcpNOpxCiyC5ok6/+NzLxYaxWN7b
yaIpmLsjbDxsbWq2tanZgHZ5uKz5ol9jciQcb3ZULEm+5uyOuixsZUV7ZdmnxTu++KOXxWKc7jVb
201xc16eqgJ7wKXMhbOGb4lHe8kjdrSO5OWuLB8y0chd0JmQzKyOSNb3VVcRlZIOD3YlKbybs5Oy
hsX7vlgeJnFSwJrRfkpko/0pjIsWzSzpEKOtJcNpFupkpJ7Qwg5mCcr3Nh/vNAXdCg8GoFY/v24j
dYveM9yNIOw8NHYrV0u51ADG32dD9xSgTwa+ph+Elz+piEsTEu+bXqT2fnSRKVRJeIf6pm7laSrA
+lvzGgLEct8J8YWZ7tY1tXgre5IHMbmT2JJOOQ6gKYvB/yazuSucrSPLb5M49XM2tXUwXVMfe1l+
v3Ca4l3aUG9p76yydxgdtxgrekVxLLBGa80c/QetdAwic543Hnx1XNb8P9Yuz5lVb2W0sP5hn8vD
y+uW53Sf6B1G6x13WQXr44+X/T9v83Hz8rahESHCXVbftyMdncgpv3ymvfznLo8vn/efPyeZ+q9T
ImLeP3F5g1ySybKsXRbLcx2JuHvS53bQkj581PtXsHyVl//Oh4dDQaNKVxRRlxdHvaj2kpZZNp8u
8Xx+LYvij4cwq9FmXx4vmyUMWlJ/5p2WLe87XV5pxdN+bEHJRAwaoEv/89t+eO7y8dU4J3B/2Lw8
vOxz+d8Ubd2uZszeZtll2fBn+13eT2M2sJOYaC5PXV56ee7yt12eSxvjVjLH4gifvxMa3M94MkNY
h87sxGZRNaXUt4rQzKM0NEUQ8YdVwyPJHXbfbaIEpGmnpvegi1CsHS0MGY/xHpd3+/Bwea/UTRNO
inlHn5MNf/b84SP880MLGXnZ589etzz3/uJln+U/8v4Ol8eXV394rswH4yqVeom6L+qOVfBmbclJ
riC3dBU58hn+tuVxnDmUlD+u2iOexYxEBfJ15lf9slelDgy29ouFLnbni8U4943ARlmgXWcr83y5
l8st4ZedwmXXf2lNVuDMdmNqUyYmD/zibF7szY2IuUILTardBIpseW7Zb1mzCZpgHjS/bnm8vPjy
cHluWSwu6WUtQuYABNOwKaDx7eRF3R2XtWVhlz4CHm8q1r9saBt7g7EYlewcR88V+tfFnz3Xplx3
4X6p+Tu5GL2N+RRcnnu3eC9b4LMcKqsTe2T1tGlj0IY0bGFoEWZ383Hn99ctz74bxunM7hIDkjzJ
mcBy5gW5qPzvq7Bbt5G7WMN/X8TGfFGc73XLBpFqjMOr8pMuh+6KxMfmuCyMhRFTJIa3RYv7Osxf
ldnQ96kaUzuGeg2my2vilSUoM7k4GKlqc/lb0qgui+W5qLS/6sUAdSEmcHRwg+nYzQta9mJfdM1V
QxDMMW2AOyxrCaq3jhbY1ahInVmiZ2Ccj3uHqPZIz3uiAzowsKE1PcjZjj4mJJgsv/ny+46zFT4L
Jg6Y5Um1HDsgnvNjdpoyqn/rwATZmRaoxIO2h+y+fBPLFwPO8WAJWovBpFtHX/nWcVmLbAxLy9ro
qBJ5VMnsKy/GaW36XB6MyWKkwQgQrMAgeRzBGOotHffVWDcg5im2DfAlHherp21qtEwr113bNlrq
LTSwcBvnlCTIFWi3gwben8ILaYoYhLbxHPU5eCRmGMW0YjLdbxc7tLWM3hYn9PKYuhoe8uXJ5fGy
ZVkUCw2hoo+/NsuB0s2FjvBxp+VNliepUjk7w2iv399yYmS48YOkgcFuPmLoyXcDwSbTPBGsjmj2
f1/QLkRn2JsHyAWOCG1UwWxfFuY88lrWGjPJZy0Cj5dXXvZpNZ0tH3a/7CMdOqrGpAdUvsA6LItJ
xVxTl1WOMhAG1YyC+NPtIxElq7L0ks2HfZa9/43nll3eP2V5SQDbIvRDub183LJ2+VO7gYgMa8wp
EsxfxPJtXf7cDw+XPzTV9vZ03853octCzDehy0NaDUTRzncU0QY7Uw4OB+x8aymXu9llx2VtcDPu
a5fXXDa/v22cmfjq//jA5Uli83i7Dx+77PMvn8NtVK6pCO0cGCtUtfA7L4s2lLzVx9XlMVEfv+/0
cXNj2/yU/3r7L2/6cddfHr+v/vLegzFw1gGEeH/rf9q+7DrFZXnViO+/fMafr/75J13+0+konug/
YoWcv4xf3uOyyy9vsez08fHy5C8vf9/+y1uRiGg1+IVJgTN+WWR/PMzRxFioUVE5s8fl+csLAJQG
c9rS2+WpwGoNrDNZjlFxXl22qMwT72voqYGvxPuRoSr0GRYDMJEjnUt5TBMLKNyyujy5bM7aitnw
Zc9lDZCU2GBZqlEH/7HZUfNkedn+y9sZRd4cjb7CC76sLtvfP2l5nMjpaSKuY9co5VMbmv9Ly8uX
tV/e8/Jfumzm537QBOQWgVEUIYrxspwrlzNieUhShigO7+eF0yUEyl320vPK3QQxoxBup8WxX5zV
0TICwgLxu497WUP5F619WJhrd8Apuw580R6Tsv19oXUTYKTlMblVNiE38yb/h1R2TJ16ns9m8zlD
NhdgtXlgdnmYD7skOdqehwhMU80RwfEbgx0qCKOJNAaZ0Kis73RQEZTMzbuSkHDxGOalPJaqe8Vi
nZ9i8lt2rbDeIojYxGJy2Ka8DQ0/v0XXJOe/bpm+XxbLDH+KyRFHvgFURRXJSVfoFwhoPLRRah4d
k5s5MbDrtMaRoOlq31vOc8bfYtvDqZmF3zqDMI4dIXPUb45aT5qNxii9vcxdl1LEMovNB7vf1g7V
cr/vxPG/Bbt/r2DnCPF/Fuxm/PBf1l9kmcUfqMZIhnnp32XH9m+WzTzK8hzbNQzHvhTtPPjEhqCO
pwvLgSZsgi7+e9HO+Y0DU5gcj7pp8DJe9Xfhsfkbu5K0btDH1mGRm/9J0Q4cPwXFfxQeCwtXk+/a
juEBg3JNtn/78hAXYfO3v4r/cdOhzlEIJ4dYt609XLxn2xuDvU6kd1EZ6j4x3eg+TPpjQZ18r7ch
vOBKNx8KlVerNJ/U0c6rddoXzgMVOX87NUYB5VQrzv2IHKOfLPuuC1ZeWHV3jiJTlArhY6lh2s3i
Pj83qqo+mfLaJ488jfXpjXSNOaShr2+MtqhOKXUeivrNuCLM2r2v/QnNIKEJj26KEQBG4noUEKs8
Mo928EqNk13GODu7FmwqJciNEVHzrwZC2oDVDN9aX7uOPKHxP3cgwhZOdpiGIKd8NPavupSbgEL5
59jD/YvJYFvJDC567hDVPhoQFSIXzR1s8iEP1fPAAArq6Fhdq3Zqn5ucpleJkGNTeaQpkmxIOATG
o9wmpTef8hPzsptxuh+DyLrqvPqL7/rFhki5vaix3wCO9c7kkkR7qTTECNuqbMWNSR3fp5NGNky0
IaarO/v5ufPS8dSQgxPwZb3orUSg45hXiQ8l08nNrWbTXaaC/EPDFlqWfJwO15MM4pq+Y0Z8So1a
KUKcUEz9A4FM/tY1HnsInzE27V2hi2anWU1JdsU5aZT/op+Se3woxV2ohtegz3s4BZSpxjzBQShV
eUD71xNU3fQo1n1uC8PQiTtr6B4K2YkbEmYHmilZtPf5EwznrHkESVUp8QilVqzp7JC+1nrGkTRb
H8e0TF7gVG8owRR3midpT9SiZD74nfOoPqS4zOBjOvotKu9sg9T0Ccp9gNm8YQ4WNbcexP21awfV
lY9QkbQszHWV0Q5Ed1btjhizvaWP3c7hpniVDdgsQwgFqyIfM5jAtTpARI1olNrRSfTaz7LRv1aa
jpMnrM17ncleF5BqZhT+2VZ+RbBg1a6zgB5pqzvh0TSIBiM+N5v7aNpOCxK4MY5XrJPON+9MYFkY
7fOGOVf2Jk09PVfzwp3aU5B28SEiCPykpxnHfbTWKZEfEXyVR9d/mDLXuCbP3LjG3pBvmoyMpNgi
2XuOXePIOnpEeGz6hEATK0ju4tlWVHvO/WCOOGIj+pjOXJaXuQROXRXZ1tdjumt1068qNH4kc+b5
JtdcBH6dzs+PCk8rYzL8JsRrbTm+AMLTNh1f+dqNp3qfBPNvihk2CSjnGTnObnN0uh2uR4yaiVo9
9UOhToOMvppBm13JGnO87RAk7SXZBuc9kHA82ihh5WGcHlDTneq6cu9cPWemLuY/fyQRqzBLeRg0
NPat5ZEBOh+sVdDGWDsJx2pElW7HLvVOcZ9+0iNL3vmlQax4eiR20bw2Qu8FLlYJizXCeDABvnHC
8jUvxd6VTbEmZ8a+5tz5hOUo5sqFFEVk0/00GOMVbg0O7pguZlBFO1MzyU0ryoyJPZnjCjXtJkki
DP56Rwj1mHmbIEs50SwuE7KsnE2fDcaNGcf1dYKbMpHFGzkr9ab0SmIgSWMbnjU/27ZWTPjWnMRD
6qyHezYBlG22x8iLZ9svKvihQEFqlSj6Sn3d9IQo65P/6vlwzqfCJTHRzj8LCu6lYwW72tPKz3Fi
rkbd3anarK5DRB03jj8MD1UssD26VXR2R7xqyKwQQHjIqpG/OmtLy9Vt60rj3kr1W6Nui1uvd++n
KYVbXc4yToKKb2qaKLlXu1/7joTf0r4Kq+Ql7JGweHnlbYtN2SXJ1diQi0oNKL7qXLfZNDld20zG
8T6OiICMDQ2PYaV9tQmkfEwC47bM7J0Vmera0Z3ZpSLLLfeh8uxIhFKj+qRj070XPyB7G7cVR/82
0rGt4KhFyTZXAsKhm4Hpk7EOlSyQD1i43xoD4Kv7BWmF/2IGY3BjSXGUxL5uhiogTDnRWsKi8+Hs
gJLZjVTAkCYkGOL14W6KvPItmRPuaCc8jzpIf5Saz6W7RZII0kO43sYQSbfTW/UzAUW/03RItmlT
Rmd7DjnUiLg55Kk1nmovfc1iBpbxoJ28AOdkmqVPcvxWdcGtiggcwgrzmrvqVFWk9wCcio4IpCAR
RHPUoc1XS5Qmd9qpljdGBL+PPNt06se3SS/eRoc9uzyP0NbWhGrbwFzCcMTNEbfxweeIJ+PLl/e+
dkXA6PewxMtXh7V9mPTwDl48EAIGtI/JmBrrfoSBrqegzyX/ikS7ziNzkyN7Jm/N705WY0SHuC5e
g8iuCbIFGlylEfxub8r3w6Ql+y6o1M6R6LScyDg0k10+KZDe66LJh70jSv/WM7uDjuMKyA7aN2zg
+tmvcW2WWuvtvcnptzhQpiuMmv3GiyyBkaEIbzAPWddp6bwZQoeN7hgE2pRkqifibopBOEiapg9I
S4AH9TsH3fCxDUSwVrZh77lTI+zMNH+DrBF+7/glV6l4GcVJ7wr/hRy+BwZGX6aCKJEaKvbWSpvn
sPNRNREV2pynWkNu7H0hM6c/llr/WjVHTZj+xoE1tMbLlF4blji930jcMbkiUIe7YuJS4KtpZJH0
WayUQjOY5a3Y4B6vtpHV5Hd+hu13Mr4YtW7fp70urjK9Ns9GapKyV3OnjuAVQ0EqvINsFd5UEZVP
5Wz19j1u6wqYBjFoyBgzZH8niW3pCv0IGO90POpB5h043VdF0H9zsgfqf8GpHoJk3wrI9bJOBUD0
cOO2nX8ya7pnvfSPjQ352jVvQ2XpDziyhqYKT5aIj7h/y6v/Jey8kuNm1mw7lZ4AImASicRrecsi
ixTdC0ISpYT3fvS9wL/jnnM7OrpfGDKkRJbJ/Mzea5dJiyq8MM79GMw7IgIapC5lQ2JacPY5gC6o
fDpy6IlzaepGXlg6nmRltusYQilKnvRPNVdUBfia1t3wVGW8skvyWu7aRO3SGO5LjWMyhV4N6RYU
k8IFanhFe8nizxRI/hHL/Vdtutg2fbLzwgXHDzPrStgPFKCmLvl+Ek2zZxbdqldpsOd5RoGus0/6
K7WzzXldDqQ6yMQ2H6KU135RQlAMp9Hc8UyDjNUfCtACR2PRNVt08/o4zDH5ncrf9AU5OL3sKB7j
4YJkA4XbgMylqV2iFlSFcaG3w4t0iz+o3INdgaxahkg6GyHyYzOo+tExjLehIKdBVM+tZxTPrDqX
MiIh5m49W/c4y62dWVXJZki6/L2vtkg09WjMKJ6T315M2SHIwmUn610VdeGm1GW9D2cszp7/kbt3
IxTDDaXWTxdp2j6bD6aqEB5ZcYNtV65AOXhnlaY7dFLWhZCzVqTEqfXTXwcx06UNUGXneuZS8CKQ
B1ELhD0nI761yk0XBdM2B0VFtRa3j/gfxlHg7yX/4ZGaNbtkPIrAK8Z5JaCCH0KWr2sm5yBPHOz+
qSdfM5vMW9ax5iEr3Jn5H0aZsTfbc0JeOsGV2E1IIj1Mavohmg70gB28ACmIDpCuIjIJhxtxFhQE
9XzMyy5ACct7vuU7krbxEncnO1D1u4f+kzKo7OPqVop86+jhyccPcSTn3Ori4mAmItj41mSeXPtU
LBV2FUtQ5gO5SzVUApzI/XjPRPkaCgJSO7c8Atrj7oSzkVg5EZhgIIoIJJIeR/LVcNGB0DjiLnGO
Bjg/XypsbAZFeD0UUEuaxNyFaf6V51y5geFElySf2GhMZbEKW088tKpHZTjKeU/Xha6I2A3aDMPb
NWou1vFyozRJ/5bVMYHFSzHE98uCYlTEt5TPTdSVSxcAa1czvh9m/+IluPJxVUb72i7xK6B0A5YS
76owfUoyEV/5+1MqlbWR4AvRRdgAgdy53qI2hAggporAWoqyAUv+JQ6ZXZLwUK3KNvbP5pB9MoKB
L2zk6aXq4urY5yCcPABSFxd9WE5PtPW9qWRsUU1b3/adQzcSNyv7ZBtXODGiMXWfa0chSCwQk5nc
llu2a1sbrN5wd/zJeqg9uqflL6NehXxb5WrOymmfB5hLfDe7a58IsYLjGPdZeyy0X6C2KrtVRbG9
61zWAhFsD6pK/2g4FL5dRE1t1M5aRRnc8IxXZWUIYmIc+8AW7pr72Gv5l5HCmv0W8ke+LbrP3qbC
cukDVtI1t0ix/3qqVJsGgMwmbZPfwjZ5QzoloYxlyVsFsSTJLDAkdOOQtTXX0d730aNy3S/2d9Yt
ZHHbekJ/2rRYzQnChrlShcHBMTBKcGOSda3j9zjB4BI0KuWK5Rjgqds26Wssq5lwBtslLVTVxxbI
xBzqmA6KBExZW2Jj2/rBH3JC6MD1+TUVcNH7B03BiCifsz6YxvAsxvF5yTzfF62p9mngQOmjXGlH
GhYzLb0DDt8X4kindZSQRON6kswbf8TA+FzKplvbJTuOMulwidZAYYgqqPeeYRB3Fk9vPkrah6DF
opDiBGE9wsuytosVSRXsFJPkWk7lGzlqkpcf5DaVO9G5zKePJoME1YupOCOnlDvVjBhNZogPFWbJ
zldi1fsy2iTdDAZAySt24PzkAr7jGUdDkMpYn8QIOMIW1dGq3C9L1eTagEZZF1rmJHLgxho12SFx
RXzr1MPXI2biu+GO1JSw9sqepynhEe+tvwX1y7aPCYIJdf97ckue7tRfuZVQl5bmcx02gh8uq9Sh
k5F/MQfealGG7HSYDHT5lQdCJ8FrmySoKYswc3bESjZExahD05T5QVh+uIk8E/1zaVPYWRK/W1Rc
DcFs0KNaERHOD0t0iGEb93eEqzIwq2JrDxpfRtDWB7n3rQY7WcJ133Ju7zAh/5Tu9LuZ0ZM70WFu
Rv9a9vgsCvBR1yowjuWYNAcE286m85zxbtlAQ716Gs5T2dCWtxzCJVKq3J6D6xj0n3SufELaB6dZ
tW+YE+WxtN32sS4e82jYc4u3t4D7aC8Y5QAG4nFhaLUnwAUTp3+Zh94Dist70XWhLJs1OBYTte4m
auY/Cgv1ZqxGsmFLmrB4UpfUNqwXqaVzidScEjJUVmsQWxAdLAJ8gvrouDaJVgBzVn2rw71UAKJU
1hzr/GEsbHGxBy89RnnQVCTFAbxB3QnCaJobAoK5/JBWRvssiKO9QegqlXqGV8tdYmZb8gB9cFBZ
GLyGVrPvzDLZ6djvNpZDtYPUBzvJfCE3Z7+EiTzQEbT7zsebXhLnvVXRjFh9Uvh7ySFbW8sVONa2
eYGm+EPW7XjBbj/2E3m8U41/tZ3OWTqsZ4LuXyCCkSfcrr3QB2tkjvsY18ZjO5r3MjWWec5rAul/
ZUqFIlwHOFxRVJFMDI3Oj5PqrSAM2wr6Ndcl2Vyws7dFg0Eyqm2k/bSZGeEqR2NWTxZBqY+F+uzJ
JYd+VjyWFmDJpgX9N4OMN7gOjsSeretOnOHCGYcJ1sg6g0a2S0qGVJ4wfN7G0XGyrh3t8BX5/3va
Gs0rsgAGBvmv1jCiZ5FG70HcZ2cdhJ/fN1acZqugyb0tsup8R1Twj55BDGTc+jlMOF+c2rkmbDBX
Ydf2ew45LKr1ipL9ydFt+hqS6w3xZzM4pH0V9YT2WWfAVXr7hpwfiyC83n3Bi7zdDWbISr+AR+1b
1suMi4VGxIRBxIuau/oB1yUTfMMx6ZoJNvZjIoUdtADHaNp7I/WeHiwQMgE+LAy+alXFNrMmS/+V
szc9pinMdMdo7iMloI281u3KjxjttGpjZkdOonekQDObEsUZH8nfWNTmFS/M1s3CaiUY8R5jC0GI
DzUQqYgZPsit8Dt1rEZcIZKYj6DaY3fBChHNyTka8ekjI253eqw8wp0L44Bx87nwB77/OjGPfVYf
XNvJ933oBwwR4TwJSJ1XQmds0E3L+h2H2tofhfjVQcupxLF0h+bdauDbW0w1V5zkNxAQ4SGFSEO7
7G1UYfhXs/hSY7sfx2pa102rNqHpf4QGj5ZiPoN3j1EAjNb6scmsuzmTM+50dDNUNsNj9anEXGBr
q5fM3/yEha24ZJnhEsEFGKYx38K+dT618U7UcHeOHBdxpQwIHEIKHav0xA8z3GRDuK9lI+DGwn1I
I855bnED8KzBMCYzn4zYRRcYeQQMW/0xTgemuY5KnnO8WD4hfJyaJBf3Aa/ZYhnWOkNzd6OaYSaM
CWra0NvOsU1emcg5LMz8tUmeRjnNjFLkb9sJBwgNXn4TomAaObxEZLvfxHDUzNAvIFnXtjUEB1Q2
2brBrkLxjbd2lqRg99mI4V6pYM/gfFHLePwncdqdxgDRgh4SXPBaG4fIoLbOMb/uUO2rddmTaGsv
SVfYry0IXEwsemwb4CC8bG9EiDogiSy8BSPbVTW4pDIq/L3HW30umJV7WfiIAedeOHTj+L+IC+/6
V5aP85H7+WEQ6jf0SR/otOU/l4IJwchsQonHQYLItyzDX0bOkEEyeTRwE6wNFVTPIaFjBsXdddDJ
W5PS9nJcRjABKv+J+ci6GAv4S/OYYQWVBJlo/BnFRL5tQr4aCwIwUZNeGUsuWlRlezXYHzZTc4RJ
ctulbfQmgVzhKnut3N89wVTLhAP3gWn+lYkfM7Jk/KE0lXM4+kdPAnEtyupByoHCFn/1UzwWzxIX
5J7qazymk3ig1NFHbSaQx+DcwhgomkuQGqhhCjzoQWXLI/YykkY76+RqsD2tD5cw6OP6gP+9BgxN
fcRdEdvsIpq8+dWXxF8MJSaYfrIex4wUEGXkP5UBsWNO9D4CeM+NM1EOcyR/K5na0ZvA+drrJOU+
kgRUVNob9rH2Hjyzak492eyQw1ZNzNg4Se/GvPhTl6T25YP5tQhGmiyZDt+qCMLqnk1GKLs2CD4N
oIRbUXBMdpj4Ke5xPuNf2hl8kpHH5kl14WHKlLmuK0CcTW/eqECc3bf+yGtEtVYd3EIkMQWuRDx1
LdeX12CwRpZtr6LYp/KX3a3TVNVjqIAhw4xDeb0dHULHOq2H0wgsTfGwMbslQc2rw0faCqjD+Kuc
TDxgKnd3Ziwfmk4m+2GunkRgLzHnrIINVLrb7+8z6eXMzwt410nbdA1/82D4xQ+vI0FYoCTExLCB
0DIeKKk5XAtWtFYEbRhSZ7j+/a1O+lZsxdM87EEMHqtqbkCm8EFTrieFZx6niuHgMCTNNtNbfI7B
DpvOW1GnX2VRRJxFICUWiVWOe+vkuOlf8hvmbae7hrZYecxpyNEL26QiOdfbDzDhR9zgDYujwkgu
ce1/zMH7N0rehnN6KKDjuIbXnLzlg150cTqc7M23hMU0FIm92fhf8PxvyD0jX2Lj2b9sDH/qT8It
kn3Q9Zdk0aNNoz1si3D41YY+yi47efaog9aUe7jZp2UvIYqjMNVa5xnRwbqnI7QsnukcbulUo8KN
cneDv3u1iMSYDhY71FBIALLsMikS8yh1nRF9VD5BgYSFM9rJsI3IZSB33P+Fi/mrEPO+Lb2XOSbU
F9u8WfSa5Q2LDG5JyWvlOC3iOMvR4Q473Sukwv5ki7pYTf306YLfXpWEFg99uof28tiQHHmciHqc
lW0tOYrGaTLHbhXoEWL5xBNR5T9AMYhNZ5rNP4I/NT6S4sUVWLjXb3WfFDHkoSY4F6QJr624nPfM
J3jxaP3ai97+AR7HWoWJd3A5BI5e5XU7XRbBbi6nH37qkC247EjmpqjPTr78Xw8XK5rMB9TsyQe2
0g0APhK4vQZfseW+hMZo70wseSczn17tYZRbM8LJO2KBYI2h94kBQYOgEPE+STukeySkLRAbOLHc
inwN5FDWJ/QyuGsFoaS8CHBaWe6YbbsCQBkupG953j9CPWLzdrSa939elyiCOUEdUKqIA0TUX+sJ
H7D/5bavdRTejYng77mrfno4B5hc+N0qz+VNZVi+5i75O5rTRvjw76VhcAr7plzZQh0ZCxsr3JYY
5ZKgZa8jnEOZe/bJ4ItDIuwYOPIcy7z1lssYtmyxcPVsFLuCGeJOdvTtvylTfOls/YYQuMgQF6Dn
dyaO/6gODeH/VHb5aUY9b9783CcUwPJ5bB5nPX4KH7OV4ZU0OEP/buTlW/NbhQ+ZJSEPBxeziTVw
0aWptn/UZvMsPDJCB8YyU38vVbfJ7BHsYUhLxCxIdkR0WoSmV5n/I0FyERhAIvnUkxda28GJk4O7
6BHhRQ6HYTbW2figq8o5st3oThnS7tMkcyT6TcdGqKPinZmQVdU+zJlos2ReyzaCD3gZ2iUX1AI1
607Fk0rAWNhskrKNC6AWRhSAiyzZhbPWzO7ChOm7vid2xTQit7p11iQPAr0i8KZ+ip414yfKFw1W
kmsHoOy8CZ2e1TGO6WWkYZ48vM2YKzPc/OPXd/IFUJcQjnJdMzIwAC0God6Uk5Md61kcwtr195qG
CK/CcHAmRNQhYhNrUSF+Z6+YsTh1VTkyRbONg2c4a22nO4nR69AP3NtlVdEmOXC3Q6PZ2nqmZs5s
NI0eoy/mA2tDxjSVvn+NpPdOQaw3Y1Dd1BLk0pUKOdvoYmqrtbkwlBrkptMHmwlajBgPijtp3huB
GZ/ZoWhg/CYw1WxAT1oSKThP5qUPxGqknmSG15kgdgu8NAAMs4qyevRQtshxfMssH0+Hml7L5csC
3XDhVTw7jfFEhUA4WxrcTM6ff8ltl+xUYoTwrMSueqxMItvskJ8vKEhPXZwtQDeeK0SnOx04FMQF
+iuoVFvOuopexaYvTPsT2MR2+W6rgMc91DNv7Ty7oVqo1llA0Vd0+sGE1BD4+lSK7la2c7KXCW/0
pJh+qqHEYc8erYUl+s8tvXzn378a0p99ROyxh3MdVLzxzgITK2GevY5PeHMQdaLeLJtqN1H4lpQz
jGdVgOKrAW9drxFIr+LMu3NfoYFtq7tfxGJHUzqfXLNjCWBZODkz7+qP1rju4/7N9rKfnZYjuHBy
QA2kZvR4tqBDdn75S3XiYgPleHaIWl8p4W8MylOC0y11Crw+P9bo2oVtOfvOGl5dlzuD4xxECMFD
0D6Aq9ewOFdZWYltqhQs1DTWm9QPuLpSMD0hRNpTatl/K+HCuWCOOc7O/vveZoDVHY3mp2MaL1i9
brBl9FY5wVlrAOaWuDfocPZe4wXwn5OZaRlbBK8HvwgveA+WgvgUlpOl3OOSfp36WPPyrh+Sdjw7
TITOwgRf6dTi7tQg5mPwFBS744VnskUIMLzofrhR2T7RramNAg+6zXxprGGm/XUtDgh65Q3uN3cN
SvpN8U6qOuz8QT9dB1Ee2rcEiddxbiZvnQ+EfEjd51th/gGlQfVURIBl8zLYRz3DPCC8zzUtIHls
TX1jIlqjlONMVocA7d7KT8sRlfe4T1Psm6ji0o3jFXqXvFQx7Ks8DJ84JwLGiowxXDbbisl2aXEy
WiDzugWT0yQCCSE0dIa32WORmZiepbGvnSrYu0mTHrQFGIOJnVjbgBO6zDWPpmp2KIIYF2TqI0pV
cjQtihhvuvWsRM51BFAlR3HTRcOtJQF8TWGS1t3PIM5/mTzFK6mmae1aHXSbmv3z0FefubQ/DXhN
DrROs3SMlRn/yi0kLMXUohZAyH0cXdxfNOzNOqezXucpWYf9vcCIRsdjcUuuYt/sdwL31pb7Md/4
CcmtwYTnjMr51R/EdLC6L9MyDo1lB0enRAtTpevcxysdxzx4rZfUewuOz0pX8YvHwvbQTN0h6QPr
NLh/giIw2LTpo0svua4lRC+/+FsXQfru54xXmgx0c5h8+vvKJwMmpoI8wM4Tu9lx//hlI7dxA7it
xcoOzvUchQSNy3lU4MHLowNta8sPQISxZEAmXLwhCm4vC9BkARzkZJObI74y+cqLYC1mBkJhU9r0
RwgDyIgHXCC56bJbNKT6YLd3s0e6Y9TE3iUACpfkmWXqbOqfDgXrsk75LXHCb0x+M8QeoCM97dNW
ceAGHaNGEwCeoQfe4NnRd+XAhsjC1zYNmknTc43w/ogEa1qjZGgeQAk8aq/ZlYkNUcD6YnzvPqrO
y2ilru1stZtel3AVIsZ1XcPQPU1vFg22m0m5abQGpNbHB1WU7ppW+j3rjmVqfgU1sFztjPE+8n00
SWYBPM7N9wGDIU4rqhRsAulMyB22St/rt948nccRW4IgtsKoa4ggAJgOjkA2ZotiQ1JCDhSKkPXW
9dqD7Xh/+uu8HSPmfzXhwatJCGtdyJhl+bwZtyYLtF0Qi0+7fnE8p4bQgEYhIjRg2V+h/EH9QRKG
hALFkKsgalUm+RPiCrXzkhQgNFECUaYOiTC4jpItw0c6KHeGS1eMtPEdS8cWUq9twoFJcnEezaVb
Q6EDMiH2Un2WZvHujXKTIcRdcQp6FWQlauqQrsMGQudwaBjYLlZNkv3yh5r0vuUbc4nAXlXTdLHz
QByipqqWnPMvxTy4Ms+GO+ZbHSYvaVlZ56nAn1IZ9Hd9AjfEoEjmmvOQzCAHq+GWQY+K626T6+pO
l8clbaZEb0Tz1hLgnqJuOooUHVDdWFvXIMQ+G/J1BA8GC0a8caL+l1e7z3MLlYox/6Ys42Nww2hM
AIfD2oi54zr1u6MJ0EuJEUVtY2/lZCaHtst9lDL2Lg4GtocuqA7hNDvkt+w6reFu1NoHLxTvy8Ql
W0eStRqU+1gYBKxa+dEdYRSis0w22rMnQNDWb1a/sApKwBlNDOputsdHM46hPtzpcOqTGxH5GdjR
DrrxZxWB/CuCqmXoNb7L4qr9pmZ/I36lA3QNNXjmrot4n2dF/4H4J1t2dAG+Uf/MItjYp3W2VXzJ
LlXjHcpfR6U3IkNa/pVBmmJXFfBWBCqntiDjA5B77Bjlk8zyxzht/RP7G7khFulvYYbjwcnlFSQg
YLaOdQS9KkTVkIs3AQpv6/CWDNUqCFpx6JDnZWl/0bmyVo7oycPg1VpW5bAxjYJFM3uLjZ65fxmk
rMoh22pDf9T2U97m848yA34QbcVAaT3YtrWL4qJcNx53kZuZzHq9wSTezb+gG3M27MTHbQZNps/l
e55OwEGbDqHLiDSacCTTtcEaNBHb3Wx5NTQeW3icNOSlruqhnbemGb900npTrI+gEjFfQSaqrAJW
dfyDIAfIfztJm87rAxGZ0zw5oQrPrKmuA8JD7K9EOfjkzisZvIV+EWy61tvFeozOkjTGJHPDwzLF
b6ETbbNOE9RJ/T8b9Wa22Bhl01BwPoTJFl3WY1Wmt8Abm51l8bJRog4Q91XGrsqiU1YP4UNdTh/x
A4j3307K23Uq8x9lW7Hl7f3PCMraLiQXNwtTCCuztYwhs3M601rkfct7AjVYDxYCG7B2Yngm55ZV
fGRzL/uswqjno1eAujGFh63hsDLnNF1ccvnyThypoTn7MHV8+7cr4DftuZQ/lOe1C6ClPHlLdf39
4Z/fQnRbyUnIjRvh9TGmCgAMXrXhO07vXzbx75jtf/32+1f/+59leMFWLY3n7KeQxxWDWxBH+BZj
01ubI30mJi9rp2r1bNISJkUwoTZqQX4CWo3jdjh9/yr8f7/6/u3/9Gffn/Kvr/ifPkWIkWYhcrtN
I6yEk6bCtt3U4S30Y7XVZMSvzaJFmTcF88YA+puEc7zNw/qHGMSX7nR9i+Jo2AYy8VaCaKxchUxH
pJnvBHJkIKzii4Ryf9WCOaFWQkNUnpTdMxCcWLt2LdNCkkIuvPL2HLEE0kzUJJ0fjrfBgNEVZmKT
uxNccbtlU8mYA94Ld1MXnTV/TzYKMShWu+7mA8O24PPTggp2FelfzswR8zjHXNcQy4GFfe8KAsht
66eOYZpPQaM3RLq5hhVzSjrAYOkJGb5bpyKwPxRHxzGQm3x0PsmEe5x04O09WvhliW10wy+7lBY0
5xY+M0tQ6TEXmoaJh+dW+7HDzBBcZd+jKLIlmUNLRSkD47XL/pr48p8H66O1pj8MV8MNfrIfmhR5
huoTARBteSqSBJD/iK5mrm2xrtU+KTsB0pTOfhiLr3mKr9QuXINm84oemrn0zFEwqfSBcmGr6IhW
BICBc7W6exYQXWjcURE5G36oH0MtQUBGEZ9h1mvbjn43DChWhBXAe/H77GDX6iU3oNq3A6gjC1TA
mn755szZh+qG5zGjcDDdiIon88nXK4GdCa3PZKc4+2ie3ZPjVGTuLe5JUagXHCIdNS8d3ZiNwFMT
Dz7TOKndWNcPadcZp8r3unXQyYHF8Ffl8sZtK/7BYrF6FmPMIOtJM4GtPNgDxXiz2VWvODQh/aRc
NJsoIz96KnwIiGP2NE/dc+irhvW63UPvBUBvWKN3khnUFzVl1bZxc3GMWbckEePUwU/3MI4k3x2z
9Cyb9n5N0I/v20dA/Ol5Ioy4TbIB0BI9Xl+Qi1b2bQCMDq2EX/BYWDqzz8Kb32gUV3OL/0cT7nMg
Z+9Ulgma79E6fP/8Vn1zIFltzBGuaZBj25wknXf25iXJozs6j/GA7i18FQEqIGVi8QlYL6LDd+8g
5BADMH76/oeINnEkPxNZs7cklMauZWbQh7U8oNuYQDgyi4UJBkR5UgGGGXufjf5wqMK+P/STu3dc
c2JpZbNVL85J5AJSeojz+ARvnP+3Z6aPqVZ7cm24wcmrDF441MNoXOn+E39HkfcBMf3WCYg+mSLN
ZSop39IEPF90Va711o5uvnb84GdTWhcnlnDQvI85T9/HukfTOBYH8ts+yN0M2GLH3XPvhCsTNNSp
CzO6GlZmwhFIntOKUVHwblWdufOcmOF+NH0kZTmx8Wce1eML2wYx3BNlhuZz4VZ/zMzb12ES3zFi
qZUJnice0v2QiOieh2y2ujl99ZTnX42Uep32gbAwkxwjVxFSmcQH0wjCnVGI8Bq30j+OeWSSjcDU
ZRCXYvSNQxfVbBzhIAcYHdB4hzers2hnfko7hQI//8zRF02Vdx8Z5Wg2jiWijl0zhU/p0kUNRBcy
mUK3oNg8sHeMNyzUXlTKnCPtYg8uJFuHovR/xbgPUHN1EEBUOp3s5eXXuozq/YaHHdJgs2a9fA5t
nMYas9PapCJdB9QZ+yBvHkIt2VuV8VtcAuD2hzjf4KaoQCG33GLZpGdOP5vzz5IA1zQ64E6ydZjG
bYp5ZY09zaelcTXHP7ds2A8fvQ8TxunG4Z8PfknayGAzNyAo75pbfb+32EQoB1FQWh3zdI5PQUvk
vTbLp95yj+2y0Pj+0JUIVFzTMNENBq9jMsoVvgPYJG7UbZ1+/MpIeVwrH6lz1c1nSqYCwmYLV3Qj
bA38kEIR58SAT3tBfSzOb7F8mEk127gtm8Vv5ItlR69zyedmDSCoWNrd2YYRO2f1lx0lBOIsX4MC
gMZqOdMkIXikBZB/FYlXAWsy4qVx8CuHnWdfXxX6po+yZINXIjTLg/GtXjbYhUqSjUnKIHKp8Nir
0rz1Dep3rxMMAyNgeGKTzUH0iMi4XY+GAKbhJWI3NLLh1iSDAyIdKVsq70iq7cLzbPydmNfTSYiz
bCJ581tW2vls1X+IMCSE0YXGLwaLW8V5HzoWxaaJGMsdVHRLRHVhfp6CGUtz6rLumvHd135e3APP
/QVy+xnc1vxhFMXZ94bxT+ZEV/9xcOfwo87YaWN8I41Il6iTVYxrXBevdjgtoOFh18dM8CcsAzPM
mbVvl9G73fkfzuDWX1Pz5oHlSnPzUbdk4EXN4G5E7vwNPMSoMSj/VVyreIt1nt4wR7Dl4EXZWKEO
mXkHf5JZoKMmFHQx/q10MefXyUMiWluz/+wtEnC/qNWnNRzbsnlsTfcuqwh6Wa0TuIxqp7LqBzMq
Flfp4haACY8y7qcbP4oxCl/y2mKMHgFQYKnPO4OTzavin3Za67MboKZsW6fbUWWTP6oRlSRF8Vyg
kSsDs0Ff3JBiI6v7gGxU+E7/W7Vq4Crx6xeiQuEd1LyL8rucuvYSWPO2miwIR5EVoBVA2DVVpcYB
Y2GK4nmUoVceNZTJ3p7++E56yXW8L5JB/LWB8qsayTfNu9xFAw+U3znurVOWdeQo7OAg1/Ezni/6
XDxNf1x9sGaQ3DMVLqnFc3fWoYtjprMeaxep9lizVvSkvNhdsZ+Kobr2IdC5DibZPrFDRsCM265K
mk8tcmnky01+1RXZ9XXMMLWvTYDjaWd9NDaIHpKrvJO3rCm+P2T0hKfkbQjb8poncXnN6khuVcl0
9Z/fMsjfg3KDIkutMsEeeFRt+B5OeLxIBHY4UO074S7uxvF79FRVVG5To1psIr5BUh7hSobrcd6N
ydYdW3AJgWyPrde8e96cXLS7POYlkxuRWOJSJcYPt7P9LXOAfNuGfy1PLlfk9Mo6qKdHBTneC9TS
LutgQisMnh5Ujk2ZIHJNZ5BXbvDQowdw0uEUhVPyqJ4HmSAhcnPgdkWHQMIf03WdW9tmQI6JeYOS
2BbMkkpMMwWH8cHIcrVVgZGu/83n+PhPJMl/YN57LMA3YQF0F4zX/5dUYgkXP6ONbdD2MA9iW/x3
w2AXBmlUtlF8kHaDiWdu7GvfmqfIbv0nHq4doRrRKREOcCjmNlspgDwqk83/nGNKoZRCzJ5OUYqi
JX7tG0zURZbapyiJjAPylSxbKwnHcCid/7JCOWlor4vaI4OzbA5QfePTRAmPYiCVL23qE/rhd9bZ
SdDhF5ZtMkgwIei3aFtIpvtIc2e4Nn4VH+3OuZXBrK//+qAyolpT3b1oq2KvJaiTehRw5uTJmf1a
U25L07p3nh/8Hw+jIFbmvz+MyrHYdwlPQba1l0CYf/NdEtZksWNoNVkc3lfZa+ujq+N+nTixWmG6
kUw4+uh9fi+nBs2PlzobxvjOHbWjixwkLY6dSJ07+9fm5ol5h2YBA4vIsL8w7H7mjYsZp4ONOzXG
MfHrFfoS/TgmsSSIJG22hZS/U6uGyWxF4ZONDRHJRfiZ1imaonHOXq1ozDeiACHKEe0RwtYEDx4R
uwqO/xlJ6GNr49MTDcGF7J2pzxrrVQn25//7y83BO/vfHyffUZSAtsQm63mLf/XfHqfc6YIiRBdw
gGpM6G/WQ95q9uVQ8OPG9kQp6cYkaFbtuTeRsob9jjwUcz84XXRkPPwQ5L55CdlQeFNaH74NbLHb
VgdXw8wmT02vv9wy0ze1rcZ5+pGN0cNo/id7Z7bcOJZl2V9py3dkAxfABVBWmQ+cB1Gk5uEFJpfL
MU8XM76+FxjR6RFe2ZlV720WQSdFUhRJDOees/faBKX7CVpGzc/etDjuHrTeImjw32wDvO4/fXOS
NyiRCxvWL8i8HJZ1m3cTsndiA/fIS2mfEohsRu9hSa6EFRQVuxJfBNMra2NW9bAotUj75sKs9buC
IphkxJ0V20Rlg1M7Mj8liG1s9Sfl2f3KURmtbjYrACpE2NC6qs+B6aR/uJbY4a0jzOZ2bOMcEFXS
fHYcIqU+5i+y8dXG3SL+GQ64co3bqajzVRDozptfZoTSM43LB/1Zb+K3SHTRE9VNu01xwOwsaHL3
KULwBVokhJj9KJGoay90feQDVgmwpXFkrRVrDjJxPJiyzE12Yyr30lxBKjSOIrwol5TXKjDcB056
MBWYEPRVGt6UHrBdFrMcEMifXKqYIKO6yl+6WnZfHcMuIA3vRTuOaNyRggr7vunQMSSOXS0Mu7Ee
QCPQnoaqfXBZUBMXgZE0q5DzOW0nX6uhOBtqsr84tO7ofvpHKYkIlZEPVrt1g8fYt1IYWTbBzTrS
MKaAJP7SwE8wGcbhhvO2graKRaXf1FNZv2F7Qzhe79l38e/2XnMjYlwuVsfpqFfla+5I8EuIFNBi
WYc4tLNdY6pxazdIMbtYAEAvGnOdUmaEfmG8/Zs97L8eiWzHMWzH9ISuO8avexgDnkgz8eTuPBqm
Ox3psklr8+R0L2knLkQmkpcRKLmmmSiOqQHWJIySYIeEnhW/SzyJmmeOkS6+ZTZ9XovZ3dbRmZPr
I0mh2TiuJg97h6hxCrSzqn5q3IXTEEFLpsrarpW7NguP/r0fviFsQ7RBd3RpZdNJb3hk6vb2DvLU
v9n5Znv9LwcW1BS43qQJHNPQjV8OLJpdEZUrnHA3OcUZlJU4E91BnFSqRbeB3R6zXJDlFOSPhfCQ
yXd6+8iK5qz1cKpHVbeX2sJjCeWb6Y8dnDQ/lXOz0kQmg2e57FB/B1mHcnAWQk7Dh4H7b2FqOACD
OH5iJypXHjOxRNW30gwPorB3tKOTTTr4zKedyl6lIrM3lb2tmX+tJsZZ/+YjMOR//eohEli2J/F7
0H0kxexPB1en00scwRDwO1F2sLgD99Qqk3mZeJVO09xNgQwPVRB9OhbaDSsqX4hfWimHVHXC0WjI
ZV75libnpjMeUnBlJycT5mPmwEyvoEu6nESOdqWIzY7efGQKl67vvlWDru9ERRplrFn6sxk7KxQp
7Gl1jF9lLM6NSdYHSCw7LNLnnMHbGaDGC6HR0TLyCWSvIZ89eA4A27x8bOkIrapsmLNgikta6v1Z
MUK+GYLx3dXrDplptqnLEXW4LZ/rMbbPjbCsM8fL19SKdPILyJvsmqi5Rz9k3sAauBUV0U9NkGEP
6bVTi6toOQWWTVTKVJ5rRjWrZhSnq7aEY/a+Tlnyd/oA+XKspvvSNu7dtiyObaXuTbMhoQlB1H3G
YrD0JhTH6CW3zFqPWlHiOWnyaOu2Nm4KAOrt5B0bEpTBr+kgTkb3zjbahFxOAlrCJgBapyFIxaYY
lBYKdKd0b4Rda4iWkL8MSMs29D++O3Be1ripQfnDbl72bepf0sw403FItxDC1bp0URLXOaymiOU7
BL+sgpPtIL4jN3cTiSS/6FG7Q3KKfC9iXe5PNLttg8gvGM/xEU13vZAaTXM7dP21URkC4HLCoeCZ
4or6L6Wjp4UYn+tvtlHS+ZpGpFxT96Y7Zr2dQkQoOCOp/VoMjmUOSaGLWTeQhP2jSsUF3ebJQLJ1
7knFW1k4TF2EOYuKZddFpWTWS8c218Qu01QcjYTROqlrmYPaYoyAn8umuEvDgZwJyTNDX1KrT+4z
SrGF6bDuQ2Eqb7J2ZMBT+trTvz6gGuIXEi5FnXSEY0nDtQxLeoB1/7RbhcRlEPbmaFumqcNyNhGe
iWnwlyi6wfRP1veORfR9XsY+CcR1ui4dC0xOaLx3uRNAT6Bxp5Hucio8b7jUmgj3YHyGZRZ6j7bn
RjsFsoBEzN7YmaZ8gdq/JF0gO9mFXZ9JREG6V3X1wgzT5tbztaVnuwULvMsQJuFlHvfdUZDirTCE
s45yVL8+w3lXF/HW7QgMzJqO5wW0U0hQSzkLmclJFogfOrtvVz1W6ZNNIjghQAahE17xwdicTrVb
nNowLFH3sz1GtuHcirSplqaMaqL+VLwYDazb2di8ZL1wLn1C0Bpus9mnt8nCA8le9acz1vvIQ31r
aBchvtG+6HZawbSc4MKJIuLWocLlTNL3O+Ah6E9kvCKumXiPjlcJhLSZS/mkpsvg0uQxkhuWYIzm
xj3cC3t19cHbztGUtPVSv5x2GR0bMjN67xkb7SkZK+gU1l0+AV2g8DYPoe1hB2ycaod9HiRQAEbe
woa9mIhtOSc5pTnCpBt0mEtDKyk2MHopkPbIPArnKPNA3yBjn0VtsxICcTV6F/sxxnlD58vNVp2P
FjNOSDLw3KS6jdCDTGArgAdhxkMlGQdx9uklCAO8mHAg5YsjwdLT6rrF/u/P4T+Cr+Ly2+qt/vt/
cvuzKBlcBmHzy82/PxYZ//3n/Jx/PObPz/j7KfpUINN+NP/yUduv4vYj+6p/fdCffjOv/vtft/po
Pv50Y30F9Ny1X2q8/6qRgl//Ct7H/Mj/7p3/6+u/hflhDUvJ/f/mcp/D6M9E7t+e8Dvcx9X/ivrH
03UBDGJG8bB26b/q5m9/0YD7gE4Q3Cttdy7tqS5+poriFBAU/Sz7+cc2f8J93L/SzNQ5bJiC4FHD
/R8RuS1+0Z8qHMfzDLJLbQeSkIG885clpt9rQUcTyt7Df145rjWefW+AF2DTJs8C+5vZ0kpzv7md
cV960CVSD6gIK/LXyiP9yyYEatn0gb9WVrevAkSLivsJI5s2idtd0oKmg9EP/oGckGmXY+m0PXVX
GrKg+nHzBVREsZx8hvUmY44A599+im+LRiTLEQT1wtbfkgRhlpO7rBAe82KbjhOpz2QML+kqHIy6
Fes/fHu/b+d/bF6If/KRCJ3PnE9FmFL+WvRhuVG+0XvWftIc3JECp3OQarfYZcdtoWlbmc9xnHVJ
ATKZ6NlpIUzJu0ZltcLHvkKEO+2akiNU6+W8m+DGK3UMWLG3EAAKNky26H578pX+Qbn/13+7wdf3
yxfqwnZxOaPYkuB3eSVG/XEt7IcCWEmLndkP/Nes8okONJnCDxL9aUPM6TgZ57x/yeHQMgOpPGZU
Vb+3lPtSxFq/NRSi4yFIMTX0yD2cAlFGP+6AmeBAjo1F7BDghAFpkVV4H2C4mYKZZuEG+CgJ86jt
9GimaNQyiC+GmO4ioyLiT1NfGbKyBViWY5VGnM2K4Th2wQth2JiNUSmGg/squuDJKRsA2til9Qky
FI5CI4mZ67uXICRWrC7bdsPB/2m6wXY44ckQ+0wjyRFHIKMfzNQWPlsTrx6DsqU+Wd8U5vdFKHFp
gpCtXGuZ8bxlH55dzVDrmtplYUgQQLL5LsKQGTxwXjf2R5Jlg3odUt6nlnyp+oHH1RUKXMacUnsu
GX4uO6F9Nm3CWc5pbLpy7Y4z/rhEGcCw3OcEQBvrpkJPsYCYiy5Yd/YM5x9zIt6XaoCI1fBLtCJg
qNJad5y1PjHFkc3Xd1snRtyJ0fkjGR+HDrFeMlgfbrg3XMZOiFMukKBQLJYW41aiZZKMdLPM3ZCv
8TZN2KvJrFwUygIvbDFdi7L6VFmTudFDMyMvVWydPP+YkhHSAfoORrHVqu3Ua2krvss+KpfVHE9X
FaJdWO6qUeExA6O8hBODjipGcYP8zzzT+6+WRLeZvkEaRNXeJdqDi95pNresmcUvCGcXi7QbDpnT
fPNVQyFIXxPePdlV+YcmM+oVWlsrH87GZiqmu8ClTTSiuMi6J9VhM0+r/LkcrXfUkN+ctMJj3b46
LlV01+Tf6zi6EyFDGCOKziqh/I3a7gXoxttkE2jlwwOjobOcCHoP0IXbln8sJyZng269OmS4Ygo9
VcR7UDmIbTT60GQVSvjSYG1aAsLRUcnTeXDxglvAfsJqg596kTSsgrp2G4rmJizUtuGs7Q79vk7U
pyPuaA4fSD5+qmkYrAN9+CAAZF21hFwhAJlXfYXbczGNiwFSNPojgqpGB3ogvUstbPc2iELW8uGS
wIYXN3EeU1qlljbdxGWoMy5GthTGgb7DR75sM7SXUXEfy/oD/9JbmHYkQqYbmz1pkYfte+OiIKp5
OUf2cHAQQBogaFDbLnQ0WnQsObDKx6lg+e6k35hK/EA3+a6Y3eWW+QEquVyKhgO6U2M/HLxL1Nmv
Md+nESM98qMjeMJto6on+n2Hqgsujm1/otQjzsD6sMYe4zcCDUzW9y799tjTkC4HcbHA7Zdaat1Y
INeonEOy2FGbTVm3hU7yRQwmgnoE28zK0idYJRvGXJjyJDIrWyebUUyFIlWSPKQa3VztFPcO/mEj
AQg1NYRbdpKivUzNMwAoGpwa47PubnTcSzQkd7GcwzK1Xel4K6NElzEirVrjYuZwjde1r2/J3yWB
Kigs2L9iX/vtPlbhHHf8TdjZDa7mB+IP8fKOw1OZkuUy+SzM/F6//Pa6STOtfFlsmi7YUSB/pImz
mvfvsS7AqrArqSza+6m/NmN9bYwok6zgrasI0J664YsY0dmzjpBbM8t1Y1z80rib74g95zXpmQoM
3jfR+PeBTInhUwQV+/XSdN13TDs3gQsjbO/U3jyf6F6n/aiP/qIykCihLS7SaVhHZK6FFT3YXtMJ
e0YOXQiaCY5UgBdCu9q0Mnz0e8T6cdTuBXkaLCoZtdZGgOG8P+ue2ueN8WLaaytW6SpxnFvpFC+B
p+a5/GuTcggjiJHp1Yfu5Ky7WWhPc7A0DAWyqJGjxrS6nLwuF2WLcZ9+yGOtOoIGjXDZj1O87z2X
aRenN3IQI9Tc5rMZ4UFNDQjaueg3NGzOaame/XC4SAcTeZA7zwZy6Tipv4eRUxHwaH43geoUDR2G
nCtoZ2fvZaeud41edV9alOQekXaly3ImNN/FECxAYIPbU8Eq9Ca4Fxbt3AGdH+sxvMIJPh1y0H4M
ZnsnozneNvsmEUYcBhWz1mBq5SF0xZs5qE1hduVGjPZ5Hi1CwcsQK7ePg1YQ9K2PHF8494wG7zkx
PjOaHwvTp7OIF2/hmPZbwtRzhSLxo9T8FxWSIeYjAwXtkW8GDBSmJaOFr58yB1W4ELa26NQIw4JA
Hs8brVMpMNaN7kNsDyvNdV4zBn+LNgMp8B6X0ceY4WIjQubDphCJm3CjNNGgMEaqWEZNvk6Uc8ts
h/VLy6ZYNvIyAbTB2xwQHMQUYtEnuzBq1MWKJGs6ZktO5DNdLM0Gf5DO9ImOz0kiQzgyUPg+ufpj
NSA65D2gPGGD1+pawSrDxKMXK6BaKfG7xVdEn2mRQjBbjCaWvDHeBobHBJ7sg2zu9rj2IwS2ACfI
3gEtiHDXuegW+kdCqr5PEe6MSoxbMYqnEPMnzAHGSYaolq3jPPaSM2jgHkTT0bknubHEB26b0Fb4
azlu+VPzkUoAKzabxGmDKeHU++3L5FpzXzVj1i8w+FgP8wLRaZLmbf7oGp812/x9gKl9Dar2+6Sx
E2eh/goXBZEWSi2GFS+BkT1koBnZ0BnFFcaro0S5caxoAVzne5eTJFhSbSOZIRPVY26SaheWq+/Y
pKflxBi59/MnmY/4M6CeLaqqeHZRQtALJ1632rejvNdEf45LjD9R8kj5edDagZgURDK2hfLRB3Ji
eIuaZy2mwH66vjtOj0twGosspes1v6wpUZQm3oMby686HtjmB+e5dKK7jncorXqNIGXn+reS5bjm
Kf5wEBchpD8f8kWDNAQllpde2u7b1CHnDJK23qp6i6vMXMuyhyGNcwA2gbNvBknudU9w5Izj5lBv
jGJd5eVT34xvE468Q0vXAtnBABt7FPTmxwLPBH6ERtHvKgg9tCL4cJqk8vHQkJbIPjfuhH61zJoj
BvgLIERBVChC+yqHh1QKE1BuSOhLNsP5uvImsdJHA64OIQCsYJhEMiGPjWOfDQvac/0WZtgT2RbU
ClqUrkLLfQTeAgJ7qvkayQ30E/0B21aeR/nat+MtXj12f2b91CXtzsu9ryhQ/jqHoUYYKx88RJ3o
ZhSTWCU1g2D2Q8zfOK8HBjH3eQ7OxAgiiFeJtk08LK1lbs0WqLZeAoFZpPV+CBj2zJlwta9M8KEQ
iQbi0td6GfMl9vq+crRjahGONnYaMV+BtZKpn9FtxacdOgltsxTVSBgeW0Aa29pm99CqrOOQRkRf
6ofEfwP0BzJP9NqqqG2qJwYPB7BfQNivMPV/3LzeYYwStxZW6+udvZYw48/zanW987cnmJdUTQOV
kf7HX3G9b9SnbuN02qVqLdSDve6txkrn3G5uw2CaTeaOAfElgtgQlkW81MDiUCuzwVwvrske1190
vVkO4pIzg9tUc5DG0Cnamterie6zvvDLZeC6b8MMls5Dk1hvmy6gg9MNYImxzxT5TKbjVFvmmdae
AbW1YAEXHDh9PMzesjYe/UfLLvlY5l8//5rrtetLMHvi1a4/RA7AuMgyhhVwm2oB3LkCW4oiZmFk
Ot9X1d9EdeCAPATHnAVqUUJ82CPe04++1xLrHrrTLR5rVkymXW6BSezcyJqObDJoNDUjPEMvNTba
6DgcB+p8PQv5l1h+49vQD9L10JOMWAaex145PfS0PpcDeqZ7J4Axq+IWH66dUc1hG4JlMSJ3kUW5
YqBk39kCiJvIQLAEViWW6L4Q0WeGuY4QC2TFqJ0K362o2xH510k8i/i0teyKd+oRjMaBF91EoXpu
Mm2gSszXNGg3Ix1j5jMIODB2bwzm6OsQkdZGM0p7kxi8fm0PwU3f2W/0Fz4nNSX7DNsEpwefvI9N
ylSRiC0MAJZWWvfI7g7e2KIbsqfoRtYcH/KSU0WTAcpCD5G+T5yQ3NhkHlR26ljNx1nL7Qg0D9Rd
ZlnqKAwFZ6RXDxZwm1M/zRq+bKw3WA6Mo6TVEUoVnI0B8a/I7T1rfGtfd35813iIXQN2GUqN/FvX
3DB+9w6FxQmsRkVxzA0qMdwvcAHHCMWo5lFdOhoHirBLEYAEd6DvHBoA8bApoi547Kf8h1lx/O7r
cmnMuhev9wEiIFqrElCITu9MJzYRrGYwjlmMkxIoRUeN6bhHoAzOsaPTbcf3AE9onqT5K10Ylnul
N54t2V2Q40LcbYNvNvnX+7LAvjA44THxgWwNYF5XszzjtgGTequZPRL8gPFlK+RhnKrxES8YHMK8
42iZinsbSNVjoNX5XutagtJFsGBVLy/DOAOzknLqaMzP1sPYFTflfNHp1mXsbfx8MJvX9tSIp8iR
lwTfwS5qh1NNZOnF8/zbPjbSnWs29TEY+id4COjZMX9Mk3NxV3nexvcK0+lNBFslDJjcszS5H0co
KbGyMWeV1msE4IAvMek2vW26+3AIYHbKQKxzaF2oKV99qhHmaZC4ahtPetoVaytT5W1ZkX5lZYG1
J0MTvJl5gb6h77SZdkCiDP6PGtBD/2jUNB4mS9LfDoOzEAw1glQUW0gSh8jK802Y+d8bLMz3xqCv
4rxztmNoMQMxbD4wY3rr1ECib7PVcPnsCeE8mp0OAoYtFwbiBpTrE7SaQxja5h59W71xwvzFn4zk
3kFfR9JZTWY5S1A9A+fnsEF0E634NguOAV0ZB2scItYGiuOtPdAvceVwx7iD6CwbuWVlJfZOn1jH
G3YJGKwW5kJooXb0rWPTuSOK5DIAidp+YT4Jz+3gvvmZ+dx5VDLDpNBQjOpOseWGgNkORoDcrp1g
G4d4vroQ3/KMiaWWEPQhones4N09Oui11iQHleXBHROKW99EkIGQiETZFATUhFsx146lS5SnYWYx
MdDPE/7AjYc3ZxvFKUB+QeulcQYaCgjrxuZowTk7LlAjqTs7yi4RJY2x9LENbeUIzcltzXIbDrl+
BLV9pp6ON2RWuXsfeHDSemfUhmRy5ikBpA5qj2QicXy2oeqZ8LZR48lbWyKuslQ+okz0UWbK/Imp
/iszS/2kXiqlRY8QU1Y0/9uLHzYLMVAwYqS/1wMTBXWQWuvcMtYVZN/EoTonmlVRZPfJisRtsZ6N
4isAB98hKI/bqW+r45BOK8dGlFNCA6dXuikDl9aatJ5GL2t2nQ0doaUDN6SxtyvxfixVk9+o5EmJ
mLm7D1ix6f3D6C3dpjxmgE8OU1ofBTDqO3qWCxfr32wR701WBZXnIYrm4notim7KilOyVsGwWaj5
6qBuriAvvKMzvjre9SOy+hjBwdrX6SVpCvjdMtXydjmip11mDDIOBJL+IJdjXNe6RuAF/eKFoUNh
YlCOXcRoCxPF1nw1KgeTjkKV4tfeuyTL+2eRolaa3LGh/mBfa5t40w/JdLA8FvBNFmfr1HbGAyC1
Vei0MavcHnjA/KPrBRTW56Gl1ZE0RY+4bc5JYsze/X41Kapor3ezA8nWD+N8cb0mbGRLC5w5v99u
xjRa6RCo8MqSMWXNoSPXaznrcCp8ixmPHAKT9U6OQXmOoYqCmWuDJQ8QVnmo5JzVE0v8lAW0k+vP
/Gvp8vNuybl/TWT0O4d5ubQTz/nDc6+/4Hrx8wm/3MQulWHiUbFYqoA16M+nVA71LCBcstr/8cdc
7zXcORToD1cNfHt038AR/Hz2Hx50/aGrkXTN7pRibJiLr19+5y83PdcoWQKH6rfHhZUvF82cFfPz
BX55xvWOX37286YxsOdGjY6XlO2RAyGcCbLt134RmRjRJTwnQJd4qOa7KwtLs+g93mSs7qMAmoss
IIRcL5w5dZHmKXSM6213vmcAAwbPIi3W2A1YvMks61ayazmLjtpDmruPEmfBUlxjZ3r/06PlQ7r5
WOhrNnGS7uZN4bcQGV8NYNZESmLvBHt9qLYzwWg8pjUS+4HBAi0A7Fexpb8P+bRXXf89zArcnliL
Av/UipKcBAeiRAeXLRxtwSEDpxFbEf5Y6nS7e7ISHKQqKR+iyPkRFuXZs6tVYHqXwgg+ZJEATOyS
WzqxPzBo1l10qQYUk0MLjL2U0Z5l9yvmYtKmbXdpZOY3WWvD3PBpFrrSPtrZJgahAY00GZLV8Jlk
mUnvY4CbobXW0glcXr0ZT8DtfviSAtgzHvLeeoqT/jGsIHe2wgXxxwQh9yM6vGn/iaR6FRSsjKQo
X5T15Q50cm23O2d6txPZvps1Q7rq41UYNl8WyM3QJA40TI6ZFmyFEbyL+T0z8i9rE3yWe3QIIKNA
DHm1ftVQ/8Utbp8W1yrxEA/YZo/94MFdyBYJJOTcts7Cbp/x0ZshzfS0esY2cm8XNXHXlrVtIu17
7Vo6VoQIdPlAINf0lBTdsDOsPFwor7hpVL0rNQWE01sliZ8cQAIFu8wb78uZa975AICQiyUVzMRw
jl33odXW0jxVAYn2kZx1SKlpLRwfl6U1kWuBqNr10qfBdKGr9YRkHxXFFnBMaMEefQivmkxiCAgT
tGLKf9xh9031NCZj/0OwNGWQlrjm+6j1G8DMe6P1byu733mdd2ryisOkOZfnt7obPwKM1BcOAC+c
SvF4qmzoM013qlwbEs+48pr3rq8t2pvaZ+9VN0mHHqIIrGfQ7KWIXwYfx2/g44Zyy/jIlD1bez3s
MJoIxGYgqnRl+a0wM/5kdCUdB5KtGZvOcoRsu+kracPPITOiFxVsMt8biVyICd2OcWiUDCEg/88B
0jZ+Vhw+iesaG6ugkA/mhYwscHBW2Xel9cNyEh3E7J2ZIqkPtZyRQ1IDsYn5AMs+p/80shZkpX5w
OzI+7j2NbLpycr87bXq2HKshp90H1lllbIz+nVB+uYBJECxpKT66qKvXhD48RYWzzbGhsSjbs5aQ
i6zju7N0DyITSSSABPxViWR04avpiP/yqyDvNUweitT7gSamWmOpOnjIV8hwh6Lne+K91k0JF2cA
zo61zaKjuhTYGaYZjhrrFvYx+vfipUhx3RcZ4O8aA/XKrmW70AckqRxSElifoBCZP2GCcGHvVUec
N8jnguQVrc6+RapCowjSLR9BmRP3M+TvKSe5jZj3tVJmLFoOCItu5/99zHEwVtlbxtJcJw3nV+zd
j2zwHGlkyKalGiDxZGiogpZdldJlUBMnxyInolANczA5KK0olssCaA0thmKFAB2M9gQcRAGSzRgV
cDZzHCqE4AatyCjBQOqjRlB9wJk77XMaxW817Z5jXSThZnJNbOqDGlZFQi47Wo21cpNXiALT2swU
bnRVPfgpQDxlpeeknmg3gb0fHAZUPfuVdGjYAXgvEFpX8wcJXZ/5l53dslphquU/dNb4Xtvep6If
wrdhvLvbQGHVB7uwiKfhq2EOqZLkPsIg5/S5u/Rl8DQPpJl2YdtqQgiGMt2qGclxNd85CUySvnKR
i/qU9EYyDTh+sng59vHedMNohf0OZGMzv/3GiVZuRaWuTLDVnrNNK58Vs8V6cDAlL2ijZ7L1CxzM
ft3J6hP7RL1FnxysK530NAKg0oxNUFjM/KwfHYCNDC6J3WnnYW7Y422Ml3mLTYkcKjJEJEdfbE6e
9inC+CZJi08199MF8QpMP1RxPIEqxz8AeQOyBmgUufOGptz7Yvys2IMUbWfNMJ47SJ3oE1HfDT8G
rJnkPGKULxToRMa7Gq3vhI1Op3Wqyx8JLYNNWTI6oCOzbFLg6PaUw3/CmJmxmJlTRooR8DCwI4se
7KKN7LfIYGocJzioRbq204mOYFw6Sw/y9qTcz4RjaKnZT05iHLOJvQG041nLOvyShvXR1MSlsH+r
JTb+2z4FzZaDklz64KjiJGshUQGsBEi5Ym/n05fwhCgR4ur6VViPDNbAXnsq40A1skH4utpknnbv
slsCooER38yO/9z3toPpEYaAxUD7UiBC6Bsw2WltbeAkiiwsG6rnJD2nCFFXcOXEQgVL0yzFqW2r
YTGUDimXcH7yal22oNAJq/B0HK9WTJGE4JNAQwgd14H//1flPI7l19/+8vE9i3Aj1DR2P5s/xd5b
YMGvH9Vv+qVZ9/O7nmcWFv3tL+ck/QiL7OOfPOl3ZY5n/ZWQLLY8QbY9ogkP6cvvyhxDN/+q6xJ9
oCN0BDqzKub/xm458z0ooFHDurT//xy7JQ3bhiOC72V+7v9ImUMuxS9SDn5gOuDP4dCgEiLP6xeJ
oOoSpOfSqA5a5BzTglZ4P1IaO9Bb6Nc+9wrO9gCyrEwGsWq1h4S4sGXR0n4ME3IdGK1jBdY5TMAz
Xg4j8bsVwxpIX9YeyZ920LFiHCzrkKtAmdR0+7DPoyNFQKnbydIEubXsVfNtqAgCgIjXLzJAGaY7
razRgJ/psYdLzz1MZuYdmC50qzikqBGFdA6ltJ9Leo3wYT2WRbomD12N/fd67eeFZi0HgUVz1KOV
7WBVvd4l6GiyLp2fVPWFA9EhqDcwFZ89xgFo7oLfLwI4OIAFWFonKNchfXCTUha2ONKg5c8HX++4
XkTzQ67Xrr/lem3MKeM8G8/qAE4nUz/CeiZfuYSG0JbIjtcLEHIZ6eg+EmTQ33LESuYhujz8dq0p
VllCEDhjwo52LHgGn/jQeJrSI7MwZtSep921VeRsCv8GyAgMsVrSqjSD/PjzIja6aCllwkwy8WOg
yEzbV6SM0G2wRXmMZHTDYHha17eZtPtlVSPGzBNidWOVXUTvfsqSaqRjfLGWevqaTiwOw6h8d13Y
Md7o3Pl9rFZ6KAFkx27OSTlnFRsA9XW1t9YN6YF36aartGRpeMO0IyfshvAjGAiqdVbWUIlT0Ajj
NPSjBTWgYWrsBVLfxAoPMg60veaaMPnqAANKa4Q32vjDzI381HmsavhrTkR/wSmxjio2W/Ix2nXc
iG+AgjtMxZL5MCK6E4L7bmmoxl+ZdsFpQdmY4bveZWnUPYx0q4fEG2/kgLxXzaLmQLPDk+gUW2cz
pZseqxfwJXMHRT27Baio4NKobmuSPWZx/u7QoKh+3BLvuR0sdDi4sOEdZP1NjmUT/x05M/Tgju5Q
2Dd6Gsmt4xKwNN/nlT2fHryczBcd5xseIGPp7oXStgZv/UQshXky5r+6qcNnMLLjBgzj5nrfND9A
Rtl5FDaBWfr0JAOkp43VgOtM8ukGbtp408uIz8NOtx7KImdqgs00cqbujSne2mN7ki10v2U9L0Vj
yu8Nftw//axXbxjJb6MmILc+CbOjJjx9N2pqA7axObDIITCaF0/n9U5zuP7w58UMPcYkmC44ABK8
M1MRDYtXjuGRX2+JgVFQArSS1iDpRpKRzEIjIaxSd5MdPA0RdSLbhjgidPgNrDOwsxAlcknnREAd
Nzih5NomCbrbK9C2taeS4kmRTFABRVlIemiYxy4J2prD3Ehed272fkWo9mLsdoXHCqARlMhFT4Dr
b1cRRq8UjpOd7pfptPxMXYh81uz5FvMFBD3L5ptzPSbEOX27wxWeqbpmVSP43V1/5CmWU4ZhdWtl
IgvjkEAgj9azIKfLyXSaVYteBKR5Vgl5LQxowMwIKKy4dT6ToevWoSmqQzxfXGmd12vXnw0uMN4k
xaBhAAKsfXp8oM13WSOjXdl509oq64olo/dhqjmMdQ72vv5JUxZ8GJEy1r99ki09+sIdtOWV0gqQ
cgX0v9+NnlOthD0Z1EwoarwcYgSxKw0FMoZIHcTQ0gwKsu40MqUWAFh/z4/GP4CNyoeaRuMM041+
aGIz20Ho3uiYdKO82qKgDzeZJkdc1M2TOYMfKtcdNqL4P+ydx3LczJat36XnOJEJj0FPyhtW0ZOi
JghSFOE9Eu7p7wfodPNvxY0b/QB3IASqSJbKAci991rfyp9snzc96ubRvNaTH4Necq2NIme+TZKt
3ZJ91NOYX+mjwSyqAX4R5DdNV4U7izo8NzoPp8VaqtwCOoV8YR6rkRTHpWLZXVCuzTxMW/ZYgIOC
i2AsF5ogITAbmL/NX4BxmcTNew2BtGQxQe2S5OxGM6DGtiIuV96MqfHVfPHCgfEnjxs12riJZhaN
VsOnAdVG3l1KXRK0xnjSO/2Xjo1+S4obfrqpuV86o1XfGNhHVmPzZjW/AwnDkhHeSG4v5fLJIYaL
IzX30KEPMjTWoWt/ET1Uw6PhN1MgqgQZUGAuv53Y4IIAnzcrP1ZbJ4vLA+zr6GAZ7a4ej1U+usy9
SCsAy0VsGg0rUHbmq54+9Cgpjn+99uVmF2HRh48dXMYGLvPyNmD0W+sCmeRya9lo89thDTZhCuNH
P5NHp9g2TmZn5FuLTsAfwqieRTjgq3CdCr4dyfwFTYArT+NE61Knw+tXKP/DmdU4XQfHKA5UYLtm
Jqa6eX3Tz6RihsxIHmw6eMqL5caXyEQj21SnOkAvAtUhljU0a/p9A0G94wxqEF34KFpOEMSGBggI
ewakg6MOwuo23/zmaWCSzXpd0GmxUoAmayil5THsGFhzcJxQniIEivxDanMtKOuS8T9VyV9548t9
zaTuRVC3u+X0tmyWcPrvm0s2fRZp9CoCp96ERcC1VZWH5egPhORssOwuG9ezPIb6zqy7aG+Q5VPF
Cxht9uD3tJHZtBJVhN7ALZ3B0gSjXuywJbAo96JVo3e3WgmyqqVxuPy/y/l2eS5/3Zx8oe1zO4MF
TB/U8dbSb5l2JKXNAVSNFMVu+tpY9P+XVveyaTTITU3GO1KIwLyRDgxbvbW+MtZf2yHUwrNuapsp
L4eDnj9pwJGwH87fzBDcaYFzk2n8fJh6TTib/Wa5mIshCoQH0/DerxilW6u4YzxNCMlbWpHlwx9G
boXB0dE5MVdGcla04/bDOAGSmZvp2TTyWMvuQrxefvL9Y5kdGqUMMHP87vfdyx7+yvLodD+Bcs3d
4tgil4Fz3XyLxFzKP2Ynp++bf/YMOzkakIJVZQcSsji/XCQB4PHlfSwtu+jOMVFnZu5AnOEV58A3
TmacipsYKs+c5nnsSo0i0iFkI6rz31FGnrLUDHki6o3IM89D58cQYWHqLntxMBPgoxpl2LK73Pn9
O/+3+4C9kluhBWjg58f63pAWUB8keMfvu/76++UH9owFW/bUQHapptE8WQ69ssxgcy67VW3nEt0q
Vni9oKEBQ3cDvmlXMe45DDPM/fsS+n1z2esmE23z8uPl9nKZ/b6ZQckjrQfyy1BHq1yKYbsgzhda
PaJeVK/L7X4+jizkxV3W9JiDpFeflo0rBvAVbqvcQ1f1694o1c2yGRyn2IxckUkwiFD1yBKYge6g
4fQ4RZ/GUXUnHzFrc4i6xN+PCLhVdTDn4G+bAAC6rEsG+F+Z4P/40T92IxX3YjvMeeHLX+XQ4ory
ODmcfbZLqHYzHw3L3rJRGeC6Pz8pE3uqz8u9VC1IQJbdaT5QyMQrMhgN7I7GwOH6/Sg6ve516Qxd
eiaDMdkUFbUAff5Zy/Lnwf95z/dD+pGfgWTiEZf7hkZ3j8pZL3f/9VvhGLrjn5/82V3+9z9PZPnV
5XZUOfzWcvvP//j9UCLGY6t7dpufHQd2+V+P//0s/jzt7x9/P/r/4r4iO8dOJepuRyF0nPxxbKhH
Zxq2bm+qbVMa00H0NMlyJCAT2BGwB9XVjAUJsKRbYZLMX+KIkLXCK1+S0uhYzE7WLq+FuZe+c9ck
Q/mDUviLJfp764TVdgr1GE+uRv6Mzq/LAmpqhlaGHK7wGTCU2Kg48U+2R3ZdqBD5+RYtsoZ+chqR
wNIW7ZNRRFxpXNJzJq4oK7vrnqbe7TeqEq8445C9Q01GrHom2/qshVFNhgRJnPTNYNfiuBl71exS
jQufDQGjH5Ntxfp0PbQxSQpt25BHAM+4q8t0X+btbwTT0Sw7h0Yluje9HehY2j/cuCVspIxJvHW6
tVnXu3GQPw0NKFW36wom2HpFe2yyiQ5yFNx/DpdD0iQneu05KjPzjItcceqL3kKXUNgw/OzHD9i9
YBhB3Xax1u2CPHxtGeegVA2PZkVBmhO0GRjG3mjLW1kGLR9VBUI+UJ82pvlSeNZe9+lIxHa+C2oq
N9CAr5pjf1raprbnBkY2cm3lT+dkyoeEbEQj2Vk18sSmzEAsp/Y2TI0Pxnf3Hq2Jly77YCC+VSy5
bkeVvmeEaQjSJjZGJO6q0RmRChg6kz2nXtOGpuIwFRIw++fkuQLGj9cciwQJqUih+sYG+QJU2fuh
pmOYEdICVgNwCiOIvee272Jqws1QBy8I4ONzwuBpTeOk3ZSUj1sYUqRFJWCqM2s70LfeRSUpoZit
3mO+6aeYKzVo227CekFq2iCffWeeLugaNDwWoBmrVQC+cj+0/qkXwPVDZuWHPpCPbl+be7JpjmFW
mQ+R6T66ZXrtPbBycQCKo5UBaGv099XQQ8nTth7tDJTnPqxd29trPal5QaZuiK/wP7WuueFftab9
TSZNX88GfU5wEBQbmrWcJiOyMUi13MQFzh3LRIUxiVsvqsUxCdr6JJz4RnTjeOvhp8Vzk6KfAcdD
/Ce5TX6xNhGSd2QXywJwiNkzfHARiuwGnSGhQpGpQyM1kZadmrb90Ofa0oVYe+zLV43Mgclh7JMa
kJlj0HwWohzWRK11Id9wNpAAIdK9JD6begcMvHMeILXFIxHUKcSi3Ep+VIb1YTXWg+kKQfpq8Vpy
iiLxLxErt1Ji3c9aFp2oiYsQlwhPzNoZqCJNvaj5LabIKaMF5rpXsnJgE8DTSuS9Xajmbsy/yOkF
rdQwxdDBsw0h574n56YSXvJQlwWut8GkgaV9TvTS88jfpSHpMiWuBjsm0y0L7JYwDUJRxqSJ1nnX
fKK1tDa+6T1aTtUcqrOKG3NvmlDWEISRbKEGLFBaOsuHfQ436zTR1WKZ5+LsntWenX/ToEBCGKx+
s8iNV+ZAZLHPyanIOvRwKeBkxdQka7xThpECKVB8rXzZbkm9/lkkgmsAFqkmpKeOxQEjSMUitKXv
o5d5zajLf4WXF4O6jhMA7YewF4+lo/knMg13oQMTpa3McyKc6l4bECjHsk8AHzeffQtox+ccRTB3
hg6EfOHSHKii2+aax/0dhlUbf8G+h7HYK5xUHikSCNzEZ2TrZ2s0SDPuo/epT0mdDsXaB3G7wrPi
73KvuxAT82LUFpMWwCM74tkpcV+6Lv0qIxSWrlc7B6T6uaXx9S3faVPwmjoGFUBC3zx/OKBzfZIh
ihemUZ+qYP5dTCFed3NGPJoGKm0iYKEobqBXKSTEN42R2Xuo8g8deCx0kTbW+qCFu0220s4bUeHG
JVR7OZXbaHhXQf9zcCuC4PrnNkhP9K/w9zTIBKLuGclmssp0tHdNeB614TbX7Q9MT0AGMVM5CBs7
dNIVc7zC6d3NIL76sBQbgONfrsxJuenIjfOcbpdPfP2iEg5gU05XbJBUD24IESLApz54LfND099q
MmP0mpT5pjSAiXusjzaoAz7KfuumBTYq1QEYVC0r4Ro5G6Wny6Uq3QNkvhCk624NgB8EUBAIJHL5
ScByCSfxh2lW+L8KgiqKpvtQDbMT4ZUcF9Aso1AS400CjP6zc1CQ+iUhK/ShygLvo63Ma9BE86QQ
C9A4uitmh3bL/MTLbGIqtfDNtC5T5l+H0qV93cPBNn31ZhoJ4QqAN+veOivbtq8yDy+1KHIclGa3
Q5Jzpd/s7uKZhhcEDCCJzCKoaCzvGWkeuApXW681d7ETGVs9nl6RkIBfjlubCZyeb0IWjaueee6K
dHhcHbPHkB67EQ7vJphx5HzzEi19wUY4rFJN/60XdwGsjLVJuOhmMEdOhS+kBZ+b9zKMn81Je2+9
qDoNvqrXcuqSI+XqFWsZAjlwzUYnL2Yo871V3ma5vHOnut3kXlztOm3YTl5brIM2kNgEORmHTA9V
ZzyDDC5WKuS6TAPhwdSMZ8fnBJlEpbgvg1zt6zw2aPNoD2aBIDzDKtJ1qPpUmyFUKDBXDjHU8dDD
iN42dwmYQN1B1T6o6SYS2d1QEHsc85FlDgbFAEY/7BoSHxznrOVBeCzAsx/MOoXODMkbkgcrv3Yd
OM5zmdRnlYd3TlQ156IzP2YphSxheZsRHA4AGDA66AWGcHltBbDLlyJHCun/kuHwpCbeR405Hepz
jA1cx2YdRpNtvIoVbKc/SMs4WUF8nQCi6prRbgVSsG0Jj2mDAW1jdvlHWvREBFaEs4YQjGj+4qSx
XCIHOqJV9Tln12tuxVhnjOcwHRjOPnbRPltF8Juagy4+vEvvtdbyB68MupU0o5GWcAnYAghzse9z
J0XeFbF8EsLbJrqxK1X/QJXLhZqjriZUoDQtl7YnmObBDATSlfGJYu8RP15y00dkzKATyAhk4Wzu
XcK5DJmyByiFWKdEt5FuMl1Go7yXkZBnjZk8o/1zE7eEKdalWgsHDhL+zPLe62p6za7cTgEaErJ8
GcNXxZmWONqrhNWtQ82n/dAYlTLKHuDP4e9YF4m7o9uU3wWR59zCUxnawvvJ6QhUNYv5HfNPb5uq
QV67OjnXQpxwcTRQeAMCLLqcEWwaMYEhdH1En1roiGHMcbhzDJFtBRbaDT3waE18LlPwGQ1k2nG8
k+qggw0heqo4j03yhc4xYhDMFEGo/FcRm5+RxlordRB5ozuma5wK4MmAJZMe8iE+HL0o7a2dqmPZ
ixD6ooTXwKmBE6In7nsSM8OkItDYtY54PzZu2ntblkka0+6EWavPtc9qrokZ1tReCFOKjgal56AT
10QT7SG5bEBL1cde1vHesOuUSTYRrYhnbBQ861aP7F3B5IZrx4eyM4AVKWflSMeCYTX+TYwsg4VW
+BU1l5hE7ozrK8tIEv+y8sGwHwlckk9+LTd90Dc7z3XKtZFsrKp6azoa56rVX0ydxb3nGPeY7F9R
sW9o4N1LqHbUfXm7HeREgA656egKp4dC1zqMaMh+Be/4GKIrl36A361Uh3Q4dypBFO8AtDOHB0Sn
ZHkgioRYfHJUiBol0+9aBp3rVgy/rNwdN53bIw5R3KX5mo8sa3pxnbku8HUikWYBCMIf9GLNT4Le
ImySU7txSsEShrkYgq9MoQ/JR642fZs+jVk9rJ0o+zRyh5hsvE7UY9CMZQQttaj0U1X9BofRginy
CVFN1CkavUNR45evHVq+CQK3g/TRHcZOCVPRi7dUOUi8FUAPI7ukNv9zWljl2muQj/XGrUANwaor
2aJqjLF6Q93ArPhTce5fG3PQaZjYb3UbK054LgpCXFySIBJ7aJ+QA9+bkNGGaqLHgClo7U/osInB
McbhfcwzXp3uvXYZ3iHhCFRxlQ2BF2taHI6kFal+SyPtDK8v5EhFfNbQAMpc74h1eH6V+iqw4lvy
CJwOY1iTEQ507qLow0L/jk0PJbWlv/Rx/1XjgsagZ+0IgvltjtM1S+YPECQAnxllmwk2NavHXU/s
HYAemDCZ95pMcl863W+VDc96GBBsbe5Z1r/7SYhj3WOxnHv2g4CKSTDZUxKTuZJqLUxKtc8La9zk
085KBBZw3FKrApjmpjOGSwHktvB9tMbOO9m+eGf7wNtOJTr/CEf6C6LlBvtcIW+U0EtGlNVwbs0r
o6FgY0+ks4RT9iwSn/cJPhwfGQHK6XhL7UInyNJwAW5bzsIe7RrRqpcJI+OVKkXHjAB0jresHPEP
5rW5g43+i7ntV6jwFDQTjccA6Tp4qmfOEp8Vw7NdmcGe6oKKAyMEq+Vx1vYtF/g+TpJO67iIBu4m
ZrK+ClpGC57VbT2terEDMmI2sRa4Dxw9vVUmVCkI9UaXgV4afYopnFZOZr0hXiESGPlcQtypF80h
FjT9+E42DhrKgXH1Kupw+edTBBSOZmJTF19ABpJ1GI7ohMcPmbf6mryOo+/PT0B0+UGGtVoRyUKy
wA8VEGrHxRWetno1WuOxxtaBIv4eEtatF/MpZXFAKzVDVOmR2dtyfaKQrxQhz1EUPgcO9u0StKER
JO4pHNsZSBBSIYfBnacXch9mcB2pQlkBwELdQiPIWYHjN4TMiyeHHCmUT0bqjdgjWb2rIecN8blE
mqLd9IUF8jdgdhOOcPXFCNE9wtJ0k9BhiCwt4azdv0MZBKxOWBpiMGZkOMzTPn4BVxDq8o0QCLSJ
DbYdEoLxQZvrqJPNFfqvk2oMSgb7ohuOdZ4xx0jdyDWFAsG4/0z3Cfc/LC+sF6K6dtgyTKWeo9Hy
LzWB9C5iug7kD3DTGulap6BeM9VKuCKPpbOTrRDbLkm+iOxkMFkJEqnyYNcYYbANHRI7PKNHgDZi
Cc5aSSeR1OAUrPBOWQ9Eaz2r/ssL6Xrb8rm3KgUKwv05q5Icm6uc0RHOUzgHP6VaZE6EIokzgBPw
/9dpHK0Zfh3D0rlapSAiswjkTQ74n7zKnNWmycoB0ehQlNFaIntDiOusM7e5CzWGglVicnqI77yw
3ECM+JABiem4ZwhbkZz5eM6h4Rbbipm5ZDlae+Iy16j4Ov2V9GXFAclLGsTwqlSNRRlub6zpOjJZ
i+W3TYJgifW9FSTG9OlGeUG5BVH8jKnsq82Kr1lTYmXRbZcXckWl4vMZN1X0EqKZ3OiRC3M+ZXWu
/cCEjY0YY+DFiX6ZaXZnZZN1RNiEwJN1J7aUcaVXxkU02jPmZqbENriIzhcr+ZL5Cv5U0XEynnJ4
ZuEvrQuiXZUcBqp7VLzlExfNi1FO907A1zPbGvPnBPzDI3Hd4DWCQVh3lY5dPuDbAjudiMBIJ86m
ZG3mPRi9fCNHFxcJ8hfDPpYxicmh4TwSGTAQVHZJLCQGKQh7wEd39ONw6PYJwALGp8gsqqZ/ssf4
Keqmh2GI7oNoPEZteYVAuIP5byX6W8FL8OFYO9WvEtJJ0BNZiX+jMbSbYdZa55OzmwvTiUQqDlwW
tIG8JfX5XfeNZxw4xLJMaq/i6isOnRrLQnWC4U2EqvbseuOhtMSlA+G1qqNZjubzciGn4wLu7nU+
LcM3txi0QXw+utP0VJlDfJCkcDG4ZIFIVbp24i7btRnfmNrMi7Vr1Zt28kB11z8nx/mJnpEWgrwI
mX2pxvtpKPWR5x994yOeZsCREenAGOm+0kh8s/MvnSebTuUXeUGPqVU85R0yfDqWGDty58Pj+7xv
EvWWs8AmQ4pTEvEEyQpE9nsa18e6dh7ziBGRmdIoGI7mmIMqLB8ti4g/Qp4d2Tz2TrYLkdxtCte/
dwdsveg4vhI3ufeCl56YPL3RbsI2PiqR/ioFU6V6trhqaodkhNiRANxp3VUZzmIcXrqsXrXorpyi
t6RtfmfB1SD1Z1+WBFAErXspsOYUKrz1JYIFzcBCY31ZhJ6vA3NuVukGtFC9WDNDo4vEShvdOYJO
cPCvhtlgPvtRD4F2zNrxXvMpBR0ckGn0MEX7/y/o+99htuhy/j8FffXvoMj/p5xv+ZN/y/mktP9l
2raH0Nq10fSZ/5Dz6ea/LNuywE1Km9OfBcLyv0Bb9r90UEkWAkCce5bh8RzQKLThf/6HKf9Fswea
MOBdE1Af8rz/ooz9D1raNz3tn1Qp6dk8gX+itoRlGjwFsFJCpwYV+l8g36RRU9IrL7rLfaiTVXPK
abmebKAcNGRHwLZAOwpFoH3ln2hUt/Tvk2d3iD4DETZrjMD52pvVDd8bdxE3xMbNYFtykw4GWCC0
QcumZtzaVgX9LceiNkUeXRDNPF8mB+0CzVpnRsmmmM1VUxbrBL2iH+nq6mhLIunaEElzDBNhbw8T
JJ8gRG6UdD3ld5YclNGdfcP8Faeaf1fBZ9sh+XjJXezjk4UDiCELlqg66Mc7VVXRfeJmR1KqrnJw
gVE2YAhVUh85pXxEwEOhQWrnwERuU5HjuqvkbKheZkn1rAFZ9pZ0BFsfXsp+ThkubHopebm3Uuua
dCJhokLURtfQXB38X2COCEdJsTcWZZGAP7IZZ7oDSTRdZBOmqHa5pKFUzhuvw5tmpO89ZttzRVW1
qfEBrgNejRYTDYaTx5g3tLaKPzeXPZJTn4aEfuiSg5QHtnbAsLgiPSc4JxNRkBO5A6uc0K3vgZdH
A+vA2nLVJrAY1suLE/xvuOvKdNv1bbSlLfDUG/FNHApyXEad0J/CBYFQJ87JVaG1YQV+S+U6m7ax
UKOgkBq6UBHo0Ilp6GJuE13D1NAmLQxVvKImP0WtfQx8t6FVnhOSJ1t6Bpay9dXQO/XZnwwd9EhF
fzJwd+SvO3vhdPJoeP986//6JL4/nSJKzC2w1S/DzPeClfyBQS5iKncotzgW0XvMGzRJ9dYtrN8C
D026Un1zCkjf3KvKqk/2fDAse9+bYY6O1lMilszR2hn896dls7ygv24y66lOiDOJHdIBXYSzimKd
zAKAP7uk9d31KfV2JPU3c5490JRjrjvvfd/EnccPnBrKBRLS5YPnmvHvz3y5+f1lWPamcWDeYdFy
Wo7I5WB0ppyKdgnIWu5cvh2oE34YGQ3IZby6vHXfm+/7jBAbG+haGDj5KZgP5HTRRxiz/GHJ51p+
kk49fpySlJ0lFiyZ9QXLZpjFAstxni1yg2bOmLYcsBd6h1WxNmYboZwlYP+4nSY7e2zvzQbR69ad
R8kho3xK4vQ9ILH01HYFSi/NRSoP2OgERBDm7rxZbi4b3Ysb6M+ltqJ8ihFt0LDfl12eHBCzEag9
MNigF4doZ9EgzwnFCJvyMd/nQ3smjfTVLegzFeSuOBHZShDunkZ3Qq+/SP2WJ2Vu2yhKT8TuYqma
n6Wcz4TLxvjvveWmB2JlzkPaSwcR2Dj/AW4c4oTI+eECQfRnLo9JGxRnO2OUpgkt2GpGMfG62QhN
GzHJ9tFuMocfUVZ7pwhE7cmcnnlnE2ALZB6efINNF3oKv37FWTu0GDq1wbl2zCf4A1DU56e40CHC
jOXnYOuEDc4j+uUHXRRn1Q9HeNVxxDwlr7KPn8axhZkoBXmX0z1RBDhxehPvW9dc42n4aGu00obW
E8XS3cAWqVfzlY4sLP8z8mR6pEMoCa1rCWSpH1NXRAcILC/CrICG9hjqcu89KyXiwz67J3/Bq9NT
lImbPovSXV7xG1XU0q4vpo3qIRU2Y3opXSffu8PwNhA/LYfkLTAL70gsJ6PvzJ3oqE6s6eavwjDc
GjVzUanEmz+ywCqgQ68Hpa6RTopYEbsJYlPFIKiLSGLg1bE4LkG7jzaBZuiekjC/ScuJHLCii25M
+IEozTIryC6z34+mw3Sm9kT7a0bHsdUvssLAFzaSQt5H1pg5c/APJMhRcX2z3OGAT444xl6dSnem
bg1hc/aS8WWoGc6OMVGAbph/JoCkSGpXvzQUUaeplM7WcFOi7psGuVJ377tauAXs/RxR3u/LeLzV
Yrc9BmPf7SCFUIWTn7am+L41cMOdncbKjnniEkyGGJ0QQPRTmb21/ATaCnM7UDOEiY/FWas9Ijzz
Cl3C0FT7RjGSNRq/3ZIlpG+C/rYI0M1aZtWuDRM9YQ0Ei/VxDFwXt4QyKLzT2JWcwwsDr5Rh7AxD
QWLIkt+jnEjH9sYnRQMmBc/yRHamvoUYgEjBcEDetQZVyoRZi+azJ3U6tbFf7qqSBx2b9K4lP2TF
Bz+QO5Ro4GlC/jj4DMfUvrqplm7I2qSZ5GfPQ9kO28SJ5Q65xM+CABbW5dqJoJwZuNgGd2NaniFb
i93EnEfTau2qEJVRODEVVVkHUNsiURZNegNHVI2Q0NGKukpe3BLUSiYb7OSskz5SZDkLTWEVGSrF
Rtvra9c1XjGEhwrcj8CdlOvHIuw2QkSfSRAy0kHZAJYRMHenrwllH9cd1/NDO3AAdXn4RmOu3IgJ
9mAHQuUIq2mkkvK2emJrF57Mp2OOgOR0qRF6juJ6+pS5cedk/n1eOpck5T0lovUn8843FG4rf/Au
fZGdTIfjllR3lExxcO2N0D3oqUNTnEMVTwZRfKB4Vpavbogyt54nx9d2Y0EHxKK2sEEgJSPljqWd
VD2Q2WlqapOKeKfDdd/0BKbS+QhfCtv7leoxlxOBrNoVlnYlNl5lRbx35vzaVGaEEvUCqxWMfFTX
6s6b9QGdZ9msDPpfwZxnn6R+fJhShDXtkZyR174R+qbUzDeq9lOPLwXZ4nMbQSmAxPQFE8y6z+un
epyjFYJh6wRtcqyBDpMlkuunvOh4urF/aAyszL6VZODDD7WmD3czVIonehdFgVo3yBIu8WwsHINj
k9m/49H4MZWBviag9sYQvrs1BYk3gVFuotC8YlVud0zqPJgASoP5JbRL5vdAo9LoLIzqqyTMalV3
ItwVqU1ik9TylUFnhrZitaUK/QC9cBtrXrUbRHUBHBFviy6010Mib1o1XI2RoTxQjnvdYZwvUrjS
Xftkqo1BTBpT+/ockhNXz5FQTI0QLCSdXCUSqRcVsLWuXXzPnPqDFXQc+A8lbbRuaF77ZCLy9jYq
SFOiPUPY3+yZsZt0byRKI3AO+pr1E9SSf6590kStEHqS4KgnWpRxUZLc9Q5LGWGippGsvPPmgy5/
unMYME45sGyV/wiDiJX4RBM3RXAMKvY1dJF/qwh96WQiMgl7dVAlub8DCELP9PCnadVnzpjxyBsB
3y6+La2WVAmtvptckpMwZTuxRcMdH8pUcjnCeERAMea2vhhGKDOBd1oMpEZJlBdX7PMIk4/Tk7py
LQ3Wpbqr0VswnIi0jZ7rvLEjsFVb1iv6EiTokQg0YlndJigN/XhmOzFuoDiZ1yfL7WUvSPjJcrOf
uZOjxpJsLl+WDWtTtCP/fZNLYk4wWf4ymLSXuyyPt2yslZjT4+J5EbVs+nlt9NfNQg3WMRiQ27Pe
M7iaoAAbHw2jJuMtLjEg9U10dhQDm7JiArhIp8HfpVRJ9LyZadf70MT2kKfPRiHGneY14xZzOIsb
ZqA7lYa/FvF3NCvAF933somHgRWwyzIIhqdPpkiGfNy04hmry/Bhtj7kht+e0nkjGWjtozC6qU0A
H7QU35NAG7cGjvqoJ75uubuWEeNYvTtkwl4ZRTWe7AD9JTUGhgthtRvLIHhOg9x4cl39c8QetXUR
vbMajEoLa/5JwUT6x6adV+V6kCFEMzxsK5Q/y2YRTWcl/TlvwRxU4LgWwXRrkne6DebbXkr2a5I5
t4sMN1vktcvuIrddZLnLTUmk7AkDwryy75MWHzdGmurEuQvhh2BhqPp9CuztSrYRoaWmfLSM4oXx
c3fgKkKnchDBJeiqy2Rm5pMZ+GvAT4CmCr7chdRumfh/qtBI9rOFjCmkgtlQolrz23i4AnsbrnBc
fk+pne4WoojWZ+A4a+qjKUSwtEk7wpxDX/yM8plHYP+KAsAH5ggXC3W8tbbmrwho8IpWbWaTaj4e
fCJIyZm13xUk/JuqQzATRsE190pK0wxBWkLEHes2ZoJNrb8PlFxO3xQPDDOz8lGrCrAq9ats4+DJ
djUS40vy36jGtZVJyvtzhyb7ZDN/wKfyNeJmuLSSrAAgWcE2metFYejm1rTwOJGkWd+Gc9Jtb1us
P0WBSiC2znzzGGOGnDLtSOYclcVkQy6wgo2phcNF98b7IW0upV1c+SAY0qVzHp38TSstuZrVMc4n
eIRhaW8MyPm0plPEFBNC9AwK667xxhkYGY23MQEQO2n76y6RACqKYSAH2kBqPJDo1mfU/3xhaMAy
iimrhdFI6LqYMCwFWX0cgBz5uVlfiSEgY76AiVTSmEXfEsWXxsbeIPr6tzXSNPACfw8XsJpaTFfI
QofRvGsitwBC3SM41KhksoanbhkEEMJTJj6F7zLrezATYjpzVoDvBaASZne8gnWlwxFpPisdK1kM
rftAss9O60LICRVm7zHqOMrleNcDYwWWfhcyOD+OSEM0GJD38RCGOzcZ3msv+Knlo3HXjlV3zc1y
DTVMuxA14+89xfQbq9oeeJiJJkyoe0Mw2RmtgdmpP5Fzx+hD5uk5tzrWc+46x8aDntMmvdboDXri
nKliNO5rZcjqNkPX6ES3SPFvsIiZ11jXzgIZ5cEcsl8t2Q/bcUbqhG4cX3WXKUiuUsBKVZAfOi7S
PRuq5vHGGfSTYEWx7Yh8W0+1lMc6/TG6MeVJweeaWgPDVwWVUPW+vgkbshZbXhHAtYb80rjs9mHo
enDBeTYkRtBUnpp9M43GmtEgrxTLGWOQ4qTTdDioKn4tbArZKWlvCF/WEv8e9cQDVnt54GEByAXQ
R11wrKZWg2soEoIIq34L7Cq51SP4UEQt3bj+YEBXNU/0k+/pM/c3de70N8seJYq+TrSY9Ba7zvcp
FfUqZ5lK3QPmu2cETdV30ULQeCMSr3hWlfgiPpN1JDZaQegXFyPCRxCamUWElxtDzIpQj34XA0WK
+24rKibguu2dzIzEqiRR4QOyidVrlVh7pDyzE03sk7nG0YL4Fg7VAHiIBnz3HA6+eBD5m2o5voA9
76ouE9fOLghwzN1kndcfEt3pGptFi/ZN4C3VswlW3Mx46Mh2GHqZ3jaIvm7dEsdf2nz0IpjVwkZ9
hJwVPJVTcEL26x6rmodI4+KzlzDTXRtYLlFtGfQHNGN1cRWmtY8RuK3COR+taNt3J5XGjUd8L2GO
WPNiafGpkoSxpdehDlahfarSId/bRLomcvslqYsOIX/8qFqvvsrQmnPn0D/M59hmah4CpAlHLbD6
q4wzyvsRCwh8QmJMa5Jas/FkipQvggqRb7sSqmwfXJSl74yiye5CQwA9qd8aX9an3B3uHZchRlTw
DWwJc1clXCCrJeZjNOlCoJXXVmM6wFd1vGdONOkRuOiREvhX+X/YO5PmxpE1y/6Vtl43sjHDsegN
50GkJEqhUMQGplCmADjmefj1dRyRL5UZZf2sal9pljCQDFIcALj79917rlOnlylE99i63rgL0tbb
H2cMc1tUB2JTDObJJA96lwoQG5kugPVxjeSIeU1w7DLFbBGOmgYpUL6Bo6+3NlSNXRSXOJ80N0G1
FOEyLM36fpyH7qaqqeNBxeO+t+6wJ4se+LeBM8FVgewFDJq4KfZh/sMeSDrqqv6A6N84jcYPphjD
IcknDI2OA0c/IkTAFUAPuqba5Qldei0e9xj9Dn7q/SGZtn+xmd13YAPX9BNdLKggM7PqMOXTm/RS
B8oFp5LbQ5C1aewxrJjBl+SS+c5Rxm567ZPCeWR6DemiTiQBRkRFK5ADTRH/oyHAYJW7bctUF8W5
5zrglrVArIKCCXZn5M+VRczyDGpSRANy0dEUdKGQSo4xLJ7GZAI7u8zmF4tNBbB6N9TmdZmK0QUF
VOoQJ4Mv6KWlv7uJ6sI4+Y71hRSfkw2WEblh51FqCIdV1YUJykhiahQG2BlGeNMTxRgm621L3doJ
RIEeAR2hCRvQDDSUIYQChV36PtaTv8mmHlC4+QKzuz1bmn32ZdfCKTErQPX1yoMTcRRAh547vVMa
xDd7mKPzkCIAKSej5zKGf7efAWaiPbz42cSk3oREn0X4gkGD0F4752DALjS7y5404MEN+h0MpOmJ
QL190gBRphQFoQMh57ZoSIOL4jS6pg5zb/IZk53P8rWK9VVtROCcy+yj1nGRIW0d3py6vMVJmW2d
Kulx8wQoPcfgeZ4Si7KmJlcJmImLT7N66xBmiAgm2Ooe8b4z0x90Az6rVvOJldRHP+vjndcgSGbF
2MC3Nz/81qRsYlpHqJRbCC7xJkzAmkSiwCXVUujoTJKUSiKzzh2SLb9GsgWvIP+CXmy876zg3oXT
IWX31e4kI9uckiUpmneRpJEBprK9am1EJYqckXPeTDtLt/vHqkaHrKFH4gpjB3snqbWNXdaUPxvj
ljPQhVXm35FO8nUiEfA0VMqJTtYvZtmiOmc6yuDe1nAYpbPqnCaMhyN4rwhdDI2+VCNxVe9X0m9q
4kKGQ2kgzs/VAWvVQHjtcZu75Xix/Qbibl6+6pWo74pBRmePdz9qXrFG+WXiTiqNQzoHb0QMl18m
TsS4pz+4hP5oFaTgUgufZAACBfLMJsvpfxgSQdLciGLvCEyPfksiUjbYm5Sl7TbTQ4cYO11uIwTn
tCzAayW0uA+Dn/fnqMYnwTCvbYLWMi+xihaijYk53pgZSBFnbARt9iSTWJVbx3i2aGdv3LEZ1oJm
DcuHCnmVvBVu7m9JHLLXom9MZCnMUJOquIrwOqa1c66TmqDCagmUTB8NDd+vP/ADeD40wiFEuEUv
mgGAJfZaTFp3jE048GGUXihM7AcbVAPN+OaMm67d2U0Pd4BoAlpBnnFs3eIdSzKs7160e0JxgUb7
lCTSyggPzIp2mPH5Rmb0wPEsKB2bPSHGhWC9VtT1hhpkv/EGEtyjXMv3yxdtRPAoDGO6ahWSJivQ
z17JPJjlGVKc3ZzHO1tW4tBCLAhir340dNKgS5Jg48Gh1PVds/1qnYviWU/lTKynpVKTkMlOZnsp
MnLC09ngKovmORhtKopZN4OvpYx6NzTJq03q5x6xg3UXZJm/r6bsR5slNVIS34PGpafUI3M6J1Z+
F7tMLgCd1/ASanlW6tSfmU8jHctjgoju6Og0nQp5z5gcnkUbpBc3s9EoJcW11dudxSfbl2PMwtAJ
bwG1zUuOdCMeXuM8Hu5E0pYrN7CqrS1a95R6Pou0Qrs5UnrnZSPqXvJytVyTbJjdO2UJp2OAbSdC
ppBVJup9PHjeBY1jfuFjiy7W7m3pfnMc7I2ButV68tvI8XBmUd9TwOdaMBAilnlafsVOUSB2NIGi
jfVZxi3MQNasWy8Zt6U5DbdcbUa/2aZ5d/N7VqrQrev7CtiY53dn20EVxuLBJPUb1cJcIblOUlmd
59iQx8JPhk2eGg8mArYnRFkc60QCbOJxRvZlqzgRfrh11JTeUeukWMe6vSsdGpY9ANJ9LJi7+ly7
1lUXSGAg8z0WFeNQFOMPu6/ig8mPes1JXNGyKb74YSfW6LENXrV7H0bHfgSMsfEZkp960GFRql81
dG9X1rzHmYCnuwq1Om4eJufp0S6c5t4n6X5XlygF86a7p0AItQvxCPVtOyHbi2mjQ+E2nRDWi3qD
8IDBgKUphOJkkydOfSwzLsIZKr2LP7JioeL0IFoOIgs9LtPMu67Oq4tH6TB2MLqlpfU8OOa5rCux
12QYH0OBYM+sWponlZ/cA6y6B+3XYzmX+yYhAdkmWBOsck6dBov0YKNdlfRXGwOfMA1Mf0WYCUXm
jBYPcb3x1iDrfKussFw/fM7rHiO7rP/QpVvt/Vz8IKnkNDR9RkoTtrJBNh2C26rbOvV8rQG9EU6G
PjmiOL0q6Q/vp3Fs93bKUC9ZNu0I61MFt6rcxVq5FxWS0cgMu5fMqe86zbWOlke/eZ68cj9lyDL1
dIjOTtredNGV675oea8j0/RSdM9l4Is7CrgkMzOWIO6h1xujZ3Y77+gpk0JVHl2lW2bNzcHRsXoj
7WOfOdR2jbmC7WRiL2sr8Yh/rjgMDj4GTdNs/LUOs56OilJlNH9Y4Vic88ojzsUpDrHMt5aihjRd
8zV3i29o5OA8T8NbRwrjKEa5XT5HJ4jltGaPxPGcAzgO08NgdF8i0XdbcucBK7T3c/DijnaI+r+a
uQS6FIh9OreIadHQt/ZzmZwJBB5fkZjHm6G2IWw53c8e39Lt+6Xv93kfLL/nqAJOTDWXYm+makml
asR2TbHtAlqjRWSvZ4GXluZTvtH8LuVKgFlmAUUYuZ6tU09pEJbbsmlAwWXhkeIhPFUf2aNF8u/G
GCKm77Y9nhCsp9vYjiGj6OFjiMps1UYy3ix9+1a18ZlDDQcEt2jAY6QJevaWWYIIe107+PW9rJEq
hMoDPCieAjxgDyZ1Se6Iawyn0Mwhl5IztJIS19yyiVJ5DVqiYjVKNadmAt5hjxzcGV0sUlDgcTOl
eeRkITXTrV4cgF2sWWL0YqxlirNMDbCAGURU3ReUMVyjLImkmlYwKadjqiC3oTUXa6k4H56m1yd/
EbjN2Kyog34xpEbKgUQZ64PNIZMJJkgc4VFlCQLuQn2SZeOrp6aqyPd5n2aZcpdMxZdf+tCBxSwp
YTXiKFjA8smXvaLEhv55c9nzykluaotOEstDZsGKZLHsib/2lpuR+sIK03ye2+oaVZm1zsoRfkLY
p9vJiXAdqo0PuR8THFDB3q6707JxGL2OM84ModzVMzAsjPJqt8Qm9HOz3JxNJqNSFj407fGuF8l0
bsJZZx7Al6HeG+5ajr7NIsNIFpFCwtWZqjpNY7oVTHilpdJERLRvSv3VmCyCkVXRFDZ2c0qWeilz
kObke84LNAkSS+gsnzIFc1n2ErUX5akDg0LeL3fRSByPkffSqo9TxPLPTbvwXHrsfr2qCC9KmdAV
Jwj35DFopb+aXYLNBEUz8kZxlOBhwfb2r01vFXcdEPl9HyWoRpw+Zl2lKsI0B42tb8mESDKXMiKV
zHi0H2yRGLv/EYj9lwRijmv+W+Lbwx85a4e0f8vjf1Lffj7xT5mYZ//m+lC0fTTLGNn+Tn1bohpx
ZvAwRRvHMv6Wx2giE/Nd3KP/gsX9JROz/N88LiQuSYyQ6F3FivvvyMRM3funTMwWnk3L1mOKanuI
2ni9fwTDpgDD56zUp8OYlnRHkWUEmXwixq0Ax0rZ0vV3oUaGH2yWnam7BO+YdrPLhL5uOAMOfuWl
t5JGQqO0+O1g7/25rbduDI0jc0kw8EYkoi6pbHeF1zwOPqz1TGsBa0UkAAhGhegu611BZBLuhqzj
fwuie2iNt3GgbeMbX/MAUFoQz4ywaCd5LeCewtLIco3ak32tUid4KH7Iuo/pEGLJdFjzzoMfHbg+
ulvc3BGISVtumiopNzYM0v1EuC2xEuFX30qZjKlBrvPxTdWDK8/4DL/I6MYkhCmBT5mxlVRLTO9b
hMlubzDjm5rwY2jwalpoD9CtM98q/Tu7gGnKpUFbaWmKlibC9avmAVmf6mjULKrwIKtWeh4Q1RHT
rUpBNpNSZBBGjoFkrdM3O3pm/YM23UdEf29TWNoXAqfgBUiWlt1ETESfimNGgZgqunkhC4dEGink
MbabS2JdhhE/foLJPI9gu1m5P1CMmccNtTNxHBOI0EyJq+Ns6rTR/CS+ThF5XRJQe+H2F4gH7dlw
fzRRk9xZvX2xNMtDxAJFf2Tata2Z2u9hnYI5dytWqqOX7BRt3qbusPYm5ANTmYLsbfHy9roN4laZ
Yy0Zf7VNanrROLWkNkqWqGXUbIqZgNrZa55p/Z37eiBulhZuBCRWUDnVtfY9MMjxhdYD/sulnOmx
uLDxg3guQnpNEerbpr3MaaodIZTeOwVyeS+OzKtP6MBY2N88I2vvGdTvICGVZ42sa4ypxoGrPAlQ
BFtbhTY9Bx0jdDPKNbBp/zzNjkfeVH0kdhymRRd8YV2SrV3iRLcNGJLtxKV8R7YAcvCEHqpJQBcL
nQoVjWvTEBPmeOjSgsWPNzj7Kvq9hmNLw5ISX9b0aISynZNrfyDBb9bJOCukJw+FoXVDmR0NmneU
rEZB7uOjb4ilCwZqi7qbGnc8Ba9vy3GCJWBYexqrfFDZD10PznYYze44lz1+9t773mIVPOjELzPr
d8NtU7WgBVv9dUSAtsbQwBqEvgh26t+HPOApY/PkuwXR8E3wHb4W0uz8aY4Mjrg8vtgC7+dAOzpP
EneLylTfGL31iqDnqZlRDwFlQ8PTIMEOND5qWjb7YnIvxVs8u9OqH8d8NZlPJGBnhzAfHn2NbopR
HZADmptmysJ9GgfPiNv/ELFPIOJIjo3lTEdDmnuvSp4mF1xG1uoqlyj/yGDezw0W/2gOLI4XtP66
txNGWN858CNWgvSOdd5w3QKpdubNWo98yz9iyZQkj401Y2y3TU3vR+UVewx31b3l+8+1Ud816Fo2
qGnlhtpBe26TL35S3w2BvrdLtEGtO2ePiqjf/57AyljNI0SGyUUREuvaaihbMCH0d5WHjNCreZav
QWVADoeHDvkgn8sdmeL0i80A4oN9DgTxJViIjdWYsACdKvuHhTD3ZEAsy8e+2g8UGmAAEzPomP5z
Dl8RJV0MUyShO69TskZZA7yC+PG4MqCFKK0Daeg7KjbEZ8C7K8coOxA/oNG98/bDHB8a2gnhtMeM
6+dfUrPxj0VWYfE9J121jzDpajrXB8ff2xC4D7U5b2ImTdtMVK+OGJB3pla1L3KgDbr1tUiRubdT
F+MYnqLDAJiaPD2HRsuYAPjtgw3NbEonuPC3fXOcqtyjWeA0LwSbrPWhfW4dl6DfQYQHXMsSi2p0
7isjWLuWYhbaj15v7oZimNZliPm8kBPZhyiEYcCL2+uckrmTwLzczuI49S1SUjqko07U0IiPYbL0
BFftyVIgpdyHjmWdhiHB2Du1mMaQdF4SN3ZpJ70ToIFlqrM2/kRQkZ9575rvAKTKgr1mUnHta93c
Nq1NqGFCdhu6Xs2ld+A5v9uZcdMBKqyYWmrbmmWl687ggIv4x9ySgdHF+dcWFaFJbLoHpzo05AbW
36YNYDgGBw/jjd7H1ba1oj2wNfBC1A3CAqCyTwKkRrFu5ciZK0y7sULro3Lzl8ThgkFfC2dHjXmS
xu3OEKxROkfHve2nl2BObmYxcSi0pr8OauvJMmN6n6zYp6rqDho5ACsmIvteJ6AuzsNN2VhSSYd3
Djmyk6XcoNR7SkCqRTFZADOvbR9QOqVxjsBlbfkcRCrC0Te+VeActmMzRTsEUArP3B9bKDmnyAT8
4FAbHFLxpBdGi8/bxAfYKjub3h9nNAE7q/QYilMbiwvaUvyqMdqEVegW+4p1ytoNwsfamI+5GW0J
z6NJPB9ppRmriW7iOgri7z3Nigt1Q9ACCR/F6aB4wzZYVRQ1CES/Zn5OtE4CP9YwyBrwWZ77rRhW
/jC8i74CNiH2KNHeQMJ/8Scf4F+FgdjJxpOOlSappvdEE+GmtUIWfAS0Gb69acMEmr13pE7rrivn
azyJdyfKjE1XvzRCg3DQPhj28DWERrWRVYN8746LQqC0MufWxabJG2xzSPV2d9FsJcR2Fc0/cY9x
yiDr9e0251qw7gJQEk07bdsAOjWzjX1aBse4Pzp15YMgRbkupuYHPqMspoKQoGnHqX1nlBXTEZb3
nUkKdNYSSNr3L8lE6Fo8CmCqHFx0aEnWgqcvoRmtUQAdw6L4WndUaGqubmsPVn1sNF98n4KtNSW/
00IXu1Gz7su8/zKzbEbzhC7VpzI8jJ55DlsybKCbiSgkKqQs+d075isVIJ40veUYCPOqggfjItLI
R4CILnpBUgJT8WyTJ7XinNsH+rR1IxTGVsTRZyc1ckdicWlOWghPMwdWUOei9cdmf9JpA4RCH6wD
IzuGTUVjXDZD62SrDqL5NoEVW1K7x0iLy5dg6mE81WpJ+7lZ7lsQect9HABMOd0+4QJOrSL9a7NI
R2qdU1YLd9Nfop548Tgstzk50yMGbxrRrLkDtfqeexcKYQngNoiL6SjLpyzpbMLlcMstrM2Furls
kgYu3yeE0ykHd7N8EG3RIgeL/0Jpihco6dTmR0XQ2S/3C/Xgsrdsln/RdNU7xOBm+3nXsuer1/j5
msvu8o+NMmCULKekPMrqxwJmLPqnMNb9owsGYE+X/BrBg2EJjyDmtPwDb550yp5kYjo2yvNFpCQW
EfrPP6H+TtBJ3HeMWWviJPJTrZwMdeaB3lt2lzs/N7/ct7ziL/cF0NeyxqoPv9z/eVMEBOZISQub
+MwE2SORhKWSMC2CpUXgVbpEnCFf5U6bdX1aTv52kWl9/qwL3C7F6As7b9HDj4p/uzzujsNLhoZx
my/36V5YHBqbEMG/joll75cXrJUk3lWS+AVB97lZVGULoW65L0bKizk9nVaffL1kOcaWF/y5S2jx
V5Xovl2AhJ2qcS17yaLaT1sC7Vur+/0nNZFGGNrrgbPVzXEPT0oM7hbpMTQa6aw8iWry588WhtAc
/txfvnvpcjWn8QMKIB/5JhbI5aLEWvY+1VlDe6FBqB/N2VasV2Vn+Lm76LJSEe4d2M58rPbrchot
G8+T/AqlOqPoxE4bQasQhAdhT1T66pOVcxJNE8Ws5eayR9ujhhgqK3293PZ7SQaF3m6DnIgBqyy+
ab5AmEvM3WrkHrhH9QN3I/4s62das3nNpcRsyWqoAvQR83gzmjt7qpObiJ29UwevdYA+3dOGeFsx
lSbkqap3pRfQnG7hctjlc15YRAiK7DG3IJ04MNX2UTExXHYovrhespgj92RbzGrmYeJotR24gxFm
pFUlUnloZvfdNAx56Du0TDCxqAd70EYkaoMuNTZ+bIk1eT7yaIzMIsJEO4qmi6lGNsl5UNZfow+y
q2kWjJAkaG7QXHTELKDQCjycr05Y3usoelxHN8/d2H/rTdWkKongjMK62crUtDZVOCHoGvIPzvBn
1N7lsfZZl2laHB06XU93GUSDTUrMKpKch7ah5Rm4bnicNEJ+fRGs8a/h0w77+GpazAhRr9EiXQiD
idlWxKaw1CwVpjBTV2UkSlAHF57gsvt55y//ZnnUVxaGz39XNBAVakRHlBwvy2P0xeETLrtzTyG3
wGUTqIDOWeCrMdRmuflzw7IEInvCON+h9UQfRsBUOgMhjkiXLUcsrH7nb5aIKK33H0YVD7q8UDMo
W456tVolPyUqUNQd0atyz/JYoEJHey0ZoJ5yX6WW+DrZpMuDnXr250t83swbBGimijpFdclQlqgA
VEWMXFK+yiX+a9n93KQonfaDOxxliswWSR5IX3UqcLBzjqQUUFmCkvKp7vt84POmW/swZ2pYSvsu
937+k+XRMJnezIY08M9/WzalvTaY54FS5/tavhciM+I93FOM84r1a7v2XaoZYkf6MixstUEmwgPL
7xpmhT+tl11TjUu65Xw1LBACYPVJv1ObCfvAyYyiEKrgLNa97wWbLuOj1U5ongZZmshup83idWJe
/qcTykcc+NMH93mfTV4T5C6TJOcCSetS6M7V8OsPy0cGE1SRiie3wfxYZHF81AjdKdGWH4fpYuYw
NhdH0rLXZyTkpdpwCJWrCx7GtHd688DCNdzWnBorFjlIbH86sJYL4uLSWt5MPdimIgNHm+Wvj/R+
dkVpXRe/GL2o5ij675OyhQzdhDVYN/eLQQulT72zhXj8dPrVEuzdebk9KhkqsbswIOQYxkTwgnnB
+o+61oYafRQJwTJc/JcNfRA7O3TKwqWj5iTXUk4FKcjpaTFvLZumBX1We3zdi6tred7yQOdIBVhY
xg+5bLFJTpso49j6279SL/75F5e/tTz9/3ufWJi9n6+w7C3P+7zv8+bny3y+vc/7ZMXJGoTUzBpP
vgSfr7z8Y2+BeP9875/PiVIRHWYDdfvn97R8PM30qJosCqDSolGgCK7on9xdWaPyW/i8kxdvO4Ze
lvicylj7UBA6flQcPp17xTySHU2QuS2le5gHPPpKH16ERMXYAN1XdJw4ZJYjdzlOPjejJ65kw5u7
epalvh0epUW7Z2l4xILhf5hBzs55hkg9L1DZtGocLlFVsf5X72d5E3rdPw0mcEuB4zSM4aiTz4qo
G6sI2QqgAQSNzBMfoajb9mRlZBNGdi29NepSeVzaGCR2PmB18OM1Q/aqNcjqWF6DURyz3DA77b42
UpouUU9gJcIg9DSr/2ks/JcaC2S4UGP/v/+q2v+nKJlbVPz+x/86Nulb/vs//Oc/n/ivxoLxm6HC
YlyLRoEpyFX5K07GM34Tvm3rPutKV3jOp/vc/I1nkC/jCsO1ddfkoU/3uWE7urH0IZz/TksBE+Ov
HQWBHUq3Ld4D78vy6GuU72836gnN//vfxv+p6rCrM99HzeyRawAy8DtVARfRs2jNvR4UDxAZ2u1k
1T0uKRJiBn8Ef5VLpiOGgY/Bu8p1F2YPouqfRYEVz3ReEZOQFxLfiUYxIo1VkyRvWZBcvELfDZqN
KvhC6OGxKa6WEz9SbiLq1y/XqPb2PXYQ30elXhVC7FGC3oj/ECejfKRbsUP/n6ABGkAfk74XZukV
w0i7aUWB1tZiVV4lVGHSTn/p5gtxuFTeyT5cV5p9SqwURZkEV69b2HAM56Ot9HOugbyMQDZE+osm
3auftzOidcIglLJNxiAXe4pUuSk/5DTSTmm8a5my9DRH4yFJiUW3vd97Sty1rxbuDe4zt7EPvpVd
lLgxMW1CsoZ9VXfPLfrKFbpoSuN/DNN006hhzFH4B0nXHjo6fFHVyukG+Pfak0f/HHp1f0mC4hyi
aqcxoxF53D/i3LrEbXopcvvQ5QVPoTRTIaHFTR/X3pXMu3OMeB3n24Mf6C+R5hysfHpAhEEC367O
jJdaw1OX1BiOJ2CwiLba+MOAfkZe3tegmW4x4gkzcl67hKbQqQmarVeIq2eN+2xMLm4i3wxnPk8D
HzPJL4PR3yI9OJrh0U+Qe8XdDnzZhRHjwZbTWaJv9evkNPjxqZakOczyEtOOcoz4UhrQe4GDwupp
bTQstATMdNg75AODqLwOIMgKz32tyOD2tOlBn91LO33VU8qXvh194FthZugW59GJjoFrnIPKPgx5
uJ0QI5A7TKAljuQDUAUC2XH8paOxAdsCYMZ6TXoszE56Fw5bskofysg5lG10klRMwWae9Dq5qF/Y
CIaXrsGbMSc/WDd9OGH0UbXjTX2NpTa/VIKD2p6fjWrPBPR90jvm/kQM6eN+Uvk5AvBCnhyrpFuH
1nDzc4Lp6gL3qVtSQCM8vbF8ZL3DA00T5gXxiajNxHCuxexczYhvsBzPRmQfwnA6x1H6IUL0sDqo
l3jEqWknF8uBzsYxOVfOQdf1tU1cQuCM76I0L0Jsx2R8dqPpNpT2K3aX0zwYa6tMLnUl35a/MXUk
CuJFaPAwUddP110VfgSNcFdpPu7DMX3z9PHs2s3W5leJqI0mhCXbHH/t9NCrGq8evzqd/KiThotE
u8vAler4g+Ee4weXF5RUh6AAWF5jsIXikvUATOX8EM/JJRnAvkmOVa1+ShBpyXFfV/3NTrvnWsvw
gnA5ED/GaH7x5+6G6LMIx5vJT1K76VvTf/Mn6GXD/OJV84v6BTt9OmtpAkQze1NfjDoejXC4efGA
Zn9+aQiV7kEP9aSzqY8UWB3G63plefYBJUi+QmjzgNXxoTUHAjB35pgdQ6vm9WoccsmJcN4t/bvV
MDivzdhs4YYfQC//IG56jrgmIDZ+6rRoo47tJBnP6r2lIdeyAddgbIyEPpl7KfOLjLkUIGk/u063
mQNV5846bDLpx2jb2zh+HSD1GvH4THV2pw4mQmV2hOC8BC0I1ewF8fze6r3XsYTfBBnuRSeJXvOf
wrLZ1Y48abLeFRarrnx+8OrxIXLGZ/KoN22+LbPxQeumF08Oe5HD1yJC902E2lecDY93zehc7Vp/
j6D0xkG46c2QzqTuXi1vfPdJx8wh7FII/Gjz6Qy1aF1xMGthvG0nZlQAWLc4/R+CobizChJ0B2OH
iPJQzYnic2G0AXte6Q/gIKtR7TqEmsxnEmhl8qgX8tTW1qEy00tWLStGjJERhwTftEtTtv5OUem+
6+azX7bPuLDhLhJEEoxnShoYvZKLFse7gkA0i8NrBJTuhMa5crr3JhgfRpWeYnfPFUrMlbTLfRDB
MfBgl3KxihtOq5nEGZR56QkKwrO6YCPSJChU3vuMbK2cXzAovLVV9cUMXkDsPSM4Amxrj+9m9EcT
+5gFXfwSCbGqyUX3vSvamp06iRqTc8wwYJ72oXjturICksRI49uvVeccGBOjVa+3N9fmnOdCtUr6
B7rYby1/I825uqEOjCiVKJUlp1r2Jv2B8yO6q6Or+luZ6V2XM84YQf7ipg40+3uradBwA4XhjO6p
ZYKBk6wvo0nRpmjShsS5nEYNVBkpPGAiccjhBfwqZPUGuRHHhjTeZUg5oSKx2KNCe4eJfGQZ554k
l9g7kIIouiZ8fTDerMRzcQS2X9J4ng6yp/4XVQ0MyYSAzvHBx+d6nuD2t0bzHRWRvbIC0VL4xY0b
4K3OGWdbbZ07IyIhkAHHVH8eh6g/GWoxtgRSLHvLfdMcT/sha4+d5z7GkTR3S6Xzs+a53NTs+s8S
KGoK3jZ9fLXgVGvxn4tvL/xKHui46a32Dg5mcNIJvUNbkAZrlhOxtfbrGa+B2gwqZSuTdrsLZpbJ
iLZZiQSnQKCfK9KvUUwBN2yRZAkosbT7E8h6fbWb9PjF8IzoOOE/EdHMJaTTD1Xr0gbStnPeb/o5
IRde28L2XzEGrArtVTQfbk3xnWCcKXfWcmo3qAxJcSKncju1yGLx7WJao8ZedZoqBxftz01n4ork
zc0HuvRXjxbhjkkRaxLI/BFk11SLHvLCLrbMv17Eyk+dt9nxDxGjwLaKxFudGwKKXC9Ocd59pwOx
zjUZbcksWWFTAdDqjozGqf3ijh54e/J2UUS5QG4dCG4sfMhw4sCepfmeasmpz52rsEvQ2aCpk1oc
inJ67UplveY0lzUXD06BfOpumT/fwnqiyU2yVsBEBzXjt1RHC4AIHoEqRHv8qFz+RhN195RgrdPc
q5MNz2Y9PSd2cU1d+n2B2M9O/BbbmPLqs02l7W+T+j+JTf8gNOmwnv4OaGKB73sU2GzBuavbtvPL
PDk3IRpQRATXmDJPzrN+XVS4HOOWsxu0h0t9Rz8XSHXXRjS0K22M90ND8tCoPdHeSzew2q41FyMM
WufOdq+dLcDdvzhUDyrGEXWB6fuHJhtvkRbeNcK8q4T85qsGX065jtojZeCvk0jepMnreyazh4HA
VxuofMH0NHcwPJm4dioGqp7rC99ZbiQKFnDrAueKifGlmvt3ElBoHjfnOBjePZt5eRq/EdJ0sUv+
0iROmu1sCRrZGwyBzDEDbbz5or8ZXbfpnHGXFd/VpdQDRVNr496Z213JEN5YSjnb39TcjYrdSxXp
D1yGRjwGmC33ecTZk/SbkEsOVvkrvoDQ6E523dwymANTh2dpqrZOowZW9AogqV2L/wNv3xXDC4mG
2IDC5CKs4LFkItmKH4kD0rps282//6F/idVUP7PgoOY/BFusv375mYcQhVQ7QOUc0Ho3fr+yS4/Z
94DfmBHMascH2z0FZXj+938WS8x/Pr4EEgcwYIZhUl3/BQBW2RaEe7vLD23kvGR1eiFZ6IIBok+7
7aDzY6TZJRhaKBacUbLfQNg61Fa9LSemB8zDTaaJVuOAWTVxgzGxYtacMPmuoUt4Fb+n+8NluLeL
GvFijSRr3HtUShmDoZK89n6zGyp5UhOOIb50mrZvepdgdD46Z21Knz3Ipne6GteI4rTNFFRONS3E
9OJk+ktWJCfJQSdzJrr5AIrBwXO2bWR2Qdy+QXR6C+38wGy2qGYC1LqNl/NrSvvORcKGJuCSQzkm
nOs2ptM585jY28wMQit5U5/ZmvWX2dBfJGaeCttXk/zQvPQy2VyceG4SA9r36q3pNtuR3kDoTmeE
bOeWw77h+jqTXlSl1xYFmxO8MmtVvS3xqsbRsNeRIke0ju0riJkPNWiLHgJ/vc1/Lyp/32fjBSYW
YuYPUJ5kr2QX1x4qTG3zO55wK6jVQEbM8BrjHagNzkq70B8ApbzNGNFht92HUeACa0AWHVXGagZD
2XBRJvfvNGHyjYR+KVPWC9K7osd46ybvqtZWBrNKNSeaYAhR0t+qqaJjs8bgQyMqfjYT46HS4pPu
MeeT3c3gS405N4beuYbB9KBuY7nA7gsKKj3VXXzJWfT0AFZRjNEJwIMTJ//B3pktt41t2fZXbpx3
5AU2+og69UCwp1qKlmS9IGRZQt/3+Po7Npw37XS6MqveK8LBEEWLpERgY+215hyTEZyP9K1NjX0V
Jdey/iNj4GK0/S3whmWpnbqLMw1vWhE/zJQQYHwelKMsWDq2cqofXws2uIRQvhoYsLW8u/hO+Gqg
OqwV81nN2SNkPTMtP2YmE5yIyH2W9WAGp4KG1zpXzefUYJ+YRtdq1p/L8CGuLOxZPFc6PaI6eI6D
cFMAn8ZF99aH3VkvzH2fZ0elj4+hS7XrEmEJ1CuwyfYLtrIibNuUIriCmLZ3KNzLcjotBzxbcwV0
AH6l/Tjw92T1Mrh2GXmOLo4iFUaryxSGShdL7XCQW6/caM9yS9Y3/ToP3tQl8poDTu4R4tLgmEbR
0gB1waHBRpmLYGP3j+lMH4Jo9E1fsfjPPfEn7I1YjmU1O5f++98vH5r+F2Eo65awTex7psUiov4U
B5xOOpB+wyQUzZ7e8oY/5DwcdP8T1RiXZcgwK3Psz06XkUuKuYRzNOFEkjskeWA1OAtWWIZQMsCv
AC6VnlN8ynLZXp7AFl+qeHrr6+iDycFb7Cg0HsYbVUQPLoHDDAiDFVLD+oqqZdjgtkZgslILqLYR
swSj55qTw6jaqCn4gbGb9npVgjXqurvMrspdIJCGmWV9iJz5Oi8iVN7UOtbMaTJaWb3VRPVa1m64
DujDrmwtvdQFFXtbUIGrejmsbvKC7o4F22cUgPnh/7vsxcgmfXThDfX9h1rrJYke2YdcX8IZWH0c
YwJT4fhaNxZKyo1gcZJrzgM6lRsV+0dRh68qbCqnHx4x4Z/H2Ni3Jfw27djj35XX8DRqWYeJH8ab
UQ3zSS6BeCWumbxt5fnX2O6Dpj/07L7TWL2Tz9aG0XUgxt0wRMfkFvf6pmDnKo+KxEYdy5O47Epr
NkF52p0VNr2IVI9tOeww0l20xMJjPb1NGW+A3WU2AYRxte2+LtuzW3Rn9Sqq4Jhp07Dr0dNYOTE/
VfORtt1FZzAmT+jWpo/1D4ffX5uIriBixkJthuzO1mhv/thEjGILb+cAEgFpykeVgM5PL3jtWQrG
GyjqszKdKrpMo11t/uGVf1GWCUhUTKgM1QCB/9Nl0zWGLkdimiMw0e6ISkDAmFqHdG2BlGdOt4ow
UI0IbxXXupGXxH94eam35lACNnr4+u9/mbJc0OF12rwDFWeu+tPLY5UbdRBZxV60lFLsxOQpo3BI
uyqrxnC29Oi1KQ7teB+ZZEQb7Plo+4Xx9I0M+y2//Ff1qTy///JGWAEsWlpyJfjpEwiQD4dOg9NU
lsbyVDfp26TKyYFFO5W0TTBJ2cTb4DvyOo2rG0eXLLlkiZimtPNcg2BXg9Lv6e//RLKD/dd35jLL
tpHCa7bx08pUJoQ4x5OT792OwlnNT3qo3ysN/F94W7ToTFTfSfdlKf7hbpyidHqjT3UJmjuiiV5V
d3zTQ7ZHS/PMMee7YCcs5Yk438eWjb0ec+JPNGnofFlMB2WtIxs0ljvsktjch2wPZA9TBTTvpOM5
C+Ojk3GF1jnt+CyGwFnDogfQ3p/jrt5onKtgySpaA74DzIxZYO0052oa9mlrkpsBVxvxediTO0Qd
pTIVrijDxix4VAKEaLP6ZI0GdBLdszGuOFp39jFrV27H08evdQHQiR4a+n4I4Bw1q1QlmzKlO54V
DM+6ob/gc8//4Qz91eFh4BowNUtTTfEzXlaQRJcVghIsFA3ECvUOBf0xS78sfcfxUWvrw99/7Jr+
q88dG4WcaThUtT8H1LsDlE8ezPeyHGvS+CEmkjTWH+NiODe0BbZcmV+nkWvOLGMmuv7CMOBYGdlR
ZylOe/OgzQ9hkx/ygvCf/uy66JREfos7goNBpV2X9tOdPvi0WcVtI05RC4rByhH8dmysh/xqZrcI
ZOokn3dwyi0RGWZv7Q3ac7JnmnIkuCG0SDGecHV6cofU03PGbLjBR+RN2YsFRVAWDEw/drIez2G8
RM0XYAY0cZJu7VooI0ctWQu73EeTQO4zEDsCFUPa1QkgRy4u4DTWKYgdx7/2HbAUTELetLaTgcsX
QQ5b1gW3eTI+DrZ/iaLO62lQ05/Un0VK77AuNqmpf65p1hds1WRLT14NYjO9yaYGMSCXZUGzKo8Y
aITniosoYM8uODAUJ40ovk7U7Dp0jGdB2TT0x8yYrkYl/lBEuReBuXaCbosT4FVL/aMN6Fe/G0t9
H04m0eDTqW+dZ6vHcUsznH7OadoonK5gHpYucmHtRTez7IbHKr8fBVt6fg8UjzeuJQl3BWJKSn2t
Pw2O+uY7xo2t/ePF5xc7Nh1HBGYAuBviLxun2VaKityjnNmuBrltvIx87Nqj7ZdP8lfGyL/P/2G1
/dWqb6o05BwHVIgp5OM/zMxqpCE2RSuLbUK7uqFtz/7nH86fpWL7aUW3LU0YgEI0AQL1pxeJQhkn
rhKJZDg9dB+zYcSVzpd6hFqFyxmI0wqqTXWeZzonDjsfjZCEMPmQPcjapRghxirS3Y1ranIOtXcV
cZPQFO6F8WyzENp5eoxDfoaYuyaOvzgWL1P1bMvodxnMsOVCnGTjYxeQpBazVNd1EqzEzJYzg7Tk
ot+iGOfz7/zkFToUVTeMmJy3ySbS1ufH0DVuEkpkAuguNbEjpn2eh3Fv0gaWb9Kk4kYmdDPp1gUQ
M4fMpnfKTyXzF1BBc0TUux5fu0N30WzzOcjGk2PF13mtX+MJ3ijNdJLFmyyo1NleY5e+4vA4zcGt
47PDa5imiJrtGLPP1dgXT1pnVys/JKsVOOWK0vXD5HKhTHRs2fn0IxRSSIIpn6ST6oRywJXj5dSa
haaPzefc6i5Zw26vstnVqHhmqLhGOHm8F98HpckKLuvH5TD4v3+6sDfLdPmNHlgNkKH96e5/XoqM
f/8hf+aP//Pnn/jP6+itLprio/3b/7V7L25es/fm5//0p2fm1X9/d3LW/ac7m2Vift+919P5vQHc
/eNU/L/74P95/+/M3XWda9UPZ8xf5u4XDH3vTfP+/uPQ/fef+n3o7mi/AZzBRCo0rj+mYbFyDO9N
++9/Ka76m66Zus0sXgPhzu0fY3fd+o2BOzsWQ1BQfuPB/z52143fXIcJPo1AGjQ6LsH/yeid+f9f
li7huhZidJXLpOq6P18i7anWlXAwCQfRbMVbNCyLcGQw9BZ9/mNXmVi9dcE+ZVadwYMCl3qN/Oby
yHKjQK5B97kw+uQjCxv7+8PLA8v38o7W9NhRC9t2+00itcDK1QByx7f73750wESJ1G13ueVb+5SC
Z6GUY9D6U6TxojPruhi2YaXfxlI8rDUNEqXly8Ev3JlpGd+tpKQYAg2UD03HfFiYSr21qqgD8Kgc
KsMKPDEGRO44yaMplXIVJmRyfdiMzqdBJxYxw6arqbiLV7MPo5UqQNvYVn6KZg08T1PBGWWfFxsu
atAweNVGxunTWH7CYDSs2gSfyK1uqJ8z/Ek3E4MPk64ssa+zvw8V+GtZR7eiLNPbVu3vBiNMNqB7
Cw9WcbeawAFHUgHfBboX9oHKxTzeqczF9qaBqTsYI9Y9G0BKJzW44XNZ66dpDOKt4SAuAht9bQfg
SBW9k/S8XWRQRBo7EqYwaA6fyG4MSQgrqftGAy5luRWZ8YSH7NIMJMhavgu0ICV9Lx9tT8uye4ik
UEhtXJKGUppbx31wAq3fMlnESKI5zzmuk7KsR8jCoJgn1b2aSKdbaRmAW1gEiGSbhp0wWSKgluSY
vIo3bbuLifn7pITnoY0/p2O+yaN5Xhkp/iFf1daJ3mtbZrADCBjDi0MgvoMjAfLg1KghHjJbM/Zq
VK+EE91i9TG27NGpftgep7TL1yhiGPKEzrXRkCBvGNqHkivWOo+Ee6zS8k5P6upeJEcT/SmmPXro
k4V/XrWNrZMNNU4odBS5pnUeQ/ezDbVnS2G4USZ8HFHqYmuw6RTURAYxpPosIlS/SRFpW5LGwIn4
1hcIOzCxp+skHp9xdLZ7kIGEATrzS+SLiInM7C0nyvzQpEW2niDTqjl7ycgMjHUYQcA2QuMtaC2G
x7qdrFObw8aPy0OONRQURb1r4CZ4rbCOmoHtMktdKFkM/FWsWmPly+aqA/E/mBjeEHwbtu7aIsxk
H/T6hr4LEbp9RKjxAGdm8MraGq/Aqmdr/54slQOUqHXu9L1n1eaDiPovaafE62ku7ttWBawtEYPw
rQ2WNbRxYjqEOkzuBGKlX2IDUgRorqg55zUtr2mMPPYZuFlMk8SrhhOxpUZC94CZguQziNpJWRE2
GCSXWtXzTaRoJ3XeVwZkQtExwE8yc28V6pXWBoBODaaXo2SHOHrxhaOD7M0OZbYaWfqKbbQUW8LT
UCDT6ZO74igGdlE/9xSoJyPdLYo9DcGkj+f3pKkD/dwJOGTbaSuwLCu2ex3iG7pXwkk2jRLsIsCT
KXp4pWjqHa4Fd8sBdI+6gOHF9NwMRNBgDgT2Ld9YxcTL6/SAwIUwaA6gQDPNekkoDbfaNjKJUK1k
jU+nNWdog5erx1q0Ha5xYL93pt3uSRNB/177gAaFgWEyaZ5SDrO9rfdkwwzkds+AUpUcCCmEt02T
kYvqXkPl4OPJVsiYRqbl+S5Wi3IXum6zVsQYo4ehj2oPGpllB5CWz0nQwYUq9XjPArJLDU6NMCT6
KcxvLfkiRZXt5n6AOIouaO1LSqBC92yszbtONb6mJmsqVXxHxTT2UXszUZsi262BKLsP0KdJp7ZN
xMJTRM6tlh8gf0vys8UAnRiKUNDMmwCY7vrYXs2UO6bs6Q29+iYS7sGkeg0Ur8YjTnkdrX0CMAhB
YAIRnqfAV3YiZOXEpOaVph2ticAlapqjMQRFVYExcw3rUR9VzoOIge8YSBKhQ+5sAE2VzUfmKbkd
bO3cLjbzQMBIi+V18tliR9Xgn0IBknvACDdMpLIOzjujB2PbWxOCbOatHol4JDm/pFZ+KH2uVE6d
PZvGh5JhcNYUE9txGh3QOJDnW344BTRqguX2Sq11+2BIL2MmI0iVut7lSILWcRpad7jEPIRATBkU
AuYJ8VS7r2UVzHt/1h/dye7X8KGVVdIM+brIXYHLhOxdwTJVGggg0ulg2+fYCb1aIRXK0QjRBh6D
ts5RhkM+tZhJtay/muMvc8mWNNFb80R6amYRjttXL3oNId7QumZNqhtGvyTEDRfnX/A2v47Ttszo
nHSEBAMpB0StuhTxBKzq7q1qE1kw5UmKL93/XBfqcJDMQjGE2sHPwp3JRsYzWsydqT6neyWdfAzi
+EFprXluMGd3SqkQYm0aK18V/iazi+YQTlYHTVG2t0+Nximpj3gq6zC+n8aY8N7HOuvlgII/HkGQ
PSIFXKvuOKJCgnbeMGImWaLgEPaSGflGHg7EPibhpYIvt5nF4O8Y9mKvzlk0hgSBVZ9vskFPMfKQ
AhyrnTg0jOpLUFrTddlhk3amaWfN6ZOjGiaAWCDokj0C/P6DeEMFr1tNdyusnHXORSVoptspYddk
NS3jsHgiBtBH6kGuLORl4xxo0SZWZvOUoMZhnb6J4MlvTb16rFEE7yakL0q87RsGNEqj3oIZCL22
r+aNXnBOQN6OdpZhnRVUdi7wPXTAgqCFcoQM6q+tIDvFmnpj5+YDZ86zimj4iOsOTUsSwiuBlrLc
JBQSSUMMrg04i7hCtFPV2gwHyoce1ggJvw0ORagN0IoPkHfVYyFv9FC8ZFzS16rjXI+4BjZmwqI+
J+l9WJIO64TuSx9mcFxpzI6Bqe8IsBlZ64zKWUWZeVF7dAShP31WHahgAwYpxQnNdFWqGdlpTv5a
SjRKtzBfEkWnysyys8rwEXNd7AUx8hAQ0fuKUAOU0NXWd7/6U8MYV6PfT/AE7f/BcdDdMU1VlC+s
+c2WuMXboO3N7eI7shRDx6frwnywDK5ZxDuugFeRGM84zKOl3wnkHrHZ3OdRsvZJlj+wDVXNfvZU
uX7HQ1Guamk/EDmaCzA75wU5PSTStpH19E9AvunrQUeOnehnK4ZmrFi2zkUCa5ka+tAXeM2GHd0x
awlGXSmceTsGzrcRfnkb4sR+cb+pRProsWZ5rP/XiBnHo62Lfjc2MePG0NwOY3g76sVwBPtIuPPU
0lHEx7MvqtJrQxuzAjbFrUidc96080GPHiayM2sgSHS+im9ON8slXTGJwoPtZig2emT0ZFms4cEy
Xa0FhnghwHxD2oQrSk3oinQLnOMSuwm/7UQlve3Ib5rdxDxknRhY9wxmObh7AulvVHFNb8APvlem
gvwms8IDRmUPeQk+euzcoI8Q+7RRT3xmRL4lBA38rFEHiF26LTL/xWgYKGF/3jZGFqw5SVTdOWNd
rfcD+lmd+eu2DYD9AfIdGrCt3QQhhLlGu481fKY9Kvy2tpAHN+qxYT4A0MroiUgM5mOhqtbGdrIX
4mma3ZwSLyShPjZ1lPTKYeJ6qfqHLHbeh4j1IoQzl8Pz3xUiJZJF/zSCZiCm6BJVivB66RfoGp3I
udh6dSP8hfMCMnL45NXJr9bRgHVVIoy0IH2c3U7jjRseIRPP1IHh1hWYgXMr2iYollPRv/eJL0U7
Rz9IBuIcw492TE+a9MiU6qUkIO4QtDqWD7mJMAplG1qNyWyprL0ORjDVqGp7uYtcl8OIPItgk6uS
EVhiAsjH5F6pzAqIYL+hvVXBvMAk5KcFuV5kdXslZJtD5p4JRLEBZXEzBG/wt6bD7BOEI6r8Udc1
RM3qrLmk2wb7iMwaTwnC2qPd3+x0Nm7GEOpbIKafqSgw2WcsNjYm6RZfc1WqIGyzGabEmH+qWGy3
FnzFcupPUVQ99EMItbOz+xNBP940O0Ctu709p8qxidpXqodHLE/knVrNCSIlXOAYoXayVSX+C3CO
ukrcslqTT2Ucu8ncRVU67huzg7Ep48XKLBVH+IZA2YqnSLFG2p0RKll5UkMmvBeVINpsBDYHV7Ci
pQM9yTIKYGopXjofAB8C4hc7rjjciX/1CIEgIaJLr9IRs3NsKS7LiihW9I84u504V9gRBnuf+e0K
hDg5FG6whmQT7dhZkQHBXG66y8y084aWp7P14FJMmE7auA1PHZmmB/jclHwxCaIWLW03tB8DWyfC
w55Z8KT9xqyA+80xPVEvTwm5AUSMbaMjvSPwbaarjftYRbTvgj/Y/1Oo5kzWm2TjWp9JrnwJEyyR
/VRexUI7WSS4bPR6PoGpphAytVVUoieL59k81ioltW2O9aocrqok7XGPvGQ5uYuiyPp15XzgE1SO
y42qhlJyZ+r3QzZzjMq9q4EP5ttNWnaPfdGMKPTN379VWWqGzbsvN8uNbxFNmZMMd8UwbCnSiX/R
7rmQNketCnCvJETKKm31iqwTlUJEntqojEyCsahAP636b2o+aDsOpjoLqB4tCQCX7TZMq9FLlarf
tk8Ri9HRn1XjGFWZ+e2rZIBNDZf8kHMdYoBi0okLQF+uckUmao6hguF/6OBmGJt2qNlWGtWdS0D9
TrUqez9X1hoConvs5WPfb5bvpTHNzkAhksyV/6UqMv9oxfE519CQjhMNQT26F0aGfSf3pzeD5oo3
dY55jIuECyiJKzeVEgS70FK5MkujXIvKlIE3fh6jRoVtJMXzIF07aDdQDxfwSuGavZf70tc/lx29
giwhcmiV1iEHM06zxde+OHCXG19eJbWQajeuiNlabtS4n/c5iUB6Y8H9lUFGCzd7uVHm+0pXrMNy
Wfv+bQFQ3+QcmjJTxYDGzdzhlm0NwuudDpFhZLz6gJa2mi/QqNscVPHM4juzFGO2gPdGRuEpt/qM
WNwc0iGsuIqterqFTnsIFMXzhbtlDVC5uoSkTYSZcbfcZIr6Re2KB7O1G691tU8VU24unP4mqmFM
JnF0KmqIAL1oy13diONIUbprwAXbaLKvEdDYnqEFOW5czbhSY7sBygksQQ8+j/kZ6xWKJ/ymeRGs
Q1uLXo2+U8k+MBsC7Pz7MK/th5LwdVd1vDIEoYoAx7zzXXJcszD92tbKznel9LEE7FcZM6ToEY67
lSQF6bN9fyEr4mTaAdpcg40BGgPivMTLrGb4+1xyTpuYVFb+lbH+1JSxQMcK7WbUo4KA04o/VpB4
wDAHr3PIOzUN873t0kuoZu7eRLW+HUFAhwPbMz8sRnJDo8Oc568wtrQ3WN5HmgJPE8Llc53Cizfj
3IDkI0KGWv2KzdN4U0bVV0iFUGCkRAc4JPaxKmbsQiaX2Qr7mm41dK5sIqnNGdyrqPyigYg5lbdj
mhlndiBiXRfZsK0jd22ErIjFNAMaEOx8g1LLvDno+k0QUE9MVo6NZLC7HbvbdV3lQAn9WtJ3Rv8q
MOKzOTDVC5MXYcAMVRlCxKN+wRb16jylmD9vuCoG67o1tUtokgrXuuIwlsgYCKWerlpyAbYzWBfS
ihr3KizghcRNq3k1ueEuoSPA9Ub0PCRa9mXCtFf/ILVrPlgmevaZcoQNCPLatPEvxTxRxQKThmhq
jNcVdpeN3lr9OnSGL6kSNbdm3jyFQFy8UAIZFxpE5wb2mq4ldaC8CCtUlMcpSsAhqc0Wv4Dm+a42
eK5c/lFZzkenRmuH+e+yfItaaDreVRKBuNxM0rMYDzr4RDFD/pFd2l52aZcQFQWMk9uYnHyo7/Rp
huOicQCmmlpsY8JjErly170r7a4hcdbQGhZuwyTqO3b1w7dviaXpWgrrUzuiFVs4BcsN80XCcKxq
W8ByhvLNFacKcXpAufgGM+BKfwQpQ/BfHlIrEEZHfrtoKK4taZFMZXjgciPGZj35HL6q2jerzgoJ
MjLpIByXosdv+KWXr1ItTrdJrj0uO52CbY2dhdpuHLV8P3KgEFfyVasgOZLujVLacveKVbonEUgS
RE/D0KWt4muCdsuUx/sy4MPrx9SiynU78rnYUVakJBOkjDQ0ZP1Q7hi+6l7vtwAU6BesjNF6h2Wv
nSbDOTnkU9D+m0tMkpCkinMYoBjTGILy7B3WgQScGfjs2aZ7HIkMpInPLLcsqtu44rX6yiBKpjLv
AhH4GxJWMPdOg3/N0Qqakqw2dj1EDWyUJNrUzhzeompHGN3vCr06BU4KWIxwHNpHw9ot5VIT3HW6
fRf3RrLBXLVOKyEOIBbOSRB/0NRKdnzeEC23ZajWm3SOmEGX/ackzlChVfiaHOkkMOkZ1HwEq5rZ
FRr8XGwceL2IANHf6+/dlOdsjpJiNQQImIR/S6b8LnETOj3EyG3BFniC5iLLY78dKy7RdjOiadjR
1IDSRc7Uiu5iv9FNf1wZ3Qg4VBOs5Q4hzWXEH9ueq2xtQw8GT4PZSzdXxuBcJTgY191sf8kT9wDu
9SpDMcFIg1/fnZ/MwT7GyaYS5HMQ4U6PziJusGzwqarFuqTJu+aVKW4Si5/u5Bo2I5OetGRnd/PD
qEG9oHjFYx3RvW4IFUgrvbwSSUZrU4m122LS1plQOECd6Ernj2NpBku5JQaUrlRaiVtdW/RKUyV+
H1V6uoNbXY3MAzy9zl6iQXKkMp8A+DRdz+18ozXKadIdfVW1ygON/odN5TN/KbXnvqHtK8vYfHhV
2V2T3KeiYp6j54Cq6NyU/NoNrqaV0WY0nCkHozR4YCMQ67jXiFoKohAYWwlXyOeKR9anl5fZxRLB
tU1NDHk0vCZ2MFlVk1Fd2THB8IGFn1+82ZUzb+32MXdT7FmZ/YnRz6NpNNqG5BVjBzD7Gj0SVmbL
Tyj8ypsK/DODBSXjkgHQKvTtQxNqYp/72jWkbLplJKt4nbp16vGpiyP7oGjTxYFZrVlEIpSsWVzV
asKKTMAFHcET+tjSzNcApGmhFypEuqWmdRaCgUDUu4QK4KebNevaohXXNCpjk6ysj1kzIJhP/fvE
xxeodKtZ1NqGgIet6g89ZDYjX08ki1vodjYKM3VPBURlBIx6MpcIcKG/K277VRfhjciLkoiJIqUw
/kxWOzFG/mGCxUrXMEALmGgyLY0GFmRAR1LLeO0rjXglT2vQs2ZDtKKQrvhjqSwq/tFR6hezNj7G
t5wpIeze/FqZVPOKSOOnPH5jpxrSvGuTTZtwdLcpUkfBlq28myJdkqroWhnKdsya8tIYHCD2/FCZ
qsN+CZE0kudTF70UHXEqI3kPZF08x9ow0B7Qt20zYURKgnrdpdaxTKy1WhbTth9oCUAdz7l06dra
p81SE3VjZvB8xXMRo/yOE/2T0YovkY66r8IQitC0eMwzWuUa9ORVpIWnuquLbSt5fgndxHzSLjPt
8HraBj7nHNiIix+59d63+yu0C/goQB658ZyvrZ7iJ3PhG8YTuTJR/hpooPBK06IjBV9HZ3ICe+JM
Dsx+oOppWn3YWnlaoDL+lBiMh6JyP5P4t3Zs5ayqfvsQGuKpmNzPeVISZaSF7q5lSW9C60b40UcQ
G7E3DQFZQSXBQE4cMzMi/CUjXgvATpOuGgdrrZ1Se8AvOzYpMwXy9ZRDN9A3dqdY21g6UlOlwMo3
aLCloWHGqzRSvjRKszN9PPnERW7jqCw39qgZG6c20LXDCjWVN072dVjD0Dfy0aKtANsiIF/DFrd6
duo1zrQq/lSxP1tZdQmGUGVY0QTIS4j/27FnhpBWXoFdwocxygZeUqyR2F8lcFV3Q7qlpkGa5JCY
W4PS08OGp7nGxIy9TkseqlL/EDWWHUYmHDvD58EGCeqHbnfIqvQ6vCQJ+8YBmyB2obyy+DO4PEUf
ltW1rwyrRklfVMmnUaL2iSEC6dq6IF/LVQ9xoeB9Q7+P78QhKZQKJG1vyaAqVlzgMy/JCnuLlMOM
ILEbQllLUn0dWl5rQ3gfc53JYFVs+9R9a4G0wHAsresgng+9PKEaekQ+wdQrl2iUqmQ7YJacIlwn
GotWb871cmWKAP37yB506rCPJqq9cSxnDcWy27At5yjMcUrZL3Q336oih7ERlatxONiaq17wAjMO
wt+nyyIx0N+iqT0Bm5MAo2o9Y8y0VGZErh1snK/2TsszpLy5TSBhLFtGEtgIoSxU1VvCMF+ZsFXb
qG0JZbFZywwlfqiLxFqZxDr2BJuu1JGBXc4pvW7nKd+kJbD4JEfgZTXjxbCLY5bV8dapxhESLhPI
sFRhXLU1Z1fIomo7BUw+vECONzM3Oga1vU1toIBwi46+SrkO6W5P9fsM/pZDU1gxShuSihhwDmn+
Sla6meo3ouw/Kx2YntosjINZIZwdiGxBkmCtwhw2uzlizO0wibHG2F6l2ri0xv4E6o7BCmvGDu4Q
cMG52ziZ+6WgRWXPjILjoabb49wwy8V9JluHRW8UqbNreyPcLXDy7zcLzXzhmv/0ve93FWiGGAGC
PPCqHIXcAsrOoe+hGZIkrmiBctFFqDxGOCVCuoyHuLIRCCjjqn/4/7UvmH9n6ady+fHl//zw5ben
k89ZyGaCJTg9FpSIo3e32qzNTPHkC8qb5We/3/32Jr6/3g9P/dN///Z6E2rwTQDfcjuS34VriTe6
gFMC+eTDAl9ZXlqzQm2fzfgq0PZ9Umc92tmBmm9J43yjKTbtO1TiO/AFxT6nut6UsfVmTcm+75+i
isB1GXEQTmFxY9s17Pf8M+DI6SUEVZuHtn3liM7cKwKuIZslxi4LJOfnLxeCTeWwwWm77sWXWxXq
p99vYpRcVAHyPqoDF/S4/DIULkyu5ctGxaSdmfR7ewOu6Onnx5fns3M61t+eZQHUL/9pubFE/P+f
6ds3jZna0sLkXXIN/v7/vr+tb8/1/f6v/s+vvmcorXOwG9C8NNDNZiLoR9KVbGPS18vdUPL3mz8e
Xb5avrc8utxdbpYn+H73Vz/7q6fKMJ9Rt/FZ1HI4IjNJKzk3CPht6QHK+7/8pl7W7Dm+P17IH4q+
/9Byf3nYqtj9dM4BreSAR4dDmnk1X/qFPf3+5fLQcmMS5qpUyuH7j//0EstdHdziN/Xw/6rQLlP5
/u9/vX7NiMaOWK+jt/ZPejIAbBgA/2v6y+N7naFo/MXPfAe/GLYO+l1X2SVJXssfGjRb/81AuKra
lqFZUmfGK+VAfsJ//8swf1NhvmgOSlqqvB/JL+I3G78D0jPTRM5hGvb/RIImTQE/SEyFa5p4HW3e
oAHjAAPFn3WsjoYZNSocE4m2++Z0XG2j+1kbICMHgAV++MP8wqGgyyf74cXg2DBQ5bdCQgf/5i8O
Jb8jE4qpqb+fag0koNMJarCRxmalQ/ID9qh+ZctwQLtdqdM1YTLPlTIe0oz6NuqZC9mgQ1PygOqh
GcBuDutknIgmTYhqcvLoE1CRS5kyErYsHQ8BcVulqAZorw3DtcQhF8Z2AEVGV0Xg7IE8iI3ST0An
iDf++1/U/osVi1/UtFSMwnxSZKr99FcNrTQddXo6EOPQvhJ1ttLJuAf7bBJnNXuJlqaeGYk3kg0/
2LHjIKvvVEIxCf6ioI9KvLF+tqc5+JEZ2VWa9sPaSVAXof7ZJOQR03EFRSxYgUTBzqrOtCfSJRmB
7pIuNQ7C0Q+9BbJ8DgyxKVodAVrCfq9k9KVvlpmVIugwuRC6Inw7En5POz4kEIzmqA5DhAo7Bei7
UmyXd2rwttveSb0B+8vKla59O2ifp8qi1Aiqfehon/JoIrs9RzjhuPE+dkhnl74ZfgS0TDzt83K4
6y0+gJCh3FqstGl+r9LqLlGDDysRzWpOoocSnqEYwNryaznryUg+F1VBdrbbv9KEkQIJaIf/8Fn9
xRfBZ2UbfE7SOMcZ+pM5RWUMrGctmqIwpCWiVf4l1pMX8jlRnYzENiVY0Oq8w9VqxMSfVAyzinpY
z5a5bxS7IBCg3WloKIIEJKRN0O6+pmLzB3jpIhqO9DStjVk5z2NjpXg+KJBVtFJxGGew/oNdjVKP
+WcbbJ3pXnvq1dSks4symWQ6r4xIf6ts7LdxwXFf9ZCrh8HdzIb7JQ2N8ajX1XMa5mQZFA5bAHDo
TtStQjM5ZaJ87Ib8Lis48MBsk5PVX7HjeGnM/A7GDwCgY9EPBxwLa6GlN7Gv3HaCkFiG7iMGDLVB
ONOXADjE/2PvzLLbBs5tPZU7AZwFFPpXgmAjkpKo3nrBkm0ZbQGFvhn9/cAkJ+ckuckE7ouWbNmS
TQKFqv3v/W34Dj3vokVQk6yqf9UNHBzRbPDmZ7Ax/HnrWvho2vwP3TKruEmknyvmP7xP/2Lt8FyH
viyPJhnnH+MrrWUCu3RH/5CS9ts2OhM4L7bnnWFVnPyfOyv/+Pc/0PhXN7HnrbEyRiz2P1lz7cFo
pTL4ieaETO44K1NSBnABOMGV/btKy3sTouMGWNJHPnMFpxXvMHog0l7pHTF6/0GYiesYiOiPf/9v
+1fXrM/enqsFR6tv8tz4n+kDYYB/wAnhH1xx9tsq2YOslQFPshb6Mmj1nnqIoFzkf3gP/sWPxaiM
k9r1cEzjl/3fP9ZvhPCKUfMODEf/TLb3oivWAwZPf1r61MKYXELeei///v9q6Ou3/YfHhi34bRdX
hvnPz6gsJhwBP8876B01m2n8EI/MpZKxOEdKB4GtjAKbTI5e9Bq17kue0WhVTwI8g6v/oc/lJAda
H3weS9x2hLez6lRnLDKRzvgg5dsUDM3p6qPSK5s5CWIzDlTh4PF05CPZjhQbSvpOevVakvwvB17q
GUcvFRJVSFqiC4uJUVeB9yJTRNUb/RE1AqOs0/ZBXsgj0LeWA+xa/kkh7CdWVrx/ZYx/L5nqlUUI
6QxrjeM1vzr9NVc0DET9+OBH4C6QYGkcrymJ4DCb2/zLxhz3aV63Gcti7geWh3TV2ycGdvn2VrcH
3yekWRPcLDo9XMN5XXiKaTlbMQ8DpiGMqHnbVE0vLbt1ODk2Z535xRyq195Y/yyPVgbj8xPUlwJy
GgH5PoVAG3PjRT4vrl2bH8684LZYnw4zo7ixrsstkz/do8oC7ysNm4zfqC6rGGnK4D9cEcL658yn
rgOCt13herjx7fXe/R/xm0hEBfCkZqKvm5jxaO6ycngAOLbstahlbO5fmbLNBHXVxTTB6Sede1lG
GmkKBsjzxFZ+CGk7NtEHqDmPPP1geGOPVpkBYcp4ELFXAUY3BmMvoWbrfXyuhPHaZ5x1hcxpkMFn
04L17SlHS6wBXys0Fhy1v4gFMRDF6D63UgQ0MWAtKDocb64N5NtFuaa+Lq/iZJfIGYiSQ+Qq1beW
zWldPzbJSIh3RKoYDLWp2m4vsIZdqsX6nWv4SaJofpkUnBrWrLDicmpzIv/LM4Vz58Iun7zaYzAy
NeZGVbm9UYb4II087sga7mxZupjYfZTMTNva3oIa2bPFig2JoYEuB5ptdlpZ9rtk0N4dx8ZPncx7
T5qv7VL9iCosqk1rvzczhCKYIc9ZhoRTowA4dOlmEQfXAlXLabX7eumP+CrT7dC5V34uIx3XP4AZ
PHbSwxOajM9mRvhsSENPlylG6PHSzFm/JasRuAUvlfXWjZBUJ2BgZW3/meu02stG7UrV9Ct/Gr+S
y787ypJrwsY6cO3O2ji0aeV+pojbC/4uVIMpEjydwBzzWq3zGqpwNNQkK0UgiUwfSjybL5Ufp0ly
JfN3A+HMX2zNPJTdtW5xLtbdqbGzjIj5F2rnYiQeNUj1XQ9//gEnfbobFmDmeUZ9Y2ZWxwmBjquB
SyJV1M0VKI27MTPZAppSBXmeYWvPxakpbf2o1oeziWndoxop9CyVbHNDfsw2uudUJ29LXDxneElS
Bg6ZkwjghnMMKyk5yL4+MAChnkLtRtfeJxYXw4zMpLsVcy17yrnsDrWOFkrtcR+I2b/6sUPSQQMZ
34IkUEbzKrldASGa12R0NXS9/AQae/miB9DJ+TY8Spy9iqw3u7bvHb3Gf03zMMuQuS91ni71RG1A
zhx6rycUzNrAgKv0lQAgnkfGeGOlA2wr1CvgHne7+AW8tKkyN7I39q4UzcHCxLFJsKEhStC5jf8a
zzmg83JmRZmTJBgW96FK1WlJzAdqKEOlaV9kZK9sWjc8bdxNagp2T5PEJhfdINpPsc77LxtdP9nN
dNdSLS4Gdqg2u5XKVnJX9tqzGbEyLyVLrBWXh5YhW5Gla7Un95NHNFUb+oDBKxwPTZyXpk2YJXFX
d/DAZzqjg3oz/TC5bTYTwquKZjpDRlKWWcYSLfeIpj8oumw3LeToDYFkerAiYH9TYX753V2U9L9r
VptjM3If+1O7b2nALer6uSQ3et1hhbyo2RQbTysv8F1JzEJbcpO3XA7fOPVSUGGkVgx131K37NQ/
urp/8VvxmUO4rJe7ehYYp328tfnsQn9qSupa3PG9wBjadxGb7m5v5/X9MnULLwJ+nmxg9g7tmfm7
fG2KgWrzwv/KvTpmGjc9F/5CiNXFpWlKZ+PSUYEfzt+VGpnbrimW7YzdL4zziKJiyn81YeH8Wlsq
i+I8lNEL06eAZrAFfkaM2UsUP7KSVyeh8FUf5Vk26M8MgcG7jeM7kAHgRJmeX5VGJQj+43rjG/XV
YtK7qzgdILcetKmTOAuDiHMjo/0ZbVSQFiksaFd8z1fqb261i0813vHM4mZWFcG+2upeXb+8ap16
wHKdrYkK/KM9Y0wsOnVLl3G7uK8UNNLmWlJqS80ua+SyFr6T2N23Xn/0uqQIyXOVGz/JvqKUVCOW
zXFm0STTXjIAXI0SG8fcdxPKqpFkL27NSpo1DvDAzmFRiMiegNBALNfDbqirre1abjj0TJNSD0f8
OL4qf7Y3UOOwvS3Yb41jOlY8bmeyLhPvVe7PP7X0k7scgmE2Zlvb99/61r9OBs/q2M9fW9XsrYl+
s07X481VJ+dzdFq5z+vUxck1V5j76iZQcDd1qZ91xq8B+0iQmX27sRfzQ/nWD+pHhJI9Gzyem+nQ
n2yHmk4z/mVSJlbEv6QFoEnWICPZTb12iklsx4R2q+yRevX2Xdf8X5FMD44aOUZE2lvugETBor7l
rE9LGiEUgI3WxwDGS7K8wG3wHjKXiVXnFri9/W0+coyEkkOZ2J+MKevG9hr+oUQ5R58ZOLHZcCyT
+8pMPqL4gwB4AXxho8MEQ7Pz94aaMKAk4nD7uyMJhy1os127+OE8FfbG9NkajIY9U0dL03A+BW48
vicOcMhGg/I4kI4JIHvhEOzJRvXFLh2H5MD0tdhOfL3UWXM7LOuDwzSpyOkvnY33iqTJttbtUGAe
CHWrpeAyl2gRDENTzztNjf9nWn/Y4lXcarhPE8UcoVYxBt74NREc18yMlvDxR6dVOo/OD+Yo9ofW
XLNUf5IjaV/N7bSN0BY/wLPNvrWR8kdeaXuDZ+44Z9neGTwCYKpYgzfGd5Ih//bzV9k5j+NIcshF
RThqavqgl+DcAb8bygELl5YERPNe59mwjtPK/B3VQNZuNQ1bIJR4DBTb3rUec3USdJtYqxOTohWv
tXYR+Ic9qMH2L+4WToENRbQrWafChNg59pXt6gKTEhifR8dN0C8aus6E5YLUZE2BGKS/vzP/br+8
fYhXgUJmTGKwSZP8Awh8N1BWMZeMLxzbU0wUAP87q/e5W6r7ecqXu+TmkpNpRqkAgurtG3m4oPY9
Nn6Ks0lUkxnzJPPeoru/mX9yTLQNBT27m2uPUBhPjpHwcOIyLs0zY9+b4qJsojeA/ctRIHh34pKJ
hCtUvnKJ89i1chN+JLHFPmY3YuM9rzXqTXTRnRZvwJxugKvV8m8mPI/jIpn+euW3bRQXNwFqxtlj
mePHKJoubJOw0brJ41i1r2XLnDBPT2jR3804wVe2toYnvrze+bTuvPX4OfjQ0WT1LYr4UXR6YAha
8CjB84OMjmR2GReKLHiu96/EP7/ZQ52Get2mWMk20xcefYhhno6Rfia0gqmExbTjpyxkBELly0/O
ffPdze8zmn0ZDm7Ld3VII25sm9tVlNZxoGcXW9b+720njpiikJ7nt1sHya2NJOeNzlv7FEtuUS3F
M9zOXnR3+1CO+Imxrdyz7452f2nmocDRKmjmu3n1G52ZakD3MRPZpnrJ8u5Xu3YW397d22e3ayVd
sIalc8Q+24x7pltravVWoHP7zLN6qn9rLJNJQn1w42O8aKjUlctP/LIE5THFp43+I85Qf8DAvUFs
2JeroKFn+Z9siF44MB0shtF4wOyz6OJXnIzpfnZ8zJQ6PNiJpxsFyR12XnLsM/pODE8uSIeO+iw/
P2aSTVxaJR2zMQ7rltmRFCzt0BbLb2sejzcNs8vITRAL8ONWC7zK4MBGn9zS9B+c2tge6XRpOQs2
Cypj+ILJuhmOK6wi4uVpuuwPcEvWS1v7nobM3zQN/4FOgL9QtNiR9GFzwxbzzuV42dBLCQKYUVLt
/KFGSzys0t/tkBipLFAOZGhLdgevwgx1O3IvA9/bSMlCyqE7KiEh+q4/Lo3MV8OYASpDoFglvJvM
pUn/pdaLTwKv7Gtzxud6kYFkzf9Y0xJiWqGwg/9f1twnumYGY1xQeodTmTYX/SkTHhrbyB9y5wdt
YKzrVzxdmcAxO2Y9pK16o6nUCNQUL9gsaUzsDHIkDqwoh8aRjmLNcWYLx/CfKXD0bDflIZuxRzZm
fnCL/ks6xBPTQRwLJPKzSM/USXlbGRE7I6QWJDiIDi56agfGhxPUesVMS+Js61XHdBYRymQ3GKgH
TSdVaNPqYjVzGsS0yyIjIEcDIxiIk+nFcbK5x/tVVsQC7K9tkdfObX5HDooAGNSTMmL26wNChZO1
75Gn8ECicNh69Wb0lCVZUC55BcdTg7t0S4UQB9TGCiuTTROae7mVjSuCXOMf5WgdUcBj1Z56oDDh
7e1JWGnSJO3oa8s+O96IcFjKN6HzKKMk7HO0q4eMnNkm1xdwydH4tFiwOnDPcXvk5r1melcdsFBA
hyE/z/eeNLwcm4kEU9DxqtBSVGzo1fmR9ulVi9B6b1ddPiWhNPRhE03sTkYgovzqzwrPsxLsDKsQ
QouFvllM0qQRiiPzB51QkvdC4Sqh1PVrnNpqLqijR9BxfQMoHuNIvSoxrrSvTWP9ouAQjYceMYSk
7xSAV2k9JwOe6Dnxd7eXNCUgEDJ5XYVKcqnsc6iYvH23Kv9ib1ux8RmSsytXHXdlvDkt3ncu8HDs
8mcwtvdZhTo/VJzlJNDnTa8XYgvmDZ6lxE6l8kOJ2AB5hfDpwgW/mTre15u4XSLGoWyPxw6bB34N
Xl5HlmGV94JBMkmaesxCMSEMV8pKDwzXO0SnHNlI2se+G+ljn7PP2EKFMbTzYCBKNBnWTJy7FM/m
O+R7HseJe6pHIwlLDaBHNnjYfWniaq2yO/jRc9ISVUsi6orWWRjHr7In6GxjYd8VIyeFxZ+OBn7o
BmhfzOiBUwHmojK6w1zwc4zz4Zj3NdYFb/kj9dduvYDtBGFN83Psczjnmojj8ZqHy9HNjEa/jsrd
SxN1Ts+QlaCzUlTVI1lw4aFf4HrLT7eZDJa8P8grvM2j90LW/b5Y7GtLAjFkA9UWsgtd1bPdwRJ3
u8YWqxxBiJu41Gs8F0MjQr2vr20LgxW/8B99YaXtG/pwHcKMqRTbaLZRwwxxEsIiJ7A3dLo0hUj9
YCK2KPUWXU3D1JeDvtMT3jofS0oURZdVxY3yc1fPT0T/33XJTT05mGUK2grwqq46GrvgePCOTmQn
25n7mf9h+12rvAnmNDnZBilyxYzvkFkIpH42HjTWFGhTi4H+wKhNxlhqCRtG4Zg+5c701RCT4BG7
jaz5yIH/7I/QoHRuFIBB7BInjjmtRXRTdNpD7B9klR6r+tDoot7SwJxb4z5WqjoyKXgHNnDV2/FQ
regFkcVrCRLoWI4dOGYS3o83h0gf9Q0xUWgqnAxSL+RXX53FPRjS/Ro87VfT4a1qDM0KBDu42jw6
BtvCNEuRoiibazjfwJIGx0WqIZ2nT9ceNSxG+XEwi3MuDc41Je20fjGAuXba+8gXByzpELaJES8p
qL3i3pzTa19hwipkel78zNlERXPwGz0+1ZXz0+iLjy7msEjrSugPgIEzci65q5eEoZeBZ5H9YURL
vBvb+l7zrXqPZJud5JIxtCcGbnX9wE44h6VNRfid011TCz1zk/aHeSHWAaz1O1pE7QV6RLQTnZku
LbNa7m4fYr0mxfb3Xzc+smbNjF5rK+/U1BS+m1r8RG3ZcmdIMouuxRoyTNCT2sXesJbUW5N1iWLk
NR9CLJqCT6fR726/9pPowTDJCNF0LVEXzfIcMZBdwM8yq3NDHbFgA2OaxNhIGRamfZAUpnHX5fma
+Fo/VWsj0+2z2wdwpExMeXaHf6+mj/oi4YyLTahbu+n//oUlSc9o/lMYZ+iETeXtsth8jnvKO9Q2
rsnHc+fllYA2MfQYR5lPIplyNG6PPY8j+6TTbk+vI/6e6BaJ+u8Ptq/wWmIgDhOQZycNM/hNCP7/
poT/ZEpg/MVs5v9tSniHcfN/3tKGWvL/XXZv/uVv/s2a4GIlwJBA6wsqOkwC3AF/xeN4AnIOw3qm
IhiL+QN86W/WBP2/Vi8D4yfqakyPasn/bqUx3f/CmEDIiUGdzkwV3s7fAEF/9Qf8hWwUf1f/wi8A
mu6fZnAmMu7qgaDq3vLNf6RKxrOFOQ7665FEGu47UX3LAa68GNOH1u2a02iaBV69SicV0H913EC0
353z0ejviSgnlnMc+4GDOtQIWLVBWeYRCF3J8jTGO+W4X2mGO37SeRTTLoqtM/aDvFZE0rOEdqc4
uqTOSc0U+M363cqvCJrY18gkNzkj3uV9/AIRpsKlR+Dsl4PXMyJxY3UY9UEEGAxrlDA/HDpzu9T1
sfGm6mhZuLGHWQOShX/cjRN5trxxR+9jHBiAa4e4WM4jT+nFhcEQJ/UD4ytqoX2GDgbjcyaOYyGM
IzbQZF9GuJUro95agEdDQzz3CXI6ITyqpa3hUugUIUxOpYWAbyxuf7bPbQez3JgZHalO+eFk+k1g
G4mkR5pwKpl2PSzSnOmRmJ7z3vZ2eI6aYULBKWvqp/qvBrgECno3s1nU8SMJl15i9lkEBUJnVheO
qD0VNq62dWokWkObsk1cdDWLST3wPiGHp32GXoZUJIjaJ8s8MXwiRuy1iFAFErqNvifs9kJl6gan
nRIvqhvGM+HFF0MYYPDbN/pnr7jyg2F0drVjYKqdkUHqbZW+LzcBdMZEop1G5T84EHiG3n/l4fll
Mc0f1NzDXGh2XT4329Vgtn7VxPnN2uhiYmg/KSOqAruMY8JfEMB1w7rv0mbc6E4HJ6ioTiaJFgy8
QHQ1vIB552AaxhE5kzqOK7s4efpwEYP+kVZtfiaG5G3FZFS7xHSYDbAXToXGBr4CQ+bnlrEnyqe2
pgeHNzIcWDwErKsBbV62YgiR0Jlx22Se9dq18ZMX9cfCc7crTx0OQi64GEnN05GJjWUMSB4G1Swo
IZZUd3jTr07GL7qQEE/I8W/ZyV0E9AYID+YTA6JzHtlXBN8HmAzMcsZPKy7csDGyj1olzUNT8Ngi
U3bQqGzgEQWHY7U595KWSq31d2ljOOAz8uTc2sM6Fkp2Y2nsc53kQFzWd+2gCEKM/t6cMXfUnK7D
eO1DwrUP9rB/FzQpE4pFru7pWGEl4DYjhKTTRbUhN3OOGLsOwq4JbzYPiTleIqgvuI/HbcWgelPR
H0wQwqMrJXnOYdEQT/ZxLrQGgpp731myvrggG4euG1+TF0uop7R58giK7CurtMlfL7+zToLzr8Rv
26vvmbAhhOncixZ6aV80jPQHdp/z0oxhhfz7MZIbLBy21FOq0eDQmmEXuYdkCLhtPgiNIpJRljCq
7cBkLwRCdu82GRO9GBzI/F4a0/esDYT9oHTXznQExSp2rlGjvHnzbsmRR5NpeJznBK2tsstg8ATE
g54RG+lWo/Dr/a1umyS9r0fXdniIREuRCQQFLjxIE5XNAuCYgVBoVEjLNWMUDqVxZUrQGKjdSaof
9PbLnxeYM+3XNPWkeXR3O8f6Fw1LvEHxkrBbhOEU9XsXdT9osjY+aF7JWTRufvVCZ9MsSZwUzXKs
QReei5Gzi25GT1PtR6+JLEi/PdMBUlGpXn7NfWJtUWljMv/OCrRMvhVeW8MfzYd01XgL030w42i4
m5LxzaU7647xAOHqmmEmvuHRO6Z54l0Httq5GuDGrgZ2z29iEoGVCoskscNRdWe2599O9ocQOfzt
teSZKhPOruIbRvBmlNCFZmeemdPqL66ULYXCvyjkGykhYzRYwVrcrMlWMAZUvLo/GQjFgUQS2/om
C1ZnBti4QMgrVqa6WvZTRYUthqv46uzBXDaXTkPYVCnHngRG0D5iIuZ0DXZ9zWfoWOvn3CUHk5un
STGyT6jzaxLrVSoSVyaC/LbNjvNS0N+EyO9VhQhNZhV3MagZmUJ2AnrIa+z2l1rGr7V+aL36YRzG
/aSUR7EZ/fADT8kIR/VV+nQEWJw8oGyPd62tDVsDhYkZUKv5KBuC/d5IERMDHg55uSTcYDhbEl7P
5BTmoPDjbL/k/qfju8NB/gGJ/pF5Vs5wlnMWNOGjcZiWCJhwPj8U+r1VONiIJpaXDiQNcQ88U53p
bVOdgYYesz92oH1Hfp1syUIRS4h0YKJ+mNkm106KAp7VQZTrhL202LgfEgxsDY+1UdaPJp6Sx8qw
GF0y27bc8mMCB3VyEqbPi5tyPC7J4nFIOUNuubQcwh3twYJCkSXOcO+u3e3VoJ8s3X9OW83E9aTl
j1qv86EY5ZHOt0OiWvpu3NDo+ufFrV9tDtp5xIUS58RDS28zeYymACzcGVO9G7GpHSsow0y+zb2M
tQW6iH+sGcQfhvbIukr3i9bepUv94I3JcM29kxqJYNRuc++PjAsrIiMbSBQ1vZL+bsausJjafI36
mubkefndQz/CmEGTO7fap2rGp76btWMbc/3TRRRIxYXJnmM8oFN3wTKbmLvxAvZdyPX7ACCAgXeu
tj1I6G010uthqe8K6sSunqrvGvBT4NSztzUYPTeDRX+7TVFTNXp3bT6X+OiTH5LIbtN7+W6wYOSw
AUkLpt89CN4QXszG7yvOSrRJR3N3bhk/BCaPo5RA4nagU5mHwnBxh49U0P21TMhpHNQdGR/sScoH
vfHC9UDzWbtUF6SGlh/0oab/cklehyoiWy/hH0TUpzDgGEZEfL+d3p0mV8xUJAh09x14BGU8U+Dc
VSPjUFMhe9RdKQ4QVPrdQg3WoTKg4k3pl60t4wcHyV/Vmo9ovHxvCvPk1GPLDcQrth6ZNqbwX4cS
Um3qOWdcV2JHutbAZODzGLPFmyzYdzmUjmUEmhHHJaEX5nw2h9NA04YnOXdvRT8s26pm+lPRAkpI
klia352pUEPYd4dXEu+cv8nTB+2o5Zcq4/jmuou6VBM6F3M2oX5y/KSPFkKF7QL6mtIpu1vm7ijT
BMiCAlKk7C81pECqm+Waapxg7ZisbvwxI9MHXv3pNBoOqI7SwYQEHpYf1NNJaw+zm1xaC0UpKZZr
kVIVU5sZQxnP+COJpRIvHLCLkGZq2D4xinWzI+HMkFJjzBPRO73K/q4R2c7lfT6yWynOnjGxRWKt
Q/xpdrIlntq1owqx5VVBmg/zrp4nrq/mAvOi2BEMzXJA/dNYKHJRmyIXPzXQEMEgFLE5of9sY/Fp
iQpogZY+FDxFT4b0ra1caFTQHnBP5UE5LgroX/kU1fWD4bZodn32lC33dZVcIyuXYeekbCkLC9Qe
KjRkPILKCryqO8abqrWuc9kIJkloM7Vu7ppWf6qmoYQhSytswhbdx58ChJGyBLEu7hlSwrKeGvon
W1/pwlVzdU377MnuEuV0sVbD1B8KzeHxEqGOWVrb8pRd6H6eBu3AigT1pl2aH9Kq39nysrdrcRfg
tYLCpNpH4NTrCFLDyFUlR2WZ9Uvedd6mHLKe+ouBeJ2pedzdvN4uNTSKvxP707SHb/A6ucgq/Ieg
FHpTtFuIm54GbU0PMkvOJzPG1zPh2coEFl/tD2vMivnp5ac9HN2VsGH2bw2pdhJTbFItcU89GZxD
/s9UylZ4dOljmAcT2pnvTpuW5vWNx7rqGrBFwDB6O+Y2DLw0N3/IkGHYWPf1Z60me0Pten+ATcNz
DQhN6MjaIqI9vlmpu1/c8oIzAe0J/foDleLXgAAdZfn00CbDd2+2ZpBZUA5AfzxSa2ad7Z4VJc22
ENaZ6dDzCDOPL3H9VZHVHp0x/dmaw0n3uEZzboBtUoifSXHWpM2P0qoUa0n9Ptvzt6jzpzZj0MWO
tdz0kzi3F0uj5qIuL6VBZrBCREQTbaAH4wZ29eRnnPcwxbP6E/Tv0XNmnnuPTZbetb364hR1dYb5
bQRnqmvlshXiJIua7rWx28elQSZ28Z/Ao5FBxMnLbDrRM8ZqcTEEyxPB9yd7ir88L+YVbsKG9GKB
L3vbxF+R1h/9xsB7bexijjeuNV5EXohNZMAcH0hDFd4d6bhjKpN0IyjqsZnlOa1zIBb/E7zGtCzh
wultmNQPBauLgcir5U7pZjXh+C/R7P9i9/nDHVhDrEgn2PxDGBc6DrdUK2KqGA+ejnoXlY9Lx/Ln
Ro9LLE5lot5SbQgV0cPFax8ZPhO8LdwnO1u2RbIwJDNKUndZjkcmCzxc1G083K3fKivkVdHxOTgm
Ilk+rxOWVVqaHmwnOauxeYRg+lE21SHDd8fs9K6MWKG1CBpQdUL9vK9sxjgGZiJYpv7Eq8nlSKpv
isW10o03s25A1aI2x7n9k6apqIIar3lMpYBC+ZZ5yVTzMLvaI+bBkLr6XlXk9qszEWkC8NpWMUlZ
lErPH01aZjvD1F+SUj/0Gasy+LxKOCze1sPUWJ91pV70VlziOronrSA0wpPKXQ2wn/Y6KWT6/bOX
wCtqdDPKZfGVW/2vqXbohMMjGyW4r3BOEQkMMJd4GKxrtnZOVt67og9lm9C0OF2LaEIRoL1CF+6j
7TlbUw3g4XGBSUSD9a2BPRrYvtxJpFKm1OA7Npqon7MqzrcGBGx3csFugg1WmrybKnHX+YDdTYVX
S7x7ZE6DjLWdSXSwvuYa6ntTWXs/Tl4iRfmmovqTlLsAsjQQQKxsXFyz/whX7C1eqVTtEPogUFmC
AmSQV7YVb6gX+GM6Ts9aEj3mzrCLM1hO1mDZz08KZgF9u4DAaMxBj5f5Yz5p6dEc2U+huFwoUNPP
KbwqvVraI9lEOF64wMaFc1QlsUTxNhW6c4xx12VOqzgoExo3vWHPsx+ajNld0lh/mGDGESNGd2gV
ft9Re06B8mlJ2hy0yHosu7ZZUQEYLItuwiYVncp4WrsCWHd9GTZV/V05/AMiuF3UGuyWyS0e2tp9
9yHBHKAqknUDyjn1ANlRmEmza8t9kcGG0aKD6BXHVz35AttxTXEsgPGihNHwzmas9ihXbONi895O
sJq69453aWq2BVkiOMwnF/aOP93B/Aknsm3YxmUjTwunw5jI1XM/zyb9NhzRMJOlh0VVP8lie1BN
FWTYlUpiAHBJ/PZRxURHcY9g48xOk6u8TdTqPxsqgl/09KH28Gr5UVkFUWfj6/XwH9SPg5lpG0d3
mTlqL85AHMAc30SLBFO1qFW68ndaKh5cu+C5WC2fRl7XmBoTa9d5M3dbf+C6REHW60BJTCkj/V4p
YML7NDZO+Zry9FQSNjAtgH0VuyHCLFoRXg8Lrjv8ef0+UeLTrCo20eqXNXRRMDXONqsK+2gSHc4E
yZQqr75w0+GSAiy8uKSsRXWvgxl+AQ94jPyMqX7TnQoUz62tAwhZ9vqYADuE1LJx29VmvWI3THUq
jcjfTzF26MIYf8sMqkThaliFl+bQKpYNnONeKPPxbI4DWFyX4ZHNkaOanrNk2LLdimAyd584MbBZ
sbEZi2Y7Wtp8ZOJTBbHdneYEga3ro4+YwVTdaEyic30HmavdLg0DIaMZ74EUg7K1ESfTBbABE3g5
cINCquckaQ8fDplqCH7PRYGNLm5wv6ZVxipOOoqf6JonGiqdnVDatS+gpvCn8zARHPwIAuwns8sP
YgUROQueBSfGAOwJBIGh5ZTA5szPeNgSOS+OcCMPVHHcNUmBF0m6oWVFGjoK8oY05uFp6n9X5jht
x5b6uIrsFWgMmtgsD36eDruDMt1KYB7DfX7uFEJloVo6vZtHd2LUhBS7IdczhTXUbaP+ZUdIgZmT
/V5oaQ1yDnQBO9FfbmR/S9cod2OBN7L33Ow0KP258duDrql2CzbvsdPjq5lq95EHqjeiShtSJEly
TjnsBSmlMzxcWeBUHpm9/0pbnMJeRvKlii94nHe5aNZb1JTbBughRNhKgyqmHUvxEi0lgEKXb7wa
j+e1WBz5ssy6a1GZLz1WrA2y7Wep0X4nXf2uG1yT0xgAkVjXLpHJzkRTu1R3wFik7Nt0M9/bkvZL
d99E3VvVxuixsYOfJpOE4YfAEmYblBJltGR8Q0I+AU32W9MF0zcUKScDGSUBXe4RVA/RIGE1cO7Q
KGXYuM1UAtxJ9yrOSMMaILpKl83v1HtBMvjBIo51RK4Bz0dT/6J3S4QRl/J6ZLpC2BR37vphpfTi
jCnsnWO0j5A9jEOaUXeSZ+wtqpUymLR//ayJmyUc6X1l3dC0O24UToScdba2h/Z5+wBHy1nZl86d
mGsuwNtvdhC2AmFyq0N7GDFNr7wYBKvjDeUX98Y9goxNZ69s71SpJ1ukGaqZsU7fAQMgLR6vaPqb
d2guJz41Yx/Pp9dw2MiMgzWvXbAroFItw2GU1DmYZYklbAUb3T4bOzY1gBILxQOswNvTV1dp1GkW
tnlziv4ve2fWHCnSXuFfxBeQQAK3tW9SaStJrRtCanWzbwnJ9uv9INsx4Qg7HL73xShmukdbFZCZ
5z3nOT/Z6p/v/mMCqx2YrWUVUNbpc2L/+b7/uJeQxCvedlj2//wZu1BG0bWAZ8ib2BeEk4cFADeo
2V+LGN0HGRpm5w+4c/kAqwqfYSDf7MWXNLouWleBH3T986+en8AHbNqkPPlJWJySjvWnFO6l+YHt
t4577qsk3XPn1acuwYce1z3sngR6BwgEKHzLB81dsx2E+fnPHwnXP7HLrfeN0Ehq//wFXuP/+Kyf
P0unwmKKzaP9n78YiBDC+mQzR4HFEQUQzzJEu9M/HwK1RP9//juhGa9RAgdmwF3gY49dFUIbUHyM
U9kC4u4ikip+0Tx7eVjcVeDV5x485zggYDdFSPdjaR59+By52c9MQC1rY/awv1SnKBTGahRnxwpr
qy400CiwSKs0MAwePJmxZyV4BJQPYm/S5lMeqnsKEct1ylqKj5FeTPY5CUidaF6R3+fkLLJwG/fy
zywMbLkw7DgTuBd62Pc0jMLNRZUyxmcRwZIu2N2iQspV5PiYmpN8YxmoilNS3Ka0pZ1twtzKRXlO
HWAVYsnZuCgQ2ZS+WGFeU9xLPN7y4oWScZoigFozAzzOmQOxnFA/OHnQns2Zxt1qUru6LHezTwKo
wgx66JCG1rUXnWaCxmsec9V67onPBtoc4bGbh9Kc9KnCA4/h8GaOrdim6EGyOumheOScSHOBW3vH
PNQcl5S35iFpMw/aG6nmQ8UmTkRfnH3zh9qwkp0M84ChzVqXDmG7sv5uRHVtzXvypIel60rBeM49
dM/Cfc2srl9lyv5DG/Cz4lCdN/U5z6f8aE+EKA0nJE+aksMRNwJDE560FbDDI7ZOEPRx4mKeGF9A
PYOHeulFid5iD1caBJ4CVR+HIL03k2lTN9UrYjzn/XIaOUqWt8nhiTvTndvr/iMugofl29Y+AOyu
aLEGw+eIk/SbLsFVj4LPIG56DxtzW4TEKQ2zeHYd780xmOD0iLJ5bL6XmidrNavvQdnvYNz2boow
AqZvZWvR/oonNOxKPKvuUumEtt/I8sB7tG/Lb7d2kBvuMinnPdyXT6+PHgKDzXnl8lPG9QlHEy/T
fRr5nNycVWG6LzVcDCjOqEl1Xu7x1d2abtz3Aj9RnOhv2h/YXnHORQFnrRTH2nSMc9u9iHSxVS7+
Qs6AR9EklFnSPhYzqJFNAQAnKf5kjpMzMYHkU5I1TbADxRE5J04VGLHVvLKhPNUi+C0jl+beGg3K
Iiy6zqa2uxqTJP61zP2rDhiwESsUh72rkel9A78iweb+0MSJfChRMSuXIIjJLCOvqNAsFM6bcrFE
lUz2lpeOQZH9SWxl29vGx31RcUoVIUMIT+NolsOGRoVnS6d7ppTOnWAEl/Y0gYcCzTu0EHzD5k5J
bP7L+6GqpNypGF4k7P87a/LfemV+8qzEkFvZv+hk9DnL8js3ql+qwX7jK6tXBjh6oaI9gSLocKF6
kU6GgABMHmvKldJqEjRDo3boNZCTUvdiIdYdJK3suCTSr6n0mYW0ZE7av16GEAoCczUVsB4j1xjW
STDn+Neijcm7uLFHzNix/YFljrcn8EFJBthZmqdQ299D0eMNCtFcK2rw6q4ktsi/LH+VJDQTZVn7
LXAUwSPEMstNGiY9t2P1qjzrGkz9sAOMNWyVY+zz5pVDVrBm3u/j13Hk2hlUegzCaI35aMkruC9M
1B0uUsTfACjYZrYxzNO+aKcZdse2Z+ucJJvml6nB6biEtbhOeEt8BeayesNwd+8kBSg0Klzi+Q3c
z1E4w7WzIjA6ku8soCZmiT4a0GgPvYxf0thtdr4k7hepxY9oOPsowlrZgVDkdV327py2AsoyWrnA
9jBu+gfU7HcjtqNd6LOYnzPPuiglPxq2YASVbdZSoN+1/9QE8suH9mtw2ZS2/iOq+bFuHjxR0fOA
DDhilkR10n9SN2MQ3ITvywWv4nmrk2BrONHRdozT2GIIBJX2mGXexpjST+pvDoGsdvxo80ZLtDhq
4B6mECWGzYLYuNN4i6sF3ZYZT0WWX+r+y4jA+vj4XmcSXFOTOsTyo4XXz/DQ9bf2ki0CdE6dqE8O
1QvoBzUOmZzu0akepScf7Lx7JIYECFpuqty+/nzfqcOrjzMw5rQHh8kDVdia1QoL9cqa2XI7OKNX
iaTlhA0SO6Js2mknv3nxGDB1jYD9ltPCSNtXvohZeZYzoovI5opmm+qn1uNe6gmHrX1VglYInySc
Q3sa1L5wPmmoqPGru79rnlu03Z9a1dzSJt23CgNbadzbAeDemKfiGDz4qEl2h1AUdTFPMMf+bDGH
GxMZVd//6+dfZgWrj9nZS4n3gV4xSnE8i8wjU3dlHni4QixQKKyjiclJfSDjclj0aVb2KRziQWuU
zWcaFU+YKa4qAKJdO/Oh68N80xfevGUPconN6GQGzotrOm+k7NaYKYnVcTUmk5dvaGj4wOG5BEpA
2WOlqBnDwDIAgE6XENPXU0rlJOPAT1MjGeu8piR3PPXJk+l2v82IPY7I1t3Q7nPuExbafU4bssli
YMWMbHDlEdybeF/QJf0aNmpjMW1XBsf4iZkY9Nc9AXUk5krc4YTeUvL83szmMr0Kz1VI5THxH+2R
LYzchTjoriFo/Up1/9ZmmPdFklwBGNarjlTa0JXfvo+CBKDt3c9p1O7aL8CAHwV5BSo8m7VObo3s
fzkeqDCQBY/sNcod50ePBSCBJTpkn3Fn7wKmEyvkUvzH6svl/Qz9UXAzeKuxsujFtLKDPz1HqdE9
UgV0qceNMBuirPVoX/PQgl3QYBvl3DavXW6lyt4kHu9orUcw3kPCleCCqSuS+h1Bn5xNYjLwAodl
WNln1+AIgFSOcY3uG9k1dxQ9TyyetF/jCsUWCPZvENGv1pA7c2rO9N0zvPBZKbGQnFFeH9zFxufF
x3R0PmFGw4SFUzhZn4hmRDSHfm8QyGK9LH8v93dYRYS5OrlGYiMOKIi6jY58cUyM3HHP00cyhRvs
CdwBkzZfyWIF1W/iUaoPkde511ZnHECF8btq+Cqu8Vry1DSJua9kwb4FYOAb1oCDQwHo1pQWhTtI
xj/bfa/7FhJ9qosMBQrJWpbma9mHS+SJRyY0SDjQvw2Hn6I1rK9WRZTjwpMIqGICqCwx8qyFAl7i
RdYx4/MOxqmxklsmiC5FS6rX9R+oYEgI/x1bGyM/oEwmMuQRiip8CRL5bsbMBSJiJFMWvnZmf5Yt
3TkWHSGhBh6XlvWfCWzXCmrjY5nOew+87aotsnPFcQhVgVFI5zcrj1ABcZ9Pu00In3nuxhtTAgBt
ChZ5PJSFtXWY8K8t6JTwc32xYnpAS73hvjVzMhybtkCls5hPeslbI+arZhO5D30BQkRkj2yB8ChM
3jvGm4OaVbBmu6UI5U/8RjYzbj1tLbNstrm+nxBXe92MPDLkx4hcsZ3hIC5INYccIpWXTdRQdVSF
qyHdySq6VnH7Lma4gMNIEZKBMakNbJRQL9pbdknMrdenIOq6E9ObtcfElWHQuW45VVSte0+W1Nvb
/njjUgB33jwIIinEMqpHw0tv4BZpcjFYapOShawJO/jGQwWjcmo2bNaANpX85jyijiXeoXBC92nb
JY/PvULEK2OTB7EUJ0Kgd0MKFLeO4GrDpYw4EJrw+7gdGJdanTOgE8iHYMIYUrnJXY5utWfmbO57
K3tya/urjrL0YrrHILsnzlA/go86j3FkHxmZdebMW9IV7GxYsIoUa7Mb+fPRqUnh1aa7musUrxRq
Xq0L9pGxiQl5BCHMQEqUT1RhgP0Ucs0M/7VrsYrb7ntQ/5YdzmTKeylsFclTkcxPpY1Mp5hZTm00
PIXZow8ce0YT8QxksQr1Xi4Z9Hw2/iqqKo9TMkgey2OwrkR/dF39VwQF8exw2jupeXOMjzyTf0xA
OUMpKAuG4c7ADFuwFc3bIBI4asHYJEN5L+b8FR7HOSxxYxuIbencbgq88KANYqow6gjOT3ffWyMJ
+0kgDnbdLoxpfEGP9leCvCyxA5Nn4kSMH5jm8q6xt0mPrcbFGyOiTjkR0CrYy5EYIPmPvT++Is+g
EUrD2/ld/1UKxjJFHT4Po/duifEVOeKmS6JjeGHU3ijk/VhSc9BO35ZCkaVElQYlpjYRWYl1oUMS
rsZxrk29h8E+rKwhcjesoVymeftArzYZtEqVZPZA44OZbAK0+shPP+ecU5su3occ+1OoP1qSDmWn
mMvXIVUs/nDHQPxughi4MZtIYsffenb5R5bgIDNSTWScx3QzcPwkD3Qg+nr1Ex/P2dxb64kl+0C4
5Ur9GRstpE7XpnEt2feDyHD/Wl/DVHbgLYDuRumBtS/aV9ZNB06xZkyM+SQvyh3dhkTbi4fUpXyk
tPvHoBTPvffdpsWGMkQa7EIk7E6/y3Qd1qq4g43I3oZ/ZixLsB3zfB+G88U2gWIXYK5XNIGdGHcf
skRuu2BGS2/NA6c+A91vO3AQA3Yoq+KWJGBwCnte1Y4CG26CAOjidajLv02ZVdtARxaoHPnlUBJI
fi+lWSqxnmLH7I7jQAFhO8l3/eVXIj5kDdMkJEbtkVAgwIPc03HkKutdHHKkzYab7zYUkspk7/uS
PrCSHHxzS8K22QfF/ExaIDsl3L9s+HKq9kTtbPQYtzuVU9mGSwYff8dkrTxYdjesmW89zxHpIze6
ugplnUznp/RFcuxFf21hKq7VqPsNlJ50HSfjtJkddw9+33syXIqwpXlJDXvYxsgr2ClJSVVKr5MR
LKuVHxjmhNtqGvqDaxygTerHLOInE2mPQ69nhhvR9GCO3z/u4/83av9vRm3XXthf/7NR+/W/82j/
+yf9p0fb/ZdwsGJL4To+AGILt/V/erTtf0kqWjwn8NyFUGTjCf8Pj7Yd/As8nEOmwLSlJDpD72iL
/QeynC3/xVez/QWn4wshpPw/ebR/vst/xfPw/W0IctLmxzBNKlH/C4vF72VV0Y9iHbq5eWQK1ayc
rEy33gX2LPpzlJJi1+XeawhlzN6ZSzxzemuPdARKprBDSjFwNp4GkMhH4d3jqdvwFB0OPz2onL3g
ZmZiCw6pPxW1cWsVG+reuM3Wsg/TTMMJsuZ2Pq6hwoPsYfBrUW0MVCDS/qkxW27AG7NqFPmSLZZX
3eWW1Fsvvs8Ioam3OhzfQ682d3bA7Bhd7mNoH5JX8pIWoLnznECl90T9gQPya1yU5oLYaFTLp0TI
i9+2PEeQ0nrjOP1NmCvCrgp3UUsHG6ftfjpQW40ZRqClmxFTIYGCHpbyykoiTi2Hp4Pv6U3mhgzd
HTpJGRQDFHaYF0kvibkb54njDFuYsvzrsWVi5CSvjQrYhzLv20yao9JIoWufpU/KfM2Db9sNXuyk
v0uT4DZaNqdDMXanvJXdibfvKQl7tYtsOkBgZ/DLIMYZKVw4pkFbVdTRttL4mpzO8NdVjNohzHLi
SJKxXhlm6GBUoHvHizeUIjvvqYGNfk6TfTeHixrAzy9sW24Vl/0NzPQ7XlROqeUZRtBfTCT1pcZP
nzf82nh/jZNgJwLoNnlgcoQLnYnkuXehg1tkrZiTRQd7ipJrYXbfNXPQfTziMoiTMHidnMl6nQhQ
1VDfRcPRQAyFdQDND/ZijooN+ybr4KePduaxOAfDjs4B59pPKjz6CeKCvZQ2ZMHDhD/vpA0ifbNN
wr0ub9QrdewNx3YtY4sfxYnOfTIKa826u1Ij3UdqNPi8nkqkpSljwoITWR86BKARqmyAdS5e6S+K
dyANMAES9z+O8pB4vP0+AyD2J4TX0/yPOwQvFPPth6j6nn3jK6ZxYcfqOmzNcCI76ZBxYgLCXHIq
F+KKX17U0h4hrLLaJbF/WnbSydy6m4Jfi6Nf9oTlzd5lUY84WQDUh8C4NgcHQ/0UnzPF2a9XbE8r
WTzXc4rF3Jq+xlEMjFaBqHJAvMC0wYK53GruiPJbirRb/XBwfz6oYtQbLBWL2MCQxYBkhakfxZXt
aHfqlg8OugbcZbrwfqYb+S/aXX45ZoGPG+5OFyxB4t+Z7++jDotIqsqOfKLvEVwdWdw5NRPFyv8S
3MextFyySQt5qSIn7sTVd+4Vb6owCYcj6emGwnOggKDxgLwMobtiQ9aefj6EtMQl0zzs3YUY+0N9
heI02wgjBfqgZ4C8SmOGBhmYhENABZe9vDBURt6lhaJugboyRbO3CaBmy4GMHNhPqqmIKoATWFpp
k2zPldk+Ki2z/ZzKe5rC4Q9keLrpVttLJkhGnT54zeIkcmNgOLiRuygaTj8cV+GQdKPp5NhVwa6L
2HVQsniNU0IeNYxAnFRL4AKFguE4antrVAfmJwq4ksP0dqnjI96Jfa03rw3RUc6zkbX2dHz4958z
cZ+xmw+7vtLzujRB5NlVD+Z5NJgxxp9+3ELB4H+yEMZPCjPOYYDUPH8TsB9PYvlA0eXKH56yoYNu
ouH4gOMvm7k92VCk68jjpaU4LqvS4gjXZt2O3oQ3HWByY+BsKQAMrrSuYRcjvHoGnE+j/BwKu9jR
6PAQIResNI+CtSrbrwmb/K6GdrtpNXv7HtoL9YHOxvB4lyhm9+jZo4VHiHR6yn3/IvXM2LEw5n13
5OipHgC82PdwpGA5ePPZ4njKxbvzR+Wd5jp6UfFY7nNqU8hbDx5PBGLpw2TB8XWIkbfDSbjZt4A/
v5WSfiF3oNaja3O0UYnlesqOPwsRtp87+DU1LvlyuIxj9owrMNxTlvQID1Ldj1S2PKkg2EeWUq8T
UvW1aNpfP/8Vxe1inEzmjd29caax7oTVOvcEYtW6yam0razMOmhCmOsy5AiVhTLeRIFpgLuh7Mhq
xJ+uj0+FwnyY+ZfBcRJSAd38KWBIIzwseq/NqXpQZEZxmcImlCtfw0ufzHq8MGJmV5l1dzpO7B31
0OhwQY0uTOHISI2KFdFWNGDAjoJgA1G63jMxd5CjO666MYw2pWMMOzPH3ILeIDkOMRrmwqfKscW5
DhwseojiLyekRLNqnHw3qZpGilE/cNzzeeQ3CZcdbmqITDlm1+irDlN/TRqWPgnL5wRYeScRGPIk
ySLCWfb3nuJATS3eW9s55sUNK5cTXWlfqm4xIc9Qz6BEUjhXGc42zEO4TVHXbkWbvlILi45itzgV
3JBDPuCmDZNpn4rA+E3CIrtEGjdLnXBsx44qD+Pk44uq8FyOUDSesew7Yd5eAbFe46Cqjtoz5T7r
wAlSEApewUrqU5F/lzarCNPtedNg7x4SRx9xpb0kg4XEyY6M54SmHsa3XNyhxK6sMsrvTL4W+Hv+
gpew3Hq13vNQQptMsgcM0TjgdP9c2qXc4xZ40kbYIZx3KMdBWd7Viv9KzPQp12ayC83gBR/R0TDs
17DLQriegmlEnxHAsjB4pNlzbxNH9Rzsd+OsN9ZodSffo69PMbszB+OEXa9Ars5DbFR+xlE019A7
mnBnqvSM+cpgclbL8WmwW/psjQeqNoNHZ1gsn32jzu0ZP3O61mCdoLLYGK4n3tVZK7ZxVnAY/O6l
8nWBIx12C5PFT0MHT0SyiysezbV2+wbrnTddyvoCopyQsBvigvDGO6/rqT9WgbNjOHydvXbYJRkp
PfysvtNHW9XzP804lGBvDb/07EcPVlfuS9EEWxfFkdETnT+9/cxbBHtHXtiddk/GVM/4HIx3qAHF
xgrK4lZEDlTcdI+Ioi7hgPbOKjSfTfWMCchYx2LI750wNjfMxKuzaJ1n15SgOwplXGN0qjuDGsKV
/zERFHtgE8GpNwvHgwb8BAsM2TmDf1gbnr71zFJIpBPZt9pE3/DVuzwzBwFdCgkCd9xqIn13K6z3
WVuKXmLenooxYay8O6tiYmr4yEgr4Tkj5qVUHlJ3fu4odLp0GaVBnVmJt0TsYeLLc8AJdG15o3up
u+RM2oPFV3fFJU3nu7DsjVPdCigZcQAuY85Y9xt+BE7q9R70gH0Z+tg9UBl9MZeWHNvtbOaSlMRA
YZy2sYw+FYcRanCHcsuA1j2kUdWtWnso90OVVEA0Cv9x7NU1SKfHfg4UtSOETYDY6ruMcMcp3qXK
yM91OqXYllLvpmzxwaNvRa9Id0vGbmdHzGGKmCuOXVixnccIXTlO8gueqN8ptRZr28DRNqfMgjJm
YtGHyMA/xmwRt1NrxuDf8JlarJDXSdtPwRQgLk+Wt2VquNCpUIZcGMt79s3IMy2TtwlQ8ikidrg2
nE4doHBklOhSGSPayXoGydBtsrINH8eqe+taCjTMyKtvphj5wXon/nZxQyZ97d/U7Emm22tj9NSN
dlJKTMaRp3oz179oDSJmZhnRGXwqVa5AbjdhT2V6oQgNkhxcyap0d2Xb3MqfuUL8lQ7q6qK8JUtZ
gIMDFZBBje8gwWilfZxTNJ/jnCD3ekqlfo1xAhxDu8w3rltXh2wmLs7TjseUwjhstvNdov+0hSQk
N3hsnoA1YRBjQ9xLrg5eV8NYJKSCTXKo3qbQUjBDI45y2iBBZ0j76BaTczA6OGyEa870OjEFKhDg
A+357zHmjSSH9DRNRLRsnw4UGDC4M4p8nxGXua+C9JOvgt2ykTA2vMr97NHzGHb07TYJhmjPuW87
h6P13i0M1zl6ikZGazMtxRAM4pZfwmyPFiEc+OTOtu686SEvlxAmzhJYaXHBGNaGTxd71t7Nu7/0
8RILzBA/bG94KxWxwcJmc2iGlPNw+6O72qRM426HQ53L2A1WCLHhQ09VEXWlLneO8besEQQlbTMw
FaKU1FJZZOh/XTUzC+rAoXQGVbzR4DBAWRodW+NOGNMlZfmkIFxfvRQsCW3gE1NqrnxQvSS9eEWx
ihl37L6uURZzMoL0uVJ+e2SRgKqlgTqUrvsVD7O1a1PprcjZM06PWgIX/VIWA+/pjma0x0R3L0MA
fYTtr78d+zrgFBxd6gZsSydExVeeuSUARbQzX9lr7L9uSHlfA5AM316ZwtMd2G/UVvukUuQwyItE
jNIuIKBXdqsuTMNTaXs1E4kC3Ac7jA0JxPux8PV9+AsJYoBI16pDgYixakdAbsDz7GM3eY8ErroD
HUSkantswLgyKL3qmaOK/G52YRmyMoltq8k+hLH3PtkxlE8vv5WheUWk51rE6RzPDVTWJts75Ani
gHctrVN+N1A0mwqxjtLrpRwM/gUOp+psRD23OqLoaSiySzCTFdPZzIscepAFM42Iz4XJbCApIYzY
dfdn1k5z7gVGS+KJnyrKABYyn9l4ZWeeDECJjCeH4Gj1S+U1uqxqJboZxnorFmTl6iRi14dsb1VO
jqOGBqx+ghNXgJhj2G4fmCfbGMT78eBSTkatV/GQxL2/rbGTULTld7jX/N/dFFRnl3Is5gfiHLoM
I7oG+6kXDlcQLtvBm2F45uRCevqajOLJtXX8DMI3uQM092AadCjXffVkqAoePtwoOFCGczdSNA/S
Fr+8412qWAZX5vQVARPoMHhHps5xzob3bVbddBZZBBwkxUhPigEL4POgW5uWQ/4qhD+hZR4d4U4n
R18MHLtFdG4jJnZTa4cvjo/i6gXVdpzrDyw4XEHWA7Wb8a9ekOQlCj/G4r7tw5HXSaHdVyZzZFPR
n+tmhCqXFdcj/cwTsxgP3WRW6zzSeJdart4hNQ+Rn2A7o4Evlh7oQsXksnQEdji/O6eJvbEqiw2i
375MeCW2UUfLu8RShXkMPKUw3WRbQp7ZdXZ+aLHFp52bfrBUC2wg5XSSetgw4dXHmABIyinwaDny
FsUlqvwEAFGKEs+oiZVP3nKDLoGKnUuT57sxsEF3tB4Q0yx+lSpnW5NzPwle7x1LwKr+GrJofBxn
lxLNvv+2xv4lrrSzTzP3YA+Nu6V19Q+o1j9uPop9YRW/XZmpYzx3O9Aa8o7DMDlOSdFso6R4tZ0j
XsXgJoLyMxvwTcwBqLPRwnDjayQV2aD703jnFC3lYxZDjX7JqsRW+8wr8U6seTjS+MtWMH4s50PV
svwgJeTvcXdP0/L0Fkaze+SeszdT4xRP8JCOQcVQnOHXpe/1K9NWPP7gGo5ujI2YW/xsGAPMREVn
2YwJ4LFC929p9YzctvvNh81cZwtXwXuOUxswaL8zhpj9r6e44vsByKKINyPbpWuStGLj9FOyi5Cd
JO1dmcMrOg3IhqFUvySxXRgITrSNbRiwXsr4yUieYZz560kZ4V6/T23ac3xntqasesOfYfWsKEMw
UOxNY8fQZdhFmYs+2BG/77pkXmIgh1j0ePwQVyiZnydMTANOw0qTNZYIfr312cxkzR+EN771Q7Vk
KyqWQg1HSc8mg+NhuteD7zzw6Hcf8oI4nQVkZSN1/QiS2j/jrAfDa/jsyEhjN6pOfom4P3Kgyj8A
wm0dz7DgbDfxHY13CTv1NmOLCF55bmLK6hVKTEvi4GqZ6C8+v9ZGxuE3zUSQlZhfr4GOoaQaRXrs
U/wl/mw/kHa1140Pb2K0kT3MoCWUlfJLSwBZG2BkLdsaKz4oLjl6iaAL4dK26z8Fk9G1FTUby2kp
70JgfXAiPZDaUx2rP/4NM0jcuwAO0BYPgLftoBHmM5S5Bo9zCWJxYkHX7o8NBASuKKp7jJaXJDer
M8jDfWvr4gXaFvc/DetaO8/JAOat6cRZJXrbB+5L1czhhtBKxuvfxE/98iGWVMDjgX50oWLNnPpk
VMOuGru13wesjS02KWPj6VObYq8eG7wVEUyiforuxMKsnrJh1UmmOG1ll9icuUklqUnMKN66MrjC
qjr5MnrSR0HzZmnnnhn050gXt4o0Hm63XY2qvCoQiJt65olFtjzOe/vGq9wrZJKrK+pfY+gcshGt
u6BJhXWQfQ5p7hK3vIsTBSnjy8VyUbBXdIOH2o9f4MvZK7x5S3IJj5mTABOtqnjrmwCKcnY8q3IS
V6BT60y4ez3oM7I1DiSuRDCDHZHV+BYN012ZNzeCj6RPE+NW5rjAYZJT4JfV42qOaY8d9C97speQ
OEgENk1Vwsw5t6W76wPMRWNavIG19BGdqzcXbcRgv+EOAI1pjtAlIQpr5LPqav4lkoc4ZqdQ5+9c
kx9OYVIQWOLiqmX7q4udZC+s8JVs0O9szJx9ZphAVGiPZI1f0xK8Avi+MtqMTbaYgMym1pM7IZyi
UaykJLGY5R6KES+rEyOvGE+e1eDuH2zvjPj2Gk0S/lJM6rscHb1RhcB7W+NX9dObAyQOpAQ5NArR
GX2RzXZ4IbHqjlvdEhaCjLGpFG+fWaa/NPogxhoZssW0Mfzwy3bF/Dc3aDONSPONrJPWuKXfTzJi
zRiUVQ7BRq8lI4F++aX98YshN7Ix8kFW86idJvo/CgMeP+QyK6JzvGsDXCg84sbmj0zCj1m280aN
pFCq/F6n/hIbc87sGUSgTtTQHiw83sJhuOfM2UVjlmboWC7QPO+hylBpeuUwb+gI6A0Ax+aq/Qgz
/9GzsqVlndM76czzxDjE8rKDE5wa3DLbCpmFw3RCwyOJtDY5q7r+HeFNkzRN7+CNlXeWdw6G+cvM
C2ODmgLLP4X4S7Qycob2mBEiQ797SM3JOlqN762w0JPH4Bnle/ZF8le2tKIN7dX2OqvbP2HjDtdZ
pavCin4PuKHf2algoSH86RICHQiDeksq1FnyoeaSFK2WzKha0qME7JuPbEmU6iVb2i0p02bJm/pL
8jQggtotWVQqG7iye/KpgqDqOJNYdX+yqxEpVvBE9xFVCZeSeQclaK8+gVe55F7Jv5pLErYw/hpL
MlYvGVn6eqKjS2wWOm6yMZckbfqTqV3StdOSs3V7fYuX5G1DBJdGJUQbQrndks4VS063WhK7+ZLd
ZbzRvLhsaccl19svCd+Kz3F6Mr/Zkv5NlhwwxvU3jmTqVyrJCE9LWjhccsPukiAelywxfmrMZEu+
2FiSxgGRY5/ocVDWoNwhfeoHYw6DjTCGZv9jomtN3EDNkmCWRJlbIs10A5b3ZT09yRELWEb0Z+Ls
uSkJQsslEE0wGqMap+0lK42PFAPEQHk27pZ821TGg13Rg8uDV0Cg0bq6zkP+NJtdTaFglq3T+0KB
XneFTZ2u9ONzm8ZXCk/wJfXzBwTdL71ku9XIIYlzzBePG6sLqz3g32Flt1/RYJEDi++SHrxavCTG
vSU73i4p8nzJkzchlJ5Axh7sbbKKeZRfwGiWx5L9ga+hzzjgmifKlfM2wiA0p0uUEAp1qbjcy35F
2OdvmMx/J/zQj67JOCdIx0eqkhYnP4vColo5Epe6l/AMMGf4+S75ea/5GJc4vUuuPl7y9Thqx2Z8
xHGM/06ITwyf7rlIjIcya4/dWKWn3LS6jYMHBiShfR+Q5OeKKMjf9GFdEzHG++abVnZXBuwoGCxh
E56729Av/Rx67i52jte9C2i18g0IIs28KSr1mgbdk1wQA/4CGyhI/zAJYocOh6BcgAQo868TUUWO
UY1FvdQkdr2a5MWrOzqMvVvbmBgvw6rbSrNqDyoRZ9tMsWghl9lG8BWQGH3PzY8qBupuowcc8IUB
iZgM6zADw+TR1IaH5qjlwDEHPBzkBRsCg4fmvA0XKMMAnWGE0pBAa5ihNgwLvqGG42AtQId0QTuo
H8jDgnuw4D7IBQDhQYJgLLnijaDmSYHUTt57tpV34EfXEzYG6pXyMxo8zBBkhBnORG2xw6NDe4V/
X28bmynhQLcx/rIng2fkv7F3HktyK9mW/ZW2N0eZO6Rj0JMIhFYZmdQTWFJBa42v74VgdV+SdfvS
3vxZmUVl5mWSCITDxTl7r835UL6JfZ/1qMQZ5eNECitJTxeAfonfpTL5l+B22HBii2/5gsIo7K9D
mVE7L9GkF4lWUCJl619lCNW4Y+2E10infzexLaSXtO8KPVhb6MWwpQBt9EuN7k333ELomLg4IKMO
PVwHL6Ed1kctE9MdrdS9b5i3KrAhZg2D0rJxbTjaUF9Toi7UdBKh3t0n3BVTR1AoSN5tnRxsWq9o
C9WBkvrs2YO+C+i9rQdU6werKbdl3IMiGbr3bh0jedffNQ1yynZ03qADfKtDMbGhmURAMILE3gcZ
mJMALMdTuaBP4gWCYgn3JSh7cQKHfMHU0l8tptViQafQ+4KjgpK/OPcLWkXAWHEW2Mqkc5RGj5B/
yBETlxBZ4EmopxFGC1ttYC1QW9SCb8HGm+yikrUqi96RFqGfM6om9QJ94RlmA4xvbGahWTcmeraJ
GDPDhhHSWhPq5pp8aajz3iColVvlVZHTMCyoGRbWBTxjQ6DpDRgjo1l96L5Emej3+WwvxuuIWIps
WosufZl0i/sWCbQIAG7gBiuvowypCkoU0qaNPW+SAa1ANaGEVYvdLkO0BLBHv9f4X+IcVrzbExpn
Zv1OaXw8Dc56qDDm2F1cWgxZTWr2AGLDqdPyqBJNbjqMJVHshqRO0PaPKy8taY9UEH7wrK1Z1Jgz
EuOEt35ViOk8L0kkVQyIlp0c8fBOumslU11oLYcON6kv0zZDG31vWyrspFRgZR2ry+zqtScnsmVm
ugC0D9jDMzDD9nNcYpVywnxb4KVazZIZupDNcB3cz30Z0Micpzd2wUDBYIPrhUOlCRkpXRBJyUx7
MoSaZMXfu9j4BmP+XDog4/AZL0QP0EJpSVFPRcj75xi/+iCduxM4IE4QccxUaN3qHfW17Nga7Tun
lKCcLOsGswR5YZQZN5RQG2PwvyYONCszt7RDpTlQMlAn4wMnSMl6lpJ5tBn8t2pWz2gWyeoNhH4u
1XjQ7cHkZAyrFQndl7mLOTrMSbDvHQVHQ293JRlAA+rWdeMu4OhufO3hGcm+BLzvvI64TdZN+upK
8A2qcldDiOcdh8fo9R2xD100g8rqcEkZRgQ7R4uvfRau3QdYq78pOFvcQVxR/pMV6tWO0Kd93/le
PeB08QNQ1Ixf8qKm9gmiK52rBeXVo0kkbUenHTYc5Gzg3i4wV6vum5a8r0oWZ0eVW8wt1zkZo003
E7vtwM3ujTs0mw8QwRq4Yt0CGFMLaozMd/5VC9cNELJxrhG19oDJ2gVRRspAtlMLtiyzxm0bldd4
nL/i6+KxmYavvCFQZ0anwaV6LkT+DHBoDoa3NLy2lq3Ki91aV4sW4pRY/VqZHGgJzX5OFrBazql3
ae0BdSBMEcnkjuFzsaGx0a0lA7oNn2UUAMTSmpVc0G2kNh3bheWWxTCNIzc9dNECs1Yb+hzDLur4
gGb2JHRayQFf8HAhnDiaazM5KfMus8n0VlieUPEHHPxHexVnzK4F8THSrtRmofzGDmTftqqHvYYR
H3R5deuLBc3m25uIvPUE36WfOwjXrXsF4w7B6HNXIeGmQnexAmQMUqcW1EHGc8cvhBNH63JB5sFd
WkNdGda26FsPr12OZY/nLWc50qZ11xrlhyScrNOibWLvSuh51wwg+nqfpAVsex0jAvG/6PBLdqUX
OoPcjSrlXBPaMIGcAVwGFkIfNPWWogmELDtKzn44fWhUeylg4J+qjCCEAJhgirM2iOAGL5hBcwEO
VpAH5YIg7CIMjRh8rlAm6BssoMJxQRaGsAu7kMNT6ELeSWmu+PZhBJnnJRMri+pYNTGMiDJ/Xf5r
NIwXs3ZuleaeOHhtKO2ROfwu5sptUFMl4JEOvqIJZ9GCtzjCXRS0Nmc4jMUCZExL/Y3YA3RmJa8v
EkaD1yRufiAnC8+l/exG2fjGT7WNDJPYQ/wUb6sq3BK8gD49KCqvDKBz2j2+dK2VmpfHXKAzlZd5
gUkuW+AFLkkvL/I4mk83bEY0xYLXisP1GqAgSCYAlB0W2XbsX0bJJilwTbEhVxNIiLBTDBxWvZZJ
7G5KE0lTk+AKmjIMQ10jzI0cIm1DUWV+SoLu4gwURX0A6WBcXixkHxtq4hAlYWz6C2xzXLCbOEA5
0qAdRqqRL2DOISluYkF1jhzvoeDOZx2KZ7LgPEn/2qoF8GlA+hwW5CfOCW7RggHtVXGg9u2RGrkh
Pbbcmlqlrw1JHhFBIgueW1OYlLCXlZvgo5+M7zs/TXBvmbjjVOtiOjqmYWezyp2CXF3CCSSKcEJ/
tzy1a5PstlW/gE1jCKdtbr2Kho/Bihb/GoeGqaKYXWO87gmSm0RvH+pNktTd1ZbnsBbZgSia11Em
ANtJoNskJmZpXQS3Lqayq/z0G5iyeGuiFA2BeS/CUWORkKaLmBRMSXe3tX25yEyLRXAaozzFuLHu
FylqiyY1WsSpySJTddCrBjZZPouAVaBkjRZJa9gR3dEXZe8JJSP8VO0NMWN00Bct7CKKbetbblAX
48l/0RfZbIF+1kBH26GnRWyvb/pFYsv5A9PmIruNFwGus0hxKe+9xIs410amvYh1xeSsWHljCr3N
RTTTWzez3saLwHdC6YugAJIjRSMMheiCnVd3EQX3n1sUwtMiFY4W0fCAepj0OKI+F0ExJozPIZYa
LyLve9MV1XfERKO2NG/z0fBSiy17xWnEQancjCyy8UVXm2qRMbcBguYOZXOKwjmnvcxOK5+t1yQe
p43GInGM6XghZB9JGAnyS0bkKicNxC1Gmn9IMNqXOa5XXOX1EDgnw6br5LIJHFmuGuqgG87Eh4Lt
4rupujT11H+yQmtA6SSQWR7Yi7l8jcdntIpLJZKzSU2eCvNL7hb3xQZL4EVxJGOCrjVmFOIpDA6f
pFhxSHYQyHcMJ7Zd9cqYyuIV5AXADPDsFrPXQYtcQlS+xyo2T+JLzvnUE51mHawS4aadYVvDcNgx
CaDlSvR5G4RWDUInYSsjv0cj0TY0Pt9I4VM+sJ0PndntosyWT1Lr5BPVObnqAwrDBm1hWnvz2qcl
t6O+jgNngKc/9tYHAQqU5ocQAUfuMGeRGqyPmYyGW6rfR/caoZh/zzrB+46h8kQGmTzW3FFTUajk
HdRUSVTgysCam4pplxR8riXUFw98Cacll4kM3dm8SmPjXdt/8mkZ4oSo0900dndGUbbr28hzGtgM
Ws3mFDtSDP/BacqnqJ/tjarxUlec71ZJHb13yrXUWjK5xuzWUife5gSj5Cwzm5B23jqw2000xRc+
guoFZRS+xaki8AafWpY+T7a69FX+sXUI7rWB/CYWoXhtMuIxqtgS6zbtqAlFbFtie24MA58lgqvM
J17Sqb80cUp3elqzDT9ajWUxMUDimWbt3o84LIPSpdkdJt5YGFtwvcPatFPwwMVyMjCbdJcDGGZ4
j5vGrxzWVC+t6PKwFYI77M+XOUOuKcw05MmrGNiCeW+CQOJk8yELfTarOlxlbviEg1xx3U7xuWfB
P84KtIgGA6KLKe+aev6eYGQidlwfgCgsjEGE056qAUzCfRpWOSYGvzgmNvUM24VtnscHWaB9cdub
aHgmjDkH7lpZtNb8bIvy6nOGQWyX6IazqjN84ya326gpN+kc1NezozVeGQJJdcLYubpsoNRMRlmC
nsqbVEmBJeQRnFzzkhPaVziu5QU9ONHI0i5NlX3z47jfcpIexUfcqXTncCbU9bPVTf2pdur2oKVy
Xxc9+/tsxglm8Bkb6Yw2S5n7FGEMidd9jLG7IKDWs3JsZXZsXUNoJOg9/ZkllQNcjixvQW+mI8My
wy9FC4jTWMvOZaZvNo3xc5kT02k0/lu9eZVLkNNDD4xvv1zNUeN4TUQHNDTZrEyl5a9KcCleuWj+
8ig6RGbabUQsv80T4VCBsUiVY3AVE3WqCv/4QStb65DV4RV9m71FwI2noxb1m9TV022qSZCygvHy
aKj1CAiD0U+Ooho9HG/Y3lGubNO0Cg8W6WqVWVZE6xCGo1UU58bwnRm9OFLOdOT9Z6NLq+1D4plX
IHz8hnABNVYcD3Vq8gSxHlkJbuaMhMxVydE29H5HvXs88oRdKD1TXGnLNxiBi2M/QUAJRYN8YrgR
LtZgPqEAvmraQRxrCyR36AeHx+X4tkNNkm+9JH4ZagKo6OHAKnQm0kAe6u95rMtj1LfPFLuJWi1h
MWg6pk7R+8Lre9JI1+Bj6KbSyUg8zerunV/CHGATMMUoOypVrAWsFox5fKr2FEZrW7qUxF0EaAFI
kK3SqhtEHHS8IvpSqmI/DDwc9uIQScMIsvTUVBvX/do3PUDSHsm4tPcD6ZGHEQvvnDAQmwybLesw
pptFVApZpDtqTv5aiAxijAot4LuEpc6qjzeBP31clBi0aZw3s+gUqkPUnGtZB+bOsYo97PFs08za
Jzx/He2V/N5K3/JA7zobHtsLOvSYtqj+KZ9dvPWPl2ooDlFFgzgswPsE7GFcfcZkaBKZABDZs/Xn
RJRqExMeoGgc/nipkvDIAzfu5iWXakiiD3aO5FWKq90mp2Girt0F4zGO5Ha0cnp1aE4CfkT8y3ir
Vfh2xtWogh5VB5Lh1DV3hkXkRGlah0Tq3wOtd1lmoX8lri8XegUfs1IxNbAKijoSJ7aZCRtJn/Bf
5IPEI1nItls5vDN0aewqJjm4ufkhpu5+9PFaHTFxeHruaMT0SLmmJrVoacPJ/pySSIKEMa/W4cSQ
ID1sXOtt+coR970aQRxOGdG1EkiUKboJeARdflXE5rZqq2ek08MmyhxQGQjpOZFkcAeBJPrrNKeq
OU3picpzhdyJp4+cPvnSjMW7mbBQwjm1D3Yz6px98Rr16etDOeyw+/ihdZ4oomLHc+8cHNg8EYqa
LOaAdk4AZ3c3zXWBkQCz6oIram1YinNb4ZIvbsCjI4R5+bim0Wwe8xzsL58bstOtsHgSOpZo2lvS
01xKmaVl1dvaSF8eTxUWTqKt9LDZlCIkMMJ/Mvi7N49h+VA9P15mMCB26t+CERtEq92xOdMVWK68
KKtsq6vpHYnO/ZZNx/vBgbvI0hNsJ4uYO01Hged3Yjc0mTx2Prq7SZyZthEmL1dbF6hXqmWkCF/E
J3MKQk/E1MZHe1hWh+ljKMHlaFXAXwH3oC1xE6yIcC6O4D9v1sxxpSp8EAUQoew42hvMSXafPaf4
E7b4Fxvm5FDj/fXBNzcfWOdqQlkmBM6oRrNtb1NUi3Vt34LRRFdOpCcE16NY5PYgSs29jmlc2DR/
BgAfrRX4u2o2UV4axEyzn6IwNxJhArHSxWZOWDr9YaS641cK5Kz7Vk6LkQX98QAGBlOCpg90MjWK
1VFgroN+meT05KWD0QcvIm2Sayetbt1MI8KwKHjuExqqLumPyD+2DmKflVs2PG7QS4GIk//5x6xn
3EM/h3+7AsIe1huDqpzE97Jkkv+U9By4Q8fBfKxRqMffZgs+U2xhUoTMzbkltPCB94xfXVkmaSql
TgmFrtlkvwLPjHY/WbP+Lo9CWf9xMaYhlaUTBMZRRLd+y11Pw34i5rAp9kIgn3bIH9imoEBOFDwv
elm9cCLxwoWvoqG+ohQUkrTQGrnXSDWjWy6Cd0XxkvBonbFc5+dFCU2p+bkMk+RqUynL+8aLzSmk
+gTjBW4drk89hGbNdhJGK2XxKDKOLYlIHsaC5uybDiLKlk6njKAjtSqejipn4zSQQxtJM3luW9Bq
7nwtfT/6Tuf+s+iF2ksdEl+fITViyel44OnHiiz3QQZ25lt4XFgCAmIaI3EnW43ZfeitQ5rQNbAK
9vYmdIkNkQ7lm8AEuTLEcstw1D4WaHiN6lAsVZSh0q76SLMwC8cI8ZMgl8Fla2mn+QbpCA6VMDjE
toK4ZLYws0v7BvDrg14TCRuEWnGKDA424BSetbJWYIxsbAV1L6+5YpyXNWQDfck/7Y1lxZyVcRNL
fzEf/bMba8E7iihpQM+cU7exVVZ8hYFCFaahK4Hk1tilqY+grYjVQVhkqzIm3Z3OVLqh8NPuED/A
w9bEhxS8Db5K9WxW6XwpKEZ7bQlNDdh3/8S81OyQZy216PozQM7gNKL2xSORk1uhp9qZyuFXlgp5
TCYuk+xnEopkpk6mb+wiZxjPTs4kWEzteEEpqK0z07qJoSo+j2ECbufOKpG/IjQAExWGe7qWFhHC
OCWUDofVH5OzRpcSVZvJuCemKjRnFnpKi8Ay9Te6hs8pneOP2E72TolLGFVbi0LQnN9nLkygqEy/
G6VOfHPGYMKPMqGfTup3rtN+klARUVpTChumVFxMuC4H08+euuW72O4Hih3LlzkD6mLoMEtUCSHP
V1VaMV6cmYog3X4xYlX1A0cfvcdvPn4nyulkYbkOf/xB4WiOZ/fTtPdtqhLIz5Kj2ZId1OFlW821
zpbUisB7IqM7hJY7PjdjTXq0ROY2NpR81DszRj+Q04gOlWOui8CZ0cymL8VUVJfCtYUHMEHwVFJL
ndlJoQIB/8szmb80wwntUPYkMifYl8Qm0JKfzq47uKuUEGMRtjZ5V+CBdK3+VmlkIbhOwwpQUMXA
7QUJoKjNZ/abqKr9W1ox9LvOR/cbkp8QFGAMiX9Pb+0AZ8IdEnURNYHMWWsSpEGx8Bn9ebHKlBsf
YHPQ8PZx7fXEDsoyJqXY+l4FPQZjlDSWbAOYdVTpUGZaRIKLbepjfElUS/pJisLXsWNqgRO5BUFR
75Xem2c/6F4aGECXsYcYb8txG5XGsG3LGttiN1PKK+rU457VW9+caeVSyCEDGA0N5Bx/tAntYl8c
5sY1tsVwBM65SUkGP8UGNnNqTC1nRGhbQRGa63YchpPjIiqlOV1vEYxGO8eeP1PirdeI/dKdmIq9
SlXkWQFlmX+enOXvUUEYQC3bNJViqhfYYn9bKJJa6r4NMmePomDN1rdem6CIj0LP4rM16D4HlORb
zTjGMZMiGVBRgf6dnHTXEtFZh3cqKw5KeY6JhF7Ld6qJf7hEfXHC/rqWcYmubeLiNRUhEr9dIpgR
inxooPYkMxubJsCoMSgaeGi99JNIyVTtsiz+5jOVgzIncDzV2Z1ahvbUx4MnxT3NKb2HlA+J9ACW
09ejc7ERq0UFsXTokiSFbvpV1AzLVcOGfuFU6X9YBSXW4d/ehRKGcl1bmcI1XItkqJ9X5FJDSi+m
sUA2llcXM7CeMOCtbA4fniUBbjfZsSz6c8AcSA2rWiKrTTqaCPKYfQb07eVbswY95Y6vtJNQzRWV
hl4Xcszqn4eEafzNlZq6UK4uHcP9j/uNDVGDCQJROomhdOoV8MGmFPYeIjLIzQqHTDN8GYP6XrWq
/tDaX8iubc+OTcJMm2PsUH52sqFIeqPfkxeTue/zChoNBLqzQsS9qaHi07CsXDbYug6DCjihnZfW
kexVhI00QFclwem7foA572bZTudM8d63x2/9DGZNjfeyDNBAp+Y+iFwbtyxSf9FS3kkA5vdU9iOq
SXtyb5Mf26r/MeT/0ZCvTPnTKPJe29f/9S1vSau6vmbf/vd/vX9twigPqEH/179/fviKZ956/Nq/
LflS2v9iQ2rZtqVcA5s9U9G/LflSN/+1OOEXnz6bx/+bmOb+SwgdG6tUui155cH/txvftP5lmRY2
bENi3mGHK/87bvxHHtpfMwyhmTyV0pWmQMWIyez3SRAcYtVpTWffE/TOXl4n06FpiQEA0bsOOhJH
M4PAYQVsvHVlsrOH4pQLAf+MXQlOY1Vt3drdxzjMLlqafP/pTv7d/vnX5/Fxda4rXUeA5rK5Qb9t
nwNrNFMnbNEe4RmuIBZdUhddAZIX6xCl8l6Y/rMlCyKyirjzUF2TvWRLnJFBY66dTEWbJEBS48/1
KmRLd/bnjl4WyRbwDIfw1vnRNqOTX8w27eHC//yHy1+m599urusa+BnAeDg2n/+vE1+NZXmoC2ne
SUotP9YgiK7VjMghcSB+l+QneIEM3Sc4OpCzP9K7bp9aSSCA7YRnMNksMgGxSK2C8o5oV2kJutlW
vnURr0WFprw8owIZ6VV9gM/8rDt6c6K3TFM0iz2jFM6ZYtH9D+9pueW/vicHP7FkjmRGN+Tv70k3
oiB349S4M9AJR2mEg76QBqwYgkMHcYpOorSwSxAPU1IC2ftM1kfi4qbzaPo0c1X1VuEZPDkZhLG4
klfYqPDLUDrHifnMtgSZdS7JCA7azT9f+vLQ/Oel8+yYPFE8VcZvoykvc7+jDK3fJelHWGni5wkz
fVYRopBFIP2DPjzliKepyC/x5+n4qaSOTEvOsjQE4pF0N0UNQpnc6HFrdAXYo2QgcwbzS8VbOCEO
vGg9neHJaaDo13l4U5qxaQmcOYUmxgJ0TdM6jhL36BfM14wNSmxmSCtM6VA/JZ2dNtNdzgrQvZMB
CW5lF9FOG/BmOQZknUKsU7MIlqCM8M4JzYMlhTFac+WhmoJrhFmDvGZeaJ46vZ3tOHd17DoFUJ8q
OtDMa7eS7Rf5DQi3g2L6RDZ2i287et9rRXeJNTNd6GTjrsHwBBFfLi07UHaPr4akf8LpnmxQQzbP
Bk6hq6h80LruTlWsVwOUpsFO3tizWaPhS+RGk3ikpriuKCCyzRu08utkjy7pNNC28oBIiFGZ91CW
ewtk2/6fP2/974bqgzECCkUKwxS/Pn5qwN04OqF+1/Tu3DvUH1NV1ziwaZYQwnVQjn4dDPAZxdS8
DTmJbpJMoSkICjT0ui8vgBx3HemNkmWbkG95HzQvSOpxZSyEDQhkFziI7vs/XPZyWb8/YbbLxOzA
1NX5/18v29aEE49WLe+zhfdJ2OEzmqyb4SREHNoIGyogC3zwAYcZR+UXE1NepCUvjfsqXKFjG4i+
P/bzeAuMQwNYTDNDbLsVaSMTbdI/7e7+5i5T4jAUfVeXaeH3Obp33TwBUSbvGUe5JzHR7Z2WfOf0
HHZFt1Yqr7w4Bz6RY0wnGecsg/htxCHk8M/3zfh1s7wsFo4h2dQjz+ZqrMfj/1Phx5+clqWJT6nL
+5cqwQdfv0/DGDdvZIDp0rp3Wf8xgf/8Es3JJdBHFwG3rt8et3Jq2m00Yd8FMAFfeiLUeK2JBaIL
Ahv/lrS8KNbOfDhkOWAu7MfMOehRT33LLK55RVHZl+428CXCbYfgNk3DI6TF6Yc4CbU/1Lj0vxki
hiFMthTSsYz/mMl0UyvcioLjvRmjL2Y3xKdBQUGfa8Px0th6nkgstwt11+h/bODVpJ9i24B/i0JB
j4wZOWDb7SYcVIfQIaWgRRJHJAX1QzfXvEoDOfPPn439nws5gazmsmbwP4d62K9jmrOpiDSjRyvX
tMrTs6jfMUmT7NN9KacWjpgFnLkiCxJoVmJtsNAXp6yOTXiFutcl1pPESr8xi/GLpXp1Rh2SeJYq
PpmCEPeHoZB0geQQ6jHSP+qQABWRFprv7TZQexEa9TEpQniv/Av7xaEWcujyMvKqtjUBGqteOtm5
y6bsLEoe7qA4UX+gj6Ar7NK9u1FxLfdYdDP4H/AQVH+tqEOxKqgbsqkWa4D+hKHUQh8OzTgq5V3r
nKMRd8ER3+CLpOn9Nhs1int6YdIdBa+RZyMFX0ODDlRvzOVN6TVG1H++7+YyV/w2lzg6j4TAA2C4
TCi/3nfEk36nJlfeXbyg89qZ++cpnGkxO9RDbA2vvuZSsYnYX5ynacaQR7KKXUzuptdA1mXC9Ldd
Y9JElTvEyteuM9q1ZVK9iAXdkBhdZqCK6VQGb7u+WfscA+lUPNRAXbTiXOru88l8CQC7bvs4viUa
lFeFYjnFsTgjD7iooiSLF0k2aUXmdh4S4GxF+tJTclu7rbnNwi7fjqyDVA2dcpNZiXuggtL9YYTK
Xyu1j9nDMagGmIJigGmJ3+6UNupdb/umvCMHfm9WnLJUF35IFgNSU0kTZpNGqs1Qw3ePsgzbJdBt
OgCYQcbyRP2yoQeJpcag1vbPn+HjkP/zZ2gLizmNg4OQuD0hdP36GWbg72OB0uQ+lAZuqCHBTWBR
mHeTt36F8aR2tDNSEeh/ZYTQk3op4Bbkd2rxzj6Gb2kkPa37Gji3rhmXWqESibpenCffvcy04Nfo
n9OdqZfa1oQPsE0afNptF06b3NgHnSmeB+P9ACeTyB+abXNpY1ly2lctT1Eq+qtcm6Md7tVqU5jI
mEYC26YKe1dY4QgyG8SBzTL4DbrBoi8NVL4lR+SQZkzkhlvpUFrMTQgHYYCuycAcBIuDAAEpp2uS
vMbJ1J1xeZUpUzN7j4K9uv4uyaTcwrSpYU6UeEKDAWa5a8KzDpAtAIlCPhoVAZ7cKP3T/Ouav9Y0
TMVxSfBAGcxqOoSu3xlms0pcukhTcNeSobjClunRY6XO2sqpYRba2bKqr9Rb260zT+oAl/foGnn4
pp21+jBYSboOqbqNdXK1pg7qtu7M+I5KhKZsvWFn0HIEADQhtgwwIsZ0/Rrg+g6ti83kDuJaNLjg
yHN/EvJjCyz3GYzEWygY4tIVT7Gb3ESvUfROW7EL4/pL1Nm7DBbquFKWFT4PUDpfslY7JgYCOD0m
MjhHuQu1aosKmcNREXWXfOIt9Sahb0VMdqQbUBNdWlxdTHNzTAGmpcC+Q3ZJve3u8eqsCdkoj2VI
s8UmF3Qnaoj6GV31dZM7hOLAgD3/+Erv7oBYj44/Gpsg8v2zjJqNwPl1s6phk5GCvTK0GukrgPQS
bhM2e3RpyHol8nT92Z0H/z6BMu/OuT34XlvF7+Xg1PuYztdY4yieExp1NSmXIErmZhculaXKiW5B
qNxVFZf9zomxxfPXGjTf48aj2sphDFf3KrFAXIoC5dbIphc1woeplvLQkQG1nhsB82fUj32FXd8t
JQS0ZkOyTr6v/QGQsqKSLuMuvgLniCnvuPbGGDPkxwCT8jrkfVrmFQvaWbO4mnSddUF9QwtRIaGC
C9cbGPtGBxMPBDN80VKhzu2/xWBFTmJorlmfAmhQPgKQDnDjrHV3c2D08PGmOwpHX2WMobUOJ+0y
DxWKXEGAQO8aT30bf2qM+RUkGDSNBAbABOafNUMiK7SfzNr/UANtf0KqtDULAsGp1EETMzVkCDSv
CGFOt1bRfDVpPh9GB+9V3SvxBsU/yjAxn/jY4Aso0lfcSe4NywjWSycw0lDNxyVWFpGkRDxM9lPJ
o7LHK9NeSo/zjw+HMjyrovtGDoOiltDE0PammQXcaMBlNs3Vn6LmmtZoCuAoH5RU2UmHhk05g3xz
n/XWXTIi5mbILn7ZXLqI2qIwKZU5mO69UtcwVPG2bCo6N5XqADhUSOpOtMjerYKm3JARgTAhjKQv
yHCYDw6+m+uQfi9SHrAxddy9FNWi3Ln4bLmKoIGTbCDk6CzT9uB6YoSt2IEzIdfK0wz71Np9txtg
4y4/qm/hHDQ3k3jh1WzQu49DkZ7wANDVtkwUv6iTRyXGdya/RTlW5JQGNPV+1Hj//bynW9qusHOR
f9u2oObnaXiKD1aeAfFquUkPSkiXQRPI3BK1TRgFVxJeIBSZ1jkL7dfOT6KN5cz7qB3tG2JlrKZL
noBvaRZY2Jl+s2MQlFq7X0hdWuNP/QQcX9v1cYNRClbI0q9uxAaE1Xw0YOVt3bD9RnDJeHWXF6cE
VE6aeLHlbOec/NBPdv2YfkUqFpAFOKBQ0v2nAo2BRuv5TZE3F9RRwSWyDdTCbt3vZVi/A9egv9iB
fgq1ab5GYudQe0DajptRY9h+jub56+Rrzq6Ys4QmqQtnvZSYopgppazHU2m9DUvOQgkiM9picmW6
s/P02MuQKHdryI27+k59DUI/3Adl5kPxcUiPSA32dz3GQiYCexM2RCXS+SNXy3eeumL8VAGVS6sx
fDETdBeWvXQQ5w9WiDw6A9a/ksjEvap3ijeDeQNPs2L6ksAjMKh3ZbxvdAuGZNj4W4eIQcPOsnVr
2/xaT4s67LVvYSuNQ1ejXEDksGpc+qlS6m+1cEbnqXxEGZGFMKujRXP86UtO73y/G3UQ0JxmK2D0
oCY5FpU/vtURbjzOudVRxSAcVDJvH0ogC6e32DzERj++FyHy8qhZzFJIjio8rD9egEtieGuc7ahx
WztkkT+91O5RRKV1cHKT8TEyy27Q234FMkUgscG+iPYiLhHLmY7R8uIE83T0S2Tbtk4YCBLdh34D
BE+/0/XsEAfatMmm/vXHj8F6hUTt7Mi86I7k1nfHB/ezizKynkwrRhxIalFGc9/hSL+PRuK3YMV3
DYZ2Xn5oLgTCizYNv9jZUG/tFLQ/DrRpo+Ol2Q55+hbt59va7uqd6mnuwXdKN7Ey8iNJNCxAYeh6
Ri+jk5PzsMyQ85ZkgBe0JhCM9SxlK3TMu9E69IBdeJPoJh4vv307A+z2Zq2yVo4LCH0wMVf3Tf4O
E2bO5gAdyONldgDr/fVtPWnmHqU19lsSm7TlhbUYPN7/+yoYwPbgTuS/xGOxreXSu3Uwm4/yJcbU
fdBalmSHhLod4OUJGdVEuoXuElqRzDuCft5IqJwIYLvG65PpSURx7WmQMWpsnBtHfqPBfsGsByJf
WHD3HBjPiSLopa3mam0SZOmNpi02LYF8XgpgWg1xcU3dN21bw2KgubzR9PR1cJsdgBwY9Cby2K5P
IBIN5RbmqbYKS4jSIQKSZgJdhXmPSFwiXIkuDbMjErnvhKC/Qn73Io0ebRBywk0Inqtj+sxtsB+b
xEQqiSKcLc6ZXPH8sHhoiUAyV8R6Vnty5EE9bAdFTHMLuoxtRIDMjFaTPqaPs/ri3dBebCtKUGEg
VqiDEjimdPr1ZDQnSkP7fEEUphmpIotOl0dteWH5OrgBoVaPH8ValR8ff+7x1eNnf/3ZH7/7//3P
f/0NVkhxsO21cP37v5k1TKmrv/6ZshLRzp3G009/d/L4M3rVpzuZO8dyQmr2f7g7z97I0bQ7/5WB
v7NNPswv7AVcOSun/kKUQjPnzF/vi6XWdkszOzueFuyFgYYgqUsUxSKfcN/nXOf1jE8/l42rIviq
L0UJ3AcRMH9FyvCEPBnbioN7a/X6W36c/Y/f9/rHuJlgzY8x3u2lmV4E9QRp+iIIeEJoJiKsl9gg
WWn1jH9gKXUjXhDJ4kzY6MxhBtKOP30YBCrLOpDVqR5UDPi9shA9II1EsZBg2ug8LT1ke6mb8lY2
QC+GdsOOQxMUwzLx5AW+sfZlT98kZKZuwlZHSpbotryQKu8KOSNP8um/Tx9q9kEIAO2QXl6GrCVR
fajW408zC+pghINtAeVseXrd6VunD6cviQIG16Hrs3I8yOn7emR9/yyLkH01cgA5aTzQ6QdYycP5
Z7dM2npvrXQnhuEkVeuYqJiNXjB5OpJciilY+6kVD4DQ7t3WuQJNYUEhG0Xyrk7sxOnTJJag2JQn
sdjpG6cPrSET0xaMAq8UHuukzlXCYkZu6ukDxMrvn52+9EZ9LZIjbt0fr7H++eof3zv93OnVHw7T
uWU0t0uLMaaVgd3WpqCIIMZHItRUaxjX7Ndu1foLQQ+ABRAkns2PD0C7jJ+/2Y/RdT/++8OXp/+o
xhy7Hy9xe8/qpz++/qMfYTnQTEyyRfGAUOt4fXUcjwF5px8c1I6z+PGTpR9WiGbjta7VjPLCWTmn
CL3Ti3+87McvlcZYvR9f/tHrTt2wHz/70x9++p8PP9La9K/BiNlqdg4AlILj65XragqcwHvHy4Tk
vayu5PFTchjjeHW6MlnYJPFqkE00vqa+Or1nP97R05d2JUYkP0lfXPrT56dv/3jp6bPTG+1Dzh4o
sow/0DQKdjUiIYeligqxkQXr/nawszmsrVnORrweh7mib3WIu+Md0A0iKO9pgPOGnQYfo2B3pIxw
2Q7uvp4gKQ9HIm+CjPf1Q1FaJBH9+NrRXRBypafjDTYQ7w86O4zx0ONBvXFG1QVBOZpwtoSZImki
NZuAWLw7Y/fx9L4ULHwXIk+vUb80awwJ6UaMb/BQ3UTkCp4u4IfLf/reT29RdrpNX6/6j08Jm+W2
8ev6q1W7T6bk08XS/XTbp3i5h9rCs5ObyUXdOdvOIY4lGvTuMg1DVFgZOy4ZD7eEkdsPMnOJDbRG
EEoPUwvbcG4ilplnmHSRldcJRiQ2m4EYij0tiH2Xi/xOP5cMR91ZyYWj6O46tPu1C0EQkCrYw9pT
HocRB5un8rUOEWAtKkKl5WJrx9pFbhViRaHl0V/4pd4fSPmJ5hpDMHMeXaIyL+apyGFE1d41BC2T
JYJ2HbREN2GVfEwZrCZ1hPTJb3HzSz5zfefbX/MiUQ5p3ZoI11RnLffSFjkcpTFD/mp7FoJ9ERC5
ZCkP0BWHeQ+4oRaxhLCqQpQ04CSsE3hMstNhSWFDL2n90R86slEbhHsjSVCW2TzRYRKsDWxjUZQh
O3y8vxOIfN3aVronVHjgrmPJXjpu6Z7LxJ9iOki04iJw+1vdSPEWJ+Zz4sT9AqeGDR0D17Ip25d5
4vqXYMHyZdYEN02sVXOaw1iDe8CfZA6iFo9b/SgaCmaqMrjL0vXXLQ/DmZtSrfJh9ixyP93bgXyn
91jOlMSBYBB3qLzl4pD0FoiOInmSEjnZNxlpklESrKiDnjMg5VuN/GXcWdEhQAa3jozwQrPl+Lpu
XJVlkfbYiV6+LaIVwlY4r5JpLmyJUHdL9MvawIdeDQ1iL8uFSRkyFQa5vSlVaga8H0+DqR7wDSPv
wvCeIPBb0B36BgqCLrMMelcuEzLhczzXm5g+EL56K7m1oHNK6nVXFtYxcnH4uaIWK2J5IqD704xQ
2F1oMCjoSpmfi7KvJ3qp4IxU7F2eoj6qpI51tjNA/GhApNf5ylS6/tL3ipVeo5oz8SYgMqWEovb0
KGMr3BI9W3KrBWz0mOgkyzwMGtYIrFvocxNY1F60rKuLqg7CWd1o1i5qslu4fMpag2uYk+UFCJoa
oqwDKSwcgHtWgzela6Wv9SoKtYu+C+1d5MU1ulSv2frKo4Rddio1tBP60sX5M+CBdIycbGhDX9rn
JC4NwgIpj/fZpog9d0DBPZND7R8CW7mlf8MKlh36QkHXyNOdHrqcGwvG9lSNi2SrFMDJshFVcBxo
Od9W9qOAm9L7iXOh+NpXNdc6eKSOvkn7fk8LLz7oJkHMrFWadZF2MDXT8rboCv1K5OE+EkWwK+Xu
CRQJZKLaM/awudoZKYv9xobaNNBcv7bIJmzlgACtkSiZlOltq1rZmv3pGlEE2etqtztpiUy/WWf0
TSCEFttGGez5CYfdc4EnhaNJq6gfboIsKq7DbhI4ojsP1YVruOWFhVO2SA2GVz2iVExXVIGSvSQs
egoPoFsW2BeXNG26KYtNFwaAix7eM9JlGtE/yJPe3eJmnMIdAdvEoqAIK32Gy0HbVoN91zUwcNAt
4kISNUylgRphLw/RTHU0dcs6qiPgWAQrJSdmGsqWoyQ1xqYA5yRnzm5fQj9V3Utpa04E0M095pMX
9NH3XmYueAkRMsLh7pbrbJt3dX2J9OBKFIJ6Al/OnCFT6bZIQLDMRzsaUAdn1qH2oLL0pvQgY8E5
AHnzUYqLaaYa/iaMhhhakfUk5BTrd3ldub21cDNzRZAl8PfsPpWKg6EX3VJ26LXa3YNchQrIKCIs
A7twoGsBQ1df5GDdKnZxVO6Fkwx7yZPmRbHOgAhc+/1X31TVddpoX1tRGyu8HJcVZAUdzvAKsye6
zpRqbuzNGvay1yUd6gmdhmId95eWT0Zp0xkkOhrJcNU2VBgBQk8T1UBrzK41MgLpRhHyyjShaAbi
2lOtkeVW7HSifRGt2eY0lsii6y3wHr0rr1OvWCDsvxs0kPmAIKqD3hDQkabwkm3zioSAArVeRaHf
6wi3aaylBCkd5TRpWQH1qInRIU3325G9I+31eqZVdXYlSouSlgolu25jsnSUehcPj2nbFxcW5bpa
tFcs5YjZo3vQQce7V8uQENhoV6qBd2W7hrfEc5tv8rLIQP+33o2kOs2FCTLDH2zkP4OBZbIfk3SL
R4nIyBmeGZS7ITct1ciEbTTMQdPs+mnRIHB2szC76CvmNPK7IS+MjT4eiBHPd9FUGpyn8TuO6hZb
tUtesIRHK0OrYbukBmCNZGdpROIMJWsoQUb9rHR4YLI0AGTC79GCJtu7QQdVUG95LmBWUBoOg5u+
ArOJ/nXaW3FwRk4vgWFDTMfDLvjQJWcdtN9N4UfFnHtiWhpiW5dMDKBQMRJW/bOhV4ee4IaJ2/tH
SS7MtZuMw3ZMLbpPNJ5vFpUsvQp7EVWwhOse0UNdrQbWUOemUS03qpzq645sVrTr5BTLsiZdkaA1
sTTtWwJ27TbTg00IaQ+hSORflkh6wYm4SzkNhnPPDo+q16f7skkA49Gn3lQXkkkT0Mi1RTBmjNN2
YSuvmaBaErCvAJ5nFVVRYayb1GhvKK1w+0rVMClIdEtVUMqWYYxrpfZIcV5eRgFbeAtT1B4/EeIh
YsnsLuwORXvhgkVW1WHdchUWvTLce0aBJ0fGQxlKmCGo+WMN1yiZOlwZrM3mTQWqZ0o8aYEdAKIr
lJM7rAgOHT0wt14ryFUyekpzuJgXmeMBwCi96cBK9V4jL7MZLUkCELPt5NVsTCJjPdBdh3oiEJdp
IVGw7llXUP1EMppNA0k1p74VrVq1t5aUhSmuIIiWjSPNO+Ugg9HlQqqEbTyoSangsHFf3ILOXEqf
6aIjD8XOK29n2ucdLlAcYGjSXW7lxrcaXCEM/yxhuCv64QxCSLCx2Su3lVmeDQrJE4ZLmBi7ZirI
g3/tGPXeRQM/zfV+WA69jQ9fW6mB/eznHeLqhse1QkA0D8wSBE9VzLpenQelZt7J2jdWddHKFq05
S3RCxLoazGOn4TsV8rMq+RSSiSRn9srmYW/OFA1dVQYhwhvi4ei50LHqYEi4PzDzdnBxtgSsFJNM
5NLSNhXCNYF5EMZFGrkq38p58mhm2dz2SVdwfAVChzZIlNmceje4nr3LgMArhsm6HvXI3I9qH4gE
Ow1QUfWOrTjYFPNCKseVlxOtiFYJlwQFXAx5UuCMolwiDz5dNiVLR5co+b0dwHgXW1oJrHPixS0C
iIA4TAfh74PtRl8trIkTPTLyXas0RJ517laueo+Mg1ZeQfKzYSup51YSW+d60i4dkwpG1PpbWoIr
StnUVbThIbex+uQMBiXtmJlSU4ZLVcAAaNucDbjUywDNzBRzf7XKpZLVshFGa5pV/HRHwy5ise9F
Kv4sW+wQJVAv1vBPBTeZCaq2khGfV6aMEMm2zrPO7jehkB+6OMpmkcKEYtJUBedGmgNr+pKJb5WZ
3XOuK2ddv8hag7E6Np1tTqgNKtAzoVBsUfJkHQ4mWaZxOfNj3TyHN/SQKeHWrzPS0sk1JhaFTNmA
7tuybDkdllUBmoiqWXtKfBkQlrq2LRLrOsn6xoJH3UoFKE3g/AN4u3ZtMLedQdFcF3nLqqIZHUtW
dzRKGjCaRDSpLodnsVZuus5h2QT7cOEXeTgPK5Pqkqrz0GsVQnfjQGwyjLTwq5715guw9aOWPviq
3F0agXwW1epDirT0zLSzO3gGyqYSWjwXWdmz3mwduoC6vpKUepuGwOM80FewUJQYTg07YCYW5JZN
fECLtfHGY8Z6RaDp1Mht5bqJMpw1TkynbbBw2em0vmTrMmT8jXqYTVGKHj8A8cVuJY+XctaIpaJ1
Ft6J4Ru18UvPS7hYKRhUE/qBkRn9anCVh7R19iyPyo2lGktcfsNB9lEbFN15E+5AaT/kWqucC8/O
JkqeZzM9TYezjndikqmFM7ck6vhqPUlxkC2dvjrvK6tekxS1SbUrAxPqXqkqfdq5SroHJHsRYWAN
U8Pf207UTzNUU4tIwSls49s3LctbnuSZrh+JuSZ50YLxdUq9pKTJMRISOuBkYOAA5o6L8VDqDo8N
/DP6w+7kJC+JPfKLZNk8tH35pGBOBn1u7BqrXQGkxYpNCtiUq9DTAiZ/QIWicrrHkcnOQjeGbue3
35AhLj0l52dDjW4/zZpJJ2hX+x1rSlnb5nX0gkp/mCHDwSRN63hjoB41nJhsvol761nSji5NeiCl
S8oQaloUIc8RRAOXyZndTx9CxK77PO7v2tCsV6z8YgBy+iq2cvZn0DIwWKJEiqxq6ml9DDVdvy6B
z1bhfVloSCVt4HyOkTlgb0AQti17kFPbibDKTdA66j5w8tvvpYFIUtduKG1Tvokbi9c1ix656aBn
9i5hPzIJ2DjPQiabVWhbz3T8gcMa9TYvw4s8DJWtGxjawgn6ba8SHeDIYAI0OJxTJ4f2r3TSpdaS
60zM/Aqu8KPogPsHUuKtWi+FoSqxcdf1exp81toKPRtBrvycDkAXzSGRFpgYy21deyADbcj0cMPp
iMFpoqvizGSSWUWgYfRMNOpCKTV4rQD/obUgNyLg4GSL9GKNzziktg9uRE17cOgmZrRUg9hVJmkz
xavawmVnLoh5uKaUbaJtgtln3sfDuTGyREehDZkg5SaBhTIBFYIYaZ6gvpqXDbxPs1Hv9PQZCuXc
7IkcrdiNrVmH33HPlNtSvayoapDXbR/IfCASWZax6npyd94TsFlVnjHlNoVa5I6ER1vaUl/A+hIk
oDjJunFjdWXIsJnYEnqLIbNZIjjg1QSV140IMEA2Ucl6HlnXAsPKGEbl35XUFPd6gR1SdyuS7AV0
LhIF7KXXg51Dh9kuJRxu0wzV75aD9WSETM0+71dGaaB2KzAbSWOBJKrK58xvnH2XuefCJaJizC7r
KgWJciIrW+bdahJk8Jx9dosywsBNoiksSXGYr2yEgnPVjNDJ6fWcrm9+iKM0X1ahGkwJM4nnkhp0
sxTYp1SJS60PXtKWHiv0gY6wZb3e2XFor3QaZdOkUr5JpazuzTFPoy7ys7Zty5nh+5uBu3TaQYZa
JQbtc8LTyjPPiYD4xauwTL0dabEBQkjilegPdRuIFu25NwQbg/qM5MHmK42bLJP2hgqUUzPBYNa2
vEbc0e+rwNYmVTyildzoTMoLiN7jhsQltusQD/XdUHsLEzjEc9uY0ARsUiq0WtyQZkCx0/CvmwJv
m9aYh7wU+Vc7bhaFFj0JYbvsx8VVrkv+CvyHvBQgs8kSrOOL2mBFUhEf50gZSZf2ULIyz2CRRMk5
8kuVZAuehgj/K4sxspArg3wLag9T1DrBDC3luGVo4WvR8izJx27NBnABadRJKuamYzirIiPrTmVM
Q/GdDNyRPbv1cVESjAA7N2OPQPuSTntWrHIP8eXgI3bEdnetghekN1upNAwcMe8CvBgVQKKRVCQc
a6aJmiwevNd0MLAwlJXm07+TwdZhM8oLrnGY3TdhKG1qXQSXikozBDof5O/pyZJgWWxegKoYPK8k
WTWu+wiYoKHNeOkyXBw8KfkWj+RAlS25FWL+L+GEkaaICrasE8b9IZLJ5PJhtgaBtGgif+MGcMjN
pA12Vo9nCWo7YY+Q9T1lWFrljRQk9jy0fGlNC15FzTSYBEaICkYBPfsy1sxNWPUs08JaLKrUV2g4
aQueaJIdipNHbVY50pnAth42RN65gVxv5dDC74q6KTp3q85bZ+Mw2/YaHkPTy5Zpk19BiLYQge9V
WvgrdN4xDV9t8Vpfk8vLwGZFXWR2f9YPbBdgHwSLIXHu+qwApyUsd6JFWXmmtufMRv6OEJj7Uwkm
MlsN1JlQVuGDmkYKPVwEQem04nEbtI4mYiPPSjesl7hB/UKH6uS32nkC1l+Pid6JnHZeBjJK/agl
1b3Tr/QykaZ5qiObyHtWB6l90YAhXIcZ8DpX7RyqpNk3/uwLNfdv4sQVM7IEyCDWYXzjJWNx1FBF
gfMPvM+Rv1YKwdeWG8rIbquYNJOOe8cjFFLU8sbvtQVkQH+ZIeKG7ZwMC8lz8pUwU8p/5IpMVDWL
LoUS3ViNf2l3ZGm4rt/NtYYFCMy7eCHbKblLsX7oSrOG2j1NZJJnnH6jZ+pLjcRip8T6DAMjeAEb
9QSsJ2432wDPG0vdxIXfgjLFIifQh86c10o4xavDAqNB41hm+h7Ob7wNQuesTeSFNWbAtNleDJ61
U2PqSHGA+0QPhudQIhk9lqHVVMUAgtb3oSzV6ctJDO901mMCbPxuQq2KUBDdcpYyf+ScVKPyzGiB
C4ob+A/tt0FNp+B9WE2rWrNqlEcWXP5ZNQjqfkUX7VUrPW8Mn2JjGqmLIEWeGvI0gwJtoWnUxT5t
rZ0O4vGSui22XN8wZ6ymbqqA8AzazagHfN3aITh60LKs2OYuHonaJN+viBwxCcoIREheoniwOlof
hbEzHGPa47g+0GHfOk0t09m26e3brnfd05JAqos+JAEWHeSGPkNVXK9KWdkR96ztHWTRHU4Vrb/q
Iy8jgaFwF5SVsH+OpcfAJctJqs5F2FGll/oQAWhwn7MZ3gWGdNuQ9ba00Hxu3TA7K/1RvGiTMqfS
9Exaxd209mVmBub29CGSNO65EniF6eAzDrUXjz0qwmHUc5OWQL8+OLBKTncJruS70DfRnXpzAgWw
N4B/us40+yriQdi6pT03Snt8qkOKcV1EiSv0qjOUcOUZxPml7cgRY/xcBmxHoVedm3b0LbcbmYi0
gYmszPZqGMtbmizVuh/IVPRSjzxTNP9KKO3yqI5IjgrCi+JRAHZL/DS8YXZWdslo9i7ypSaJ4EpG
WT+PlZ6WjaL1e5t0JmkIy2VXRhYijoJAwbG2oBSXbFGkldxmMI19FIYe/Q/ZKvyV/Nx5krfNG0b7
UJWukoqvRK3PAAfZ+z4O11Lqm0jui3yDAe6rn9dw44mjWqQWNMPWospLluikZVFrakm3wuNADcsT
MNNhc1Ow8Vd9EKcMQYqzQiEyMlwAkfaxZU0bEkBmbEaMGRE8V3KpdstW8RaVp5qXidkvVeBFamop
hzgJv1bDqKBpsvIyCclJadsU2WkdbDOgOusgoVCo+Gm1xdC+TDshn3lJesslgOU3sATvVeVc9fjz
EzqUU8TtMfmpgTGF5EMkGCviJRpdgDxUWDzMyHZuiF0fSY9S2xgElRK0ZhLxssj828olzMVzoAVU
idFQWPXJICNozY2aahdZJBw4XR0fivDRTpOZb4n4GDCaQhMkEqa13H0WVu08EWqwIBCH0cjw05ne
YeKQWkW91xuKw2F1RwqGAztWulazKjuULuOWqSnAUfC5e509XBSY6s+d7ltCU37eeOwuKPn050Ro
BGcdXFC49PeFnJWbFMsY0jwgUI0/gB90EnITkwyeoM7+QRCCAAtjj+lI3xt2+BS7ebROCWc7o9l/
hVseuI9tF4euhfdNrADFoCvmHBvEWGxuS6BKpRdNJFyaq8a+pO4dXknSN8Cx6ZKeYUMgOludNgt3
2M/RTgJKnxLww90GtmlnhOpZoKXpma2Y8SEqb16/EA33BZLsqeQj2DO0xNxKKoJVKWm1ua9pXGQ2
Z9e+aLlJFLfZqZVeTZoarEJLYNnqZLgQLSsoUbKjpFWULi0ZeSN4jl3e0LISrpTu2j64q1sqebIi
n6c0rErwk/Ooy8ntyZSCSpRYnXaK/AmofgOJnISK9xdW9dbSKwS2hgliY6inpgwT0vMp3nVBd667
7Dhd56LwlO6MM2CFDj03agXYSSft5mh+lylv1pQ1jTJDHTp63vPjEMOv6mokHLmrwCgtwgd3HE9M
00mmOVggtwQmITd9t0LHKM1YRporEI6UgOtXIz19AwlWE0mr+dh2BOCgrMA+lLZGXBdxjWcoFesV
kphgktVMDhS7rDGIz54kVciytEy3MnAz8kdiWuolmiwyHSFLbnMd3HWZIZtrGvxm/E1oEis40jUF
ObdTbpuUbVnePlHADFc9wJeF08bWVMkKc6L5Y1yrqNRd1irbTB6CM/bJpLKbvj6FyEUvIslADMcu
BddKV64p6DdUuqmxrnSz7a+1QAsuiFiloAw8Tzb7q7bUeYXsW+jKyIbMxuWZr8ydQewoLmA0CsgW
7NPemjkFEJIMC01PtNU1iDN00sE+1gT2GpUyb2tlL4YaamuJdfEhabMphbhZKPnGVxWPogm8yqzV
ioGptrbKOHjGplyvZN63EW9aEK7M4k8JZ0XgFyuRmtTv4m2Dmg8XraejkR7tkz4lQppYm9TNg/OG
esbU6Cj1llVAUhZyC3qaxiGzICkObLh2hSEw1X/tXKO65c2Camu19CtGJJZaoy4wiPFQZE9beJq4
adT0URN5e3CspYiJyoh0NkCZY7P+MOJL0Lb0OYtlotfZgzClOVyCq1gQdijVRnU+pFBQ8mCa6l40
PXXmwohHPVNaa1UpcEQ14btMOEI5CC3Ymv11rSFAH7GaDJBRf5Z6HQIto30YoUe7wHZmIlVXEjul
XaQ9Sshxl25NRjTgEqbNmmBkG7ZvHxnetkplRg4ldG5jr5pbHu6RhNzLCeGCQMAKn2qIi4I5GoiA
KXs1WyYxJdiq3YIWbM+vXcRKW12DXhvcsnTKZ4iZAybkQp7XxrCyHJVWyZjxR9DVDVLpbmtrXbvt
6RR1pa5C4AnzfYFgZWlbw6OpuslWFmq8PX2W6lmybUPl1s2LbOGo6bBxNT6cPusGIvw6qaeWFJV7
AIpzAzT7stLRCRSK00+FQDZm+S7K6Tq9bLEP0Uk+8XU9ZImBLU9SMxkZLoNy3RcuobkmNvbCtbRJ
l3jdvqB9f7KXJbRXr4bgCSHWWa45xkPJfsWzlYcMAvilCst8a7Y55veW7BpDAo8ajqYCn2JgmQ57
AZ/iQg2+IkvUryqNwDno8AjMatJXRpAa1OhUgPGpvqV+fO+x8l/SfqCqi3qdSXkwF6xtN7TMWH/F
/sZ3u3tNjhnmQHbMbEtlExkHx5M+onN7ytOkLu8HjSAOlNKoy9uEQqZlkb/rERFmB3CrSbeYU4Y6
1pxIgFZvgprim1LpoFp0HuNCNka9SrVtNO02JvceeZ49g4P5FPhDvFQcaQYJX9nog77XHCudlRXu
XRvCS+D3bAwtoJO0i7awL3dZTeplm2Hj1VJW3WpVY9ew0w094xsX3/uGZZIxq+hyUz1ldqjMYfIq
kS3Ewc96deGPwuVEsjLagQBXoxpWcIaPbo6+21qUMdUTv1Ul8sw9esnZdR1Z+ZxYNwZUoK5TVAH+
NEjIWwgBc0/KjoJ5YSuUFdvKwZYeEuQV1w2tvVS/8H0jQp+qr4M9GkjnRi1JE9QZ7ae2gSIFwDC1
0aQ/Ig3PV7K+cSXJ2FPKYtkvpLlfyuLGisyXOEcXxby5jOm8xDWsPLipMKUDarqDTn4fHL0VwiqA
a0gQEo/Cc96Q2ibLKyl+xOiSLhuinj0KshOcJeWqLI15abTLsA7Mp3ZVpsW8Hdr6MhXFmeW1xazQ
pQgmIvVPwBIGOSQNzLDQVlhpC+Usb6p9oGFbjtP7mJLaBDuRyfgC0EVkZgXjnl2eiWiitwk+XNlR
he/FMLtFBzsRRV8c7bukfuoChbqkE67V3rzJFVokuRlKk04LcItDa51XmU5BlXYlK2mgaZat7Nmg
XBRkfm4yvXhwVZmEvjI+r3SxUP3W3ZeWcg5xmwxrOXKIHYr7jediqJcTmX4Y/Sf2f6PmsT1Imimv
i6G8PPkJKk25RqKZritiSA+aFlwF4E1XQ2LcAkGK2FqbPS4V6VlvmSliL8znUm/b2G1abHp0naZG
RLBfUlVHt8irrd/0o4BUfzU+/39DRPn+h4zAkvmJV3JRvxT95UtZU0X8x/946v7LfUnH/4U6llTX
6d970Z8f6DsR5d8wVnTdxl733393qNMJ/9khoiMclvoZCotqfhEoyA1bsWycrieWSpQi63r9b0lR
7C+GYgpoUrrA56nChuAX/nSN/tVV+N1Z/cGV+vPXvPsLnqgHVOPb4PrviTFCwxP9V67BhyP8dA3s
L/jVdIZxjL467hic+j9fAxuoDEZ9WbDYxyOvGa8X/f/+NTg+xz5bM2YO/6l6R81RsZz9tavw4Rg/
XQXliwb0wWbIsJiobB0r+oeroKoq6BwAPSq4Avv1sv8HXQWFO/hXL4L2hQK2GLFhtqbAiPhwKyiK
8sXAJ2Mbug4QxxyRXf9PHocPb+PLaaAaAUoCfOdH7tLpEf0/GBQ08QXcGEeyTKHrr2/1z7eCqX8x
hIwXUKcBgD7hP+8qqJohsPT/lWHhw5X86YGwv6hCxfov6zb3A6Pj+wfidC/gzRLCYMh4vfP+g54G
FeXPXxwZ/+Ul0LQvhkrcvGoob6Ctn+8DywbBJWymIRB7PAwjOeSvPg1/4Ur9c7KdEjn/fJpm/Zfy
j2bjf/WCt/nl9///fW45PTFMIO9eOM66r7/79bEav/7Hu2t0mv9++s+3+fD0e77/+Pc/8Pe/+t3v
evur3r658l+KY/E0AgJGVNr30zyciGn/Kzo+HuPjzwP/aKZ/+/oPFwv/fAL+zYHL8MNxR+jPj7/w
f/63d3//T0/Wnx638Ic0eX/g0xj96wcOj0l5LN9OcXwbmbEY9371yNNj5H+jYuq/O+vXhdYvHzuN
0uL4nL6d5XjW0M0Yp379yEny8lT5T/W7ZYFp2jyRv3rw2Qtuw2Px8nak8bQt4OlvX//9++5tKfNb
+u23acom9fH9ZQf99wl34YKr7j+/ez8VqFbM7L96ZZYvaeG+P2XkwDKj7q8eecUV9/2345xub8T1
n3CnrJ+P3rsbELOq8glDyDrCZZr6759IFsufcP+tk2f/+GEUAevyCe/fOm3f3xYajKW3i/73b+vt
78cmWlCf8Lxsua3qp7B/O8XTfWFwld++8ffPeZcSDfe7y2wL6xPujf3RT96NHgoJKp9wzvtj0RO/
+vz214+XQ7Aq/YS3cH8sy+OTV5cvNDrfHx+g1ts3/v7l3vtP4CSO79Cngr32Jzzhe5+5AA3Zuzsb
l4jyCQ/M3keRxb8sezc2CfhKn3T0tC4+HvpTTjxNqg9jCKRiy/71d/Lw8lgcP6ye2D+ONYJfnQQO
L83x/bwlVOoUn3Hg9rfVcaS0+e+ndY5vf8LTc3hpf9vgiH/p38719GiqyogS//Wr0v62fwHP924a
Y7P6GTP6eOYPOIzeTvP7eY876l8+77SovN+mxyJlpnz/cLK9+rRfMDuGH5991Rixgb96/kgm319x
jbvlEw4bRqxI3u9q4OTanzDInhUv7sdaof4Zb+X5C2z6PmqOH7YJgjrAJ5z3pZc+v/y2JiX3w9xm
Unr69St+ldb/4kakiqh8wlv6+gt+fyOOh/+E9eA1V/+lLF/eLSlwS40lmF+9ya9fuve7SvW1svqr
x72pjt7b2Y1jyvf61K8e9valiJnZ3h2ZqfgT5uJbn53Nh9sb/Nhn3H9/Dn4/lT3+/sLq7qWsfvvD
k6di+Qk3351fPgHa8t+t3L6X2n713bzrIcQl7rt307DFv50z/6jS9M8Wze/rT6+drH/7Aipg44Gf
opdj8Y//DQAA//8=</cx:binary>
              </cx:geoCache>
            </cx:geography>
          </cx:layoutPr>
          <cx:valueColors>
            <cx:minColor>
              <a:srgbClr val="96BEFF"/>
            </cx:minColor>
            <cx:maxColor>
              <a:srgbClr val="0053C6"/>
            </cx:maxColor>
          </cx:valueColors>
        </cx:series>
      </cx:plotAreaRegion>
    </cx:plotArea>
    <cx:legend pos="r" align="min" overlay="0">
      <cx:txPr>
        <a:bodyPr spcFirstLastPara="1" vertOverflow="ellipsis" horzOverflow="overflow" wrap="square" lIns="0" tIns="0" rIns="0" bIns="0" anchor="ctr" anchorCtr="1"/>
        <a:lstStyle/>
        <a:p>
          <a:pPr algn="ctr" rtl="0">
            <a:defRPr>
              <a:solidFill>
                <a:srgbClr val="EFEFEF"/>
              </a:solidFill>
            </a:defRPr>
          </a:pPr>
          <a:endParaRPr lang="en-US" sz="900" b="0" i="0" u="none" strike="noStrike" baseline="0">
            <a:solidFill>
              <a:srgbClr val="EFEFEF"/>
            </a:solidFill>
            <a:latin typeface="Arial"/>
          </a:endParaRPr>
        </a:p>
      </cx:txPr>
    </cx:legend>
  </cx:chart>
  <cx:spPr>
    <a:solidFill>
      <a:srgbClr val="404040"/>
    </a:solidFill>
    <a:ln>
      <a:noFill/>
    </a:ln>
  </cx:spPr>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425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672700" y="1348100"/>
            <a:ext cx="3818100" cy="2265300"/>
          </a:xfrm>
          <a:prstGeom prst="rect">
            <a:avLst/>
          </a:prstGeom>
        </p:spPr>
        <p:txBody>
          <a:bodyPr spcFirstLastPara="1" wrap="square" lIns="0" tIns="0" rIns="0" bIns="0" anchor="b" anchorCtr="0">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703400" y="3850775"/>
            <a:ext cx="3756600" cy="2736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flipH="1">
            <a:off x="5874450" y="3768125"/>
            <a:ext cx="2304900" cy="438900"/>
          </a:xfrm>
          <a:prstGeom prst="rect">
            <a:avLst/>
          </a:prstGeom>
          <a:gradFill>
            <a:gsLst>
              <a:gs pos="0">
                <a:srgbClr val="ECE2B2">
                  <a:alpha val="29803"/>
                </a:srgbClr>
              </a:gs>
              <a:gs pos="100000">
                <a:srgbClr val="0B5C96">
                  <a:alpha val="40784"/>
                </a:srgbClr>
              </a:gs>
            </a:gsLst>
            <a:lin ang="10801400" scaled="0"/>
          </a:gra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atin typeface="DM Serif Display"/>
                <a:ea typeface="DM Serif Display"/>
                <a:cs typeface="DM Serif Display"/>
                <a:sym typeface="DM Serif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00671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0404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microsoft.com/office/2014/relationships/chartEx" Target="../charts/chartEx1.xml"/><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8" name="Google Shape;458;p30"/>
          <p:cNvSpPr txBox="1">
            <a:spLocks noGrp="1"/>
          </p:cNvSpPr>
          <p:nvPr>
            <p:ph type="ctrTitle"/>
          </p:nvPr>
        </p:nvSpPr>
        <p:spPr>
          <a:xfrm flipH="1">
            <a:off x="672700" y="1348100"/>
            <a:ext cx="3818100" cy="2265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bg1"/>
                </a:solidFill>
              </a:rPr>
              <a:t>Digital Music Store Investigation</a:t>
            </a:r>
          </a:p>
        </p:txBody>
      </p:sp>
      <p:cxnSp>
        <p:nvCxnSpPr>
          <p:cNvPr id="460" name="Google Shape;460;p30"/>
          <p:cNvCxnSpPr/>
          <p:nvPr/>
        </p:nvCxnSpPr>
        <p:spPr>
          <a:xfrm rot="10800000">
            <a:off x="752600" y="3665300"/>
            <a:ext cx="3658200" cy="0"/>
          </a:xfrm>
          <a:prstGeom prst="straightConnector1">
            <a:avLst/>
          </a:prstGeom>
          <a:noFill/>
          <a:ln w="9525" cap="flat" cmpd="sng">
            <a:solidFill>
              <a:schemeClr val="lt1"/>
            </a:solidFill>
            <a:prstDash val="solid"/>
            <a:round/>
            <a:headEnd type="none" w="med" len="med"/>
            <a:tailEnd type="none" w="med" len="med"/>
          </a:ln>
        </p:spPr>
      </p:cxnSp>
      <p:cxnSp>
        <p:nvCxnSpPr>
          <p:cNvPr id="501" name="Google Shape;501;p30"/>
          <p:cNvCxnSpPr/>
          <p:nvPr/>
        </p:nvCxnSpPr>
        <p:spPr>
          <a:xfrm rot="10800000">
            <a:off x="348450" y="2571750"/>
            <a:ext cx="777000" cy="0"/>
          </a:xfrm>
          <a:prstGeom prst="straightConnector1">
            <a:avLst/>
          </a:prstGeom>
          <a:noFill/>
          <a:ln w="9525" cap="flat" cmpd="sng">
            <a:solidFill>
              <a:schemeClr val="lt1"/>
            </a:solidFill>
            <a:prstDash val="solid"/>
            <a:round/>
            <a:headEnd type="none" w="med" len="med"/>
            <a:tailEnd type="none" w="med" len="med"/>
          </a:ln>
        </p:spPr>
      </p:cxnSp>
      <p:cxnSp>
        <p:nvCxnSpPr>
          <p:cNvPr id="502" name="Google Shape;502;p30"/>
          <p:cNvCxnSpPr/>
          <p:nvPr/>
        </p:nvCxnSpPr>
        <p:spPr>
          <a:xfrm rot="10800000">
            <a:off x="4132750" y="2571750"/>
            <a:ext cx="777000" cy="0"/>
          </a:xfrm>
          <a:prstGeom prst="straightConnector1">
            <a:avLst/>
          </a:prstGeom>
          <a:noFill/>
          <a:ln w="9525" cap="flat" cmpd="sng">
            <a:solidFill>
              <a:schemeClr val="lt1"/>
            </a:solidFill>
            <a:prstDash val="solid"/>
            <a:round/>
            <a:headEnd type="none" w="med" len="med"/>
            <a:tailEnd type="none" w="med" len="med"/>
          </a:ln>
        </p:spPr>
      </p:cxnSp>
      <p:grpSp>
        <p:nvGrpSpPr>
          <p:cNvPr id="503" name="Google Shape;503;p30"/>
          <p:cNvGrpSpPr/>
          <p:nvPr/>
        </p:nvGrpSpPr>
        <p:grpSpPr>
          <a:xfrm>
            <a:off x="5661062" y="3427112"/>
            <a:ext cx="2731675" cy="395497"/>
            <a:chOff x="1899325" y="4226225"/>
            <a:chExt cx="3362475" cy="486825"/>
          </a:xfrm>
        </p:grpSpPr>
        <p:sp>
          <p:nvSpPr>
            <p:cNvPr id="504" name="Google Shape;504;p30"/>
            <p:cNvSpPr/>
            <p:nvPr/>
          </p:nvSpPr>
          <p:spPr>
            <a:xfrm>
              <a:off x="2013050" y="4467450"/>
              <a:ext cx="3099650" cy="4350"/>
            </a:xfrm>
            <a:custGeom>
              <a:avLst/>
              <a:gdLst/>
              <a:ahLst/>
              <a:cxnLst/>
              <a:rect l="l" t="t" r="r" b="b"/>
              <a:pathLst>
                <a:path w="123986" h="174" extrusionOk="0">
                  <a:moveTo>
                    <a:pt x="1" y="1"/>
                  </a:moveTo>
                  <a:lnTo>
                    <a:pt x="1" y="174"/>
                  </a:lnTo>
                  <a:lnTo>
                    <a:pt x="123985" y="174"/>
                  </a:lnTo>
                  <a:lnTo>
                    <a:pt x="123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71025" y="4424225"/>
              <a:ext cx="90775" cy="90800"/>
            </a:xfrm>
            <a:custGeom>
              <a:avLst/>
              <a:gdLst/>
              <a:ahLst/>
              <a:cxnLst/>
              <a:rect l="l" t="t" r="r" b="b"/>
              <a:pathLst>
                <a:path w="3631" h="3632" extrusionOk="0">
                  <a:moveTo>
                    <a:pt x="1815" y="1"/>
                  </a:moveTo>
                  <a:cubicBezTo>
                    <a:pt x="810" y="1"/>
                    <a:pt x="0" y="812"/>
                    <a:pt x="0" y="1816"/>
                  </a:cubicBezTo>
                  <a:cubicBezTo>
                    <a:pt x="0" y="2822"/>
                    <a:pt x="810" y="3632"/>
                    <a:pt x="1815" y="3632"/>
                  </a:cubicBezTo>
                  <a:cubicBezTo>
                    <a:pt x="2820" y="3632"/>
                    <a:pt x="3631" y="2822"/>
                    <a:pt x="3631" y="1816"/>
                  </a:cubicBezTo>
                  <a:cubicBezTo>
                    <a:pt x="3631" y="812"/>
                    <a:pt x="2820" y="1"/>
                    <a:pt x="1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1899325" y="4427475"/>
              <a:ext cx="82950" cy="87550"/>
            </a:xfrm>
            <a:custGeom>
              <a:avLst/>
              <a:gdLst/>
              <a:ahLst/>
              <a:cxnLst/>
              <a:rect l="l" t="t" r="r" b="b"/>
              <a:pathLst>
                <a:path w="3318" h="3502" extrusionOk="0">
                  <a:moveTo>
                    <a:pt x="1805" y="1"/>
                  </a:moveTo>
                  <a:lnTo>
                    <a:pt x="1805" y="1"/>
                  </a:lnTo>
                  <a:cubicBezTo>
                    <a:pt x="2356" y="574"/>
                    <a:pt x="2485" y="1470"/>
                    <a:pt x="2053" y="2183"/>
                  </a:cubicBezTo>
                  <a:cubicBezTo>
                    <a:pt x="1711" y="2735"/>
                    <a:pt x="1122" y="3041"/>
                    <a:pt x="522" y="3041"/>
                  </a:cubicBezTo>
                  <a:cubicBezTo>
                    <a:pt x="347" y="3041"/>
                    <a:pt x="171" y="3015"/>
                    <a:pt x="0" y="2961"/>
                  </a:cubicBezTo>
                  <a:lnTo>
                    <a:pt x="0" y="2961"/>
                  </a:lnTo>
                  <a:cubicBezTo>
                    <a:pt x="98" y="3069"/>
                    <a:pt x="216" y="3167"/>
                    <a:pt x="346" y="3242"/>
                  </a:cubicBezTo>
                  <a:cubicBezTo>
                    <a:pt x="637" y="3418"/>
                    <a:pt x="959" y="3502"/>
                    <a:pt x="1277" y="3502"/>
                  </a:cubicBezTo>
                  <a:cubicBezTo>
                    <a:pt x="1881" y="3502"/>
                    <a:pt x="2470" y="3200"/>
                    <a:pt x="2810" y="2648"/>
                  </a:cubicBezTo>
                  <a:cubicBezTo>
                    <a:pt x="3318" y="1806"/>
                    <a:pt x="3059" y="703"/>
                    <a:pt x="2216" y="185"/>
                  </a:cubicBezTo>
                  <a:cubicBezTo>
                    <a:pt x="2075" y="109"/>
                    <a:pt x="1945" y="44"/>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872975" y="4348350"/>
              <a:ext cx="19750" cy="242850"/>
            </a:xfrm>
            <a:custGeom>
              <a:avLst/>
              <a:gdLst/>
              <a:ahLst/>
              <a:cxnLst/>
              <a:rect l="l" t="t" r="r" b="b"/>
              <a:pathLst>
                <a:path w="790" h="9714" extrusionOk="0">
                  <a:moveTo>
                    <a:pt x="389" y="0"/>
                  </a:moveTo>
                  <a:cubicBezTo>
                    <a:pt x="173" y="0"/>
                    <a:pt x="0" y="173"/>
                    <a:pt x="0" y="389"/>
                  </a:cubicBezTo>
                  <a:lnTo>
                    <a:pt x="0" y="9315"/>
                  </a:lnTo>
                  <a:cubicBezTo>
                    <a:pt x="0" y="9531"/>
                    <a:pt x="173" y="9714"/>
                    <a:pt x="389" y="9714"/>
                  </a:cubicBezTo>
                  <a:lnTo>
                    <a:pt x="401" y="9714"/>
                  </a:lnTo>
                  <a:cubicBezTo>
                    <a:pt x="617" y="9714"/>
                    <a:pt x="790" y="9531"/>
                    <a:pt x="790" y="9315"/>
                  </a:cubicBezTo>
                  <a:lnTo>
                    <a:pt x="790" y="389"/>
                  </a:lnTo>
                  <a:cubicBezTo>
                    <a:pt x="79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4065050" y="4294025"/>
              <a:ext cx="19750" cy="351225"/>
            </a:xfrm>
            <a:custGeom>
              <a:avLst/>
              <a:gdLst/>
              <a:ahLst/>
              <a:cxnLst/>
              <a:rect l="l" t="t" r="r" b="b"/>
              <a:pathLst>
                <a:path w="790" h="14049" extrusionOk="0">
                  <a:moveTo>
                    <a:pt x="390" y="1"/>
                  </a:moveTo>
                  <a:cubicBezTo>
                    <a:pt x="174" y="1"/>
                    <a:pt x="1" y="185"/>
                    <a:pt x="1" y="401"/>
                  </a:cubicBezTo>
                  <a:lnTo>
                    <a:pt x="1" y="13649"/>
                  </a:lnTo>
                  <a:cubicBezTo>
                    <a:pt x="1" y="13865"/>
                    <a:pt x="174" y="14048"/>
                    <a:pt x="390" y="14048"/>
                  </a:cubicBezTo>
                  <a:lnTo>
                    <a:pt x="400" y="14048"/>
                  </a:lnTo>
                  <a:cubicBezTo>
                    <a:pt x="616" y="14048"/>
                    <a:pt x="789" y="13865"/>
                    <a:pt x="789" y="13649"/>
                  </a:cubicBezTo>
                  <a:lnTo>
                    <a:pt x="789" y="401"/>
                  </a:lnTo>
                  <a:cubicBezTo>
                    <a:pt x="789" y="185"/>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4641000" y="4252425"/>
              <a:ext cx="20000" cy="427125"/>
            </a:xfrm>
            <a:custGeom>
              <a:avLst/>
              <a:gdLst/>
              <a:ahLst/>
              <a:cxnLst/>
              <a:rect l="l" t="t" r="r" b="b"/>
              <a:pathLst>
                <a:path w="800" h="17085" extrusionOk="0">
                  <a:moveTo>
                    <a:pt x="389" y="1"/>
                  </a:moveTo>
                  <a:cubicBezTo>
                    <a:pt x="173" y="1"/>
                    <a:pt x="0" y="185"/>
                    <a:pt x="0" y="401"/>
                  </a:cubicBezTo>
                  <a:lnTo>
                    <a:pt x="0" y="16696"/>
                  </a:lnTo>
                  <a:cubicBezTo>
                    <a:pt x="0" y="16912"/>
                    <a:pt x="173" y="17085"/>
                    <a:pt x="389" y="17085"/>
                  </a:cubicBezTo>
                  <a:lnTo>
                    <a:pt x="411" y="17085"/>
                  </a:lnTo>
                  <a:cubicBezTo>
                    <a:pt x="627" y="17085"/>
                    <a:pt x="800" y="16912"/>
                    <a:pt x="800" y="16696"/>
                  </a:cubicBezTo>
                  <a:lnTo>
                    <a:pt x="800" y="401"/>
                  </a:lnTo>
                  <a:cubicBezTo>
                    <a:pt x="800" y="185"/>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3904850" y="4315650"/>
              <a:ext cx="20025" cy="307975"/>
            </a:xfrm>
            <a:custGeom>
              <a:avLst/>
              <a:gdLst/>
              <a:ahLst/>
              <a:cxnLst/>
              <a:rect l="l" t="t" r="r" b="b"/>
              <a:pathLst>
                <a:path w="801" h="12319" extrusionOk="0">
                  <a:moveTo>
                    <a:pt x="401" y="0"/>
                  </a:moveTo>
                  <a:cubicBezTo>
                    <a:pt x="185" y="0"/>
                    <a:pt x="0" y="173"/>
                    <a:pt x="0" y="389"/>
                  </a:cubicBezTo>
                  <a:lnTo>
                    <a:pt x="0" y="11930"/>
                  </a:lnTo>
                  <a:cubicBezTo>
                    <a:pt x="0" y="12146"/>
                    <a:pt x="185" y="12319"/>
                    <a:pt x="401" y="12319"/>
                  </a:cubicBezTo>
                  <a:lnTo>
                    <a:pt x="411" y="12319"/>
                  </a:lnTo>
                  <a:cubicBezTo>
                    <a:pt x="627" y="12319"/>
                    <a:pt x="800" y="12146"/>
                    <a:pt x="800" y="11930"/>
                  </a:cubicBezTo>
                  <a:lnTo>
                    <a:pt x="800" y="389"/>
                  </a:lnTo>
                  <a:cubicBezTo>
                    <a:pt x="800" y="173"/>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3744925" y="4277825"/>
              <a:ext cx="20025" cy="383900"/>
            </a:xfrm>
            <a:custGeom>
              <a:avLst/>
              <a:gdLst/>
              <a:ahLst/>
              <a:cxnLst/>
              <a:rect l="l" t="t" r="r" b="b"/>
              <a:pathLst>
                <a:path w="801" h="15356" extrusionOk="0">
                  <a:moveTo>
                    <a:pt x="390" y="0"/>
                  </a:moveTo>
                  <a:cubicBezTo>
                    <a:pt x="173" y="0"/>
                    <a:pt x="1" y="173"/>
                    <a:pt x="1" y="389"/>
                  </a:cubicBezTo>
                  <a:lnTo>
                    <a:pt x="1" y="14955"/>
                  </a:lnTo>
                  <a:cubicBezTo>
                    <a:pt x="1" y="15171"/>
                    <a:pt x="173" y="15356"/>
                    <a:pt x="390" y="15356"/>
                  </a:cubicBezTo>
                  <a:lnTo>
                    <a:pt x="401" y="15356"/>
                  </a:lnTo>
                  <a:cubicBezTo>
                    <a:pt x="617" y="15356"/>
                    <a:pt x="800" y="15171"/>
                    <a:pt x="800" y="14955"/>
                  </a:cubicBezTo>
                  <a:lnTo>
                    <a:pt x="800" y="389"/>
                  </a:lnTo>
                  <a:cubicBezTo>
                    <a:pt x="80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4160950" y="4277825"/>
              <a:ext cx="20000" cy="383900"/>
            </a:xfrm>
            <a:custGeom>
              <a:avLst/>
              <a:gdLst/>
              <a:ahLst/>
              <a:cxnLst/>
              <a:rect l="l" t="t" r="r" b="b"/>
              <a:pathLst>
                <a:path w="800" h="15356" extrusionOk="0">
                  <a:moveTo>
                    <a:pt x="389" y="0"/>
                  </a:moveTo>
                  <a:cubicBezTo>
                    <a:pt x="173" y="0"/>
                    <a:pt x="0" y="173"/>
                    <a:pt x="0" y="389"/>
                  </a:cubicBezTo>
                  <a:lnTo>
                    <a:pt x="0" y="14955"/>
                  </a:lnTo>
                  <a:cubicBezTo>
                    <a:pt x="0" y="15171"/>
                    <a:pt x="173" y="15356"/>
                    <a:pt x="389" y="15356"/>
                  </a:cubicBezTo>
                  <a:lnTo>
                    <a:pt x="400" y="15356"/>
                  </a:lnTo>
                  <a:cubicBezTo>
                    <a:pt x="617" y="15356"/>
                    <a:pt x="800" y="15171"/>
                    <a:pt x="800" y="14955"/>
                  </a:cubicBezTo>
                  <a:lnTo>
                    <a:pt x="800" y="389"/>
                  </a:lnTo>
                  <a:cubicBezTo>
                    <a:pt x="800" y="173"/>
                    <a:pt x="617"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4321150" y="4277825"/>
              <a:ext cx="19725" cy="383900"/>
            </a:xfrm>
            <a:custGeom>
              <a:avLst/>
              <a:gdLst/>
              <a:ahLst/>
              <a:cxnLst/>
              <a:rect l="l" t="t" r="r" b="b"/>
              <a:pathLst>
                <a:path w="789" h="15356" extrusionOk="0">
                  <a:moveTo>
                    <a:pt x="389" y="0"/>
                  </a:moveTo>
                  <a:cubicBezTo>
                    <a:pt x="173" y="0"/>
                    <a:pt x="0" y="173"/>
                    <a:pt x="0" y="389"/>
                  </a:cubicBezTo>
                  <a:lnTo>
                    <a:pt x="0" y="14955"/>
                  </a:lnTo>
                  <a:cubicBezTo>
                    <a:pt x="0" y="15171"/>
                    <a:pt x="173" y="15356"/>
                    <a:pt x="389" y="15356"/>
                  </a:cubicBezTo>
                  <a:lnTo>
                    <a:pt x="400" y="15356"/>
                  </a:lnTo>
                  <a:cubicBezTo>
                    <a:pt x="616" y="15356"/>
                    <a:pt x="789" y="15171"/>
                    <a:pt x="789" y="14955"/>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4705000" y="4277825"/>
              <a:ext cx="20025" cy="383900"/>
            </a:xfrm>
            <a:custGeom>
              <a:avLst/>
              <a:gdLst/>
              <a:ahLst/>
              <a:cxnLst/>
              <a:rect l="l" t="t" r="r" b="b"/>
              <a:pathLst>
                <a:path w="801" h="15356" extrusionOk="0">
                  <a:moveTo>
                    <a:pt x="390" y="0"/>
                  </a:moveTo>
                  <a:cubicBezTo>
                    <a:pt x="174" y="0"/>
                    <a:pt x="1" y="173"/>
                    <a:pt x="1" y="389"/>
                  </a:cubicBezTo>
                  <a:lnTo>
                    <a:pt x="1" y="14955"/>
                  </a:lnTo>
                  <a:cubicBezTo>
                    <a:pt x="1" y="15171"/>
                    <a:pt x="174" y="15356"/>
                    <a:pt x="390" y="15356"/>
                  </a:cubicBezTo>
                  <a:lnTo>
                    <a:pt x="401" y="15356"/>
                  </a:lnTo>
                  <a:cubicBezTo>
                    <a:pt x="617" y="15356"/>
                    <a:pt x="800" y="15171"/>
                    <a:pt x="800" y="14955"/>
                  </a:cubicBezTo>
                  <a:lnTo>
                    <a:pt x="800" y="389"/>
                  </a:lnTo>
                  <a:cubicBezTo>
                    <a:pt x="80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4609125" y="4277825"/>
              <a:ext cx="19725" cy="383900"/>
            </a:xfrm>
            <a:custGeom>
              <a:avLst/>
              <a:gdLst/>
              <a:ahLst/>
              <a:cxnLst/>
              <a:rect l="l" t="t" r="r" b="b"/>
              <a:pathLst>
                <a:path w="789" h="15356" extrusionOk="0">
                  <a:moveTo>
                    <a:pt x="389" y="0"/>
                  </a:moveTo>
                  <a:cubicBezTo>
                    <a:pt x="173" y="0"/>
                    <a:pt x="0" y="173"/>
                    <a:pt x="0" y="389"/>
                  </a:cubicBezTo>
                  <a:lnTo>
                    <a:pt x="0" y="14955"/>
                  </a:lnTo>
                  <a:cubicBezTo>
                    <a:pt x="0" y="15171"/>
                    <a:pt x="173" y="15356"/>
                    <a:pt x="389" y="15356"/>
                  </a:cubicBezTo>
                  <a:lnTo>
                    <a:pt x="400" y="15356"/>
                  </a:lnTo>
                  <a:cubicBezTo>
                    <a:pt x="616" y="15356"/>
                    <a:pt x="789" y="15171"/>
                    <a:pt x="789" y="14955"/>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4737175" y="4335900"/>
              <a:ext cx="19725" cy="267725"/>
            </a:xfrm>
            <a:custGeom>
              <a:avLst/>
              <a:gdLst/>
              <a:ahLst/>
              <a:cxnLst/>
              <a:rect l="l" t="t" r="r" b="b"/>
              <a:pathLst>
                <a:path w="789" h="10709" extrusionOk="0">
                  <a:moveTo>
                    <a:pt x="389" y="1"/>
                  </a:moveTo>
                  <a:cubicBezTo>
                    <a:pt x="173" y="1"/>
                    <a:pt x="0" y="174"/>
                    <a:pt x="0" y="390"/>
                  </a:cubicBezTo>
                  <a:lnTo>
                    <a:pt x="0" y="10310"/>
                  </a:lnTo>
                  <a:cubicBezTo>
                    <a:pt x="0" y="10526"/>
                    <a:pt x="173" y="10709"/>
                    <a:pt x="389" y="10709"/>
                  </a:cubicBezTo>
                  <a:lnTo>
                    <a:pt x="400" y="10709"/>
                  </a:lnTo>
                  <a:cubicBezTo>
                    <a:pt x="616" y="10709"/>
                    <a:pt x="789" y="10526"/>
                    <a:pt x="789" y="10310"/>
                  </a:cubicBezTo>
                  <a:lnTo>
                    <a:pt x="789" y="390"/>
                  </a:lnTo>
                  <a:cubicBezTo>
                    <a:pt x="789"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3713050" y="4335900"/>
              <a:ext cx="19750" cy="267725"/>
            </a:xfrm>
            <a:custGeom>
              <a:avLst/>
              <a:gdLst/>
              <a:ahLst/>
              <a:cxnLst/>
              <a:rect l="l" t="t" r="r" b="b"/>
              <a:pathLst>
                <a:path w="790" h="10709" extrusionOk="0">
                  <a:moveTo>
                    <a:pt x="389" y="1"/>
                  </a:moveTo>
                  <a:cubicBezTo>
                    <a:pt x="173" y="1"/>
                    <a:pt x="0" y="174"/>
                    <a:pt x="0" y="390"/>
                  </a:cubicBezTo>
                  <a:lnTo>
                    <a:pt x="0" y="10310"/>
                  </a:lnTo>
                  <a:cubicBezTo>
                    <a:pt x="0" y="10526"/>
                    <a:pt x="173" y="10709"/>
                    <a:pt x="389" y="10709"/>
                  </a:cubicBezTo>
                  <a:lnTo>
                    <a:pt x="401" y="10709"/>
                  </a:lnTo>
                  <a:cubicBezTo>
                    <a:pt x="617" y="10709"/>
                    <a:pt x="790" y="10526"/>
                    <a:pt x="790" y="10310"/>
                  </a:cubicBezTo>
                  <a:lnTo>
                    <a:pt x="790" y="390"/>
                  </a:lnTo>
                  <a:cubicBezTo>
                    <a:pt x="79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3680900" y="4391275"/>
              <a:ext cx="20025" cy="157000"/>
            </a:xfrm>
            <a:custGeom>
              <a:avLst/>
              <a:gdLst/>
              <a:ahLst/>
              <a:cxnLst/>
              <a:rect l="l" t="t" r="r" b="b"/>
              <a:pathLst>
                <a:path w="801" h="6280" extrusionOk="0">
                  <a:moveTo>
                    <a:pt x="390" y="1"/>
                  </a:moveTo>
                  <a:cubicBezTo>
                    <a:pt x="174" y="1"/>
                    <a:pt x="1" y="174"/>
                    <a:pt x="1" y="390"/>
                  </a:cubicBezTo>
                  <a:lnTo>
                    <a:pt x="1" y="5879"/>
                  </a:lnTo>
                  <a:cubicBezTo>
                    <a:pt x="1" y="6095"/>
                    <a:pt x="174" y="6279"/>
                    <a:pt x="390" y="6279"/>
                  </a:cubicBezTo>
                  <a:lnTo>
                    <a:pt x="400" y="6279"/>
                  </a:lnTo>
                  <a:cubicBezTo>
                    <a:pt x="616" y="6279"/>
                    <a:pt x="801" y="6095"/>
                    <a:pt x="801" y="5879"/>
                  </a:cubicBezTo>
                  <a:lnTo>
                    <a:pt x="801" y="390"/>
                  </a:lnTo>
                  <a:cubicBezTo>
                    <a:pt x="801"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3649025" y="4401825"/>
              <a:ext cx="19750" cy="135625"/>
            </a:xfrm>
            <a:custGeom>
              <a:avLst/>
              <a:gdLst/>
              <a:ahLst/>
              <a:cxnLst/>
              <a:rect l="l" t="t" r="r" b="b"/>
              <a:pathLst>
                <a:path w="790" h="5425" extrusionOk="0">
                  <a:moveTo>
                    <a:pt x="390" y="1"/>
                  </a:moveTo>
                  <a:cubicBezTo>
                    <a:pt x="174" y="1"/>
                    <a:pt x="1" y="184"/>
                    <a:pt x="1" y="400"/>
                  </a:cubicBezTo>
                  <a:lnTo>
                    <a:pt x="1" y="5025"/>
                  </a:lnTo>
                  <a:cubicBezTo>
                    <a:pt x="1" y="5241"/>
                    <a:pt x="174" y="5425"/>
                    <a:pt x="390" y="5425"/>
                  </a:cubicBezTo>
                  <a:lnTo>
                    <a:pt x="400" y="5425"/>
                  </a:lnTo>
                  <a:cubicBezTo>
                    <a:pt x="616" y="5425"/>
                    <a:pt x="789" y="5241"/>
                    <a:pt x="789" y="5025"/>
                  </a:cubicBezTo>
                  <a:lnTo>
                    <a:pt x="789" y="400"/>
                  </a:lnTo>
                  <a:cubicBezTo>
                    <a:pt x="789" y="18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3521000" y="4421000"/>
              <a:ext cx="19725" cy="97275"/>
            </a:xfrm>
            <a:custGeom>
              <a:avLst/>
              <a:gdLst/>
              <a:ahLst/>
              <a:cxnLst/>
              <a:rect l="l" t="t" r="r" b="b"/>
              <a:pathLst>
                <a:path w="789" h="3891" extrusionOk="0">
                  <a:moveTo>
                    <a:pt x="389" y="0"/>
                  </a:moveTo>
                  <a:cubicBezTo>
                    <a:pt x="173" y="0"/>
                    <a:pt x="0" y="173"/>
                    <a:pt x="0" y="389"/>
                  </a:cubicBezTo>
                  <a:lnTo>
                    <a:pt x="0" y="3501"/>
                  </a:lnTo>
                  <a:cubicBezTo>
                    <a:pt x="0" y="3717"/>
                    <a:pt x="173" y="3890"/>
                    <a:pt x="389" y="3890"/>
                  </a:cubicBezTo>
                  <a:lnTo>
                    <a:pt x="399" y="3890"/>
                  </a:lnTo>
                  <a:cubicBezTo>
                    <a:pt x="616" y="3890"/>
                    <a:pt x="788" y="3717"/>
                    <a:pt x="788" y="3501"/>
                  </a:cubicBezTo>
                  <a:lnTo>
                    <a:pt x="788" y="389"/>
                  </a:lnTo>
                  <a:cubicBezTo>
                    <a:pt x="788" y="173"/>
                    <a:pt x="616"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4928975" y="4432075"/>
              <a:ext cx="20000" cy="75400"/>
            </a:xfrm>
            <a:custGeom>
              <a:avLst/>
              <a:gdLst/>
              <a:ahLst/>
              <a:cxnLst/>
              <a:rect l="l" t="t" r="r" b="b"/>
              <a:pathLst>
                <a:path w="800" h="3016" extrusionOk="0">
                  <a:moveTo>
                    <a:pt x="400" y="1"/>
                  </a:moveTo>
                  <a:cubicBezTo>
                    <a:pt x="183" y="1"/>
                    <a:pt x="0" y="174"/>
                    <a:pt x="0" y="390"/>
                  </a:cubicBezTo>
                  <a:lnTo>
                    <a:pt x="0" y="2616"/>
                  </a:lnTo>
                  <a:cubicBezTo>
                    <a:pt x="0" y="2832"/>
                    <a:pt x="183" y="3015"/>
                    <a:pt x="400" y="3015"/>
                  </a:cubicBezTo>
                  <a:lnTo>
                    <a:pt x="411" y="3015"/>
                  </a:lnTo>
                  <a:cubicBezTo>
                    <a:pt x="627" y="3015"/>
                    <a:pt x="800" y="2832"/>
                    <a:pt x="800" y="2616"/>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3616875" y="4365875"/>
              <a:ext cx="20025" cy="207500"/>
            </a:xfrm>
            <a:custGeom>
              <a:avLst/>
              <a:gdLst/>
              <a:ahLst/>
              <a:cxnLst/>
              <a:rect l="l" t="t" r="r" b="b"/>
              <a:pathLst>
                <a:path w="801" h="8300" extrusionOk="0">
                  <a:moveTo>
                    <a:pt x="390" y="1"/>
                  </a:moveTo>
                  <a:cubicBezTo>
                    <a:pt x="174" y="1"/>
                    <a:pt x="1" y="174"/>
                    <a:pt x="1" y="390"/>
                  </a:cubicBezTo>
                  <a:lnTo>
                    <a:pt x="1" y="7911"/>
                  </a:lnTo>
                  <a:cubicBezTo>
                    <a:pt x="1" y="8127"/>
                    <a:pt x="174" y="8300"/>
                    <a:pt x="390" y="8300"/>
                  </a:cubicBezTo>
                  <a:lnTo>
                    <a:pt x="401" y="8300"/>
                  </a:lnTo>
                  <a:cubicBezTo>
                    <a:pt x="617" y="8300"/>
                    <a:pt x="800" y="8127"/>
                    <a:pt x="800" y="7911"/>
                  </a:cubicBezTo>
                  <a:lnTo>
                    <a:pt x="800" y="390"/>
                  </a:lnTo>
                  <a:cubicBezTo>
                    <a:pt x="80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4864925" y="4393450"/>
              <a:ext cx="20025" cy="152375"/>
            </a:xfrm>
            <a:custGeom>
              <a:avLst/>
              <a:gdLst/>
              <a:ahLst/>
              <a:cxnLst/>
              <a:rect l="l" t="t" r="r" b="b"/>
              <a:pathLst>
                <a:path w="801" h="6095" extrusionOk="0">
                  <a:moveTo>
                    <a:pt x="401" y="0"/>
                  </a:moveTo>
                  <a:cubicBezTo>
                    <a:pt x="185" y="0"/>
                    <a:pt x="1" y="184"/>
                    <a:pt x="1" y="400"/>
                  </a:cubicBezTo>
                  <a:lnTo>
                    <a:pt x="1" y="5695"/>
                  </a:lnTo>
                  <a:cubicBezTo>
                    <a:pt x="1" y="5911"/>
                    <a:pt x="185" y="6095"/>
                    <a:pt x="401" y="6095"/>
                  </a:cubicBezTo>
                  <a:lnTo>
                    <a:pt x="411" y="6095"/>
                  </a:lnTo>
                  <a:cubicBezTo>
                    <a:pt x="628" y="6095"/>
                    <a:pt x="800" y="5911"/>
                    <a:pt x="800" y="5695"/>
                  </a:cubicBezTo>
                  <a:lnTo>
                    <a:pt x="800" y="400"/>
                  </a:lnTo>
                  <a:cubicBezTo>
                    <a:pt x="800" y="184"/>
                    <a:pt x="628"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4897100" y="4415050"/>
              <a:ext cx="20000" cy="109175"/>
            </a:xfrm>
            <a:custGeom>
              <a:avLst/>
              <a:gdLst/>
              <a:ahLst/>
              <a:cxnLst/>
              <a:rect l="l" t="t" r="r" b="b"/>
              <a:pathLst>
                <a:path w="800" h="4367" extrusionOk="0">
                  <a:moveTo>
                    <a:pt x="389" y="1"/>
                  </a:moveTo>
                  <a:cubicBezTo>
                    <a:pt x="173" y="1"/>
                    <a:pt x="0" y="173"/>
                    <a:pt x="0" y="390"/>
                  </a:cubicBezTo>
                  <a:lnTo>
                    <a:pt x="0" y="3977"/>
                  </a:lnTo>
                  <a:cubicBezTo>
                    <a:pt x="0" y="4193"/>
                    <a:pt x="173" y="4366"/>
                    <a:pt x="389" y="4366"/>
                  </a:cubicBezTo>
                  <a:lnTo>
                    <a:pt x="400" y="4366"/>
                  </a:lnTo>
                  <a:cubicBezTo>
                    <a:pt x="616" y="4366"/>
                    <a:pt x="800" y="4193"/>
                    <a:pt x="800" y="3977"/>
                  </a:cubicBezTo>
                  <a:lnTo>
                    <a:pt x="800" y="390"/>
                  </a:lnTo>
                  <a:cubicBezTo>
                    <a:pt x="800" y="173"/>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4833050" y="4373725"/>
              <a:ext cx="20025" cy="191825"/>
            </a:xfrm>
            <a:custGeom>
              <a:avLst/>
              <a:gdLst/>
              <a:ahLst/>
              <a:cxnLst/>
              <a:rect l="l" t="t" r="r" b="b"/>
              <a:pathLst>
                <a:path w="801" h="7673" extrusionOk="0">
                  <a:moveTo>
                    <a:pt x="390" y="1"/>
                  </a:moveTo>
                  <a:cubicBezTo>
                    <a:pt x="174" y="1"/>
                    <a:pt x="1" y="174"/>
                    <a:pt x="1" y="390"/>
                  </a:cubicBezTo>
                  <a:lnTo>
                    <a:pt x="1" y="7284"/>
                  </a:lnTo>
                  <a:cubicBezTo>
                    <a:pt x="1" y="7500"/>
                    <a:pt x="174" y="7673"/>
                    <a:pt x="390" y="7673"/>
                  </a:cubicBezTo>
                  <a:lnTo>
                    <a:pt x="401" y="7673"/>
                  </a:lnTo>
                  <a:cubicBezTo>
                    <a:pt x="617" y="7673"/>
                    <a:pt x="800" y="7500"/>
                    <a:pt x="800" y="7284"/>
                  </a:cubicBezTo>
                  <a:lnTo>
                    <a:pt x="800" y="390"/>
                  </a:lnTo>
                  <a:cubicBezTo>
                    <a:pt x="80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4801175" y="4415875"/>
              <a:ext cx="19750" cy="107550"/>
            </a:xfrm>
            <a:custGeom>
              <a:avLst/>
              <a:gdLst/>
              <a:ahLst/>
              <a:cxnLst/>
              <a:rect l="l" t="t" r="r" b="b"/>
              <a:pathLst>
                <a:path w="790" h="4302" extrusionOk="0">
                  <a:moveTo>
                    <a:pt x="390" y="0"/>
                  </a:moveTo>
                  <a:cubicBezTo>
                    <a:pt x="174" y="0"/>
                    <a:pt x="1" y="173"/>
                    <a:pt x="1" y="389"/>
                  </a:cubicBezTo>
                  <a:lnTo>
                    <a:pt x="1" y="3912"/>
                  </a:lnTo>
                  <a:cubicBezTo>
                    <a:pt x="1" y="4128"/>
                    <a:pt x="174" y="4301"/>
                    <a:pt x="390" y="4301"/>
                  </a:cubicBezTo>
                  <a:lnTo>
                    <a:pt x="401" y="4301"/>
                  </a:lnTo>
                  <a:cubicBezTo>
                    <a:pt x="617" y="4301"/>
                    <a:pt x="790" y="4128"/>
                    <a:pt x="790" y="3912"/>
                  </a:cubicBezTo>
                  <a:lnTo>
                    <a:pt x="790" y="389"/>
                  </a:lnTo>
                  <a:cubicBezTo>
                    <a:pt x="79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4769050" y="4390200"/>
              <a:ext cx="20000" cy="158875"/>
            </a:xfrm>
            <a:custGeom>
              <a:avLst/>
              <a:gdLst/>
              <a:ahLst/>
              <a:cxnLst/>
              <a:rect l="l" t="t" r="r" b="b"/>
              <a:pathLst>
                <a:path w="800" h="6355" extrusionOk="0">
                  <a:moveTo>
                    <a:pt x="389" y="0"/>
                  </a:moveTo>
                  <a:cubicBezTo>
                    <a:pt x="173" y="0"/>
                    <a:pt x="0" y="173"/>
                    <a:pt x="0" y="389"/>
                  </a:cubicBezTo>
                  <a:lnTo>
                    <a:pt x="0" y="5965"/>
                  </a:lnTo>
                  <a:cubicBezTo>
                    <a:pt x="0" y="6181"/>
                    <a:pt x="173" y="6354"/>
                    <a:pt x="389" y="6354"/>
                  </a:cubicBezTo>
                  <a:lnTo>
                    <a:pt x="400" y="6354"/>
                  </a:lnTo>
                  <a:cubicBezTo>
                    <a:pt x="616" y="6354"/>
                    <a:pt x="800" y="6181"/>
                    <a:pt x="800" y="5965"/>
                  </a:cubicBezTo>
                  <a:lnTo>
                    <a:pt x="800" y="389"/>
                  </a:lnTo>
                  <a:cubicBezTo>
                    <a:pt x="800"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900" y="4335900"/>
              <a:ext cx="19750" cy="267725"/>
            </a:xfrm>
            <a:custGeom>
              <a:avLst/>
              <a:gdLst/>
              <a:ahLst/>
              <a:cxnLst/>
              <a:rect l="l" t="t" r="r" b="b"/>
              <a:pathLst>
                <a:path w="790" h="10709" extrusionOk="0">
                  <a:moveTo>
                    <a:pt x="390" y="1"/>
                  </a:moveTo>
                  <a:cubicBezTo>
                    <a:pt x="174" y="1"/>
                    <a:pt x="1" y="174"/>
                    <a:pt x="1" y="390"/>
                  </a:cubicBezTo>
                  <a:lnTo>
                    <a:pt x="1" y="10310"/>
                  </a:lnTo>
                  <a:cubicBezTo>
                    <a:pt x="1" y="10526"/>
                    <a:pt x="174" y="10709"/>
                    <a:pt x="390" y="10709"/>
                  </a:cubicBezTo>
                  <a:lnTo>
                    <a:pt x="401" y="10709"/>
                  </a:lnTo>
                  <a:cubicBezTo>
                    <a:pt x="617" y="10709"/>
                    <a:pt x="790" y="10526"/>
                    <a:pt x="790" y="10310"/>
                  </a:cubicBezTo>
                  <a:lnTo>
                    <a:pt x="790" y="390"/>
                  </a:lnTo>
                  <a:cubicBezTo>
                    <a:pt x="79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456950" y="4393450"/>
              <a:ext cx="19750" cy="152375"/>
            </a:xfrm>
            <a:custGeom>
              <a:avLst/>
              <a:gdLst/>
              <a:ahLst/>
              <a:cxnLst/>
              <a:rect l="l" t="t" r="r" b="b"/>
              <a:pathLst>
                <a:path w="790" h="6095" extrusionOk="0">
                  <a:moveTo>
                    <a:pt x="390" y="0"/>
                  </a:moveTo>
                  <a:cubicBezTo>
                    <a:pt x="174" y="0"/>
                    <a:pt x="1" y="184"/>
                    <a:pt x="1" y="400"/>
                  </a:cubicBezTo>
                  <a:lnTo>
                    <a:pt x="1" y="5695"/>
                  </a:lnTo>
                  <a:cubicBezTo>
                    <a:pt x="1" y="5911"/>
                    <a:pt x="174" y="6095"/>
                    <a:pt x="390" y="6095"/>
                  </a:cubicBezTo>
                  <a:lnTo>
                    <a:pt x="401" y="6095"/>
                  </a:lnTo>
                  <a:cubicBezTo>
                    <a:pt x="617" y="6095"/>
                    <a:pt x="790" y="5911"/>
                    <a:pt x="790" y="5695"/>
                  </a:cubicBezTo>
                  <a:lnTo>
                    <a:pt x="790" y="400"/>
                  </a:lnTo>
                  <a:cubicBezTo>
                    <a:pt x="790" y="184"/>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488825" y="4415050"/>
              <a:ext cx="20025" cy="109175"/>
            </a:xfrm>
            <a:custGeom>
              <a:avLst/>
              <a:gdLst/>
              <a:ahLst/>
              <a:cxnLst/>
              <a:rect l="l" t="t" r="r" b="b"/>
              <a:pathLst>
                <a:path w="801" h="4367" extrusionOk="0">
                  <a:moveTo>
                    <a:pt x="401" y="1"/>
                  </a:moveTo>
                  <a:cubicBezTo>
                    <a:pt x="185" y="1"/>
                    <a:pt x="1" y="173"/>
                    <a:pt x="1" y="390"/>
                  </a:cubicBezTo>
                  <a:lnTo>
                    <a:pt x="1" y="3977"/>
                  </a:lnTo>
                  <a:cubicBezTo>
                    <a:pt x="1" y="4193"/>
                    <a:pt x="185" y="4366"/>
                    <a:pt x="401" y="4366"/>
                  </a:cubicBezTo>
                  <a:lnTo>
                    <a:pt x="411" y="4366"/>
                  </a:lnTo>
                  <a:cubicBezTo>
                    <a:pt x="627" y="4366"/>
                    <a:pt x="800" y="4193"/>
                    <a:pt x="800" y="3977"/>
                  </a:cubicBezTo>
                  <a:lnTo>
                    <a:pt x="800" y="390"/>
                  </a:lnTo>
                  <a:cubicBezTo>
                    <a:pt x="800" y="173"/>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424825" y="4373725"/>
              <a:ext cx="20000" cy="191825"/>
            </a:xfrm>
            <a:custGeom>
              <a:avLst/>
              <a:gdLst/>
              <a:ahLst/>
              <a:cxnLst/>
              <a:rect l="l" t="t" r="r" b="b"/>
              <a:pathLst>
                <a:path w="800" h="7673" extrusionOk="0">
                  <a:moveTo>
                    <a:pt x="400" y="1"/>
                  </a:moveTo>
                  <a:cubicBezTo>
                    <a:pt x="183" y="1"/>
                    <a:pt x="0" y="174"/>
                    <a:pt x="0" y="390"/>
                  </a:cubicBezTo>
                  <a:lnTo>
                    <a:pt x="0" y="7284"/>
                  </a:lnTo>
                  <a:cubicBezTo>
                    <a:pt x="0" y="7500"/>
                    <a:pt x="183" y="7673"/>
                    <a:pt x="400" y="7673"/>
                  </a:cubicBezTo>
                  <a:lnTo>
                    <a:pt x="411" y="7673"/>
                  </a:lnTo>
                  <a:cubicBezTo>
                    <a:pt x="627" y="7673"/>
                    <a:pt x="800" y="7500"/>
                    <a:pt x="800" y="7284"/>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392950" y="4415875"/>
              <a:ext cx="19725" cy="107550"/>
            </a:xfrm>
            <a:custGeom>
              <a:avLst/>
              <a:gdLst/>
              <a:ahLst/>
              <a:cxnLst/>
              <a:rect l="l" t="t" r="r" b="b"/>
              <a:pathLst>
                <a:path w="789" h="4302" extrusionOk="0">
                  <a:moveTo>
                    <a:pt x="389" y="0"/>
                  </a:moveTo>
                  <a:cubicBezTo>
                    <a:pt x="173" y="0"/>
                    <a:pt x="0" y="173"/>
                    <a:pt x="0" y="389"/>
                  </a:cubicBezTo>
                  <a:lnTo>
                    <a:pt x="0" y="3912"/>
                  </a:lnTo>
                  <a:cubicBezTo>
                    <a:pt x="0" y="4128"/>
                    <a:pt x="173" y="4301"/>
                    <a:pt x="389" y="4301"/>
                  </a:cubicBezTo>
                  <a:lnTo>
                    <a:pt x="400" y="4301"/>
                  </a:lnTo>
                  <a:cubicBezTo>
                    <a:pt x="616" y="4301"/>
                    <a:pt x="789" y="4128"/>
                    <a:pt x="789" y="3912"/>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3360775" y="4390200"/>
              <a:ext cx="20025" cy="158875"/>
            </a:xfrm>
            <a:custGeom>
              <a:avLst/>
              <a:gdLst/>
              <a:ahLst/>
              <a:cxnLst/>
              <a:rect l="l" t="t" r="r" b="b"/>
              <a:pathLst>
                <a:path w="801" h="6355" extrusionOk="0">
                  <a:moveTo>
                    <a:pt x="401" y="0"/>
                  </a:moveTo>
                  <a:cubicBezTo>
                    <a:pt x="185" y="0"/>
                    <a:pt x="1" y="173"/>
                    <a:pt x="1" y="389"/>
                  </a:cubicBezTo>
                  <a:lnTo>
                    <a:pt x="1" y="5965"/>
                  </a:lnTo>
                  <a:cubicBezTo>
                    <a:pt x="1" y="6181"/>
                    <a:pt x="185" y="6354"/>
                    <a:pt x="401" y="6354"/>
                  </a:cubicBezTo>
                  <a:lnTo>
                    <a:pt x="411" y="6354"/>
                  </a:lnTo>
                  <a:cubicBezTo>
                    <a:pt x="628" y="6354"/>
                    <a:pt x="800" y="6181"/>
                    <a:pt x="800" y="5965"/>
                  </a:cubicBezTo>
                  <a:lnTo>
                    <a:pt x="800" y="389"/>
                  </a:lnTo>
                  <a:cubicBezTo>
                    <a:pt x="800" y="173"/>
                    <a:pt x="628"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4032900" y="4335900"/>
              <a:ext cx="20000" cy="267725"/>
            </a:xfrm>
            <a:custGeom>
              <a:avLst/>
              <a:gdLst/>
              <a:ahLst/>
              <a:cxnLst/>
              <a:rect l="l" t="t" r="r" b="b"/>
              <a:pathLst>
                <a:path w="800" h="10709" extrusionOk="0">
                  <a:moveTo>
                    <a:pt x="401" y="1"/>
                  </a:moveTo>
                  <a:cubicBezTo>
                    <a:pt x="184" y="1"/>
                    <a:pt x="0" y="174"/>
                    <a:pt x="0" y="390"/>
                  </a:cubicBezTo>
                  <a:lnTo>
                    <a:pt x="0" y="10310"/>
                  </a:lnTo>
                  <a:cubicBezTo>
                    <a:pt x="0" y="10526"/>
                    <a:pt x="184" y="10709"/>
                    <a:pt x="401" y="10709"/>
                  </a:cubicBezTo>
                  <a:lnTo>
                    <a:pt x="411" y="10709"/>
                  </a:lnTo>
                  <a:cubicBezTo>
                    <a:pt x="627" y="10709"/>
                    <a:pt x="800" y="10526"/>
                    <a:pt x="800" y="10310"/>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4129075" y="4335900"/>
              <a:ext cx="19750" cy="267725"/>
            </a:xfrm>
            <a:custGeom>
              <a:avLst/>
              <a:gdLst/>
              <a:ahLst/>
              <a:cxnLst/>
              <a:rect l="l" t="t" r="r" b="b"/>
              <a:pathLst>
                <a:path w="790" h="10709" extrusionOk="0">
                  <a:moveTo>
                    <a:pt x="389" y="1"/>
                  </a:moveTo>
                  <a:cubicBezTo>
                    <a:pt x="173" y="1"/>
                    <a:pt x="0" y="174"/>
                    <a:pt x="0" y="390"/>
                  </a:cubicBezTo>
                  <a:lnTo>
                    <a:pt x="0" y="10310"/>
                  </a:lnTo>
                  <a:cubicBezTo>
                    <a:pt x="0" y="10526"/>
                    <a:pt x="173" y="10709"/>
                    <a:pt x="389" y="10709"/>
                  </a:cubicBezTo>
                  <a:lnTo>
                    <a:pt x="400" y="10709"/>
                  </a:lnTo>
                  <a:cubicBezTo>
                    <a:pt x="617" y="10709"/>
                    <a:pt x="789" y="10526"/>
                    <a:pt x="789" y="10310"/>
                  </a:cubicBezTo>
                  <a:lnTo>
                    <a:pt x="789" y="390"/>
                  </a:lnTo>
                  <a:cubicBezTo>
                    <a:pt x="789" y="174"/>
                    <a:pt x="617"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4001025" y="4427225"/>
              <a:ext cx="19750" cy="85100"/>
            </a:xfrm>
            <a:custGeom>
              <a:avLst/>
              <a:gdLst/>
              <a:ahLst/>
              <a:cxnLst/>
              <a:rect l="l" t="t" r="r" b="b"/>
              <a:pathLst>
                <a:path w="790" h="3404" extrusionOk="0">
                  <a:moveTo>
                    <a:pt x="389" y="0"/>
                  </a:moveTo>
                  <a:cubicBezTo>
                    <a:pt x="173" y="0"/>
                    <a:pt x="0" y="173"/>
                    <a:pt x="0" y="389"/>
                  </a:cubicBezTo>
                  <a:lnTo>
                    <a:pt x="0" y="3004"/>
                  </a:lnTo>
                  <a:cubicBezTo>
                    <a:pt x="0" y="3220"/>
                    <a:pt x="173" y="3404"/>
                    <a:pt x="389" y="3404"/>
                  </a:cubicBezTo>
                  <a:lnTo>
                    <a:pt x="401" y="3404"/>
                  </a:lnTo>
                  <a:cubicBezTo>
                    <a:pt x="617" y="3404"/>
                    <a:pt x="790" y="3220"/>
                    <a:pt x="790" y="3004"/>
                  </a:cubicBezTo>
                  <a:lnTo>
                    <a:pt x="790" y="389"/>
                  </a:lnTo>
                  <a:cubicBezTo>
                    <a:pt x="79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3968875" y="4404775"/>
              <a:ext cx="20025" cy="129700"/>
            </a:xfrm>
            <a:custGeom>
              <a:avLst/>
              <a:gdLst/>
              <a:ahLst/>
              <a:cxnLst/>
              <a:rect l="l" t="t" r="r" b="b"/>
              <a:pathLst>
                <a:path w="801" h="5188" extrusionOk="0">
                  <a:moveTo>
                    <a:pt x="400" y="1"/>
                  </a:moveTo>
                  <a:cubicBezTo>
                    <a:pt x="184" y="1"/>
                    <a:pt x="1" y="185"/>
                    <a:pt x="1" y="401"/>
                  </a:cubicBezTo>
                  <a:lnTo>
                    <a:pt x="1" y="4788"/>
                  </a:lnTo>
                  <a:cubicBezTo>
                    <a:pt x="1" y="5004"/>
                    <a:pt x="184" y="5188"/>
                    <a:pt x="400" y="5188"/>
                  </a:cubicBezTo>
                  <a:lnTo>
                    <a:pt x="411" y="5188"/>
                  </a:lnTo>
                  <a:cubicBezTo>
                    <a:pt x="628" y="5188"/>
                    <a:pt x="800" y="5004"/>
                    <a:pt x="800" y="4788"/>
                  </a:cubicBezTo>
                  <a:lnTo>
                    <a:pt x="800" y="401"/>
                  </a:lnTo>
                  <a:cubicBezTo>
                    <a:pt x="800" y="185"/>
                    <a:pt x="628"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3585000" y="4384525"/>
              <a:ext cx="19750" cy="170225"/>
            </a:xfrm>
            <a:custGeom>
              <a:avLst/>
              <a:gdLst/>
              <a:ahLst/>
              <a:cxnLst/>
              <a:rect l="l" t="t" r="r" b="b"/>
              <a:pathLst>
                <a:path w="790" h="6809" extrusionOk="0">
                  <a:moveTo>
                    <a:pt x="390" y="1"/>
                  </a:moveTo>
                  <a:cubicBezTo>
                    <a:pt x="173" y="1"/>
                    <a:pt x="1" y="174"/>
                    <a:pt x="1" y="390"/>
                  </a:cubicBezTo>
                  <a:lnTo>
                    <a:pt x="1" y="6420"/>
                  </a:lnTo>
                  <a:cubicBezTo>
                    <a:pt x="1" y="6636"/>
                    <a:pt x="173" y="6809"/>
                    <a:pt x="390" y="6809"/>
                  </a:cubicBezTo>
                  <a:lnTo>
                    <a:pt x="401" y="6809"/>
                  </a:lnTo>
                  <a:cubicBezTo>
                    <a:pt x="617" y="6809"/>
                    <a:pt x="790" y="6636"/>
                    <a:pt x="790" y="6420"/>
                  </a:cubicBezTo>
                  <a:lnTo>
                    <a:pt x="790" y="390"/>
                  </a:lnTo>
                  <a:cubicBezTo>
                    <a:pt x="79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3552875" y="4401825"/>
              <a:ext cx="20000" cy="135625"/>
            </a:xfrm>
            <a:custGeom>
              <a:avLst/>
              <a:gdLst/>
              <a:ahLst/>
              <a:cxnLst/>
              <a:rect l="l" t="t" r="r" b="b"/>
              <a:pathLst>
                <a:path w="800" h="5425" extrusionOk="0">
                  <a:moveTo>
                    <a:pt x="389" y="1"/>
                  </a:moveTo>
                  <a:cubicBezTo>
                    <a:pt x="173" y="1"/>
                    <a:pt x="0" y="184"/>
                    <a:pt x="0" y="400"/>
                  </a:cubicBezTo>
                  <a:lnTo>
                    <a:pt x="0" y="5025"/>
                  </a:lnTo>
                  <a:cubicBezTo>
                    <a:pt x="0" y="5241"/>
                    <a:pt x="173" y="5425"/>
                    <a:pt x="389" y="5425"/>
                  </a:cubicBezTo>
                  <a:lnTo>
                    <a:pt x="411" y="5425"/>
                  </a:lnTo>
                  <a:cubicBezTo>
                    <a:pt x="627" y="5425"/>
                    <a:pt x="800" y="5241"/>
                    <a:pt x="800" y="5025"/>
                  </a:cubicBezTo>
                  <a:lnTo>
                    <a:pt x="800" y="400"/>
                  </a:lnTo>
                  <a:cubicBezTo>
                    <a:pt x="800" y="18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3200850" y="4421000"/>
              <a:ext cx="20025" cy="97275"/>
            </a:xfrm>
            <a:custGeom>
              <a:avLst/>
              <a:gdLst/>
              <a:ahLst/>
              <a:cxnLst/>
              <a:rect l="l" t="t" r="r" b="b"/>
              <a:pathLst>
                <a:path w="801" h="3891" extrusionOk="0">
                  <a:moveTo>
                    <a:pt x="390" y="0"/>
                  </a:moveTo>
                  <a:cubicBezTo>
                    <a:pt x="174" y="0"/>
                    <a:pt x="1" y="173"/>
                    <a:pt x="1" y="389"/>
                  </a:cubicBezTo>
                  <a:lnTo>
                    <a:pt x="1" y="3501"/>
                  </a:lnTo>
                  <a:cubicBezTo>
                    <a:pt x="1" y="3717"/>
                    <a:pt x="174" y="3890"/>
                    <a:pt x="390" y="3890"/>
                  </a:cubicBezTo>
                  <a:lnTo>
                    <a:pt x="401" y="3890"/>
                  </a:lnTo>
                  <a:cubicBezTo>
                    <a:pt x="617" y="3890"/>
                    <a:pt x="800" y="3717"/>
                    <a:pt x="800" y="3501"/>
                  </a:cubicBezTo>
                  <a:lnTo>
                    <a:pt x="800" y="389"/>
                  </a:lnTo>
                  <a:cubicBezTo>
                    <a:pt x="80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3296775" y="4365875"/>
              <a:ext cx="20000" cy="207500"/>
            </a:xfrm>
            <a:custGeom>
              <a:avLst/>
              <a:gdLst/>
              <a:ahLst/>
              <a:cxnLst/>
              <a:rect l="l" t="t" r="r" b="b"/>
              <a:pathLst>
                <a:path w="800" h="8300" extrusionOk="0">
                  <a:moveTo>
                    <a:pt x="400" y="1"/>
                  </a:moveTo>
                  <a:cubicBezTo>
                    <a:pt x="184" y="1"/>
                    <a:pt x="0" y="174"/>
                    <a:pt x="0" y="390"/>
                  </a:cubicBezTo>
                  <a:lnTo>
                    <a:pt x="0" y="7911"/>
                  </a:lnTo>
                  <a:cubicBezTo>
                    <a:pt x="0" y="8127"/>
                    <a:pt x="184" y="8300"/>
                    <a:pt x="400" y="8300"/>
                  </a:cubicBezTo>
                  <a:lnTo>
                    <a:pt x="411" y="8300"/>
                  </a:lnTo>
                  <a:cubicBezTo>
                    <a:pt x="627" y="8300"/>
                    <a:pt x="800" y="8127"/>
                    <a:pt x="800" y="7911"/>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3136850" y="4393450"/>
              <a:ext cx="20000" cy="152375"/>
            </a:xfrm>
            <a:custGeom>
              <a:avLst/>
              <a:gdLst/>
              <a:ahLst/>
              <a:cxnLst/>
              <a:rect l="l" t="t" r="r" b="b"/>
              <a:pathLst>
                <a:path w="800" h="6095" extrusionOk="0">
                  <a:moveTo>
                    <a:pt x="389" y="0"/>
                  </a:moveTo>
                  <a:cubicBezTo>
                    <a:pt x="173" y="0"/>
                    <a:pt x="0" y="184"/>
                    <a:pt x="0" y="400"/>
                  </a:cubicBezTo>
                  <a:lnTo>
                    <a:pt x="0" y="5695"/>
                  </a:lnTo>
                  <a:cubicBezTo>
                    <a:pt x="0" y="5911"/>
                    <a:pt x="173" y="6095"/>
                    <a:pt x="389" y="6095"/>
                  </a:cubicBezTo>
                  <a:lnTo>
                    <a:pt x="400" y="6095"/>
                  </a:lnTo>
                  <a:cubicBezTo>
                    <a:pt x="616" y="6095"/>
                    <a:pt x="800" y="5911"/>
                    <a:pt x="800" y="5695"/>
                  </a:cubicBezTo>
                  <a:lnTo>
                    <a:pt x="800" y="400"/>
                  </a:lnTo>
                  <a:cubicBezTo>
                    <a:pt x="800" y="184"/>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3168975" y="4415050"/>
              <a:ext cx="19775" cy="109175"/>
            </a:xfrm>
            <a:custGeom>
              <a:avLst/>
              <a:gdLst/>
              <a:ahLst/>
              <a:cxnLst/>
              <a:rect l="l" t="t" r="r" b="b"/>
              <a:pathLst>
                <a:path w="791" h="4367" extrusionOk="0">
                  <a:moveTo>
                    <a:pt x="390" y="1"/>
                  </a:moveTo>
                  <a:cubicBezTo>
                    <a:pt x="174" y="1"/>
                    <a:pt x="1" y="173"/>
                    <a:pt x="1" y="390"/>
                  </a:cubicBezTo>
                  <a:lnTo>
                    <a:pt x="1" y="3977"/>
                  </a:lnTo>
                  <a:cubicBezTo>
                    <a:pt x="1" y="4193"/>
                    <a:pt x="174" y="4366"/>
                    <a:pt x="390" y="4366"/>
                  </a:cubicBezTo>
                  <a:lnTo>
                    <a:pt x="401" y="4366"/>
                  </a:lnTo>
                  <a:cubicBezTo>
                    <a:pt x="617" y="4366"/>
                    <a:pt x="790" y="4193"/>
                    <a:pt x="790" y="3977"/>
                  </a:cubicBezTo>
                  <a:lnTo>
                    <a:pt x="790" y="390"/>
                  </a:lnTo>
                  <a:cubicBezTo>
                    <a:pt x="790" y="173"/>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3104975" y="4373725"/>
              <a:ext cx="19725" cy="191825"/>
            </a:xfrm>
            <a:custGeom>
              <a:avLst/>
              <a:gdLst/>
              <a:ahLst/>
              <a:cxnLst/>
              <a:rect l="l" t="t" r="r" b="b"/>
              <a:pathLst>
                <a:path w="789" h="7673" extrusionOk="0">
                  <a:moveTo>
                    <a:pt x="389" y="1"/>
                  </a:moveTo>
                  <a:cubicBezTo>
                    <a:pt x="173" y="1"/>
                    <a:pt x="0" y="174"/>
                    <a:pt x="0" y="390"/>
                  </a:cubicBezTo>
                  <a:lnTo>
                    <a:pt x="0" y="7284"/>
                  </a:lnTo>
                  <a:cubicBezTo>
                    <a:pt x="0" y="7500"/>
                    <a:pt x="173" y="7673"/>
                    <a:pt x="389" y="7673"/>
                  </a:cubicBezTo>
                  <a:lnTo>
                    <a:pt x="400" y="7673"/>
                  </a:lnTo>
                  <a:cubicBezTo>
                    <a:pt x="616" y="7673"/>
                    <a:pt x="789" y="7500"/>
                    <a:pt x="789" y="7284"/>
                  </a:cubicBezTo>
                  <a:lnTo>
                    <a:pt x="789" y="390"/>
                  </a:lnTo>
                  <a:cubicBezTo>
                    <a:pt x="789"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3072800" y="4415875"/>
              <a:ext cx="20025" cy="107550"/>
            </a:xfrm>
            <a:custGeom>
              <a:avLst/>
              <a:gdLst/>
              <a:ahLst/>
              <a:cxnLst/>
              <a:rect l="l" t="t" r="r" b="b"/>
              <a:pathLst>
                <a:path w="801" h="4302" extrusionOk="0">
                  <a:moveTo>
                    <a:pt x="390" y="0"/>
                  </a:moveTo>
                  <a:cubicBezTo>
                    <a:pt x="174" y="0"/>
                    <a:pt x="1" y="173"/>
                    <a:pt x="1" y="389"/>
                  </a:cubicBezTo>
                  <a:lnTo>
                    <a:pt x="1" y="3912"/>
                  </a:lnTo>
                  <a:cubicBezTo>
                    <a:pt x="1" y="4128"/>
                    <a:pt x="174" y="4301"/>
                    <a:pt x="390" y="4301"/>
                  </a:cubicBezTo>
                  <a:lnTo>
                    <a:pt x="401" y="4301"/>
                  </a:lnTo>
                  <a:cubicBezTo>
                    <a:pt x="617" y="4301"/>
                    <a:pt x="801" y="4128"/>
                    <a:pt x="801" y="3912"/>
                  </a:cubicBezTo>
                  <a:lnTo>
                    <a:pt x="801" y="389"/>
                  </a:lnTo>
                  <a:cubicBezTo>
                    <a:pt x="801"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3264900" y="4384525"/>
              <a:ext cx="20000" cy="170225"/>
            </a:xfrm>
            <a:custGeom>
              <a:avLst/>
              <a:gdLst/>
              <a:ahLst/>
              <a:cxnLst/>
              <a:rect l="l" t="t" r="r" b="b"/>
              <a:pathLst>
                <a:path w="800" h="6809" extrusionOk="0">
                  <a:moveTo>
                    <a:pt x="389" y="1"/>
                  </a:moveTo>
                  <a:cubicBezTo>
                    <a:pt x="173" y="1"/>
                    <a:pt x="0" y="174"/>
                    <a:pt x="0" y="390"/>
                  </a:cubicBezTo>
                  <a:lnTo>
                    <a:pt x="0" y="6420"/>
                  </a:lnTo>
                  <a:cubicBezTo>
                    <a:pt x="0" y="6636"/>
                    <a:pt x="173" y="6809"/>
                    <a:pt x="389" y="6809"/>
                  </a:cubicBezTo>
                  <a:lnTo>
                    <a:pt x="400" y="6809"/>
                  </a:lnTo>
                  <a:cubicBezTo>
                    <a:pt x="616" y="6809"/>
                    <a:pt x="800" y="6636"/>
                    <a:pt x="800" y="6420"/>
                  </a:cubicBezTo>
                  <a:lnTo>
                    <a:pt x="800" y="390"/>
                  </a:lnTo>
                  <a:cubicBezTo>
                    <a:pt x="800"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3233025" y="4401825"/>
              <a:ext cx="19725" cy="135625"/>
            </a:xfrm>
            <a:custGeom>
              <a:avLst/>
              <a:gdLst/>
              <a:ahLst/>
              <a:cxnLst/>
              <a:rect l="l" t="t" r="r" b="b"/>
              <a:pathLst>
                <a:path w="789" h="5425" extrusionOk="0">
                  <a:moveTo>
                    <a:pt x="389" y="1"/>
                  </a:moveTo>
                  <a:cubicBezTo>
                    <a:pt x="173" y="1"/>
                    <a:pt x="0" y="184"/>
                    <a:pt x="0" y="400"/>
                  </a:cubicBezTo>
                  <a:lnTo>
                    <a:pt x="0" y="5025"/>
                  </a:lnTo>
                  <a:cubicBezTo>
                    <a:pt x="0" y="5241"/>
                    <a:pt x="173" y="5425"/>
                    <a:pt x="389" y="5425"/>
                  </a:cubicBezTo>
                  <a:lnTo>
                    <a:pt x="400" y="5425"/>
                  </a:lnTo>
                  <a:cubicBezTo>
                    <a:pt x="616" y="5425"/>
                    <a:pt x="789" y="5241"/>
                    <a:pt x="789" y="5025"/>
                  </a:cubicBezTo>
                  <a:lnTo>
                    <a:pt x="789" y="400"/>
                  </a:lnTo>
                  <a:cubicBezTo>
                    <a:pt x="789" y="18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3937000" y="4377525"/>
              <a:ext cx="19750" cy="184250"/>
            </a:xfrm>
            <a:custGeom>
              <a:avLst/>
              <a:gdLst/>
              <a:ahLst/>
              <a:cxnLst/>
              <a:rect l="l" t="t" r="r" b="b"/>
              <a:pathLst>
                <a:path w="790" h="7370" extrusionOk="0">
                  <a:moveTo>
                    <a:pt x="390" y="0"/>
                  </a:moveTo>
                  <a:cubicBezTo>
                    <a:pt x="174" y="0"/>
                    <a:pt x="1" y="173"/>
                    <a:pt x="1" y="389"/>
                  </a:cubicBezTo>
                  <a:lnTo>
                    <a:pt x="1" y="6981"/>
                  </a:lnTo>
                  <a:cubicBezTo>
                    <a:pt x="1" y="7197"/>
                    <a:pt x="174" y="7370"/>
                    <a:pt x="390" y="7370"/>
                  </a:cubicBezTo>
                  <a:lnTo>
                    <a:pt x="400" y="7370"/>
                  </a:lnTo>
                  <a:cubicBezTo>
                    <a:pt x="616" y="7370"/>
                    <a:pt x="789" y="7197"/>
                    <a:pt x="789" y="6981"/>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4257125" y="4411275"/>
              <a:ext cx="19750" cy="116725"/>
            </a:xfrm>
            <a:custGeom>
              <a:avLst/>
              <a:gdLst/>
              <a:ahLst/>
              <a:cxnLst/>
              <a:rect l="l" t="t" r="r" b="b"/>
              <a:pathLst>
                <a:path w="790" h="4669" extrusionOk="0">
                  <a:moveTo>
                    <a:pt x="389" y="0"/>
                  </a:moveTo>
                  <a:cubicBezTo>
                    <a:pt x="173" y="0"/>
                    <a:pt x="0" y="173"/>
                    <a:pt x="0" y="389"/>
                  </a:cubicBezTo>
                  <a:lnTo>
                    <a:pt x="0" y="4279"/>
                  </a:lnTo>
                  <a:cubicBezTo>
                    <a:pt x="0" y="4495"/>
                    <a:pt x="173" y="4668"/>
                    <a:pt x="389" y="4668"/>
                  </a:cubicBezTo>
                  <a:lnTo>
                    <a:pt x="400" y="4668"/>
                  </a:lnTo>
                  <a:cubicBezTo>
                    <a:pt x="616" y="4668"/>
                    <a:pt x="789" y="4495"/>
                    <a:pt x="789" y="4279"/>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4289000" y="4362375"/>
              <a:ext cx="20000" cy="214525"/>
            </a:xfrm>
            <a:custGeom>
              <a:avLst/>
              <a:gdLst/>
              <a:ahLst/>
              <a:cxnLst/>
              <a:rect l="l" t="t" r="r" b="b"/>
              <a:pathLst>
                <a:path w="800" h="8581" extrusionOk="0">
                  <a:moveTo>
                    <a:pt x="389" y="1"/>
                  </a:moveTo>
                  <a:cubicBezTo>
                    <a:pt x="173" y="1"/>
                    <a:pt x="0" y="184"/>
                    <a:pt x="0" y="400"/>
                  </a:cubicBezTo>
                  <a:lnTo>
                    <a:pt x="0" y="8180"/>
                  </a:lnTo>
                  <a:cubicBezTo>
                    <a:pt x="0" y="8397"/>
                    <a:pt x="173" y="8581"/>
                    <a:pt x="389" y="8581"/>
                  </a:cubicBezTo>
                  <a:lnTo>
                    <a:pt x="400" y="8581"/>
                  </a:lnTo>
                  <a:cubicBezTo>
                    <a:pt x="616" y="8581"/>
                    <a:pt x="800" y="8397"/>
                    <a:pt x="800" y="8180"/>
                  </a:cubicBezTo>
                  <a:lnTo>
                    <a:pt x="800" y="400"/>
                  </a:lnTo>
                  <a:cubicBezTo>
                    <a:pt x="800" y="18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4353025" y="4331050"/>
              <a:ext cx="20025" cy="277200"/>
            </a:xfrm>
            <a:custGeom>
              <a:avLst/>
              <a:gdLst/>
              <a:ahLst/>
              <a:cxnLst/>
              <a:rect l="l" t="t" r="r" b="b"/>
              <a:pathLst>
                <a:path w="801" h="11088" extrusionOk="0">
                  <a:moveTo>
                    <a:pt x="390" y="0"/>
                  </a:moveTo>
                  <a:cubicBezTo>
                    <a:pt x="173" y="0"/>
                    <a:pt x="1" y="184"/>
                    <a:pt x="1" y="400"/>
                  </a:cubicBezTo>
                  <a:lnTo>
                    <a:pt x="1" y="10698"/>
                  </a:lnTo>
                  <a:cubicBezTo>
                    <a:pt x="1" y="10914"/>
                    <a:pt x="173" y="11087"/>
                    <a:pt x="390" y="11087"/>
                  </a:cubicBezTo>
                  <a:lnTo>
                    <a:pt x="400" y="11087"/>
                  </a:lnTo>
                  <a:cubicBezTo>
                    <a:pt x="616" y="11087"/>
                    <a:pt x="800" y="10914"/>
                    <a:pt x="800" y="10698"/>
                  </a:cubicBezTo>
                  <a:lnTo>
                    <a:pt x="800" y="400"/>
                  </a:lnTo>
                  <a:cubicBezTo>
                    <a:pt x="800" y="184"/>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4224975" y="4384800"/>
              <a:ext cx="20025" cy="169675"/>
            </a:xfrm>
            <a:custGeom>
              <a:avLst/>
              <a:gdLst/>
              <a:ahLst/>
              <a:cxnLst/>
              <a:rect l="l" t="t" r="r" b="b"/>
              <a:pathLst>
                <a:path w="801" h="6787" extrusionOk="0">
                  <a:moveTo>
                    <a:pt x="390" y="0"/>
                  </a:moveTo>
                  <a:cubicBezTo>
                    <a:pt x="174" y="0"/>
                    <a:pt x="1" y="173"/>
                    <a:pt x="1" y="389"/>
                  </a:cubicBezTo>
                  <a:lnTo>
                    <a:pt x="1" y="6397"/>
                  </a:lnTo>
                  <a:cubicBezTo>
                    <a:pt x="1" y="6613"/>
                    <a:pt x="174" y="6786"/>
                    <a:pt x="390" y="6786"/>
                  </a:cubicBezTo>
                  <a:lnTo>
                    <a:pt x="400" y="6786"/>
                  </a:lnTo>
                  <a:cubicBezTo>
                    <a:pt x="616" y="6786"/>
                    <a:pt x="800" y="6613"/>
                    <a:pt x="800" y="6397"/>
                  </a:cubicBezTo>
                  <a:lnTo>
                    <a:pt x="800" y="389"/>
                  </a:lnTo>
                  <a:cubicBezTo>
                    <a:pt x="800"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4193100" y="4305925"/>
              <a:ext cx="19725" cy="327425"/>
            </a:xfrm>
            <a:custGeom>
              <a:avLst/>
              <a:gdLst/>
              <a:ahLst/>
              <a:cxnLst/>
              <a:rect l="l" t="t" r="r" b="b"/>
              <a:pathLst>
                <a:path w="789" h="13097" extrusionOk="0">
                  <a:moveTo>
                    <a:pt x="390" y="0"/>
                  </a:moveTo>
                  <a:cubicBezTo>
                    <a:pt x="173" y="0"/>
                    <a:pt x="1" y="173"/>
                    <a:pt x="1" y="389"/>
                  </a:cubicBezTo>
                  <a:lnTo>
                    <a:pt x="1" y="12708"/>
                  </a:lnTo>
                  <a:cubicBezTo>
                    <a:pt x="1" y="12924"/>
                    <a:pt x="173" y="13097"/>
                    <a:pt x="390" y="13097"/>
                  </a:cubicBezTo>
                  <a:lnTo>
                    <a:pt x="400" y="13097"/>
                  </a:lnTo>
                  <a:cubicBezTo>
                    <a:pt x="616" y="13097"/>
                    <a:pt x="789" y="12924"/>
                    <a:pt x="789" y="12708"/>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4545075" y="4277825"/>
              <a:ext cx="19775" cy="383900"/>
            </a:xfrm>
            <a:custGeom>
              <a:avLst/>
              <a:gdLst/>
              <a:ahLst/>
              <a:cxnLst/>
              <a:rect l="l" t="t" r="r" b="b"/>
              <a:pathLst>
                <a:path w="791" h="15356" extrusionOk="0">
                  <a:moveTo>
                    <a:pt x="390" y="0"/>
                  </a:moveTo>
                  <a:cubicBezTo>
                    <a:pt x="174" y="0"/>
                    <a:pt x="1" y="173"/>
                    <a:pt x="1" y="389"/>
                  </a:cubicBezTo>
                  <a:lnTo>
                    <a:pt x="1" y="14955"/>
                  </a:lnTo>
                  <a:cubicBezTo>
                    <a:pt x="1" y="15171"/>
                    <a:pt x="174" y="15356"/>
                    <a:pt x="390" y="15356"/>
                  </a:cubicBezTo>
                  <a:lnTo>
                    <a:pt x="401" y="15356"/>
                  </a:lnTo>
                  <a:cubicBezTo>
                    <a:pt x="617" y="15356"/>
                    <a:pt x="790" y="15171"/>
                    <a:pt x="790" y="14955"/>
                  </a:cubicBezTo>
                  <a:lnTo>
                    <a:pt x="790" y="389"/>
                  </a:lnTo>
                  <a:cubicBezTo>
                    <a:pt x="79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4481075" y="4335900"/>
              <a:ext cx="19725" cy="267725"/>
            </a:xfrm>
            <a:custGeom>
              <a:avLst/>
              <a:gdLst/>
              <a:ahLst/>
              <a:cxnLst/>
              <a:rect l="l" t="t" r="r" b="b"/>
              <a:pathLst>
                <a:path w="789" h="10709" extrusionOk="0">
                  <a:moveTo>
                    <a:pt x="389" y="1"/>
                  </a:moveTo>
                  <a:cubicBezTo>
                    <a:pt x="173" y="1"/>
                    <a:pt x="0" y="174"/>
                    <a:pt x="0" y="390"/>
                  </a:cubicBezTo>
                  <a:lnTo>
                    <a:pt x="0" y="10310"/>
                  </a:lnTo>
                  <a:cubicBezTo>
                    <a:pt x="0" y="10526"/>
                    <a:pt x="173" y="10709"/>
                    <a:pt x="389" y="10709"/>
                  </a:cubicBezTo>
                  <a:lnTo>
                    <a:pt x="400" y="10709"/>
                  </a:lnTo>
                  <a:cubicBezTo>
                    <a:pt x="616" y="10709"/>
                    <a:pt x="789" y="10526"/>
                    <a:pt x="789" y="10310"/>
                  </a:cubicBezTo>
                  <a:lnTo>
                    <a:pt x="789" y="390"/>
                  </a:lnTo>
                  <a:cubicBezTo>
                    <a:pt x="789"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4512950" y="4393450"/>
              <a:ext cx="20025" cy="152375"/>
            </a:xfrm>
            <a:custGeom>
              <a:avLst/>
              <a:gdLst/>
              <a:ahLst/>
              <a:cxnLst/>
              <a:rect l="l" t="t" r="r" b="b"/>
              <a:pathLst>
                <a:path w="801" h="6095" extrusionOk="0">
                  <a:moveTo>
                    <a:pt x="400" y="0"/>
                  </a:moveTo>
                  <a:cubicBezTo>
                    <a:pt x="184" y="0"/>
                    <a:pt x="0" y="184"/>
                    <a:pt x="0" y="400"/>
                  </a:cubicBezTo>
                  <a:lnTo>
                    <a:pt x="0" y="5695"/>
                  </a:lnTo>
                  <a:cubicBezTo>
                    <a:pt x="0" y="5911"/>
                    <a:pt x="184" y="6095"/>
                    <a:pt x="400" y="6095"/>
                  </a:cubicBezTo>
                  <a:lnTo>
                    <a:pt x="411" y="6095"/>
                  </a:lnTo>
                  <a:cubicBezTo>
                    <a:pt x="627" y="6095"/>
                    <a:pt x="800" y="5911"/>
                    <a:pt x="800" y="5695"/>
                  </a:cubicBezTo>
                  <a:lnTo>
                    <a:pt x="800" y="400"/>
                  </a:lnTo>
                  <a:cubicBezTo>
                    <a:pt x="800" y="184"/>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4576950" y="4360775"/>
              <a:ext cx="20025" cy="218000"/>
            </a:xfrm>
            <a:custGeom>
              <a:avLst/>
              <a:gdLst/>
              <a:ahLst/>
              <a:cxnLst/>
              <a:rect l="l" t="t" r="r" b="b"/>
              <a:pathLst>
                <a:path w="801" h="8720" extrusionOk="0">
                  <a:moveTo>
                    <a:pt x="401" y="0"/>
                  </a:moveTo>
                  <a:cubicBezTo>
                    <a:pt x="185" y="0"/>
                    <a:pt x="1" y="173"/>
                    <a:pt x="1" y="389"/>
                  </a:cubicBezTo>
                  <a:lnTo>
                    <a:pt x="1" y="8320"/>
                  </a:lnTo>
                  <a:cubicBezTo>
                    <a:pt x="1" y="8537"/>
                    <a:pt x="185" y="8720"/>
                    <a:pt x="401" y="8720"/>
                  </a:cubicBezTo>
                  <a:lnTo>
                    <a:pt x="412" y="8720"/>
                  </a:lnTo>
                  <a:cubicBezTo>
                    <a:pt x="628" y="8720"/>
                    <a:pt x="801" y="8537"/>
                    <a:pt x="801" y="8320"/>
                  </a:cubicBezTo>
                  <a:lnTo>
                    <a:pt x="801" y="389"/>
                  </a:lnTo>
                  <a:cubicBezTo>
                    <a:pt x="801" y="173"/>
                    <a:pt x="628" y="0"/>
                    <a:pt x="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4448925" y="4291075"/>
              <a:ext cx="20000" cy="357150"/>
            </a:xfrm>
            <a:custGeom>
              <a:avLst/>
              <a:gdLst/>
              <a:ahLst/>
              <a:cxnLst/>
              <a:rect l="l" t="t" r="r" b="b"/>
              <a:pathLst>
                <a:path w="800" h="14286" extrusionOk="0">
                  <a:moveTo>
                    <a:pt x="400" y="0"/>
                  </a:moveTo>
                  <a:cubicBezTo>
                    <a:pt x="184" y="0"/>
                    <a:pt x="0" y="173"/>
                    <a:pt x="0" y="389"/>
                  </a:cubicBezTo>
                  <a:lnTo>
                    <a:pt x="0" y="13896"/>
                  </a:lnTo>
                  <a:cubicBezTo>
                    <a:pt x="0" y="14112"/>
                    <a:pt x="184" y="14285"/>
                    <a:pt x="400" y="14285"/>
                  </a:cubicBezTo>
                  <a:lnTo>
                    <a:pt x="411" y="14285"/>
                  </a:lnTo>
                  <a:cubicBezTo>
                    <a:pt x="627" y="14285"/>
                    <a:pt x="800" y="14112"/>
                    <a:pt x="800" y="13896"/>
                  </a:cubicBezTo>
                  <a:lnTo>
                    <a:pt x="800" y="389"/>
                  </a:lnTo>
                  <a:cubicBezTo>
                    <a:pt x="800" y="173"/>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4417050" y="4252425"/>
              <a:ext cx="19750" cy="434425"/>
            </a:xfrm>
            <a:custGeom>
              <a:avLst/>
              <a:gdLst/>
              <a:ahLst/>
              <a:cxnLst/>
              <a:rect l="l" t="t" r="r" b="b"/>
              <a:pathLst>
                <a:path w="790" h="17377" extrusionOk="0">
                  <a:moveTo>
                    <a:pt x="389" y="1"/>
                  </a:moveTo>
                  <a:cubicBezTo>
                    <a:pt x="173" y="1"/>
                    <a:pt x="0" y="185"/>
                    <a:pt x="0" y="401"/>
                  </a:cubicBezTo>
                  <a:lnTo>
                    <a:pt x="0" y="16977"/>
                  </a:lnTo>
                  <a:cubicBezTo>
                    <a:pt x="0" y="17193"/>
                    <a:pt x="173" y="17376"/>
                    <a:pt x="389" y="17376"/>
                  </a:cubicBezTo>
                  <a:lnTo>
                    <a:pt x="400" y="17376"/>
                  </a:lnTo>
                  <a:cubicBezTo>
                    <a:pt x="616" y="17376"/>
                    <a:pt x="789" y="17193"/>
                    <a:pt x="789" y="16977"/>
                  </a:cubicBezTo>
                  <a:lnTo>
                    <a:pt x="789" y="401"/>
                  </a:lnTo>
                  <a:cubicBezTo>
                    <a:pt x="789" y="185"/>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3840825" y="4403700"/>
              <a:ext cx="20025" cy="131850"/>
            </a:xfrm>
            <a:custGeom>
              <a:avLst/>
              <a:gdLst/>
              <a:ahLst/>
              <a:cxnLst/>
              <a:rect l="l" t="t" r="r" b="b"/>
              <a:pathLst>
                <a:path w="801" h="5274" extrusionOk="0">
                  <a:moveTo>
                    <a:pt x="400" y="1"/>
                  </a:moveTo>
                  <a:cubicBezTo>
                    <a:pt x="184" y="1"/>
                    <a:pt x="1" y="185"/>
                    <a:pt x="1" y="401"/>
                  </a:cubicBezTo>
                  <a:lnTo>
                    <a:pt x="1" y="4875"/>
                  </a:lnTo>
                  <a:cubicBezTo>
                    <a:pt x="1" y="5101"/>
                    <a:pt x="184" y="5274"/>
                    <a:pt x="400" y="5274"/>
                  </a:cubicBezTo>
                  <a:lnTo>
                    <a:pt x="412" y="5274"/>
                  </a:lnTo>
                  <a:cubicBezTo>
                    <a:pt x="628" y="5274"/>
                    <a:pt x="801" y="5101"/>
                    <a:pt x="801" y="4875"/>
                  </a:cubicBezTo>
                  <a:lnTo>
                    <a:pt x="801" y="401"/>
                  </a:lnTo>
                  <a:cubicBezTo>
                    <a:pt x="801" y="185"/>
                    <a:pt x="628" y="1"/>
                    <a:pt x="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2400700" y="4348350"/>
              <a:ext cx="20025" cy="242850"/>
            </a:xfrm>
            <a:custGeom>
              <a:avLst/>
              <a:gdLst/>
              <a:ahLst/>
              <a:cxnLst/>
              <a:rect l="l" t="t" r="r" b="b"/>
              <a:pathLst>
                <a:path w="801" h="9714" extrusionOk="0">
                  <a:moveTo>
                    <a:pt x="401" y="0"/>
                  </a:moveTo>
                  <a:cubicBezTo>
                    <a:pt x="185" y="0"/>
                    <a:pt x="0" y="173"/>
                    <a:pt x="0" y="389"/>
                  </a:cubicBezTo>
                  <a:lnTo>
                    <a:pt x="0" y="9315"/>
                  </a:lnTo>
                  <a:cubicBezTo>
                    <a:pt x="0" y="9531"/>
                    <a:pt x="185" y="9714"/>
                    <a:pt x="401" y="9714"/>
                  </a:cubicBezTo>
                  <a:lnTo>
                    <a:pt x="411" y="9714"/>
                  </a:lnTo>
                  <a:cubicBezTo>
                    <a:pt x="627" y="9714"/>
                    <a:pt x="800" y="9531"/>
                    <a:pt x="800" y="9315"/>
                  </a:cubicBezTo>
                  <a:lnTo>
                    <a:pt x="800" y="389"/>
                  </a:lnTo>
                  <a:cubicBezTo>
                    <a:pt x="800" y="173"/>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2432850" y="4315650"/>
              <a:ext cx="19750" cy="307975"/>
            </a:xfrm>
            <a:custGeom>
              <a:avLst/>
              <a:gdLst/>
              <a:ahLst/>
              <a:cxnLst/>
              <a:rect l="l" t="t" r="r" b="b"/>
              <a:pathLst>
                <a:path w="790" h="12319" extrusionOk="0">
                  <a:moveTo>
                    <a:pt x="390" y="0"/>
                  </a:moveTo>
                  <a:cubicBezTo>
                    <a:pt x="174" y="0"/>
                    <a:pt x="1" y="173"/>
                    <a:pt x="1" y="389"/>
                  </a:cubicBezTo>
                  <a:lnTo>
                    <a:pt x="1" y="11930"/>
                  </a:lnTo>
                  <a:cubicBezTo>
                    <a:pt x="1" y="12146"/>
                    <a:pt x="174" y="12319"/>
                    <a:pt x="390" y="12319"/>
                  </a:cubicBezTo>
                  <a:lnTo>
                    <a:pt x="400" y="12319"/>
                  </a:lnTo>
                  <a:cubicBezTo>
                    <a:pt x="616" y="12319"/>
                    <a:pt x="789" y="12146"/>
                    <a:pt x="789" y="11930"/>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2528750" y="4427225"/>
              <a:ext cx="20000" cy="85100"/>
            </a:xfrm>
            <a:custGeom>
              <a:avLst/>
              <a:gdLst/>
              <a:ahLst/>
              <a:cxnLst/>
              <a:rect l="l" t="t" r="r" b="b"/>
              <a:pathLst>
                <a:path w="800" h="3404" extrusionOk="0">
                  <a:moveTo>
                    <a:pt x="389" y="0"/>
                  </a:moveTo>
                  <a:cubicBezTo>
                    <a:pt x="173" y="0"/>
                    <a:pt x="0" y="173"/>
                    <a:pt x="0" y="389"/>
                  </a:cubicBezTo>
                  <a:lnTo>
                    <a:pt x="0" y="3004"/>
                  </a:lnTo>
                  <a:cubicBezTo>
                    <a:pt x="0" y="3220"/>
                    <a:pt x="173" y="3404"/>
                    <a:pt x="389" y="3404"/>
                  </a:cubicBezTo>
                  <a:lnTo>
                    <a:pt x="401" y="3404"/>
                  </a:lnTo>
                  <a:cubicBezTo>
                    <a:pt x="617" y="3404"/>
                    <a:pt x="800" y="3220"/>
                    <a:pt x="800" y="3004"/>
                  </a:cubicBezTo>
                  <a:lnTo>
                    <a:pt x="800" y="389"/>
                  </a:lnTo>
                  <a:cubicBezTo>
                    <a:pt x="80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2496875" y="4404775"/>
              <a:ext cx="19750" cy="129700"/>
            </a:xfrm>
            <a:custGeom>
              <a:avLst/>
              <a:gdLst/>
              <a:ahLst/>
              <a:cxnLst/>
              <a:rect l="l" t="t" r="r" b="b"/>
              <a:pathLst>
                <a:path w="790" h="5188" extrusionOk="0">
                  <a:moveTo>
                    <a:pt x="389" y="1"/>
                  </a:moveTo>
                  <a:cubicBezTo>
                    <a:pt x="173" y="1"/>
                    <a:pt x="0" y="185"/>
                    <a:pt x="0" y="401"/>
                  </a:cubicBezTo>
                  <a:lnTo>
                    <a:pt x="0" y="4788"/>
                  </a:lnTo>
                  <a:cubicBezTo>
                    <a:pt x="0" y="5004"/>
                    <a:pt x="173" y="5188"/>
                    <a:pt x="389" y="5188"/>
                  </a:cubicBezTo>
                  <a:lnTo>
                    <a:pt x="401" y="5188"/>
                  </a:lnTo>
                  <a:cubicBezTo>
                    <a:pt x="617" y="5188"/>
                    <a:pt x="790" y="5004"/>
                    <a:pt x="790" y="4788"/>
                  </a:cubicBezTo>
                  <a:lnTo>
                    <a:pt x="790" y="401"/>
                  </a:lnTo>
                  <a:cubicBezTo>
                    <a:pt x="790" y="185"/>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2464725" y="4377525"/>
              <a:ext cx="20025" cy="184250"/>
            </a:xfrm>
            <a:custGeom>
              <a:avLst/>
              <a:gdLst/>
              <a:ahLst/>
              <a:cxnLst/>
              <a:rect l="l" t="t" r="r" b="b"/>
              <a:pathLst>
                <a:path w="801" h="7370" extrusionOk="0">
                  <a:moveTo>
                    <a:pt x="400" y="0"/>
                  </a:moveTo>
                  <a:cubicBezTo>
                    <a:pt x="174" y="0"/>
                    <a:pt x="1" y="173"/>
                    <a:pt x="1" y="389"/>
                  </a:cubicBezTo>
                  <a:lnTo>
                    <a:pt x="1" y="6981"/>
                  </a:lnTo>
                  <a:cubicBezTo>
                    <a:pt x="1" y="7197"/>
                    <a:pt x="174" y="7370"/>
                    <a:pt x="400" y="7370"/>
                  </a:cubicBezTo>
                  <a:lnTo>
                    <a:pt x="411" y="7370"/>
                  </a:lnTo>
                  <a:cubicBezTo>
                    <a:pt x="628" y="7370"/>
                    <a:pt x="800" y="7197"/>
                    <a:pt x="800" y="6981"/>
                  </a:cubicBezTo>
                  <a:lnTo>
                    <a:pt x="800" y="389"/>
                  </a:lnTo>
                  <a:cubicBezTo>
                    <a:pt x="800" y="173"/>
                    <a:pt x="628"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2368825" y="4403700"/>
              <a:ext cx="19750" cy="131850"/>
            </a:xfrm>
            <a:custGeom>
              <a:avLst/>
              <a:gdLst/>
              <a:ahLst/>
              <a:cxnLst/>
              <a:rect l="l" t="t" r="r" b="b"/>
              <a:pathLst>
                <a:path w="790" h="5274" extrusionOk="0">
                  <a:moveTo>
                    <a:pt x="389" y="1"/>
                  </a:moveTo>
                  <a:cubicBezTo>
                    <a:pt x="173" y="1"/>
                    <a:pt x="0" y="185"/>
                    <a:pt x="0" y="401"/>
                  </a:cubicBezTo>
                  <a:lnTo>
                    <a:pt x="0" y="4875"/>
                  </a:lnTo>
                  <a:cubicBezTo>
                    <a:pt x="0" y="5101"/>
                    <a:pt x="173" y="5274"/>
                    <a:pt x="389" y="5274"/>
                  </a:cubicBezTo>
                  <a:lnTo>
                    <a:pt x="401" y="5274"/>
                  </a:lnTo>
                  <a:cubicBezTo>
                    <a:pt x="617" y="5274"/>
                    <a:pt x="790" y="5101"/>
                    <a:pt x="790" y="4875"/>
                  </a:cubicBezTo>
                  <a:lnTo>
                    <a:pt x="790" y="401"/>
                  </a:lnTo>
                  <a:cubicBezTo>
                    <a:pt x="790" y="185"/>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3808950" y="4315650"/>
              <a:ext cx="20025" cy="307975"/>
            </a:xfrm>
            <a:custGeom>
              <a:avLst/>
              <a:gdLst/>
              <a:ahLst/>
              <a:cxnLst/>
              <a:rect l="l" t="t" r="r" b="b"/>
              <a:pathLst>
                <a:path w="801" h="12319" extrusionOk="0">
                  <a:moveTo>
                    <a:pt x="390" y="0"/>
                  </a:moveTo>
                  <a:cubicBezTo>
                    <a:pt x="174" y="0"/>
                    <a:pt x="1" y="173"/>
                    <a:pt x="1" y="389"/>
                  </a:cubicBezTo>
                  <a:lnTo>
                    <a:pt x="1" y="11930"/>
                  </a:lnTo>
                  <a:cubicBezTo>
                    <a:pt x="1" y="12146"/>
                    <a:pt x="174" y="12319"/>
                    <a:pt x="390" y="12319"/>
                  </a:cubicBezTo>
                  <a:lnTo>
                    <a:pt x="400" y="12319"/>
                  </a:lnTo>
                  <a:cubicBezTo>
                    <a:pt x="616" y="12319"/>
                    <a:pt x="800" y="12146"/>
                    <a:pt x="800" y="11930"/>
                  </a:cubicBezTo>
                  <a:lnTo>
                    <a:pt x="800" y="389"/>
                  </a:lnTo>
                  <a:cubicBezTo>
                    <a:pt x="800"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3777075" y="4226225"/>
              <a:ext cx="19750" cy="486825"/>
            </a:xfrm>
            <a:custGeom>
              <a:avLst/>
              <a:gdLst/>
              <a:ahLst/>
              <a:cxnLst/>
              <a:rect l="l" t="t" r="r" b="b"/>
              <a:pathLst>
                <a:path w="790" h="19473" extrusionOk="0">
                  <a:moveTo>
                    <a:pt x="390" y="1"/>
                  </a:moveTo>
                  <a:cubicBezTo>
                    <a:pt x="174" y="1"/>
                    <a:pt x="1" y="174"/>
                    <a:pt x="1" y="390"/>
                  </a:cubicBezTo>
                  <a:lnTo>
                    <a:pt x="1" y="19084"/>
                  </a:lnTo>
                  <a:cubicBezTo>
                    <a:pt x="1" y="19300"/>
                    <a:pt x="174" y="19473"/>
                    <a:pt x="390" y="19473"/>
                  </a:cubicBezTo>
                  <a:lnTo>
                    <a:pt x="400" y="19473"/>
                  </a:lnTo>
                  <a:cubicBezTo>
                    <a:pt x="616" y="19473"/>
                    <a:pt x="789" y="19300"/>
                    <a:pt x="789" y="19084"/>
                  </a:cubicBezTo>
                  <a:lnTo>
                    <a:pt x="789" y="390"/>
                  </a:lnTo>
                  <a:cubicBezTo>
                    <a:pt x="789"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2912900" y="4348350"/>
              <a:ext cx="19750" cy="242850"/>
            </a:xfrm>
            <a:custGeom>
              <a:avLst/>
              <a:gdLst/>
              <a:ahLst/>
              <a:cxnLst/>
              <a:rect l="l" t="t" r="r" b="b"/>
              <a:pathLst>
                <a:path w="790" h="9714" extrusionOk="0">
                  <a:moveTo>
                    <a:pt x="389" y="0"/>
                  </a:moveTo>
                  <a:cubicBezTo>
                    <a:pt x="173" y="0"/>
                    <a:pt x="0" y="173"/>
                    <a:pt x="0" y="389"/>
                  </a:cubicBezTo>
                  <a:lnTo>
                    <a:pt x="0" y="9315"/>
                  </a:lnTo>
                  <a:cubicBezTo>
                    <a:pt x="0" y="9531"/>
                    <a:pt x="173" y="9714"/>
                    <a:pt x="389" y="9714"/>
                  </a:cubicBezTo>
                  <a:lnTo>
                    <a:pt x="400" y="9714"/>
                  </a:lnTo>
                  <a:cubicBezTo>
                    <a:pt x="616" y="9714"/>
                    <a:pt x="789" y="9531"/>
                    <a:pt x="789" y="9315"/>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2944775" y="4315650"/>
              <a:ext cx="20000" cy="307975"/>
            </a:xfrm>
            <a:custGeom>
              <a:avLst/>
              <a:gdLst/>
              <a:ahLst/>
              <a:cxnLst/>
              <a:rect l="l" t="t" r="r" b="b"/>
              <a:pathLst>
                <a:path w="800" h="12319" extrusionOk="0">
                  <a:moveTo>
                    <a:pt x="400" y="0"/>
                  </a:moveTo>
                  <a:cubicBezTo>
                    <a:pt x="184" y="0"/>
                    <a:pt x="0" y="173"/>
                    <a:pt x="0" y="389"/>
                  </a:cubicBezTo>
                  <a:lnTo>
                    <a:pt x="0" y="11930"/>
                  </a:lnTo>
                  <a:cubicBezTo>
                    <a:pt x="0" y="12146"/>
                    <a:pt x="184" y="12319"/>
                    <a:pt x="400" y="12319"/>
                  </a:cubicBezTo>
                  <a:lnTo>
                    <a:pt x="411" y="12319"/>
                  </a:lnTo>
                  <a:cubicBezTo>
                    <a:pt x="627" y="12319"/>
                    <a:pt x="800" y="12146"/>
                    <a:pt x="800" y="11930"/>
                  </a:cubicBezTo>
                  <a:lnTo>
                    <a:pt x="800" y="389"/>
                  </a:lnTo>
                  <a:cubicBezTo>
                    <a:pt x="800" y="173"/>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784850" y="4277825"/>
              <a:ext cx="19750" cy="383900"/>
            </a:xfrm>
            <a:custGeom>
              <a:avLst/>
              <a:gdLst/>
              <a:ahLst/>
              <a:cxnLst/>
              <a:rect l="l" t="t" r="r" b="b"/>
              <a:pathLst>
                <a:path w="790" h="15356" extrusionOk="0">
                  <a:moveTo>
                    <a:pt x="389" y="0"/>
                  </a:moveTo>
                  <a:cubicBezTo>
                    <a:pt x="173" y="0"/>
                    <a:pt x="0" y="173"/>
                    <a:pt x="0" y="389"/>
                  </a:cubicBezTo>
                  <a:lnTo>
                    <a:pt x="0" y="14955"/>
                  </a:lnTo>
                  <a:cubicBezTo>
                    <a:pt x="0" y="15171"/>
                    <a:pt x="173" y="15356"/>
                    <a:pt x="389" y="15356"/>
                  </a:cubicBezTo>
                  <a:lnTo>
                    <a:pt x="400" y="15356"/>
                  </a:lnTo>
                  <a:cubicBezTo>
                    <a:pt x="616" y="15356"/>
                    <a:pt x="789" y="15171"/>
                    <a:pt x="789" y="14955"/>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752700" y="4335900"/>
              <a:ext cx="20025" cy="267725"/>
            </a:xfrm>
            <a:custGeom>
              <a:avLst/>
              <a:gdLst/>
              <a:ahLst/>
              <a:cxnLst/>
              <a:rect l="l" t="t" r="r" b="b"/>
              <a:pathLst>
                <a:path w="801" h="10709" extrusionOk="0">
                  <a:moveTo>
                    <a:pt x="400" y="1"/>
                  </a:moveTo>
                  <a:cubicBezTo>
                    <a:pt x="184" y="1"/>
                    <a:pt x="1" y="174"/>
                    <a:pt x="1" y="390"/>
                  </a:cubicBezTo>
                  <a:lnTo>
                    <a:pt x="1" y="10310"/>
                  </a:lnTo>
                  <a:cubicBezTo>
                    <a:pt x="1" y="10526"/>
                    <a:pt x="184" y="10709"/>
                    <a:pt x="400" y="10709"/>
                  </a:cubicBezTo>
                  <a:lnTo>
                    <a:pt x="411" y="10709"/>
                  </a:lnTo>
                  <a:cubicBezTo>
                    <a:pt x="627" y="10709"/>
                    <a:pt x="800" y="10526"/>
                    <a:pt x="800" y="10310"/>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720825" y="4391275"/>
              <a:ext cx="20025" cy="157000"/>
            </a:xfrm>
            <a:custGeom>
              <a:avLst/>
              <a:gdLst/>
              <a:ahLst/>
              <a:cxnLst/>
              <a:rect l="l" t="t" r="r" b="b"/>
              <a:pathLst>
                <a:path w="801" h="6280" extrusionOk="0">
                  <a:moveTo>
                    <a:pt x="390" y="1"/>
                  </a:moveTo>
                  <a:cubicBezTo>
                    <a:pt x="174" y="1"/>
                    <a:pt x="1" y="174"/>
                    <a:pt x="1" y="390"/>
                  </a:cubicBezTo>
                  <a:lnTo>
                    <a:pt x="1" y="5879"/>
                  </a:lnTo>
                  <a:cubicBezTo>
                    <a:pt x="1" y="6095"/>
                    <a:pt x="174" y="6279"/>
                    <a:pt x="390" y="6279"/>
                  </a:cubicBezTo>
                  <a:lnTo>
                    <a:pt x="400" y="6279"/>
                  </a:lnTo>
                  <a:cubicBezTo>
                    <a:pt x="616" y="6279"/>
                    <a:pt x="800" y="6095"/>
                    <a:pt x="800" y="5879"/>
                  </a:cubicBezTo>
                  <a:lnTo>
                    <a:pt x="800" y="390"/>
                  </a:lnTo>
                  <a:cubicBezTo>
                    <a:pt x="800" y="17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688950" y="4401825"/>
              <a:ext cx="19725" cy="135625"/>
            </a:xfrm>
            <a:custGeom>
              <a:avLst/>
              <a:gdLst/>
              <a:ahLst/>
              <a:cxnLst/>
              <a:rect l="l" t="t" r="r" b="b"/>
              <a:pathLst>
                <a:path w="789" h="5425" extrusionOk="0">
                  <a:moveTo>
                    <a:pt x="390" y="1"/>
                  </a:moveTo>
                  <a:cubicBezTo>
                    <a:pt x="173" y="1"/>
                    <a:pt x="1" y="184"/>
                    <a:pt x="1" y="400"/>
                  </a:cubicBezTo>
                  <a:lnTo>
                    <a:pt x="1" y="5025"/>
                  </a:lnTo>
                  <a:cubicBezTo>
                    <a:pt x="1" y="5241"/>
                    <a:pt x="173" y="5425"/>
                    <a:pt x="390" y="5425"/>
                  </a:cubicBezTo>
                  <a:lnTo>
                    <a:pt x="400" y="5425"/>
                  </a:lnTo>
                  <a:cubicBezTo>
                    <a:pt x="616" y="5425"/>
                    <a:pt x="789" y="5241"/>
                    <a:pt x="789" y="5025"/>
                  </a:cubicBezTo>
                  <a:lnTo>
                    <a:pt x="789" y="400"/>
                  </a:lnTo>
                  <a:cubicBezTo>
                    <a:pt x="789" y="18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2560900" y="4421000"/>
              <a:ext cx="19750" cy="97275"/>
            </a:xfrm>
            <a:custGeom>
              <a:avLst/>
              <a:gdLst/>
              <a:ahLst/>
              <a:cxnLst/>
              <a:rect l="l" t="t" r="r" b="b"/>
              <a:pathLst>
                <a:path w="790" h="3891" extrusionOk="0">
                  <a:moveTo>
                    <a:pt x="390" y="0"/>
                  </a:moveTo>
                  <a:cubicBezTo>
                    <a:pt x="174" y="0"/>
                    <a:pt x="1" y="173"/>
                    <a:pt x="1" y="389"/>
                  </a:cubicBezTo>
                  <a:lnTo>
                    <a:pt x="1" y="3501"/>
                  </a:lnTo>
                  <a:cubicBezTo>
                    <a:pt x="1" y="3717"/>
                    <a:pt x="174" y="3890"/>
                    <a:pt x="390" y="3890"/>
                  </a:cubicBezTo>
                  <a:lnTo>
                    <a:pt x="400" y="3890"/>
                  </a:lnTo>
                  <a:cubicBezTo>
                    <a:pt x="616" y="3890"/>
                    <a:pt x="789" y="3717"/>
                    <a:pt x="789" y="3501"/>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2656800" y="4365875"/>
              <a:ext cx="20000" cy="207500"/>
            </a:xfrm>
            <a:custGeom>
              <a:avLst/>
              <a:gdLst/>
              <a:ahLst/>
              <a:cxnLst/>
              <a:rect l="l" t="t" r="r" b="b"/>
              <a:pathLst>
                <a:path w="800" h="8300" extrusionOk="0">
                  <a:moveTo>
                    <a:pt x="389" y="1"/>
                  </a:moveTo>
                  <a:cubicBezTo>
                    <a:pt x="173" y="1"/>
                    <a:pt x="0" y="174"/>
                    <a:pt x="0" y="390"/>
                  </a:cubicBezTo>
                  <a:lnTo>
                    <a:pt x="0" y="7911"/>
                  </a:lnTo>
                  <a:cubicBezTo>
                    <a:pt x="0" y="8127"/>
                    <a:pt x="173" y="8300"/>
                    <a:pt x="389" y="8300"/>
                  </a:cubicBezTo>
                  <a:lnTo>
                    <a:pt x="400" y="8300"/>
                  </a:lnTo>
                  <a:cubicBezTo>
                    <a:pt x="617" y="8300"/>
                    <a:pt x="800" y="8127"/>
                    <a:pt x="800" y="7911"/>
                  </a:cubicBezTo>
                  <a:lnTo>
                    <a:pt x="800" y="390"/>
                  </a:lnTo>
                  <a:cubicBezTo>
                    <a:pt x="800" y="174"/>
                    <a:pt x="617"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3040925" y="4427225"/>
              <a:ext cx="19775" cy="85100"/>
            </a:xfrm>
            <a:custGeom>
              <a:avLst/>
              <a:gdLst/>
              <a:ahLst/>
              <a:cxnLst/>
              <a:rect l="l" t="t" r="r" b="b"/>
              <a:pathLst>
                <a:path w="791" h="3404" extrusionOk="0">
                  <a:moveTo>
                    <a:pt x="390" y="0"/>
                  </a:moveTo>
                  <a:cubicBezTo>
                    <a:pt x="174" y="0"/>
                    <a:pt x="1" y="173"/>
                    <a:pt x="1" y="389"/>
                  </a:cubicBezTo>
                  <a:lnTo>
                    <a:pt x="1" y="3004"/>
                  </a:lnTo>
                  <a:cubicBezTo>
                    <a:pt x="1" y="3220"/>
                    <a:pt x="174" y="3404"/>
                    <a:pt x="390" y="3404"/>
                  </a:cubicBezTo>
                  <a:lnTo>
                    <a:pt x="401" y="3404"/>
                  </a:lnTo>
                  <a:cubicBezTo>
                    <a:pt x="617" y="3404"/>
                    <a:pt x="790" y="3220"/>
                    <a:pt x="790" y="3004"/>
                  </a:cubicBezTo>
                  <a:lnTo>
                    <a:pt x="790" y="389"/>
                  </a:lnTo>
                  <a:cubicBezTo>
                    <a:pt x="790" y="173"/>
                    <a:pt x="617"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2336675" y="4421000"/>
              <a:ext cx="20025" cy="97275"/>
            </a:xfrm>
            <a:custGeom>
              <a:avLst/>
              <a:gdLst/>
              <a:ahLst/>
              <a:cxnLst/>
              <a:rect l="l" t="t" r="r" b="b"/>
              <a:pathLst>
                <a:path w="801" h="3891" extrusionOk="0">
                  <a:moveTo>
                    <a:pt x="400" y="0"/>
                  </a:moveTo>
                  <a:cubicBezTo>
                    <a:pt x="184" y="0"/>
                    <a:pt x="1" y="173"/>
                    <a:pt x="1" y="389"/>
                  </a:cubicBezTo>
                  <a:lnTo>
                    <a:pt x="1" y="3501"/>
                  </a:lnTo>
                  <a:cubicBezTo>
                    <a:pt x="1" y="3717"/>
                    <a:pt x="184" y="3890"/>
                    <a:pt x="400" y="3890"/>
                  </a:cubicBezTo>
                  <a:lnTo>
                    <a:pt x="412" y="3890"/>
                  </a:lnTo>
                  <a:cubicBezTo>
                    <a:pt x="628" y="3890"/>
                    <a:pt x="801" y="3717"/>
                    <a:pt x="801" y="3501"/>
                  </a:cubicBezTo>
                  <a:lnTo>
                    <a:pt x="801" y="389"/>
                  </a:lnTo>
                  <a:cubicBezTo>
                    <a:pt x="801" y="173"/>
                    <a:pt x="628" y="0"/>
                    <a:pt x="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2272650" y="4393450"/>
              <a:ext cx="20025" cy="152375"/>
            </a:xfrm>
            <a:custGeom>
              <a:avLst/>
              <a:gdLst/>
              <a:ahLst/>
              <a:cxnLst/>
              <a:rect l="l" t="t" r="r" b="b"/>
              <a:pathLst>
                <a:path w="801" h="6095" extrusionOk="0">
                  <a:moveTo>
                    <a:pt x="401" y="0"/>
                  </a:moveTo>
                  <a:cubicBezTo>
                    <a:pt x="185" y="0"/>
                    <a:pt x="1" y="184"/>
                    <a:pt x="1" y="400"/>
                  </a:cubicBezTo>
                  <a:lnTo>
                    <a:pt x="1" y="5695"/>
                  </a:lnTo>
                  <a:cubicBezTo>
                    <a:pt x="1" y="5911"/>
                    <a:pt x="185" y="6095"/>
                    <a:pt x="401" y="6095"/>
                  </a:cubicBezTo>
                  <a:lnTo>
                    <a:pt x="411" y="6095"/>
                  </a:lnTo>
                  <a:cubicBezTo>
                    <a:pt x="627" y="6095"/>
                    <a:pt x="800" y="5911"/>
                    <a:pt x="800" y="5695"/>
                  </a:cubicBezTo>
                  <a:lnTo>
                    <a:pt x="800" y="400"/>
                  </a:lnTo>
                  <a:cubicBezTo>
                    <a:pt x="800" y="184"/>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2304800" y="4415050"/>
              <a:ext cx="19750" cy="109175"/>
            </a:xfrm>
            <a:custGeom>
              <a:avLst/>
              <a:gdLst/>
              <a:ahLst/>
              <a:cxnLst/>
              <a:rect l="l" t="t" r="r" b="b"/>
              <a:pathLst>
                <a:path w="790" h="4367" extrusionOk="0">
                  <a:moveTo>
                    <a:pt x="390" y="1"/>
                  </a:moveTo>
                  <a:cubicBezTo>
                    <a:pt x="174" y="1"/>
                    <a:pt x="1" y="173"/>
                    <a:pt x="1" y="390"/>
                  </a:cubicBezTo>
                  <a:lnTo>
                    <a:pt x="1" y="3977"/>
                  </a:lnTo>
                  <a:cubicBezTo>
                    <a:pt x="1" y="4193"/>
                    <a:pt x="174" y="4366"/>
                    <a:pt x="390" y="4366"/>
                  </a:cubicBezTo>
                  <a:lnTo>
                    <a:pt x="400" y="4366"/>
                  </a:lnTo>
                  <a:cubicBezTo>
                    <a:pt x="616" y="4366"/>
                    <a:pt x="789" y="4193"/>
                    <a:pt x="789" y="3977"/>
                  </a:cubicBezTo>
                  <a:lnTo>
                    <a:pt x="789" y="390"/>
                  </a:lnTo>
                  <a:cubicBezTo>
                    <a:pt x="789" y="173"/>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2240775" y="4373725"/>
              <a:ext cx="20025" cy="191825"/>
            </a:xfrm>
            <a:custGeom>
              <a:avLst/>
              <a:gdLst/>
              <a:ahLst/>
              <a:cxnLst/>
              <a:rect l="l" t="t" r="r" b="b"/>
              <a:pathLst>
                <a:path w="801" h="7673" extrusionOk="0">
                  <a:moveTo>
                    <a:pt x="390" y="1"/>
                  </a:moveTo>
                  <a:cubicBezTo>
                    <a:pt x="173" y="1"/>
                    <a:pt x="1" y="174"/>
                    <a:pt x="1" y="390"/>
                  </a:cubicBezTo>
                  <a:lnTo>
                    <a:pt x="1" y="7284"/>
                  </a:lnTo>
                  <a:cubicBezTo>
                    <a:pt x="1" y="7500"/>
                    <a:pt x="173" y="7673"/>
                    <a:pt x="390" y="7673"/>
                  </a:cubicBezTo>
                  <a:lnTo>
                    <a:pt x="401" y="7673"/>
                  </a:lnTo>
                  <a:cubicBezTo>
                    <a:pt x="617" y="7673"/>
                    <a:pt x="800" y="7500"/>
                    <a:pt x="800" y="7284"/>
                  </a:cubicBezTo>
                  <a:lnTo>
                    <a:pt x="800" y="390"/>
                  </a:lnTo>
                  <a:cubicBezTo>
                    <a:pt x="80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2208650" y="4415875"/>
              <a:ext cx="20000" cy="107550"/>
            </a:xfrm>
            <a:custGeom>
              <a:avLst/>
              <a:gdLst/>
              <a:ahLst/>
              <a:cxnLst/>
              <a:rect l="l" t="t" r="r" b="b"/>
              <a:pathLst>
                <a:path w="800" h="4302" extrusionOk="0">
                  <a:moveTo>
                    <a:pt x="399" y="0"/>
                  </a:moveTo>
                  <a:cubicBezTo>
                    <a:pt x="183" y="0"/>
                    <a:pt x="0" y="173"/>
                    <a:pt x="0" y="389"/>
                  </a:cubicBezTo>
                  <a:lnTo>
                    <a:pt x="0" y="3912"/>
                  </a:lnTo>
                  <a:cubicBezTo>
                    <a:pt x="0" y="4128"/>
                    <a:pt x="183" y="4301"/>
                    <a:pt x="399" y="4301"/>
                  </a:cubicBezTo>
                  <a:lnTo>
                    <a:pt x="411" y="4301"/>
                  </a:lnTo>
                  <a:cubicBezTo>
                    <a:pt x="627" y="4301"/>
                    <a:pt x="800" y="4128"/>
                    <a:pt x="800" y="3912"/>
                  </a:cubicBezTo>
                  <a:lnTo>
                    <a:pt x="800" y="389"/>
                  </a:lnTo>
                  <a:cubicBezTo>
                    <a:pt x="800" y="173"/>
                    <a:pt x="627"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2176775" y="4427225"/>
              <a:ext cx="20000" cy="85100"/>
            </a:xfrm>
            <a:custGeom>
              <a:avLst/>
              <a:gdLst/>
              <a:ahLst/>
              <a:cxnLst/>
              <a:rect l="l" t="t" r="r" b="b"/>
              <a:pathLst>
                <a:path w="800" h="3404" extrusionOk="0">
                  <a:moveTo>
                    <a:pt x="389" y="0"/>
                  </a:moveTo>
                  <a:cubicBezTo>
                    <a:pt x="173" y="0"/>
                    <a:pt x="0" y="173"/>
                    <a:pt x="0" y="389"/>
                  </a:cubicBezTo>
                  <a:lnTo>
                    <a:pt x="0" y="3004"/>
                  </a:lnTo>
                  <a:cubicBezTo>
                    <a:pt x="0" y="3220"/>
                    <a:pt x="173" y="3404"/>
                    <a:pt x="389" y="3404"/>
                  </a:cubicBezTo>
                  <a:lnTo>
                    <a:pt x="399" y="3404"/>
                  </a:lnTo>
                  <a:cubicBezTo>
                    <a:pt x="615" y="3404"/>
                    <a:pt x="800" y="3220"/>
                    <a:pt x="800" y="3004"/>
                  </a:cubicBezTo>
                  <a:lnTo>
                    <a:pt x="800" y="389"/>
                  </a:lnTo>
                  <a:cubicBezTo>
                    <a:pt x="800" y="173"/>
                    <a:pt x="615"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3008800" y="4404775"/>
              <a:ext cx="20025" cy="129700"/>
            </a:xfrm>
            <a:custGeom>
              <a:avLst/>
              <a:gdLst/>
              <a:ahLst/>
              <a:cxnLst/>
              <a:rect l="l" t="t" r="r" b="b"/>
              <a:pathLst>
                <a:path w="801" h="5188" extrusionOk="0">
                  <a:moveTo>
                    <a:pt x="400" y="1"/>
                  </a:moveTo>
                  <a:cubicBezTo>
                    <a:pt x="173" y="1"/>
                    <a:pt x="0" y="185"/>
                    <a:pt x="0" y="401"/>
                  </a:cubicBezTo>
                  <a:lnTo>
                    <a:pt x="0" y="4788"/>
                  </a:lnTo>
                  <a:cubicBezTo>
                    <a:pt x="0" y="5004"/>
                    <a:pt x="173" y="5188"/>
                    <a:pt x="400" y="5188"/>
                  </a:cubicBezTo>
                  <a:lnTo>
                    <a:pt x="411" y="5188"/>
                  </a:lnTo>
                  <a:cubicBezTo>
                    <a:pt x="627" y="5188"/>
                    <a:pt x="800" y="5004"/>
                    <a:pt x="800" y="4788"/>
                  </a:cubicBezTo>
                  <a:lnTo>
                    <a:pt x="800" y="401"/>
                  </a:lnTo>
                  <a:cubicBezTo>
                    <a:pt x="800" y="185"/>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2624925" y="4384525"/>
              <a:ext cx="19750" cy="170225"/>
            </a:xfrm>
            <a:custGeom>
              <a:avLst/>
              <a:gdLst/>
              <a:ahLst/>
              <a:cxnLst/>
              <a:rect l="l" t="t" r="r" b="b"/>
              <a:pathLst>
                <a:path w="790" h="6809" extrusionOk="0">
                  <a:moveTo>
                    <a:pt x="389" y="1"/>
                  </a:moveTo>
                  <a:cubicBezTo>
                    <a:pt x="173" y="1"/>
                    <a:pt x="0" y="174"/>
                    <a:pt x="0" y="390"/>
                  </a:cubicBezTo>
                  <a:lnTo>
                    <a:pt x="0" y="6420"/>
                  </a:lnTo>
                  <a:cubicBezTo>
                    <a:pt x="0" y="6636"/>
                    <a:pt x="173" y="6809"/>
                    <a:pt x="389" y="6809"/>
                  </a:cubicBezTo>
                  <a:lnTo>
                    <a:pt x="400" y="6809"/>
                  </a:lnTo>
                  <a:cubicBezTo>
                    <a:pt x="617" y="6809"/>
                    <a:pt x="789" y="6636"/>
                    <a:pt x="789" y="6420"/>
                  </a:cubicBezTo>
                  <a:lnTo>
                    <a:pt x="789" y="390"/>
                  </a:lnTo>
                  <a:cubicBezTo>
                    <a:pt x="789" y="174"/>
                    <a:pt x="617"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2592775" y="4401825"/>
              <a:ext cx="20025" cy="135625"/>
            </a:xfrm>
            <a:custGeom>
              <a:avLst/>
              <a:gdLst/>
              <a:ahLst/>
              <a:cxnLst/>
              <a:rect l="l" t="t" r="r" b="b"/>
              <a:pathLst>
                <a:path w="801" h="5425" extrusionOk="0">
                  <a:moveTo>
                    <a:pt x="390" y="1"/>
                  </a:moveTo>
                  <a:cubicBezTo>
                    <a:pt x="174" y="1"/>
                    <a:pt x="1" y="184"/>
                    <a:pt x="1" y="400"/>
                  </a:cubicBezTo>
                  <a:lnTo>
                    <a:pt x="1" y="5025"/>
                  </a:lnTo>
                  <a:cubicBezTo>
                    <a:pt x="1" y="5241"/>
                    <a:pt x="174" y="5425"/>
                    <a:pt x="390" y="5425"/>
                  </a:cubicBezTo>
                  <a:lnTo>
                    <a:pt x="400" y="5425"/>
                  </a:lnTo>
                  <a:cubicBezTo>
                    <a:pt x="616" y="5425"/>
                    <a:pt x="800" y="5241"/>
                    <a:pt x="800" y="5025"/>
                  </a:cubicBezTo>
                  <a:lnTo>
                    <a:pt x="800" y="400"/>
                  </a:lnTo>
                  <a:cubicBezTo>
                    <a:pt x="800" y="184"/>
                    <a:pt x="616"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2976925" y="4377525"/>
              <a:ext cx="19725" cy="184250"/>
            </a:xfrm>
            <a:custGeom>
              <a:avLst/>
              <a:gdLst/>
              <a:ahLst/>
              <a:cxnLst/>
              <a:rect l="l" t="t" r="r" b="b"/>
              <a:pathLst>
                <a:path w="789" h="7370" extrusionOk="0">
                  <a:moveTo>
                    <a:pt x="389" y="0"/>
                  </a:moveTo>
                  <a:cubicBezTo>
                    <a:pt x="173" y="0"/>
                    <a:pt x="0" y="173"/>
                    <a:pt x="0" y="389"/>
                  </a:cubicBezTo>
                  <a:lnTo>
                    <a:pt x="0" y="6981"/>
                  </a:lnTo>
                  <a:cubicBezTo>
                    <a:pt x="0" y="7197"/>
                    <a:pt x="173" y="7370"/>
                    <a:pt x="389" y="7370"/>
                  </a:cubicBezTo>
                  <a:lnTo>
                    <a:pt x="400" y="7370"/>
                  </a:lnTo>
                  <a:cubicBezTo>
                    <a:pt x="616" y="7370"/>
                    <a:pt x="789" y="7197"/>
                    <a:pt x="789" y="6981"/>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2880750" y="4403700"/>
              <a:ext cx="20025" cy="131850"/>
            </a:xfrm>
            <a:custGeom>
              <a:avLst/>
              <a:gdLst/>
              <a:ahLst/>
              <a:cxnLst/>
              <a:rect l="l" t="t" r="r" b="b"/>
              <a:pathLst>
                <a:path w="801" h="5274" extrusionOk="0">
                  <a:moveTo>
                    <a:pt x="400" y="1"/>
                  </a:moveTo>
                  <a:cubicBezTo>
                    <a:pt x="184" y="1"/>
                    <a:pt x="1" y="185"/>
                    <a:pt x="1" y="401"/>
                  </a:cubicBezTo>
                  <a:lnTo>
                    <a:pt x="1" y="4875"/>
                  </a:lnTo>
                  <a:cubicBezTo>
                    <a:pt x="1" y="5101"/>
                    <a:pt x="184" y="5274"/>
                    <a:pt x="400" y="5274"/>
                  </a:cubicBezTo>
                  <a:lnTo>
                    <a:pt x="411" y="5274"/>
                  </a:lnTo>
                  <a:cubicBezTo>
                    <a:pt x="627" y="5274"/>
                    <a:pt x="800" y="5101"/>
                    <a:pt x="800" y="4875"/>
                  </a:cubicBezTo>
                  <a:lnTo>
                    <a:pt x="800" y="401"/>
                  </a:lnTo>
                  <a:cubicBezTo>
                    <a:pt x="800" y="185"/>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2848875" y="4315650"/>
              <a:ext cx="19725" cy="307975"/>
            </a:xfrm>
            <a:custGeom>
              <a:avLst/>
              <a:gdLst/>
              <a:ahLst/>
              <a:cxnLst/>
              <a:rect l="l" t="t" r="r" b="b"/>
              <a:pathLst>
                <a:path w="789" h="12319" extrusionOk="0">
                  <a:moveTo>
                    <a:pt x="390" y="0"/>
                  </a:moveTo>
                  <a:cubicBezTo>
                    <a:pt x="173" y="0"/>
                    <a:pt x="1" y="173"/>
                    <a:pt x="1" y="389"/>
                  </a:cubicBezTo>
                  <a:lnTo>
                    <a:pt x="1" y="11930"/>
                  </a:lnTo>
                  <a:cubicBezTo>
                    <a:pt x="1" y="12146"/>
                    <a:pt x="173" y="12319"/>
                    <a:pt x="390" y="12319"/>
                  </a:cubicBezTo>
                  <a:lnTo>
                    <a:pt x="400" y="12319"/>
                  </a:lnTo>
                  <a:cubicBezTo>
                    <a:pt x="616" y="12319"/>
                    <a:pt x="789" y="12146"/>
                    <a:pt x="789" y="11930"/>
                  </a:cubicBezTo>
                  <a:lnTo>
                    <a:pt x="789" y="389"/>
                  </a:lnTo>
                  <a:cubicBezTo>
                    <a:pt x="789" y="173"/>
                    <a:pt x="616"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2816725" y="4226225"/>
              <a:ext cx="20000" cy="486825"/>
            </a:xfrm>
            <a:custGeom>
              <a:avLst/>
              <a:gdLst/>
              <a:ahLst/>
              <a:cxnLst/>
              <a:rect l="l" t="t" r="r" b="b"/>
              <a:pathLst>
                <a:path w="800" h="19473" extrusionOk="0">
                  <a:moveTo>
                    <a:pt x="400" y="1"/>
                  </a:moveTo>
                  <a:cubicBezTo>
                    <a:pt x="184" y="1"/>
                    <a:pt x="0" y="174"/>
                    <a:pt x="0" y="390"/>
                  </a:cubicBezTo>
                  <a:lnTo>
                    <a:pt x="0" y="19084"/>
                  </a:lnTo>
                  <a:cubicBezTo>
                    <a:pt x="0" y="19300"/>
                    <a:pt x="184" y="19473"/>
                    <a:pt x="400" y="19473"/>
                  </a:cubicBezTo>
                  <a:lnTo>
                    <a:pt x="411" y="19473"/>
                  </a:lnTo>
                  <a:cubicBezTo>
                    <a:pt x="627" y="19473"/>
                    <a:pt x="800" y="19300"/>
                    <a:pt x="800" y="19084"/>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4096925" y="4226225"/>
              <a:ext cx="20025" cy="486825"/>
            </a:xfrm>
            <a:custGeom>
              <a:avLst/>
              <a:gdLst/>
              <a:ahLst/>
              <a:cxnLst/>
              <a:rect l="l" t="t" r="r" b="b"/>
              <a:pathLst>
                <a:path w="801" h="19473" extrusionOk="0">
                  <a:moveTo>
                    <a:pt x="390" y="1"/>
                  </a:moveTo>
                  <a:cubicBezTo>
                    <a:pt x="174" y="1"/>
                    <a:pt x="1" y="174"/>
                    <a:pt x="1" y="390"/>
                  </a:cubicBezTo>
                  <a:lnTo>
                    <a:pt x="1" y="19084"/>
                  </a:lnTo>
                  <a:cubicBezTo>
                    <a:pt x="1" y="19300"/>
                    <a:pt x="174" y="19473"/>
                    <a:pt x="390" y="19473"/>
                  </a:cubicBezTo>
                  <a:lnTo>
                    <a:pt x="411" y="19473"/>
                  </a:lnTo>
                  <a:cubicBezTo>
                    <a:pt x="627" y="19473"/>
                    <a:pt x="800" y="19300"/>
                    <a:pt x="800" y="19084"/>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4384900" y="4226225"/>
              <a:ext cx="20025" cy="486825"/>
            </a:xfrm>
            <a:custGeom>
              <a:avLst/>
              <a:gdLst/>
              <a:ahLst/>
              <a:cxnLst/>
              <a:rect l="l" t="t" r="r" b="b"/>
              <a:pathLst>
                <a:path w="801" h="19473" extrusionOk="0">
                  <a:moveTo>
                    <a:pt x="400" y="1"/>
                  </a:moveTo>
                  <a:cubicBezTo>
                    <a:pt x="184" y="1"/>
                    <a:pt x="1" y="174"/>
                    <a:pt x="1" y="390"/>
                  </a:cubicBezTo>
                  <a:lnTo>
                    <a:pt x="1" y="19084"/>
                  </a:lnTo>
                  <a:cubicBezTo>
                    <a:pt x="1" y="19300"/>
                    <a:pt x="184" y="19473"/>
                    <a:pt x="400" y="19473"/>
                  </a:cubicBezTo>
                  <a:lnTo>
                    <a:pt x="411" y="19473"/>
                  </a:lnTo>
                  <a:cubicBezTo>
                    <a:pt x="627" y="19473"/>
                    <a:pt x="800" y="19300"/>
                    <a:pt x="800" y="19084"/>
                  </a:cubicBezTo>
                  <a:lnTo>
                    <a:pt x="800" y="390"/>
                  </a:lnTo>
                  <a:cubicBezTo>
                    <a:pt x="800" y="174"/>
                    <a:pt x="62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4673125" y="4226225"/>
              <a:ext cx="19775" cy="486825"/>
            </a:xfrm>
            <a:custGeom>
              <a:avLst/>
              <a:gdLst/>
              <a:ahLst/>
              <a:cxnLst/>
              <a:rect l="l" t="t" r="r" b="b"/>
              <a:pathLst>
                <a:path w="791" h="19473" extrusionOk="0">
                  <a:moveTo>
                    <a:pt x="390" y="1"/>
                  </a:moveTo>
                  <a:cubicBezTo>
                    <a:pt x="174" y="1"/>
                    <a:pt x="1" y="174"/>
                    <a:pt x="1" y="390"/>
                  </a:cubicBezTo>
                  <a:lnTo>
                    <a:pt x="1" y="19084"/>
                  </a:lnTo>
                  <a:cubicBezTo>
                    <a:pt x="1" y="19300"/>
                    <a:pt x="174" y="19473"/>
                    <a:pt x="390" y="19473"/>
                  </a:cubicBezTo>
                  <a:lnTo>
                    <a:pt x="401" y="19473"/>
                  </a:lnTo>
                  <a:cubicBezTo>
                    <a:pt x="617" y="19473"/>
                    <a:pt x="790" y="19300"/>
                    <a:pt x="790" y="19084"/>
                  </a:cubicBezTo>
                  <a:lnTo>
                    <a:pt x="790" y="390"/>
                  </a:lnTo>
                  <a:cubicBezTo>
                    <a:pt x="790" y="174"/>
                    <a:pt x="617" y="1"/>
                    <a:pt x="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2004675" y="4427475"/>
              <a:ext cx="43775" cy="87550"/>
            </a:xfrm>
            <a:custGeom>
              <a:avLst/>
              <a:gdLst/>
              <a:ahLst/>
              <a:cxnLst/>
              <a:rect l="l" t="t" r="r" b="b"/>
              <a:pathLst>
                <a:path w="1751" h="3502" extrusionOk="0">
                  <a:moveTo>
                    <a:pt x="0" y="1"/>
                  </a:moveTo>
                  <a:lnTo>
                    <a:pt x="0" y="3502"/>
                  </a:lnTo>
                  <a:cubicBezTo>
                    <a:pt x="973" y="3502"/>
                    <a:pt x="1751" y="2724"/>
                    <a:pt x="1751" y="1751"/>
                  </a:cubicBezTo>
                  <a:cubicBezTo>
                    <a:pt x="1751" y="790"/>
                    <a:pt x="9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5044600" y="4427475"/>
              <a:ext cx="98350" cy="87550"/>
            </a:xfrm>
            <a:custGeom>
              <a:avLst/>
              <a:gdLst/>
              <a:ahLst/>
              <a:cxnLst/>
              <a:rect l="l" t="t" r="r" b="b"/>
              <a:pathLst>
                <a:path w="3934" h="3502" extrusionOk="0">
                  <a:moveTo>
                    <a:pt x="2183" y="1"/>
                  </a:moveTo>
                  <a:cubicBezTo>
                    <a:pt x="2053" y="1"/>
                    <a:pt x="1923" y="22"/>
                    <a:pt x="1794" y="44"/>
                  </a:cubicBezTo>
                  <a:cubicBezTo>
                    <a:pt x="1772" y="65"/>
                    <a:pt x="0" y="1665"/>
                    <a:pt x="1794" y="3458"/>
                  </a:cubicBezTo>
                  <a:cubicBezTo>
                    <a:pt x="1923" y="3491"/>
                    <a:pt x="2053" y="3502"/>
                    <a:pt x="2183" y="3502"/>
                  </a:cubicBezTo>
                  <a:cubicBezTo>
                    <a:pt x="3155" y="3502"/>
                    <a:pt x="3933" y="2724"/>
                    <a:pt x="3933" y="1751"/>
                  </a:cubicBezTo>
                  <a:cubicBezTo>
                    <a:pt x="3933" y="790"/>
                    <a:pt x="315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7" name="Google Shape;597;p30"/>
          <p:cNvCxnSpPr/>
          <p:nvPr/>
        </p:nvCxnSpPr>
        <p:spPr>
          <a:xfrm>
            <a:off x="5258200" y="-63175"/>
            <a:ext cx="0" cy="5259600"/>
          </a:xfrm>
          <a:prstGeom prst="straightConnector1">
            <a:avLst/>
          </a:prstGeom>
          <a:noFill/>
          <a:ln w="9525" cap="flat" cmpd="sng">
            <a:solidFill>
              <a:schemeClr val="lt1"/>
            </a:solidFill>
            <a:prstDash val="solid"/>
            <a:round/>
            <a:headEnd type="none" w="med" len="med"/>
            <a:tailEnd type="none" w="med" len="med"/>
          </a:ln>
        </p:spPr>
      </p:cxnSp>
      <p:cxnSp>
        <p:nvCxnSpPr>
          <p:cNvPr id="598" name="Google Shape;598;p30"/>
          <p:cNvCxnSpPr/>
          <p:nvPr/>
        </p:nvCxnSpPr>
        <p:spPr>
          <a:xfrm rot="10800000">
            <a:off x="-71700" y="4603500"/>
            <a:ext cx="9287400" cy="0"/>
          </a:xfrm>
          <a:prstGeom prst="straightConnector1">
            <a:avLst/>
          </a:prstGeom>
          <a:noFill/>
          <a:ln w="9525" cap="flat" cmpd="sng">
            <a:solidFill>
              <a:schemeClr val="lt1"/>
            </a:solidFill>
            <a:prstDash val="solid"/>
            <a:round/>
            <a:headEnd type="none" w="med" len="med"/>
            <a:tailEnd type="none" w="med" len="med"/>
          </a:ln>
        </p:spPr>
      </p:cxnSp>
      <p:cxnSp>
        <p:nvCxnSpPr>
          <p:cNvPr id="599" name="Google Shape;599;p30"/>
          <p:cNvCxnSpPr/>
          <p:nvPr/>
        </p:nvCxnSpPr>
        <p:spPr>
          <a:xfrm>
            <a:off x="4909750" y="-63175"/>
            <a:ext cx="0" cy="5259600"/>
          </a:xfrm>
          <a:prstGeom prst="straightConnector1">
            <a:avLst/>
          </a:prstGeom>
          <a:noFill/>
          <a:ln w="9525" cap="flat" cmpd="sng">
            <a:solidFill>
              <a:schemeClr val="lt1"/>
            </a:solidFill>
            <a:prstDash val="solid"/>
            <a:round/>
            <a:headEnd type="none" w="med" len="med"/>
            <a:tailEnd type="none" w="med" len="med"/>
          </a:ln>
        </p:spPr>
      </p:cxnSp>
      <p:cxnSp>
        <p:nvCxnSpPr>
          <p:cNvPr id="600" name="Google Shape;600;p30"/>
          <p:cNvCxnSpPr/>
          <p:nvPr/>
        </p:nvCxnSpPr>
        <p:spPr>
          <a:xfrm rot="10800000">
            <a:off x="-71700" y="540000"/>
            <a:ext cx="9287400" cy="0"/>
          </a:xfrm>
          <a:prstGeom prst="straightConnector1">
            <a:avLst/>
          </a:prstGeom>
          <a:noFill/>
          <a:ln w="9525" cap="flat" cmpd="sng">
            <a:solidFill>
              <a:schemeClr val="lt1"/>
            </a:solidFill>
            <a:prstDash val="solid"/>
            <a:round/>
            <a:headEnd type="none" w="med" len="med"/>
            <a:tailEnd type="none" w="med" len="med"/>
          </a:ln>
        </p:spPr>
      </p:cxnSp>
      <p:cxnSp>
        <p:nvCxnSpPr>
          <p:cNvPr id="601" name="Google Shape;601;p30"/>
          <p:cNvCxnSpPr/>
          <p:nvPr/>
        </p:nvCxnSpPr>
        <p:spPr>
          <a:xfrm>
            <a:off x="8795600" y="-63175"/>
            <a:ext cx="0" cy="5259600"/>
          </a:xfrm>
          <a:prstGeom prst="straightConnector1">
            <a:avLst/>
          </a:prstGeom>
          <a:noFill/>
          <a:ln w="9525" cap="flat" cmpd="sng">
            <a:solidFill>
              <a:schemeClr val="lt1"/>
            </a:solidFill>
            <a:prstDash val="solid"/>
            <a:round/>
            <a:headEnd type="none" w="med" len="med"/>
            <a:tailEnd type="none" w="med" len="med"/>
          </a:ln>
        </p:spPr>
      </p:cxnSp>
      <p:cxnSp>
        <p:nvCxnSpPr>
          <p:cNvPr id="602" name="Google Shape;602;p30"/>
          <p:cNvCxnSpPr/>
          <p:nvPr/>
        </p:nvCxnSpPr>
        <p:spPr>
          <a:xfrm>
            <a:off x="348450" y="-63175"/>
            <a:ext cx="0" cy="5259600"/>
          </a:xfrm>
          <a:prstGeom prst="straightConnector1">
            <a:avLst/>
          </a:prstGeom>
          <a:noFill/>
          <a:ln w="9525" cap="flat" cmpd="sng">
            <a:solidFill>
              <a:schemeClr val="lt1"/>
            </a:solidFill>
            <a:prstDash val="solid"/>
            <a:round/>
            <a:headEnd type="none" w="med" len="med"/>
            <a:tailEnd type="none" w="med" len="med"/>
          </a:ln>
        </p:spPr>
      </p:cxnSp>
      <p:sp>
        <p:nvSpPr>
          <p:cNvPr id="167" name="Google Shape;3310;p59">
            <a:extLst>
              <a:ext uri="{FF2B5EF4-FFF2-40B4-BE49-F238E27FC236}">
                <a16:creationId xmlns:a16="http://schemas.microsoft.com/office/drawing/2014/main" id="{F2462060-FDD5-4F55-80B0-DFC5F6CDA09E}"/>
              </a:ext>
            </a:extLst>
          </p:cNvPr>
          <p:cNvSpPr/>
          <p:nvPr/>
        </p:nvSpPr>
        <p:spPr>
          <a:xfrm>
            <a:off x="6948687" y="1670851"/>
            <a:ext cx="1476893" cy="1325328"/>
          </a:xfrm>
          <a:custGeom>
            <a:avLst/>
            <a:gdLst/>
            <a:ahLst/>
            <a:cxnLst/>
            <a:rect l="l" t="t" r="r" b="b"/>
            <a:pathLst>
              <a:path w="13340" h="11971" extrusionOk="0">
                <a:moveTo>
                  <a:pt x="4266" y="6776"/>
                </a:moveTo>
                <a:cubicBezTo>
                  <a:pt x="4506" y="6776"/>
                  <a:pt x="4674" y="6908"/>
                  <a:pt x="4771" y="7154"/>
                </a:cubicBezTo>
                <a:lnTo>
                  <a:pt x="4933" y="7683"/>
                </a:lnTo>
                <a:lnTo>
                  <a:pt x="4393" y="7856"/>
                </a:lnTo>
                <a:cubicBezTo>
                  <a:pt x="4295" y="7877"/>
                  <a:pt x="4241" y="7975"/>
                  <a:pt x="4273" y="8072"/>
                </a:cubicBezTo>
                <a:cubicBezTo>
                  <a:pt x="4317" y="8159"/>
                  <a:pt x="4375" y="8197"/>
                  <a:pt x="4441" y="8197"/>
                </a:cubicBezTo>
                <a:cubicBezTo>
                  <a:pt x="4457" y="8197"/>
                  <a:pt x="4473" y="8195"/>
                  <a:pt x="4490" y="8191"/>
                </a:cubicBezTo>
                <a:lnTo>
                  <a:pt x="5041" y="8018"/>
                </a:lnTo>
                <a:lnTo>
                  <a:pt x="5257" y="8731"/>
                </a:lnTo>
                <a:lnTo>
                  <a:pt x="4706" y="8893"/>
                </a:lnTo>
                <a:cubicBezTo>
                  <a:pt x="4619" y="8926"/>
                  <a:pt x="4566" y="9023"/>
                  <a:pt x="4587" y="9109"/>
                </a:cubicBezTo>
                <a:cubicBezTo>
                  <a:pt x="4638" y="9194"/>
                  <a:pt x="4689" y="9239"/>
                  <a:pt x="4755" y="9239"/>
                </a:cubicBezTo>
                <a:cubicBezTo>
                  <a:pt x="4773" y="9239"/>
                  <a:pt x="4793" y="9235"/>
                  <a:pt x="4814" y="9229"/>
                </a:cubicBezTo>
                <a:lnTo>
                  <a:pt x="5354" y="9066"/>
                </a:lnTo>
                <a:lnTo>
                  <a:pt x="5570" y="9769"/>
                </a:lnTo>
                <a:lnTo>
                  <a:pt x="5030" y="9942"/>
                </a:lnTo>
                <a:cubicBezTo>
                  <a:pt x="4933" y="9963"/>
                  <a:pt x="4879" y="10060"/>
                  <a:pt x="4911" y="10158"/>
                </a:cubicBezTo>
                <a:cubicBezTo>
                  <a:pt x="4955" y="10245"/>
                  <a:pt x="5012" y="10283"/>
                  <a:pt x="5079" y="10283"/>
                </a:cubicBezTo>
                <a:cubicBezTo>
                  <a:pt x="5094" y="10283"/>
                  <a:pt x="5111" y="10280"/>
                  <a:pt x="5128" y="10276"/>
                </a:cubicBezTo>
                <a:lnTo>
                  <a:pt x="5668" y="10115"/>
                </a:lnTo>
                <a:lnTo>
                  <a:pt x="5829" y="10622"/>
                </a:lnTo>
                <a:cubicBezTo>
                  <a:pt x="5894" y="10957"/>
                  <a:pt x="5776" y="11184"/>
                  <a:pt x="5462" y="11314"/>
                </a:cubicBezTo>
                <a:lnTo>
                  <a:pt x="4587" y="11573"/>
                </a:lnTo>
                <a:lnTo>
                  <a:pt x="4014" y="9693"/>
                </a:lnTo>
                <a:cubicBezTo>
                  <a:pt x="3988" y="9612"/>
                  <a:pt x="3916" y="9569"/>
                  <a:pt x="3842" y="9569"/>
                </a:cubicBezTo>
                <a:cubicBezTo>
                  <a:pt x="3828" y="9569"/>
                  <a:pt x="3813" y="9571"/>
                  <a:pt x="3798" y="9574"/>
                </a:cubicBezTo>
                <a:cubicBezTo>
                  <a:pt x="3690" y="9628"/>
                  <a:pt x="3658" y="9704"/>
                  <a:pt x="3680" y="9790"/>
                </a:cubicBezTo>
                <a:lnTo>
                  <a:pt x="4209" y="11530"/>
                </a:lnTo>
                <a:lnTo>
                  <a:pt x="4209" y="11530"/>
                </a:lnTo>
                <a:lnTo>
                  <a:pt x="3355" y="11282"/>
                </a:lnTo>
                <a:lnTo>
                  <a:pt x="2361" y="7985"/>
                </a:lnTo>
                <a:lnTo>
                  <a:pt x="2923" y="7305"/>
                </a:lnTo>
                <a:lnTo>
                  <a:pt x="3452" y="9066"/>
                </a:lnTo>
                <a:cubicBezTo>
                  <a:pt x="3480" y="9140"/>
                  <a:pt x="3547" y="9190"/>
                  <a:pt x="3620" y="9190"/>
                </a:cubicBezTo>
                <a:cubicBezTo>
                  <a:pt x="3632" y="9190"/>
                  <a:pt x="3645" y="9189"/>
                  <a:pt x="3658" y="9185"/>
                </a:cubicBezTo>
                <a:lnTo>
                  <a:pt x="3680" y="9185"/>
                </a:lnTo>
                <a:cubicBezTo>
                  <a:pt x="3766" y="9152"/>
                  <a:pt x="3820" y="9056"/>
                  <a:pt x="3788" y="8958"/>
                </a:cubicBezTo>
                <a:lnTo>
                  <a:pt x="3214" y="7056"/>
                </a:lnTo>
                <a:lnTo>
                  <a:pt x="4090" y="6797"/>
                </a:lnTo>
                <a:cubicBezTo>
                  <a:pt x="4152" y="6783"/>
                  <a:pt x="4211" y="6776"/>
                  <a:pt x="4266" y="6776"/>
                </a:cubicBezTo>
                <a:close/>
                <a:moveTo>
                  <a:pt x="9472" y="6776"/>
                </a:moveTo>
                <a:cubicBezTo>
                  <a:pt x="9527" y="6776"/>
                  <a:pt x="9584" y="6783"/>
                  <a:pt x="9644" y="6797"/>
                </a:cubicBezTo>
                <a:lnTo>
                  <a:pt x="10519" y="7056"/>
                </a:lnTo>
                <a:lnTo>
                  <a:pt x="10260" y="7910"/>
                </a:lnTo>
                <a:cubicBezTo>
                  <a:pt x="10238" y="7997"/>
                  <a:pt x="10293" y="8093"/>
                  <a:pt x="10379" y="8126"/>
                </a:cubicBezTo>
                <a:cubicBezTo>
                  <a:pt x="10391" y="8127"/>
                  <a:pt x="10402" y="8128"/>
                  <a:pt x="10413" y="8128"/>
                </a:cubicBezTo>
                <a:cubicBezTo>
                  <a:pt x="10512" y="8128"/>
                  <a:pt x="10576" y="8085"/>
                  <a:pt x="10595" y="8007"/>
                </a:cubicBezTo>
                <a:lnTo>
                  <a:pt x="10811" y="7305"/>
                </a:lnTo>
                <a:lnTo>
                  <a:pt x="11373" y="7985"/>
                </a:lnTo>
                <a:lnTo>
                  <a:pt x="10379" y="11282"/>
                </a:lnTo>
                <a:lnTo>
                  <a:pt x="9525" y="11530"/>
                </a:lnTo>
                <a:lnTo>
                  <a:pt x="10379" y="8742"/>
                </a:lnTo>
                <a:cubicBezTo>
                  <a:pt x="10401" y="8645"/>
                  <a:pt x="10357" y="8547"/>
                  <a:pt x="10260" y="8526"/>
                </a:cubicBezTo>
                <a:cubicBezTo>
                  <a:pt x="10241" y="8519"/>
                  <a:pt x="10222" y="8516"/>
                  <a:pt x="10203" y="8516"/>
                </a:cubicBezTo>
                <a:cubicBezTo>
                  <a:pt x="10128" y="8516"/>
                  <a:pt x="10061" y="8566"/>
                  <a:pt x="10044" y="8645"/>
                </a:cubicBezTo>
                <a:lnTo>
                  <a:pt x="9147" y="11573"/>
                </a:lnTo>
                <a:lnTo>
                  <a:pt x="8272" y="11314"/>
                </a:lnTo>
                <a:cubicBezTo>
                  <a:pt x="7959" y="11184"/>
                  <a:pt x="7839" y="10957"/>
                  <a:pt x="7904" y="10622"/>
                </a:cubicBezTo>
                <a:lnTo>
                  <a:pt x="8067" y="10115"/>
                </a:lnTo>
                <a:lnTo>
                  <a:pt x="8607" y="10276"/>
                </a:lnTo>
                <a:cubicBezTo>
                  <a:pt x="8624" y="10280"/>
                  <a:pt x="8640" y="10283"/>
                  <a:pt x="8656" y="10283"/>
                </a:cubicBezTo>
                <a:cubicBezTo>
                  <a:pt x="8722" y="10283"/>
                  <a:pt x="8779" y="10245"/>
                  <a:pt x="8823" y="10158"/>
                </a:cubicBezTo>
                <a:cubicBezTo>
                  <a:pt x="8855" y="10060"/>
                  <a:pt x="8801" y="9963"/>
                  <a:pt x="8715" y="9942"/>
                </a:cubicBezTo>
                <a:lnTo>
                  <a:pt x="8163" y="9769"/>
                </a:lnTo>
                <a:lnTo>
                  <a:pt x="8380" y="9066"/>
                </a:lnTo>
                <a:lnTo>
                  <a:pt x="8920" y="9229"/>
                </a:lnTo>
                <a:cubicBezTo>
                  <a:pt x="8941" y="9235"/>
                  <a:pt x="8961" y="9239"/>
                  <a:pt x="8979" y="9239"/>
                </a:cubicBezTo>
                <a:cubicBezTo>
                  <a:pt x="9046" y="9239"/>
                  <a:pt x="9096" y="9194"/>
                  <a:pt x="9147" y="9109"/>
                </a:cubicBezTo>
                <a:cubicBezTo>
                  <a:pt x="9169" y="9023"/>
                  <a:pt x="9114" y="8926"/>
                  <a:pt x="9028" y="8893"/>
                </a:cubicBezTo>
                <a:lnTo>
                  <a:pt x="8477" y="8731"/>
                </a:lnTo>
                <a:lnTo>
                  <a:pt x="8693" y="8018"/>
                </a:lnTo>
                <a:lnTo>
                  <a:pt x="9244" y="8191"/>
                </a:lnTo>
                <a:cubicBezTo>
                  <a:pt x="9261" y="8195"/>
                  <a:pt x="9277" y="8197"/>
                  <a:pt x="9292" y="8197"/>
                </a:cubicBezTo>
                <a:cubicBezTo>
                  <a:pt x="9359" y="8197"/>
                  <a:pt x="9417" y="8159"/>
                  <a:pt x="9460" y="8072"/>
                </a:cubicBezTo>
                <a:cubicBezTo>
                  <a:pt x="9493" y="7975"/>
                  <a:pt x="9439" y="7877"/>
                  <a:pt x="9342" y="7856"/>
                </a:cubicBezTo>
                <a:lnTo>
                  <a:pt x="8801" y="7683"/>
                </a:lnTo>
                <a:lnTo>
                  <a:pt x="8963" y="7154"/>
                </a:lnTo>
                <a:cubicBezTo>
                  <a:pt x="9060" y="6908"/>
                  <a:pt x="9236" y="6776"/>
                  <a:pt x="9472" y="6776"/>
                </a:cubicBezTo>
                <a:close/>
                <a:moveTo>
                  <a:pt x="6823" y="0"/>
                </a:moveTo>
                <a:cubicBezTo>
                  <a:pt x="2923" y="0"/>
                  <a:pt x="1" y="3868"/>
                  <a:pt x="1129" y="7629"/>
                </a:cubicBezTo>
                <a:lnTo>
                  <a:pt x="1886" y="10158"/>
                </a:lnTo>
                <a:cubicBezTo>
                  <a:pt x="1996" y="10540"/>
                  <a:pt x="2358" y="10799"/>
                  <a:pt x="2756" y="10799"/>
                </a:cubicBezTo>
                <a:cubicBezTo>
                  <a:pt x="2786" y="10799"/>
                  <a:pt x="2817" y="10798"/>
                  <a:pt x="2847" y="10795"/>
                </a:cubicBezTo>
                <a:lnTo>
                  <a:pt x="3053" y="11465"/>
                </a:lnTo>
                <a:cubicBezTo>
                  <a:pt x="3063" y="11530"/>
                  <a:pt x="3106" y="11573"/>
                  <a:pt x="3161" y="11584"/>
                </a:cubicBezTo>
                <a:lnTo>
                  <a:pt x="4414" y="11962"/>
                </a:lnTo>
                <a:cubicBezTo>
                  <a:pt x="4430" y="11968"/>
                  <a:pt x="4449" y="11970"/>
                  <a:pt x="4468" y="11970"/>
                </a:cubicBezTo>
                <a:cubicBezTo>
                  <a:pt x="4487" y="11970"/>
                  <a:pt x="4506" y="11968"/>
                  <a:pt x="4522" y="11962"/>
                </a:cubicBezTo>
                <a:lnTo>
                  <a:pt x="5570" y="11649"/>
                </a:lnTo>
                <a:cubicBezTo>
                  <a:pt x="6035" y="11508"/>
                  <a:pt x="6305" y="10989"/>
                  <a:pt x="6165" y="10525"/>
                </a:cubicBezTo>
                <a:lnTo>
                  <a:pt x="5116" y="7056"/>
                </a:lnTo>
                <a:cubicBezTo>
                  <a:pt x="4992" y="6666"/>
                  <a:pt x="4628" y="6414"/>
                  <a:pt x="4244" y="6414"/>
                </a:cubicBezTo>
                <a:cubicBezTo>
                  <a:pt x="4160" y="6414"/>
                  <a:pt x="4076" y="6426"/>
                  <a:pt x="3992" y="6451"/>
                </a:cubicBezTo>
                <a:lnTo>
                  <a:pt x="2945" y="6775"/>
                </a:lnTo>
                <a:cubicBezTo>
                  <a:pt x="2912" y="6786"/>
                  <a:pt x="2880" y="6808"/>
                  <a:pt x="2858" y="6830"/>
                </a:cubicBezTo>
                <a:lnTo>
                  <a:pt x="2242" y="7586"/>
                </a:lnTo>
                <a:cubicBezTo>
                  <a:pt x="1259" y="4582"/>
                  <a:pt x="3258" y="1297"/>
                  <a:pt x="6499" y="1091"/>
                </a:cubicBezTo>
                <a:cubicBezTo>
                  <a:pt x="6597" y="1081"/>
                  <a:pt x="6662" y="1005"/>
                  <a:pt x="6662" y="908"/>
                </a:cubicBezTo>
                <a:cubicBezTo>
                  <a:pt x="6651" y="810"/>
                  <a:pt x="6575" y="735"/>
                  <a:pt x="6478" y="735"/>
                </a:cubicBezTo>
                <a:cubicBezTo>
                  <a:pt x="3744" y="908"/>
                  <a:pt x="1605" y="3188"/>
                  <a:pt x="1605" y="5922"/>
                </a:cubicBezTo>
                <a:cubicBezTo>
                  <a:pt x="1605" y="6429"/>
                  <a:pt x="1680" y="6938"/>
                  <a:pt x="1831" y="7424"/>
                </a:cubicBezTo>
                <a:lnTo>
                  <a:pt x="2739" y="10449"/>
                </a:lnTo>
                <a:cubicBezTo>
                  <a:pt x="2501" y="10449"/>
                  <a:pt x="2285" y="10287"/>
                  <a:pt x="2220" y="10050"/>
                </a:cubicBezTo>
                <a:lnTo>
                  <a:pt x="1464" y="7532"/>
                </a:lnTo>
                <a:cubicBezTo>
                  <a:pt x="401" y="3987"/>
                  <a:pt x="3139" y="346"/>
                  <a:pt x="6823" y="346"/>
                </a:cubicBezTo>
                <a:cubicBezTo>
                  <a:pt x="6845" y="346"/>
                  <a:pt x="6867" y="346"/>
                  <a:pt x="6888" y="346"/>
                </a:cubicBezTo>
                <a:cubicBezTo>
                  <a:pt x="10574" y="346"/>
                  <a:pt x="13340" y="3966"/>
                  <a:pt x="12270" y="7532"/>
                </a:cubicBezTo>
                <a:lnTo>
                  <a:pt x="11513" y="10050"/>
                </a:lnTo>
                <a:cubicBezTo>
                  <a:pt x="11448" y="10287"/>
                  <a:pt x="11232" y="10449"/>
                  <a:pt x="10995" y="10449"/>
                </a:cubicBezTo>
                <a:lnTo>
                  <a:pt x="11913" y="7424"/>
                </a:lnTo>
                <a:cubicBezTo>
                  <a:pt x="12853" y="4268"/>
                  <a:pt x="10541" y="951"/>
                  <a:pt x="7256" y="735"/>
                </a:cubicBezTo>
                <a:cubicBezTo>
                  <a:pt x="7159" y="735"/>
                  <a:pt x="7083" y="810"/>
                  <a:pt x="7073" y="908"/>
                </a:cubicBezTo>
                <a:cubicBezTo>
                  <a:pt x="7073" y="1005"/>
                  <a:pt x="7137" y="1081"/>
                  <a:pt x="7234" y="1091"/>
                </a:cubicBezTo>
                <a:cubicBezTo>
                  <a:pt x="10476" y="1297"/>
                  <a:pt x="12475" y="4582"/>
                  <a:pt x="11492" y="7586"/>
                </a:cubicBezTo>
                <a:lnTo>
                  <a:pt x="10876" y="6830"/>
                </a:lnTo>
                <a:cubicBezTo>
                  <a:pt x="10855" y="6808"/>
                  <a:pt x="10822" y="6786"/>
                  <a:pt x="10790" y="6775"/>
                </a:cubicBezTo>
                <a:lnTo>
                  <a:pt x="9752" y="6451"/>
                </a:lnTo>
                <a:cubicBezTo>
                  <a:pt x="9667" y="6426"/>
                  <a:pt x="9581" y="6414"/>
                  <a:pt x="9496" y="6414"/>
                </a:cubicBezTo>
                <a:cubicBezTo>
                  <a:pt x="9107" y="6414"/>
                  <a:pt x="8744" y="6666"/>
                  <a:pt x="8629" y="7056"/>
                </a:cubicBezTo>
                <a:lnTo>
                  <a:pt x="7570" y="10525"/>
                </a:lnTo>
                <a:cubicBezTo>
                  <a:pt x="7429" y="10989"/>
                  <a:pt x="7699" y="11508"/>
                  <a:pt x="8175" y="11649"/>
                </a:cubicBezTo>
                <a:lnTo>
                  <a:pt x="9212" y="11962"/>
                </a:lnTo>
                <a:cubicBezTo>
                  <a:pt x="9228" y="11968"/>
                  <a:pt x="9247" y="11970"/>
                  <a:pt x="9266" y="11970"/>
                </a:cubicBezTo>
                <a:cubicBezTo>
                  <a:pt x="9285" y="11970"/>
                  <a:pt x="9304" y="11968"/>
                  <a:pt x="9320" y="11962"/>
                </a:cubicBezTo>
                <a:lnTo>
                  <a:pt x="10574" y="11584"/>
                </a:lnTo>
                <a:cubicBezTo>
                  <a:pt x="10627" y="11573"/>
                  <a:pt x="10670" y="11530"/>
                  <a:pt x="10692" y="11465"/>
                </a:cubicBezTo>
                <a:lnTo>
                  <a:pt x="10887" y="10795"/>
                </a:lnTo>
                <a:cubicBezTo>
                  <a:pt x="10918" y="10798"/>
                  <a:pt x="10949" y="10800"/>
                  <a:pt x="10980" y="10800"/>
                </a:cubicBezTo>
                <a:cubicBezTo>
                  <a:pt x="11377" y="10800"/>
                  <a:pt x="11738" y="10548"/>
                  <a:pt x="11849" y="10158"/>
                </a:cubicBezTo>
                <a:lnTo>
                  <a:pt x="12605" y="7629"/>
                </a:lnTo>
                <a:cubicBezTo>
                  <a:pt x="13232" y="5543"/>
                  <a:pt x="12637" y="3231"/>
                  <a:pt x="11092" y="1708"/>
                </a:cubicBezTo>
                <a:cubicBezTo>
                  <a:pt x="9979" y="606"/>
                  <a:pt x="8444" y="0"/>
                  <a:pt x="6888" y="0"/>
                </a:cubicBezTo>
                <a:cubicBezTo>
                  <a:pt x="6867" y="0"/>
                  <a:pt x="6845" y="0"/>
                  <a:pt x="6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3212;p59">
            <a:extLst>
              <a:ext uri="{FF2B5EF4-FFF2-40B4-BE49-F238E27FC236}">
                <a16:creationId xmlns:a16="http://schemas.microsoft.com/office/drawing/2014/main" id="{4331D0C6-267C-4A17-A162-E66CFFEE9FF6}"/>
              </a:ext>
            </a:extLst>
          </p:cNvPr>
          <p:cNvGrpSpPr/>
          <p:nvPr/>
        </p:nvGrpSpPr>
        <p:grpSpPr>
          <a:xfrm>
            <a:off x="5854001" y="1684681"/>
            <a:ext cx="747243" cy="1297668"/>
            <a:chOff x="2123497" y="3542005"/>
            <a:chExt cx="221986" cy="385503"/>
          </a:xfrm>
        </p:grpSpPr>
        <p:sp>
          <p:nvSpPr>
            <p:cNvPr id="169" name="Google Shape;3213;p59">
              <a:extLst>
                <a:ext uri="{FF2B5EF4-FFF2-40B4-BE49-F238E27FC236}">
                  <a16:creationId xmlns:a16="http://schemas.microsoft.com/office/drawing/2014/main" id="{AEBF1F32-0E78-487D-84D0-2ABEC5F459F8}"/>
                </a:ext>
              </a:extLst>
            </p:cNvPr>
            <p:cNvSpPr/>
            <p:nvPr/>
          </p:nvSpPr>
          <p:spPr>
            <a:xfrm>
              <a:off x="2123497" y="3542005"/>
              <a:ext cx="69251" cy="385503"/>
            </a:xfrm>
            <a:custGeom>
              <a:avLst/>
              <a:gdLst/>
              <a:ahLst/>
              <a:cxnLst/>
              <a:rect l="l" t="t" r="r" b="b"/>
              <a:pathLst>
                <a:path w="2151" h="11974" extrusionOk="0">
                  <a:moveTo>
                    <a:pt x="909" y="1"/>
                  </a:moveTo>
                  <a:cubicBezTo>
                    <a:pt x="411" y="1"/>
                    <a:pt x="1" y="401"/>
                    <a:pt x="1" y="898"/>
                  </a:cubicBezTo>
                  <a:lnTo>
                    <a:pt x="1" y="11077"/>
                  </a:lnTo>
                  <a:cubicBezTo>
                    <a:pt x="1" y="11574"/>
                    <a:pt x="411" y="11973"/>
                    <a:pt x="909" y="11973"/>
                  </a:cubicBezTo>
                  <a:lnTo>
                    <a:pt x="1557" y="11973"/>
                  </a:lnTo>
                  <a:cubicBezTo>
                    <a:pt x="1654" y="11973"/>
                    <a:pt x="1730" y="11898"/>
                    <a:pt x="1730" y="11800"/>
                  </a:cubicBezTo>
                  <a:cubicBezTo>
                    <a:pt x="1730" y="11704"/>
                    <a:pt x="1654" y="11627"/>
                    <a:pt x="1557" y="11627"/>
                  </a:cubicBezTo>
                  <a:lnTo>
                    <a:pt x="909" y="11627"/>
                  </a:lnTo>
                  <a:cubicBezTo>
                    <a:pt x="595" y="11627"/>
                    <a:pt x="357" y="11379"/>
                    <a:pt x="357" y="11077"/>
                  </a:cubicBezTo>
                  <a:lnTo>
                    <a:pt x="357" y="898"/>
                  </a:lnTo>
                  <a:cubicBezTo>
                    <a:pt x="357" y="595"/>
                    <a:pt x="595" y="358"/>
                    <a:pt x="909" y="358"/>
                  </a:cubicBezTo>
                  <a:lnTo>
                    <a:pt x="1978" y="358"/>
                  </a:lnTo>
                  <a:cubicBezTo>
                    <a:pt x="2076" y="358"/>
                    <a:pt x="2151" y="271"/>
                    <a:pt x="2151" y="173"/>
                  </a:cubicBezTo>
                  <a:cubicBezTo>
                    <a:pt x="2151" y="77"/>
                    <a:pt x="2076" y="1"/>
                    <a:pt x="1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14;p59">
              <a:extLst>
                <a:ext uri="{FF2B5EF4-FFF2-40B4-BE49-F238E27FC236}">
                  <a16:creationId xmlns:a16="http://schemas.microsoft.com/office/drawing/2014/main" id="{6776FF05-4499-4C6E-9974-BFD2282E101F}"/>
                </a:ext>
              </a:extLst>
            </p:cNvPr>
            <p:cNvSpPr/>
            <p:nvPr/>
          </p:nvSpPr>
          <p:spPr>
            <a:xfrm>
              <a:off x="2192718" y="3542005"/>
              <a:ext cx="152765" cy="385503"/>
            </a:xfrm>
            <a:custGeom>
              <a:avLst/>
              <a:gdLst/>
              <a:ahLst/>
              <a:cxnLst/>
              <a:rect l="l" t="t" r="r" b="b"/>
              <a:pathLst>
                <a:path w="4745" h="11974" extrusionOk="0">
                  <a:moveTo>
                    <a:pt x="596" y="1"/>
                  </a:moveTo>
                  <a:cubicBezTo>
                    <a:pt x="498" y="1"/>
                    <a:pt x="411" y="77"/>
                    <a:pt x="411" y="173"/>
                  </a:cubicBezTo>
                  <a:cubicBezTo>
                    <a:pt x="411" y="271"/>
                    <a:pt x="498" y="358"/>
                    <a:pt x="596" y="358"/>
                  </a:cubicBezTo>
                  <a:lnTo>
                    <a:pt x="3848" y="358"/>
                  </a:lnTo>
                  <a:cubicBezTo>
                    <a:pt x="4150" y="358"/>
                    <a:pt x="4388" y="595"/>
                    <a:pt x="4388" y="898"/>
                  </a:cubicBezTo>
                  <a:lnTo>
                    <a:pt x="4388" y="11077"/>
                  </a:lnTo>
                  <a:cubicBezTo>
                    <a:pt x="4388" y="11379"/>
                    <a:pt x="4150" y="11627"/>
                    <a:pt x="3848" y="11627"/>
                  </a:cubicBezTo>
                  <a:lnTo>
                    <a:pt x="174" y="11627"/>
                  </a:lnTo>
                  <a:cubicBezTo>
                    <a:pt x="77" y="11627"/>
                    <a:pt x="1" y="11704"/>
                    <a:pt x="1" y="11800"/>
                  </a:cubicBezTo>
                  <a:cubicBezTo>
                    <a:pt x="1" y="11898"/>
                    <a:pt x="77" y="11973"/>
                    <a:pt x="174" y="11973"/>
                  </a:cubicBezTo>
                  <a:lnTo>
                    <a:pt x="3848" y="11973"/>
                  </a:lnTo>
                  <a:cubicBezTo>
                    <a:pt x="4334" y="11973"/>
                    <a:pt x="4745" y="11574"/>
                    <a:pt x="4745" y="11077"/>
                  </a:cubicBezTo>
                  <a:lnTo>
                    <a:pt x="4745" y="898"/>
                  </a:lnTo>
                  <a:cubicBezTo>
                    <a:pt x="4745" y="401"/>
                    <a:pt x="4334" y="1"/>
                    <a:pt x="3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15;p59">
              <a:extLst>
                <a:ext uri="{FF2B5EF4-FFF2-40B4-BE49-F238E27FC236}">
                  <a16:creationId xmlns:a16="http://schemas.microsoft.com/office/drawing/2014/main" id="{7B6CAA1A-E89A-4EEF-B290-1653DB1A7B70}"/>
                </a:ext>
              </a:extLst>
            </p:cNvPr>
            <p:cNvSpPr/>
            <p:nvPr/>
          </p:nvSpPr>
          <p:spPr>
            <a:xfrm>
              <a:off x="2146806" y="3565315"/>
              <a:ext cx="175366" cy="292266"/>
            </a:xfrm>
            <a:custGeom>
              <a:avLst/>
              <a:gdLst/>
              <a:ahLst/>
              <a:cxnLst/>
              <a:rect l="l" t="t" r="r" b="b"/>
              <a:pathLst>
                <a:path w="5447" h="9078" extrusionOk="0">
                  <a:moveTo>
                    <a:pt x="185" y="1"/>
                  </a:moveTo>
                  <a:cubicBezTo>
                    <a:pt x="87" y="1"/>
                    <a:pt x="0" y="87"/>
                    <a:pt x="0" y="184"/>
                  </a:cubicBezTo>
                  <a:lnTo>
                    <a:pt x="0" y="8894"/>
                  </a:lnTo>
                  <a:cubicBezTo>
                    <a:pt x="0" y="8991"/>
                    <a:pt x="87" y="9078"/>
                    <a:pt x="185" y="9078"/>
                  </a:cubicBezTo>
                  <a:lnTo>
                    <a:pt x="5263" y="9078"/>
                  </a:lnTo>
                  <a:cubicBezTo>
                    <a:pt x="5360" y="9078"/>
                    <a:pt x="5446" y="8991"/>
                    <a:pt x="5446" y="8894"/>
                  </a:cubicBezTo>
                  <a:lnTo>
                    <a:pt x="5446" y="5469"/>
                  </a:lnTo>
                  <a:cubicBezTo>
                    <a:pt x="5446" y="5371"/>
                    <a:pt x="5360" y="5296"/>
                    <a:pt x="5263" y="5296"/>
                  </a:cubicBezTo>
                  <a:cubicBezTo>
                    <a:pt x="5166" y="5296"/>
                    <a:pt x="5090" y="5371"/>
                    <a:pt x="5090" y="5469"/>
                  </a:cubicBezTo>
                  <a:lnTo>
                    <a:pt x="5090" y="8721"/>
                  </a:lnTo>
                  <a:lnTo>
                    <a:pt x="357" y="8721"/>
                  </a:lnTo>
                  <a:lnTo>
                    <a:pt x="357" y="357"/>
                  </a:lnTo>
                  <a:lnTo>
                    <a:pt x="1535" y="357"/>
                  </a:lnTo>
                  <a:lnTo>
                    <a:pt x="1849" y="930"/>
                  </a:lnTo>
                  <a:cubicBezTo>
                    <a:pt x="1870" y="995"/>
                    <a:pt x="1935" y="1027"/>
                    <a:pt x="2000" y="1027"/>
                  </a:cubicBezTo>
                  <a:lnTo>
                    <a:pt x="3448" y="1027"/>
                  </a:lnTo>
                  <a:cubicBezTo>
                    <a:pt x="3513" y="1027"/>
                    <a:pt x="3578" y="995"/>
                    <a:pt x="3610" y="930"/>
                  </a:cubicBezTo>
                  <a:lnTo>
                    <a:pt x="3923" y="357"/>
                  </a:lnTo>
                  <a:lnTo>
                    <a:pt x="5090" y="357"/>
                  </a:lnTo>
                  <a:lnTo>
                    <a:pt x="5090" y="4712"/>
                  </a:lnTo>
                  <a:cubicBezTo>
                    <a:pt x="5090" y="4809"/>
                    <a:pt x="5166" y="4885"/>
                    <a:pt x="5263" y="4885"/>
                  </a:cubicBezTo>
                  <a:cubicBezTo>
                    <a:pt x="5360" y="4885"/>
                    <a:pt x="5446" y="4809"/>
                    <a:pt x="5446" y="4712"/>
                  </a:cubicBezTo>
                  <a:lnTo>
                    <a:pt x="5446" y="184"/>
                  </a:lnTo>
                  <a:cubicBezTo>
                    <a:pt x="5446" y="87"/>
                    <a:pt x="5360" y="1"/>
                    <a:pt x="5263" y="1"/>
                  </a:cubicBezTo>
                  <a:lnTo>
                    <a:pt x="3815" y="1"/>
                  </a:lnTo>
                  <a:cubicBezTo>
                    <a:pt x="3750" y="1"/>
                    <a:pt x="3686" y="44"/>
                    <a:pt x="3664" y="98"/>
                  </a:cubicBezTo>
                  <a:lnTo>
                    <a:pt x="3350" y="671"/>
                  </a:lnTo>
                  <a:lnTo>
                    <a:pt x="2108" y="671"/>
                  </a:lnTo>
                  <a:lnTo>
                    <a:pt x="1784" y="98"/>
                  </a:lnTo>
                  <a:cubicBezTo>
                    <a:pt x="1762" y="44"/>
                    <a:pt x="1697" y="1"/>
                    <a:pt x="1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16;p59">
              <a:extLst>
                <a:ext uri="{FF2B5EF4-FFF2-40B4-BE49-F238E27FC236}">
                  <a16:creationId xmlns:a16="http://schemas.microsoft.com/office/drawing/2014/main" id="{A0F09731-781C-46F4-B62C-5E59A6347D2E}"/>
                </a:ext>
              </a:extLst>
            </p:cNvPr>
            <p:cNvSpPr/>
            <p:nvPr/>
          </p:nvSpPr>
          <p:spPr>
            <a:xfrm>
              <a:off x="2217090" y="3565315"/>
              <a:ext cx="34803" cy="11526"/>
            </a:xfrm>
            <a:custGeom>
              <a:avLst/>
              <a:gdLst/>
              <a:ahLst/>
              <a:cxnLst/>
              <a:rect l="l" t="t" r="r" b="b"/>
              <a:pathLst>
                <a:path w="1081" h="358" extrusionOk="0">
                  <a:moveTo>
                    <a:pt x="173" y="1"/>
                  </a:moveTo>
                  <a:cubicBezTo>
                    <a:pt x="76" y="1"/>
                    <a:pt x="0" y="87"/>
                    <a:pt x="0" y="184"/>
                  </a:cubicBezTo>
                  <a:cubicBezTo>
                    <a:pt x="0" y="282"/>
                    <a:pt x="76" y="357"/>
                    <a:pt x="173" y="357"/>
                  </a:cubicBezTo>
                  <a:lnTo>
                    <a:pt x="908" y="357"/>
                  </a:lnTo>
                  <a:cubicBezTo>
                    <a:pt x="1006" y="357"/>
                    <a:pt x="1081" y="282"/>
                    <a:pt x="1081" y="184"/>
                  </a:cubicBezTo>
                  <a:cubicBezTo>
                    <a:pt x="1081" y="87"/>
                    <a:pt x="1006" y="1"/>
                    <a:pt x="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17;p59">
              <a:extLst>
                <a:ext uri="{FF2B5EF4-FFF2-40B4-BE49-F238E27FC236}">
                  <a16:creationId xmlns:a16="http://schemas.microsoft.com/office/drawing/2014/main" id="{CCD6A949-1158-418B-9FE7-69734C30A35A}"/>
                </a:ext>
              </a:extLst>
            </p:cNvPr>
            <p:cNvSpPr/>
            <p:nvPr/>
          </p:nvSpPr>
          <p:spPr>
            <a:xfrm>
              <a:off x="2205628" y="3869404"/>
              <a:ext cx="58112" cy="34803"/>
            </a:xfrm>
            <a:custGeom>
              <a:avLst/>
              <a:gdLst/>
              <a:ahLst/>
              <a:cxnLst/>
              <a:rect l="l" t="t" r="r" b="b"/>
              <a:pathLst>
                <a:path w="1805" h="1081" extrusionOk="0">
                  <a:moveTo>
                    <a:pt x="1264" y="356"/>
                  </a:moveTo>
                  <a:cubicBezTo>
                    <a:pt x="1362" y="356"/>
                    <a:pt x="1448" y="443"/>
                    <a:pt x="1448" y="540"/>
                  </a:cubicBezTo>
                  <a:cubicBezTo>
                    <a:pt x="1448" y="648"/>
                    <a:pt x="1362" y="735"/>
                    <a:pt x="1264" y="735"/>
                  </a:cubicBezTo>
                  <a:lnTo>
                    <a:pt x="529" y="735"/>
                  </a:lnTo>
                  <a:cubicBezTo>
                    <a:pt x="432" y="735"/>
                    <a:pt x="346" y="648"/>
                    <a:pt x="346" y="540"/>
                  </a:cubicBezTo>
                  <a:cubicBezTo>
                    <a:pt x="346" y="443"/>
                    <a:pt x="432" y="356"/>
                    <a:pt x="529" y="356"/>
                  </a:cubicBezTo>
                  <a:close/>
                  <a:moveTo>
                    <a:pt x="529" y="0"/>
                  </a:moveTo>
                  <a:cubicBezTo>
                    <a:pt x="238" y="0"/>
                    <a:pt x="0" y="248"/>
                    <a:pt x="0" y="540"/>
                  </a:cubicBezTo>
                  <a:cubicBezTo>
                    <a:pt x="0" y="843"/>
                    <a:pt x="238" y="1081"/>
                    <a:pt x="529" y="1081"/>
                  </a:cubicBezTo>
                  <a:lnTo>
                    <a:pt x="1264" y="1081"/>
                  </a:lnTo>
                  <a:cubicBezTo>
                    <a:pt x="1556" y="1081"/>
                    <a:pt x="1804" y="843"/>
                    <a:pt x="1804" y="540"/>
                  </a:cubicBezTo>
                  <a:cubicBezTo>
                    <a:pt x="1804" y="248"/>
                    <a:pt x="1556" y="0"/>
                    <a:pt x="1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18;p59">
              <a:extLst>
                <a:ext uri="{FF2B5EF4-FFF2-40B4-BE49-F238E27FC236}">
                  <a16:creationId xmlns:a16="http://schemas.microsoft.com/office/drawing/2014/main" id="{732054BF-0600-4E61-B86F-3E2B2FDDE761}"/>
                </a:ext>
              </a:extLst>
            </p:cNvPr>
            <p:cNvSpPr/>
            <p:nvPr/>
          </p:nvSpPr>
          <p:spPr>
            <a:xfrm>
              <a:off x="2193780" y="3665025"/>
              <a:ext cx="81453" cy="93076"/>
            </a:xfrm>
            <a:custGeom>
              <a:avLst/>
              <a:gdLst/>
              <a:ahLst/>
              <a:cxnLst/>
              <a:rect l="l" t="t" r="r" b="b"/>
              <a:pathLst>
                <a:path w="2530" h="2891" extrusionOk="0">
                  <a:moveTo>
                    <a:pt x="1989" y="1799"/>
                  </a:moveTo>
                  <a:cubicBezTo>
                    <a:pt x="2097" y="1799"/>
                    <a:pt x="2183" y="1885"/>
                    <a:pt x="2183" y="1983"/>
                  </a:cubicBezTo>
                  <a:cubicBezTo>
                    <a:pt x="2183" y="2091"/>
                    <a:pt x="2097" y="2177"/>
                    <a:pt x="1989" y="2177"/>
                  </a:cubicBezTo>
                  <a:cubicBezTo>
                    <a:pt x="1891" y="2177"/>
                    <a:pt x="1805" y="2091"/>
                    <a:pt x="1805" y="1983"/>
                  </a:cubicBezTo>
                  <a:cubicBezTo>
                    <a:pt x="1805" y="1885"/>
                    <a:pt x="1891" y="1799"/>
                    <a:pt x="1989" y="1799"/>
                  </a:cubicBezTo>
                  <a:close/>
                  <a:moveTo>
                    <a:pt x="541" y="2166"/>
                  </a:moveTo>
                  <a:cubicBezTo>
                    <a:pt x="638" y="2166"/>
                    <a:pt x="724" y="2242"/>
                    <a:pt x="724" y="2350"/>
                  </a:cubicBezTo>
                  <a:cubicBezTo>
                    <a:pt x="724" y="2458"/>
                    <a:pt x="638" y="2533"/>
                    <a:pt x="541" y="2533"/>
                  </a:cubicBezTo>
                  <a:cubicBezTo>
                    <a:pt x="433" y="2533"/>
                    <a:pt x="346" y="2458"/>
                    <a:pt x="346" y="2350"/>
                  </a:cubicBezTo>
                  <a:cubicBezTo>
                    <a:pt x="346" y="2242"/>
                    <a:pt x="433" y="2166"/>
                    <a:pt x="541" y="2166"/>
                  </a:cubicBezTo>
                  <a:close/>
                  <a:moveTo>
                    <a:pt x="2365" y="0"/>
                  </a:moveTo>
                  <a:cubicBezTo>
                    <a:pt x="2349" y="0"/>
                    <a:pt x="2331" y="2"/>
                    <a:pt x="2313" y="5"/>
                  </a:cubicBezTo>
                  <a:lnTo>
                    <a:pt x="854" y="362"/>
                  </a:lnTo>
                  <a:cubicBezTo>
                    <a:pt x="779" y="383"/>
                    <a:pt x="724" y="448"/>
                    <a:pt x="724" y="535"/>
                  </a:cubicBezTo>
                  <a:lnTo>
                    <a:pt x="724" y="1842"/>
                  </a:lnTo>
                  <a:cubicBezTo>
                    <a:pt x="674" y="1823"/>
                    <a:pt x="622" y="1814"/>
                    <a:pt x="570" y="1814"/>
                  </a:cubicBezTo>
                  <a:cubicBezTo>
                    <a:pt x="291" y="1814"/>
                    <a:pt x="1" y="2059"/>
                    <a:pt x="1" y="2350"/>
                  </a:cubicBezTo>
                  <a:cubicBezTo>
                    <a:pt x="1" y="2641"/>
                    <a:pt x="238" y="2890"/>
                    <a:pt x="541" y="2890"/>
                  </a:cubicBezTo>
                  <a:cubicBezTo>
                    <a:pt x="832" y="2890"/>
                    <a:pt x="1081" y="2641"/>
                    <a:pt x="1081" y="2350"/>
                  </a:cubicBezTo>
                  <a:lnTo>
                    <a:pt x="1081" y="675"/>
                  </a:lnTo>
                  <a:lnTo>
                    <a:pt x="2183" y="394"/>
                  </a:lnTo>
                  <a:lnTo>
                    <a:pt x="2183" y="1486"/>
                  </a:lnTo>
                  <a:cubicBezTo>
                    <a:pt x="2130" y="1466"/>
                    <a:pt x="2075" y="1457"/>
                    <a:pt x="2019" y="1457"/>
                  </a:cubicBezTo>
                  <a:cubicBezTo>
                    <a:pt x="1736" y="1457"/>
                    <a:pt x="1449" y="1694"/>
                    <a:pt x="1449" y="1983"/>
                  </a:cubicBezTo>
                  <a:cubicBezTo>
                    <a:pt x="1449" y="2285"/>
                    <a:pt x="1697" y="2523"/>
                    <a:pt x="1989" y="2523"/>
                  </a:cubicBezTo>
                  <a:cubicBezTo>
                    <a:pt x="2291" y="2523"/>
                    <a:pt x="2529" y="2285"/>
                    <a:pt x="2529" y="1983"/>
                  </a:cubicBezTo>
                  <a:lnTo>
                    <a:pt x="2529" y="167"/>
                  </a:lnTo>
                  <a:cubicBezTo>
                    <a:pt x="2520" y="56"/>
                    <a:pt x="2463" y="0"/>
                    <a:pt x="2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5" name="Picture 174" descr="Logo, company name&#10;&#10;Description automatically generated">
            <a:extLst>
              <a:ext uri="{FF2B5EF4-FFF2-40B4-BE49-F238E27FC236}">
                <a16:creationId xmlns:a16="http://schemas.microsoft.com/office/drawing/2014/main" id="{C336FE02-035F-469D-8BF1-90FAF0A6384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914500" y="4642300"/>
            <a:ext cx="1059947" cy="5564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pen Sans"/>
                <a:ea typeface="Open Sans"/>
                <a:cs typeface="Open Sans"/>
                <a:sym typeface="Open Sans"/>
              </a:rPr>
              <a:t>We can see that Rock is the most popular music genre in the World. </a:t>
            </a:r>
          </a:p>
          <a:p>
            <a:pPr marL="0" lvl="0" indent="0" algn="l" rtl="0">
              <a:spcBef>
                <a:spcPts val="0"/>
              </a:spcBef>
              <a:spcAft>
                <a:spcPts val="1600"/>
              </a:spcAft>
              <a:buNone/>
            </a:pPr>
            <a:r>
              <a:rPr lang="en-US" dirty="0">
                <a:latin typeface="Open Sans"/>
                <a:ea typeface="Open Sans"/>
                <a:cs typeface="Open Sans"/>
                <a:sym typeface="Open Sans"/>
              </a:rPr>
              <a:t>USA has the largest Rock purchasing. So, It’s a good idea if we want to make a marketing campaign in USA in those years to be related to Rock genre music.</a:t>
            </a:r>
            <a:endParaRPr lang="ar-EG" dirty="0">
              <a:latin typeface="Open Sans"/>
              <a:ea typeface="Open Sans"/>
              <a:cs typeface="Open Sans"/>
              <a:sym typeface="Open Sans"/>
            </a:endParaRPr>
          </a:p>
          <a:p>
            <a:pPr marL="0" indent="0">
              <a:spcAft>
                <a:spcPts val="1600"/>
              </a:spcAft>
              <a:buNone/>
            </a:pPr>
            <a:r>
              <a:rPr lang="en-US" dirty="0">
                <a:latin typeface="Open Sans"/>
                <a:ea typeface="Open Sans"/>
                <a:cs typeface="Open Sans"/>
                <a:sym typeface="Open Sans"/>
              </a:rPr>
              <a:t>After Canada and Brazil, no other country purchase even close to the amount of the USA.</a:t>
            </a:r>
          </a:p>
        </p:txBody>
      </p:sp>
      <p:sp>
        <p:nvSpPr>
          <p:cNvPr id="56" name="Google Shape;56;p13"/>
          <p:cNvSpPr txBox="1">
            <a:spLocks noGrp="1"/>
          </p:cNvSpPr>
          <p:nvPr>
            <p:ph type="title"/>
          </p:nvPr>
        </p:nvSpPr>
        <p:spPr>
          <a:xfrm>
            <a:off x="0" y="0"/>
            <a:ext cx="9144000" cy="795600"/>
          </a:xfrm>
          <a:prstGeom prst="rect">
            <a:avLst/>
          </a:prstGeom>
          <a:solidFill>
            <a:schemeClr val="accent5"/>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Most popular music Genre for each Country</a:t>
            </a:r>
            <a:endParaRPr dirty="0">
              <a:solidFill>
                <a:srgbClr val="FFFFFF"/>
              </a:solidFill>
              <a:latin typeface="Open Sans"/>
              <a:ea typeface="Open Sans"/>
              <a:cs typeface="Open Sans"/>
              <a:sym typeface="Open Sans"/>
            </a:endParaRPr>
          </a:p>
        </p:txBody>
      </p:sp>
      <p:graphicFrame>
        <p:nvGraphicFramePr>
          <p:cNvPr id="10" name="Chart 9">
            <a:extLst>
              <a:ext uri="{FF2B5EF4-FFF2-40B4-BE49-F238E27FC236}">
                <a16:creationId xmlns:a16="http://schemas.microsoft.com/office/drawing/2014/main" id="{5C4907CD-C4D6-4BAB-BE49-53F1E8CFD950}"/>
              </a:ext>
            </a:extLst>
          </p:cNvPr>
          <p:cNvGraphicFramePr>
            <a:graphicFrameLocks/>
          </p:cNvGraphicFramePr>
          <p:nvPr>
            <p:extLst>
              <p:ext uri="{D42A27DB-BD31-4B8C-83A1-F6EECF244321}">
                <p14:modId xmlns:p14="http://schemas.microsoft.com/office/powerpoint/2010/main" val="3091763401"/>
              </p:ext>
            </p:extLst>
          </p:nvPr>
        </p:nvGraphicFramePr>
        <p:xfrm>
          <a:off x="0" y="1267196"/>
          <a:ext cx="5111145" cy="3319832"/>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descr="Logo, company name&#10;&#10;Description automatically generated">
            <a:extLst>
              <a:ext uri="{FF2B5EF4-FFF2-40B4-BE49-F238E27FC236}">
                <a16:creationId xmlns:a16="http://schemas.microsoft.com/office/drawing/2014/main" id="{1485E251-9753-4ABD-9501-DCD835FAB2F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14500" y="4642300"/>
            <a:ext cx="1059947" cy="5564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Google Shape;63;p14"/>
          <p:cNvSpPr txBox="1">
            <a:spLocks noGrp="1"/>
          </p:cNvSpPr>
          <p:nvPr>
            <p:ph type="title"/>
          </p:nvPr>
        </p:nvSpPr>
        <p:spPr>
          <a:xfrm>
            <a:off x="0" y="0"/>
            <a:ext cx="9144000" cy="795600"/>
          </a:xfrm>
          <a:prstGeom prst="rect">
            <a:avLst/>
          </a:prstGeom>
          <a:solidFill>
            <a:schemeClr val="accent5"/>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The music Genre purchases at USA in 2013</a:t>
            </a:r>
            <a:endParaRPr dirty="0">
              <a:solidFill>
                <a:srgbClr val="FFFFFF"/>
              </a:solidFill>
              <a:latin typeface="Open Sans"/>
              <a:ea typeface="Open Sans"/>
              <a:cs typeface="Open Sans"/>
              <a:sym typeface="Open Sans"/>
            </a:endParaRPr>
          </a:p>
        </p:txBody>
      </p:sp>
      <p:graphicFrame>
        <p:nvGraphicFramePr>
          <p:cNvPr id="8" name="Chart 7">
            <a:extLst>
              <a:ext uri="{FF2B5EF4-FFF2-40B4-BE49-F238E27FC236}">
                <a16:creationId xmlns:a16="http://schemas.microsoft.com/office/drawing/2014/main" id="{0EF9571D-EC0C-44CB-97FD-1E359C8D649E}"/>
              </a:ext>
            </a:extLst>
          </p:cNvPr>
          <p:cNvGraphicFramePr>
            <a:graphicFrameLocks/>
          </p:cNvGraphicFramePr>
          <p:nvPr>
            <p:extLst>
              <p:ext uri="{D42A27DB-BD31-4B8C-83A1-F6EECF244321}">
                <p14:modId xmlns:p14="http://schemas.microsoft.com/office/powerpoint/2010/main" val="3214867918"/>
              </p:ext>
            </p:extLst>
          </p:nvPr>
        </p:nvGraphicFramePr>
        <p:xfrm>
          <a:off x="0" y="1121249"/>
          <a:ext cx="5120999" cy="3072600"/>
        </p:xfrm>
        <a:graphic>
          <a:graphicData uri="http://schemas.openxmlformats.org/drawingml/2006/chart">
            <c:chart xmlns:c="http://schemas.openxmlformats.org/drawingml/2006/chart" xmlns:r="http://schemas.openxmlformats.org/officeDocument/2006/relationships" r:id="rId3"/>
          </a:graphicData>
        </a:graphic>
      </p:graphicFrame>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Around 70% of the USA purchases in 2013 (last year of the purchases invoces) is Rock and Metal.</a:t>
            </a:r>
          </a:p>
          <a:p>
            <a:pPr marL="0" lvl="0" indent="0" algn="l" rtl="0">
              <a:spcBef>
                <a:spcPts val="0"/>
              </a:spcBef>
              <a:spcAft>
                <a:spcPts val="1600"/>
              </a:spcAft>
              <a:buNone/>
            </a:pPr>
            <a:r>
              <a:rPr lang="en-US" dirty="0">
                <a:latin typeface="Open Sans"/>
                <a:ea typeface="Open Sans"/>
                <a:cs typeface="Open Sans"/>
                <a:sym typeface="Open Sans"/>
              </a:rPr>
              <a:t>It’s so interesting that Rock is still the most popular music Genre at USA in 2013. </a:t>
            </a:r>
            <a:endParaRPr dirty="0">
              <a:latin typeface="Open Sans"/>
              <a:ea typeface="Open Sans"/>
              <a:cs typeface="Open Sans"/>
              <a:sym typeface="Open Sans"/>
            </a:endParaRPr>
          </a:p>
        </p:txBody>
      </p:sp>
      <p:pic>
        <p:nvPicPr>
          <p:cNvPr id="7" name="Picture 6" descr="Logo, company name&#10;&#10;Description automatically generated">
            <a:extLst>
              <a:ext uri="{FF2B5EF4-FFF2-40B4-BE49-F238E27FC236}">
                <a16:creationId xmlns:a16="http://schemas.microsoft.com/office/drawing/2014/main" id="{BA259929-2064-4DA0-BE5C-FA36FEC86DD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14500" y="4642300"/>
            <a:ext cx="1059947" cy="5564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We can see that U2 is the most Productive and populer Rock band in USA.</a:t>
            </a:r>
          </a:p>
          <a:p>
            <a:pPr marL="0" lvl="0" indent="0" algn="l" rtl="0">
              <a:spcBef>
                <a:spcPts val="0"/>
              </a:spcBef>
              <a:spcAft>
                <a:spcPts val="1600"/>
              </a:spcAft>
              <a:buNone/>
            </a:pPr>
            <a:r>
              <a:rPr lang="en-US" dirty="0">
                <a:latin typeface="Open Sans"/>
                <a:ea typeface="Open Sans"/>
                <a:cs typeface="Open Sans"/>
                <a:sym typeface="Open Sans"/>
              </a:rPr>
              <a:t>Deep purple ,Iron Maiden and Led zeppelin are also a good chooses in addition to U2 for us if we want to make a marketing campaign for any product in USA in those years </a:t>
            </a:r>
            <a:endParaRPr dirty="0">
              <a:latin typeface="Open Sans"/>
              <a:ea typeface="Open Sans"/>
              <a:cs typeface="Open Sans"/>
              <a:sym typeface="Open Sans"/>
            </a:endParaRPr>
          </a:p>
        </p:txBody>
      </p:sp>
      <p:sp>
        <p:nvSpPr>
          <p:cNvPr id="70" name="Google Shape;70;p15"/>
          <p:cNvSpPr txBox="1">
            <a:spLocks noGrp="1"/>
          </p:cNvSpPr>
          <p:nvPr>
            <p:ph type="title"/>
          </p:nvPr>
        </p:nvSpPr>
        <p:spPr>
          <a:xfrm>
            <a:off x="0" y="0"/>
            <a:ext cx="9144000" cy="795600"/>
          </a:xfrm>
          <a:prstGeom prst="rect">
            <a:avLst/>
          </a:prstGeom>
          <a:solidFill>
            <a:schemeClr val="accent5"/>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Top 10 Rock bands in USA</a:t>
            </a:r>
            <a:endParaRPr dirty="0">
              <a:solidFill>
                <a:srgbClr val="FFFFFF"/>
              </a:solidFill>
              <a:latin typeface="Open Sans"/>
              <a:ea typeface="Open Sans"/>
              <a:cs typeface="Open Sans"/>
              <a:sym typeface="Open Sans"/>
            </a:endParaRPr>
          </a:p>
        </p:txBody>
      </p:sp>
      <p:graphicFrame>
        <p:nvGraphicFramePr>
          <p:cNvPr id="9" name="Chart 8">
            <a:extLst>
              <a:ext uri="{FF2B5EF4-FFF2-40B4-BE49-F238E27FC236}">
                <a16:creationId xmlns:a16="http://schemas.microsoft.com/office/drawing/2014/main" id="{3F23E49C-34C3-40B7-85A5-D10B5FAF6CB8}"/>
              </a:ext>
            </a:extLst>
          </p:cNvPr>
          <p:cNvGraphicFramePr>
            <a:graphicFrameLocks/>
          </p:cNvGraphicFramePr>
          <p:nvPr>
            <p:extLst>
              <p:ext uri="{D42A27DB-BD31-4B8C-83A1-F6EECF244321}">
                <p14:modId xmlns:p14="http://schemas.microsoft.com/office/powerpoint/2010/main" val="3709324694"/>
              </p:ext>
            </p:extLst>
          </p:nvPr>
        </p:nvGraphicFramePr>
        <p:xfrm>
          <a:off x="0" y="1327894"/>
          <a:ext cx="5120999" cy="30726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Logo, company name&#10;&#10;Description automatically generated">
            <a:extLst>
              <a:ext uri="{FF2B5EF4-FFF2-40B4-BE49-F238E27FC236}">
                <a16:creationId xmlns:a16="http://schemas.microsoft.com/office/drawing/2014/main" id="{2EBA0E4D-0B5B-400E-A485-DB33C611F5D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14500" y="4642300"/>
            <a:ext cx="1059947" cy="556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Shape 74"/>
        <p:cNvGrpSpPr/>
        <p:nvPr/>
      </p:nvGrpSpPr>
      <p:grpSpPr>
        <a:xfrm>
          <a:off x="0" y="0"/>
          <a:ext cx="0" cy="0"/>
          <a:chOff x="0" y="0"/>
          <a:chExt cx="0" cy="0"/>
        </a:xfrm>
      </p:grpSpPr>
      <p:sp>
        <p:nvSpPr>
          <p:cNvPr id="77" name="Google Shape;77;p16"/>
          <p:cNvSpPr txBox="1">
            <a:spLocks noGrp="1"/>
          </p:cNvSpPr>
          <p:nvPr>
            <p:ph type="title"/>
          </p:nvPr>
        </p:nvSpPr>
        <p:spPr>
          <a:xfrm>
            <a:off x="0" y="0"/>
            <a:ext cx="9144000" cy="795600"/>
          </a:xfrm>
          <a:prstGeom prst="rect">
            <a:avLst/>
          </a:prstGeom>
          <a:solidFill>
            <a:srgbClr val="0097A7"/>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States spend more than average sales in Rock music</a:t>
            </a:r>
            <a:endParaRPr dirty="0">
              <a:solidFill>
                <a:srgbClr val="FFFFFF"/>
              </a:solidFill>
              <a:latin typeface="Open Sans"/>
              <a:ea typeface="Open Sans"/>
              <a:cs typeface="Open Sans"/>
              <a:sym typeface="Open Sans"/>
            </a:endParaRPr>
          </a:p>
        </p:txBody>
      </p:sp>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pen Sans"/>
                <a:ea typeface="Open Sans"/>
                <a:cs typeface="Open Sans"/>
                <a:sym typeface="Open Sans"/>
              </a:rPr>
              <a:t>We can see that New York  is the most Rock music spend state in the USA.</a:t>
            </a:r>
          </a:p>
          <a:p>
            <a:pPr marL="0" lvl="0" indent="0" algn="l" rtl="0">
              <a:spcBef>
                <a:spcPts val="0"/>
              </a:spcBef>
              <a:spcAft>
                <a:spcPts val="1600"/>
              </a:spcAft>
              <a:buNone/>
            </a:pPr>
            <a:r>
              <a:rPr lang="en-US" dirty="0">
                <a:latin typeface="Open Sans"/>
                <a:ea typeface="Open Sans"/>
                <a:cs typeface="Open Sans"/>
                <a:sym typeface="Open Sans"/>
              </a:rPr>
              <a:t>Even if New York has the top spend value, it’s better to choose Utah ,Arizona or  California if we want to make Rock concert or marketing campaign as we will get benefit of there  geographical Neighborhood</a:t>
            </a:r>
            <a:r>
              <a:rPr lang="ar-EG" dirty="0">
                <a:latin typeface="Open Sans"/>
                <a:ea typeface="Open Sans"/>
                <a:cs typeface="Open Sans"/>
                <a:sym typeface="Open Sans"/>
              </a:rPr>
              <a:t>.</a:t>
            </a:r>
            <a:r>
              <a:rPr lang="en-US" dirty="0">
                <a:latin typeface="Open Sans"/>
                <a:ea typeface="Open Sans"/>
                <a:cs typeface="Open Sans"/>
                <a:sym typeface="Open Sans"/>
              </a:rPr>
              <a:t> </a:t>
            </a:r>
            <a:endParaRPr dirty="0">
              <a:latin typeface="Open Sans"/>
              <a:ea typeface="Open Sans"/>
              <a:cs typeface="Open Sans"/>
              <a:sym typeface="Open Sans"/>
            </a:endParaRPr>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B0D9BF5A-FC51-4548-9FCC-1C02EBCE4EA2}"/>
                  </a:ext>
                </a:extLst>
              </p:cNvPr>
              <p:cNvGraphicFramePr/>
              <p:nvPr>
                <p:extLst>
                  <p:ext uri="{D42A27DB-BD31-4B8C-83A1-F6EECF244321}">
                    <p14:modId xmlns:p14="http://schemas.microsoft.com/office/powerpoint/2010/main" val="2046049580"/>
                  </p:ext>
                </p:extLst>
              </p:nvPr>
            </p:nvGraphicFramePr>
            <p:xfrm>
              <a:off x="87550" y="1418450"/>
              <a:ext cx="4920386" cy="295223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B0D9BF5A-FC51-4548-9FCC-1C02EBCE4EA2}"/>
                  </a:ext>
                </a:extLst>
              </p:cNvPr>
              <p:cNvPicPr>
                <a:picLocks noGrp="1" noRot="1" noChangeAspect="1" noMove="1" noResize="1" noEditPoints="1" noAdjustHandles="1" noChangeArrowheads="1" noChangeShapeType="1"/>
              </p:cNvPicPr>
              <p:nvPr/>
            </p:nvPicPr>
            <p:blipFill>
              <a:blip r:embed="rId6"/>
              <a:stretch>
                <a:fillRect/>
              </a:stretch>
            </p:blipFill>
            <p:spPr>
              <a:xfrm>
                <a:off x="87550" y="1418450"/>
                <a:ext cx="4920386" cy="2952231"/>
              </a:xfrm>
              <a:prstGeom prst="rect">
                <a:avLst/>
              </a:prstGeom>
            </p:spPr>
          </p:pic>
        </mc:Fallback>
      </mc:AlternateContent>
      <p:sp>
        <p:nvSpPr>
          <p:cNvPr id="2" name="TextBox 1">
            <a:extLst>
              <a:ext uri="{FF2B5EF4-FFF2-40B4-BE49-F238E27FC236}">
                <a16:creationId xmlns:a16="http://schemas.microsoft.com/office/drawing/2014/main" id="{92438935-5EC9-4D36-9E6A-76FF8E0790A1}"/>
              </a:ext>
            </a:extLst>
          </p:cNvPr>
          <p:cNvSpPr txBox="1"/>
          <p:nvPr/>
        </p:nvSpPr>
        <p:spPr>
          <a:xfrm>
            <a:off x="1872108" y="3413227"/>
            <a:ext cx="482824" cy="223138"/>
          </a:xfrm>
          <a:prstGeom prst="rect">
            <a:avLst/>
          </a:prstGeom>
          <a:noFill/>
        </p:spPr>
        <p:txBody>
          <a:bodyPr wrap="none" rtlCol="0">
            <a:spAutoFit/>
          </a:bodyPr>
          <a:lstStyle/>
          <a:p>
            <a:r>
              <a:rPr lang="en-US" sz="850" dirty="0">
                <a:solidFill>
                  <a:srgbClr val="404040"/>
                </a:solidFill>
              </a:rPr>
              <a:t>Texas</a:t>
            </a:r>
          </a:p>
        </p:txBody>
      </p:sp>
      <p:sp>
        <p:nvSpPr>
          <p:cNvPr id="9" name="TextBox 8">
            <a:extLst>
              <a:ext uri="{FF2B5EF4-FFF2-40B4-BE49-F238E27FC236}">
                <a16:creationId xmlns:a16="http://schemas.microsoft.com/office/drawing/2014/main" id="{3769C3F3-CB15-4124-939B-CF950E95E69F}"/>
              </a:ext>
            </a:extLst>
          </p:cNvPr>
          <p:cNvSpPr txBox="1"/>
          <p:nvPr/>
        </p:nvSpPr>
        <p:spPr>
          <a:xfrm>
            <a:off x="911041" y="3081164"/>
            <a:ext cx="554960" cy="223138"/>
          </a:xfrm>
          <a:prstGeom prst="rect">
            <a:avLst/>
          </a:prstGeom>
          <a:noFill/>
        </p:spPr>
        <p:txBody>
          <a:bodyPr wrap="none" rtlCol="0">
            <a:spAutoFit/>
          </a:bodyPr>
          <a:lstStyle/>
          <a:p>
            <a:r>
              <a:rPr lang="en-US" sz="850" dirty="0">
                <a:solidFill>
                  <a:srgbClr val="404040"/>
                </a:solidFill>
              </a:rPr>
              <a:t>Arizona</a:t>
            </a:r>
          </a:p>
        </p:txBody>
      </p:sp>
      <p:sp>
        <p:nvSpPr>
          <p:cNvPr id="10" name="TextBox 9">
            <a:extLst>
              <a:ext uri="{FF2B5EF4-FFF2-40B4-BE49-F238E27FC236}">
                <a16:creationId xmlns:a16="http://schemas.microsoft.com/office/drawing/2014/main" id="{F84E8355-6E4C-4988-8947-09D9040D0706}"/>
              </a:ext>
            </a:extLst>
          </p:cNvPr>
          <p:cNvSpPr txBox="1"/>
          <p:nvPr/>
        </p:nvSpPr>
        <p:spPr>
          <a:xfrm>
            <a:off x="1032390" y="2858026"/>
            <a:ext cx="415498" cy="223138"/>
          </a:xfrm>
          <a:prstGeom prst="rect">
            <a:avLst/>
          </a:prstGeom>
          <a:noFill/>
        </p:spPr>
        <p:txBody>
          <a:bodyPr wrap="none" rtlCol="0">
            <a:spAutoFit/>
          </a:bodyPr>
          <a:lstStyle/>
          <a:p>
            <a:r>
              <a:rPr lang="en-US" sz="850" dirty="0">
                <a:solidFill>
                  <a:srgbClr val="404040"/>
                </a:solidFill>
              </a:rPr>
              <a:t>Utah</a:t>
            </a:r>
          </a:p>
        </p:txBody>
      </p:sp>
      <p:sp>
        <p:nvSpPr>
          <p:cNvPr id="11" name="TextBox 10">
            <a:extLst>
              <a:ext uri="{FF2B5EF4-FFF2-40B4-BE49-F238E27FC236}">
                <a16:creationId xmlns:a16="http://schemas.microsoft.com/office/drawing/2014/main" id="{08F4869A-5760-4BEC-BDE1-DF38BBE2024A}"/>
              </a:ext>
            </a:extLst>
          </p:cNvPr>
          <p:cNvSpPr txBox="1"/>
          <p:nvPr/>
        </p:nvSpPr>
        <p:spPr>
          <a:xfrm>
            <a:off x="435830" y="2751954"/>
            <a:ext cx="646331" cy="223138"/>
          </a:xfrm>
          <a:prstGeom prst="rect">
            <a:avLst/>
          </a:prstGeom>
          <a:noFill/>
        </p:spPr>
        <p:txBody>
          <a:bodyPr wrap="none" rtlCol="0">
            <a:spAutoFit/>
          </a:bodyPr>
          <a:lstStyle/>
          <a:p>
            <a:r>
              <a:rPr lang="en-US" sz="850" dirty="0">
                <a:solidFill>
                  <a:srgbClr val="404040"/>
                </a:solidFill>
              </a:rPr>
              <a:t>California</a:t>
            </a:r>
          </a:p>
        </p:txBody>
      </p:sp>
      <p:sp>
        <p:nvSpPr>
          <p:cNvPr id="12" name="TextBox 11">
            <a:extLst>
              <a:ext uri="{FF2B5EF4-FFF2-40B4-BE49-F238E27FC236}">
                <a16:creationId xmlns:a16="http://schemas.microsoft.com/office/drawing/2014/main" id="{F6035373-D80F-491D-8C29-C6D418C268AE}"/>
              </a:ext>
            </a:extLst>
          </p:cNvPr>
          <p:cNvSpPr txBox="1"/>
          <p:nvPr/>
        </p:nvSpPr>
        <p:spPr>
          <a:xfrm>
            <a:off x="2309327" y="2415154"/>
            <a:ext cx="681597" cy="223138"/>
          </a:xfrm>
          <a:prstGeom prst="rect">
            <a:avLst/>
          </a:prstGeom>
          <a:noFill/>
        </p:spPr>
        <p:txBody>
          <a:bodyPr wrap="none" rtlCol="0">
            <a:spAutoFit/>
          </a:bodyPr>
          <a:lstStyle/>
          <a:p>
            <a:r>
              <a:rPr lang="en-US" sz="850" dirty="0">
                <a:solidFill>
                  <a:srgbClr val="404040"/>
                </a:solidFill>
              </a:rPr>
              <a:t>Wisconsin</a:t>
            </a:r>
          </a:p>
        </p:txBody>
      </p:sp>
      <p:sp>
        <p:nvSpPr>
          <p:cNvPr id="13" name="TextBox 12">
            <a:extLst>
              <a:ext uri="{FF2B5EF4-FFF2-40B4-BE49-F238E27FC236}">
                <a16:creationId xmlns:a16="http://schemas.microsoft.com/office/drawing/2014/main" id="{AE7470A4-493A-4DA5-AEB2-AB45D61CFAEE}"/>
              </a:ext>
            </a:extLst>
          </p:cNvPr>
          <p:cNvSpPr txBox="1"/>
          <p:nvPr/>
        </p:nvSpPr>
        <p:spPr>
          <a:xfrm>
            <a:off x="3317833" y="2579745"/>
            <a:ext cx="681597" cy="223138"/>
          </a:xfrm>
          <a:prstGeom prst="rect">
            <a:avLst/>
          </a:prstGeom>
          <a:noFill/>
        </p:spPr>
        <p:txBody>
          <a:bodyPr wrap="none" rtlCol="0">
            <a:spAutoFit/>
          </a:bodyPr>
          <a:lstStyle/>
          <a:p>
            <a:r>
              <a:rPr lang="en-US" sz="850" dirty="0">
                <a:solidFill>
                  <a:srgbClr val="404040"/>
                </a:solidFill>
              </a:rPr>
              <a:t>New York</a:t>
            </a:r>
          </a:p>
        </p:txBody>
      </p:sp>
      <p:sp>
        <p:nvSpPr>
          <p:cNvPr id="14" name="TextBox 13">
            <a:extLst>
              <a:ext uri="{FF2B5EF4-FFF2-40B4-BE49-F238E27FC236}">
                <a16:creationId xmlns:a16="http://schemas.microsoft.com/office/drawing/2014/main" id="{46E8CB01-947F-4936-80CC-3624EEB1386D}"/>
              </a:ext>
            </a:extLst>
          </p:cNvPr>
          <p:cNvSpPr txBox="1"/>
          <p:nvPr/>
        </p:nvSpPr>
        <p:spPr>
          <a:xfrm>
            <a:off x="3691274" y="2346624"/>
            <a:ext cx="458780" cy="223138"/>
          </a:xfrm>
          <a:prstGeom prst="rect">
            <a:avLst/>
          </a:prstGeom>
          <a:noFill/>
        </p:spPr>
        <p:txBody>
          <a:bodyPr wrap="none" rtlCol="0">
            <a:spAutoFit/>
          </a:bodyPr>
          <a:lstStyle/>
          <a:p>
            <a:r>
              <a:rPr lang="en-US" sz="850" dirty="0">
                <a:solidFill>
                  <a:srgbClr val="404040"/>
                </a:solidFill>
              </a:rPr>
              <a:t>18.81</a:t>
            </a:r>
          </a:p>
        </p:txBody>
      </p:sp>
      <p:pic>
        <p:nvPicPr>
          <p:cNvPr id="15" name="Picture 14" descr="Logo, company name&#10;&#10;Description automatically generated">
            <a:extLst>
              <a:ext uri="{FF2B5EF4-FFF2-40B4-BE49-F238E27FC236}">
                <a16:creationId xmlns:a16="http://schemas.microsoft.com/office/drawing/2014/main" id="{12196752-139D-4627-B74F-9BFECB371A2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914500" y="4642300"/>
            <a:ext cx="1059947" cy="556472"/>
          </a:xfrm>
          <a:prstGeom prst="rect">
            <a:avLst/>
          </a:prstGeom>
        </p:spPr>
      </p:pic>
    </p:spTree>
    <p:extLst>
      <p:ext uri="{BB962C8B-B14F-4D97-AF65-F5344CB8AC3E}">
        <p14:creationId xmlns:p14="http://schemas.microsoft.com/office/powerpoint/2010/main" val="2056292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291</Words>
  <Application>Microsoft Office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DM Serif Display</vt:lpstr>
      <vt:lpstr>Arial</vt:lpstr>
      <vt:lpstr>Open Sans</vt:lpstr>
      <vt:lpstr>Simple Light</vt:lpstr>
      <vt:lpstr>Digital Music Store Investigation</vt:lpstr>
      <vt:lpstr> Most popular music Genre for each Country</vt:lpstr>
      <vt:lpstr>The music Genre purchases at USA in 2013</vt:lpstr>
      <vt:lpstr>Top 10 Rock bands in USA</vt:lpstr>
      <vt:lpstr>States spend more than average sales in Rock music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Most popular music Genre for each Country</dc:title>
  <cp:lastModifiedBy>Mohab Magdy</cp:lastModifiedBy>
  <cp:revision>4</cp:revision>
  <dcterms:modified xsi:type="dcterms:W3CDTF">2022-03-06T05:18:11Z</dcterms:modified>
</cp:coreProperties>
</file>