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77"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822839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9ca720e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9ca720e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a5048eb5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a5048eb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2a5048eb5b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2a5048eb5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2a5048eb5b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2a5048eb5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2a5048eb5b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2a5048eb5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9ca720e1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9ca720e1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9ca720e1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9ca720e1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09ca720e1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09ca720e1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9ca720e12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9ca720e1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09ca720e1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09ca720e1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9ca720e12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09ca720e1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09ca720e12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09ca720e1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a5048eb5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a5048eb5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subTitle" idx="1"/>
          </p:nvPr>
        </p:nvSpPr>
        <p:spPr>
          <a:xfrm>
            <a:off x="2959887" y="3825963"/>
            <a:ext cx="3527100" cy="681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dirty="0">
                <a:solidFill>
                  <a:schemeClr val="dk1"/>
                </a:solidFill>
              </a:rPr>
              <a:t>Prepared by : Mohab Allam</a:t>
            </a:r>
            <a:endParaRPr sz="1800" b="1" dirty="0">
              <a:solidFill>
                <a:schemeClr val="dk1"/>
              </a:solidFill>
            </a:endParaRPr>
          </a:p>
        </p:txBody>
      </p:sp>
      <p:sp>
        <p:nvSpPr>
          <p:cNvPr id="92" name="Google Shape;92;p14"/>
          <p:cNvSpPr txBox="1">
            <a:spLocks noGrp="1"/>
          </p:cNvSpPr>
          <p:nvPr>
            <p:ph type="subTitle" idx="1"/>
          </p:nvPr>
        </p:nvSpPr>
        <p:spPr>
          <a:xfrm>
            <a:off x="2454225" y="4342875"/>
            <a:ext cx="4195800" cy="681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dirty="0">
                <a:solidFill>
                  <a:schemeClr val="dk1"/>
                </a:solidFill>
              </a:rPr>
              <a:t>Supervision : Eng. Abdelrahman Gaber</a:t>
            </a:r>
            <a:endParaRPr sz="1800" b="1" dirty="0">
              <a:solidFill>
                <a:schemeClr val="dk1"/>
              </a:solidFill>
            </a:endParaRPr>
          </a:p>
        </p:txBody>
      </p:sp>
      <p:sp>
        <p:nvSpPr>
          <p:cNvPr id="93" name="Google Shape;93;p14"/>
          <p:cNvSpPr txBox="1">
            <a:spLocks noGrp="1"/>
          </p:cNvSpPr>
          <p:nvPr>
            <p:ph type="subTitle" idx="1"/>
          </p:nvPr>
        </p:nvSpPr>
        <p:spPr>
          <a:xfrm>
            <a:off x="1700214" y="1022250"/>
            <a:ext cx="5464969"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smtClean="0">
                <a:solidFill>
                  <a:schemeClr val="dk1"/>
                </a:solidFill>
              </a:rPr>
              <a:t>Brazilian E-Commerce Store</a:t>
            </a:r>
            <a:endParaRPr sz="3200" b="1" dirty="0">
              <a:solidFill>
                <a:schemeClr val="dk1"/>
              </a:solidFill>
            </a:endParaRPr>
          </a:p>
        </p:txBody>
      </p:sp>
      <p:sp>
        <p:nvSpPr>
          <p:cNvPr id="94" name="Google Shape;94;p14"/>
          <p:cNvSpPr txBox="1">
            <a:spLocks noGrp="1"/>
          </p:cNvSpPr>
          <p:nvPr>
            <p:ph type="subTitle" idx="1"/>
          </p:nvPr>
        </p:nvSpPr>
        <p:spPr>
          <a:xfrm>
            <a:off x="1444000" y="2928977"/>
            <a:ext cx="6175200" cy="9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An detailed Analysis approach to help Sales &amp; Marketing       </a:t>
            </a: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                  team make data driven decisions</a:t>
            </a:r>
            <a:endParaRPr sz="2000" dirty="0">
              <a:solidFill>
                <a:schemeClr val="dk1"/>
              </a:solidFill>
              <a:latin typeface="Times New Roman"/>
              <a:ea typeface="Times New Roman"/>
              <a:cs typeface="Times New Roman"/>
              <a:sym typeface="Times New Roman"/>
            </a:endParaRPr>
          </a:p>
        </p:txBody>
      </p:sp>
      <p:sp>
        <p:nvSpPr>
          <p:cNvPr id="95" name="Google Shape;95;p14"/>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p14"/>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8" name="Google Shape;93;p14"/>
          <p:cNvSpPr txBox="1">
            <a:spLocks/>
          </p:cNvSpPr>
          <p:nvPr/>
        </p:nvSpPr>
        <p:spPr>
          <a:xfrm>
            <a:off x="2921794" y="1924743"/>
            <a:ext cx="2986087" cy="9113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9pPr>
          </a:lstStyle>
          <a:p>
            <a:pPr marL="0" indent="0"/>
            <a:r>
              <a:rPr lang="en-US" sz="2400" b="1" dirty="0" smtClean="0">
                <a:solidFill>
                  <a:schemeClr val="dk1"/>
                </a:solidFill>
              </a:rPr>
              <a:t>Epsilon AI Diploma</a:t>
            </a:r>
          </a:p>
          <a:p>
            <a:pPr marL="0" indent="0"/>
            <a:r>
              <a:rPr lang="en-US" sz="2400" b="1" dirty="0">
                <a:solidFill>
                  <a:schemeClr val="dk1"/>
                </a:solidFill>
              </a:rPr>
              <a:t> </a:t>
            </a:r>
            <a:r>
              <a:rPr lang="en-US" sz="2400" b="1" dirty="0" smtClean="0">
                <a:solidFill>
                  <a:schemeClr val="dk1"/>
                </a:solidFill>
              </a:rPr>
              <a:t>     Final Project</a:t>
            </a:r>
            <a:endParaRPr lang="en-US" sz="2400" b="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23"/>
          <p:cNvSpPr txBox="1">
            <a:spLocks noGrp="1"/>
          </p:cNvSpPr>
          <p:nvPr>
            <p:ph type="subTitle" idx="4294967295"/>
          </p:nvPr>
        </p:nvSpPr>
        <p:spPr>
          <a:xfrm>
            <a:off x="2556200" y="490700"/>
            <a:ext cx="35745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Machine Learning</a:t>
            </a:r>
            <a:endParaRPr sz="2900" b="1">
              <a:solidFill>
                <a:schemeClr val="dk1"/>
              </a:solidFill>
            </a:endParaRPr>
          </a:p>
        </p:txBody>
      </p:sp>
      <p:sp>
        <p:nvSpPr>
          <p:cNvPr id="262" name="Google Shape;262;p23"/>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p23"/>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264" name="Google Shape;264;p23"/>
          <p:cNvSpPr txBox="1"/>
          <p:nvPr/>
        </p:nvSpPr>
        <p:spPr>
          <a:xfrm>
            <a:off x="3476200" y="1413700"/>
            <a:ext cx="1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65" name="Google Shape;265;p23"/>
          <p:cNvSpPr txBox="1">
            <a:spLocks noGrp="1"/>
          </p:cNvSpPr>
          <p:nvPr>
            <p:ph type="subTitle" idx="4294967295"/>
          </p:nvPr>
        </p:nvSpPr>
        <p:spPr>
          <a:xfrm>
            <a:off x="2043425" y="1179000"/>
            <a:ext cx="4188600" cy="432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300" b="1">
                <a:solidFill>
                  <a:schemeClr val="dk1"/>
                </a:solidFill>
                <a:latin typeface="Times New Roman"/>
                <a:ea typeface="Times New Roman"/>
                <a:cs typeface="Times New Roman"/>
                <a:sym typeface="Times New Roman"/>
              </a:rPr>
              <a:t>( </a:t>
            </a:r>
            <a:r>
              <a:rPr lang="en" sz="1500" b="1">
                <a:solidFill>
                  <a:schemeClr val="dk1"/>
                </a:solidFill>
                <a:latin typeface="Times New Roman"/>
                <a:ea typeface="Times New Roman"/>
                <a:cs typeface="Times New Roman"/>
                <a:sym typeface="Times New Roman"/>
              </a:rPr>
              <a:t>Evaluation Metric used is Macro Avg F1 Score</a:t>
            </a:r>
            <a:r>
              <a:rPr lang="en"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p:txBody>
      </p:sp>
      <p:sp>
        <p:nvSpPr>
          <p:cNvPr id="266" name="Google Shape;266;p23"/>
          <p:cNvSpPr txBox="1">
            <a:spLocks noGrp="1"/>
          </p:cNvSpPr>
          <p:nvPr>
            <p:ph type="subTitle" idx="4294967295"/>
          </p:nvPr>
        </p:nvSpPr>
        <p:spPr>
          <a:xfrm>
            <a:off x="5625" y="1813900"/>
            <a:ext cx="3170100" cy="2548200"/>
          </a:xfrm>
          <a:prstGeom prst="rect">
            <a:avLst/>
          </a:prstGeom>
        </p:spPr>
        <p:txBody>
          <a:bodyPr spcFirstLastPara="1" wrap="square" lIns="91425" tIns="91425" rIns="91425" bIns="91425" anchor="t" anchorCtr="0">
            <a:noAutofit/>
          </a:bodyPr>
          <a:lstStyle/>
          <a:p>
            <a:pPr marL="457200" lvl="0" indent="-298450" algn="l" rtl="0">
              <a:lnSpc>
                <a:spcPct val="135714"/>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We can conclude from the results that issues of bad performance on testing is not mainly because of Imbalance, but overlapping between two classes makes it difficult for ML models to classify them better.</a:t>
            </a:r>
            <a:endParaRPr sz="1100" b="1">
              <a:solidFill>
                <a:schemeClr val="dk1"/>
              </a:solidFill>
              <a:latin typeface="Times New Roman"/>
              <a:ea typeface="Times New Roman"/>
              <a:cs typeface="Times New Roman"/>
              <a:sym typeface="Times New Roman"/>
            </a:endParaRPr>
          </a:p>
          <a:p>
            <a:pPr marL="457200" lvl="0" indent="0" algn="l" rtl="0">
              <a:lnSpc>
                <a:spcPct val="135714"/>
              </a:lnSpc>
              <a:spcBef>
                <a:spcPts val="0"/>
              </a:spcBef>
              <a:spcAft>
                <a:spcPts val="0"/>
              </a:spcAft>
              <a:buNone/>
            </a:pPr>
            <a:endParaRPr sz="1100" b="1">
              <a:solidFill>
                <a:schemeClr val="dk1"/>
              </a:solidFill>
              <a:latin typeface="Times New Roman"/>
              <a:ea typeface="Times New Roman"/>
              <a:cs typeface="Times New Roman"/>
              <a:sym typeface="Times New Roman"/>
            </a:endParaRPr>
          </a:p>
          <a:p>
            <a:pPr marL="457200" lvl="0" indent="-298450" algn="l" rtl="0">
              <a:lnSpc>
                <a:spcPct val="135714"/>
              </a:lnSpc>
              <a:spcBef>
                <a:spcPts val="0"/>
              </a:spcBef>
              <a:spcAft>
                <a:spcPts val="0"/>
              </a:spcAft>
              <a:buClr>
                <a:schemeClr val="dk1"/>
              </a:buClr>
              <a:buSzPts val="1100"/>
              <a:buFont typeface="Times New Roman"/>
              <a:buChar char="➔"/>
            </a:pPr>
            <a:r>
              <a:rPr lang="en" sz="1100" b="1">
                <a:solidFill>
                  <a:schemeClr val="dk1"/>
                </a:solidFill>
                <a:latin typeface="Times New Roman"/>
                <a:ea typeface="Times New Roman"/>
                <a:cs typeface="Times New Roman"/>
                <a:sym typeface="Times New Roman"/>
              </a:rPr>
              <a:t>So will use NLP approach on Customers reviews to investigate further.</a:t>
            </a:r>
            <a:endParaRPr sz="1100" b="1">
              <a:solidFill>
                <a:schemeClr val="dk1"/>
              </a:solidFill>
              <a:latin typeface="Times New Roman"/>
              <a:ea typeface="Times New Roman"/>
              <a:cs typeface="Times New Roman"/>
              <a:sym typeface="Times New Roman"/>
            </a:endParaRPr>
          </a:p>
        </p:txBody>
      </p:sp>
      <p:pic>
        <p:nvPicPr>
          <p:cNvPr id="267" name="Google Shape;267;p23"/>
          <p:cNvPicPr preferRelativeResize="0"/>
          <p:nvPr/>
        </p:nvPicPr>
        <p:blipFill>
          <a:blip r:embed="rId4">
            <a:alphaModFix/>
          </a:blip>
          <a:stretch>
            <a:fillRect/>
          </a:stretch>
        </p:blipFill>
        <p:spPr>
          <a:xfrm>
            <a:off x="3368308" y="1611900"/>
            <a:ext cx="5381150" cy="297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24"/>
          <p:cNvSpPr txBox="1">
            <a:spLocks noGrp="1"/>
          </p:cNvSpPr>
          <p:nvPr>
            <p:ph type="subTitle" idx="4294967295"/>
          </p:nvPr>
        </p:nvSpPr>
        <p:spPr>
          <a:xfrm>
            <a:off x="2556200" y="490700"/>
            <a:ext cx="2892300" cy="61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NLP Techniques</a:t>
            </a:r>
            <a:endParaRPr sz="2900" b="1">
              <a:solidFill>
                <a:schemeClr val="dk1"/>
              </a:solidFill>
            </a:endParaRPr>
          </a:p>
        </p:txBody>
      </p:sp>
      <p:sp>
        <p:nvSpPr>
          <p:cNvPr id="273" name="Google Shape;273;p24"/>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24"/>
          <p:cNvPicPr preferRelativeResize="0"/>
          <p:nvPr/>
        </p:nvPicPr>
        <p:blipFill>
          <a:blip r:embed="rId3">
            <a:alphaModFix/>
          </a:blip>
          <a:stretch>
            <a:fillRect/>
          </a:stretch>
        </p:blipFill>
        <p:spPr>
          <a:xfrm>
            <a:off x="199300" y="152400"/>
            <a:ext cx="1244700" cy="1244700"/>
          </a:xfrm>
          <a:prstGeom prst="ellipse">
            <a:avLst/>
          </a:prstGeom>
          <a:noFill/>
          <a:ln>
            <a:noFill/>
          </a:ln>
        </p:spPr>
      </p:pic>
      <p:pic>
        <p:nvPicPr>
          <p:cNvPr id="275" name="Google Shape;275;p24"/>
          <p:cNvPicPr preferRelativeResize="0"/>
          <p:nvPr/>
        </p:nvPicPr>
        <p:blipFill>
          <a:blip r:embed="rId4">
            <a:alphaModFix/>
          </a:blip>
          <a:stretch>
            <a:fillRect/>
          </a:stretch>
        </p:blipFill>
        <p:spPr>
          <a:xfrm>
            <a:off x="313950" y="1964000"/>
            <a:ext cx="5134626" cy="2815525"/>
          </a:xfrm>
          <a:prstGeom prst="rect">
            <a:avLst/>
          </a:prstGeom>
          <a:noFill/>
          <a:ln>
            <a:noFill/>
          </a:ln>
        </p:spPr>
      </p:pic>
      <p:pic>
        <p:nvPicPr>
          <p:cNvPr id="276" name="Google Shape;276;p24"/>
          <p:cNvPicPr preferRelativeResize="0"/>
          <p:nvPr/>
        </p:nvPicPr>
        <p:blipFill>
          <a:blip r:embed="rId5">
            <a:alphaModFix/>
          </a:blip>
          <a:stretch>
            <a:fillRect/>
          </a:stretch>
        </p:blipFill>
        <p:spPr>
          <a:xfrm>
            <a:off x="5581676" y="1964000"/>
            <a:ext cx="3390624" cy="2730113"/>
          </a:xfrm>
          <a:prstGeom prst="rect">
            <a:avLst/>
          </a:prstGeom>
          <a:noFill/>
          <a:ln>
            <a:noFill/>
          </a:ln>
        </p:spPr>
      </p:pic>
      <p:sp>
        <p:nvSpPr>
          <p:cNvPr id="277" name="Google Shape;277;p24"/>
          <p:cNvSpPr txBox="1">
            <a:spLocks noGrp="1"/>
          </p:cNvSpPr>
          <p:nvPr>
            <p:ph type="subTitle" idx="4294967295"/>
          </p:nvPr>
        </p:nvSpPr>
        <p:spPr>
          <a:xfrm>
            <a:off x="301525" y="1549500"/>
            <a:ext cx="7261800" cy="308100"/>
          </a:xfrm>
          <a:prstGeom prst="rect">
            <a:avLst/>
          </a:prstGeom>
        </p:spPr>
        <p:txBody>
          <a:bodyPr spcFirstLastPara="1" wrap="square" lIns="91425" tIns="91425" rIns="91425" bIns="91425" anchor="t" anchorCtr="0">
            <a:noAutofit/>
          </a:bodyPr>
          <a:lstStyle/>
          <a:p>
            <a:pPr marL="457200" lvl="0" indent="-292100" algn="l" rtl="0">
              <a:lnSpc>
                <a:spcPct val="135714"/>
              </a:lnSpc>
              <a:spcBef>
                <a:spcPts val="0"/>
              </a:spcBef>
              <a:spcAft>
                <a:spcPts val="0"/>
              </a:spcAft>
              <a:buClr>
                <a:schemeClr val="dk1"/>
              </a:buClr>
              <a:buSzPts val="1000"/>
              <a:buFont typeface="Times New Roman"/>
              <a:buChar char="➔"/>
            </a:pPr>
            <a:r>
              <a:rPr lang="en" sz="1000" b="1">
                <a:solidFill>
                  <a:schemeClr val="dk1"/>
                </a:solidFill>
                <a:latin typeface="Times New Roman"/>
                <a:ea typeface="Times New Roman"/>
                <a:cs typeface="Times New Roman"/>
                <a:sym typeface="Times New Roman"/>
              </a:rPr>
              <a:t>Applying NLP techniques on reviews  data provides better results with MultinomialNB model (87% Macro Avg F1-Score)</a:t>
            </a:r>
            <a:endParaRPr sz="1000" b="1">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25"/>
          <p:cNvSpPr txBox="1">
            <a:spLocks noGrp="1"/>
          </p:cNvSpPr>
          <p:nvPr>
            <p:ph type="subTitle" idx="4294967295"/>
          </p:nvPr>
        </p:nvSpPr>
        <p:spPr>
          <a:xfrm>
            <a:off x="2087675" y="490700"/>
            <a:ext cx="4365900" cy="61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Customer Segmentation</a:t>
            </a:r>
            <a:endParaRPr sz="2900" b="1">
              <a:solidFill>
                <a:schemeClr val="dk1"/>
              </a:solidFill>
            </a:endParaRPr>
          </a:p>
        </p:txBody>
      </p:sp>
      <p:sp>
        <p:nvSpPr>
          <p:cNvPr id="283" name="Google Shape;283;p25"/>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4" name="Google Shape;284;p25"/>
          <p:cNvPicPr preferRelativeResize="0"/>
          <p:nvPr/>
        </p:nvPicPr>
        <p:blipFill>
          <a:blip r:embed="rId3">
            <a:alphaModFix/>
          </a:blip>
          <a:stretch>
            <a:fillRect/>
          </a:stretch>
        </p:blipFill>
        <p:spPr>
          <a:xfrm>
            <a:off x="199300" y="152400"/>
            <a:ext cx="1244700" cy="1244700"/>
          </a:xfrm>
          <a:prstGeom prst="ellipse">
            <a:avLst/>
          </a:prstGeom>
          <a:noFill/>
          <a:ln>
            <a:noFill/>
          </a:ln>
        </p:spPr>
      </p:pic>
      <p:pic>
        <p:nvPicPr>
          <p:cNvPr id="285" name="Google Shape;285;p25"/>
          <p:cNvPicPr preferRelativeResize="0"/>
          <p:nvPr/>
        </p:nvPicPr>
        <p:blipFill>
          <a:blip r:embed="rId4">
            <a:alphaModFix/>
          </a:blip>
          <a:stretch>
            <a:fillRect/>
          </a:stretch>
        </p:blipFill>
        <p:spPr>
          <a:xfrm>
            <a:off x="210450" y="1949025"/>
            <a:ext cx="4679580" cy="2742300"/>
          </a:xfrm>
          <a:prstGeom prst="rect">
            <a:avLst/>
          </a:prstGeom>
          <a:noFill/>
          <a:ln>
            <a:noFill/>
          </a:ln>
        </p:spPr>
      </p:pic>
      <p:pic>
        <p:nvPicPr>
          <p:cNvPr id="286" name="Google Shape;286;p25"/>
          <p:cNvPicPr preferRelativeResize="0"/>
          <p:nvPr/>
        </p:nvPicPr>
        <p:blipFill>
          <a:blip r:embed="rId5">
            <a:alphaModFix/>
          </a:blip>
          <a:stretch>
            <a:fillRect/>
          </a:stretch>
        </p:blipFill>
        <p:spPr>
          <a:xfrm>
            <a:off x="5036425" y="2256725"/>
            <a:ext cx="3855900" cy="2500950"/>
          </a:xfrm>
          <a:prstGeom prst="rect">
            <a:avLst/>
          </a:prstGeom>
          <a:noFill/>
          <a:ln>
            <a:noFill/>
          </a:ln>
        </p:spPr>
      </p:pic>
      <p:sp>
        <p:nvSpPr>
          <p:cNvPr id="287" name="Google Shape;287;p25"/>
          <p:cNvSpPr txBox="1">
            <a:spLocks noGrp="1"/>
          </p:cNvSpPr>
          <p:nvPr>
            <p:ph type="subTitle" idx="4294967295"/>
          </p:nvPr>
        </p:nvSpPr>
        <p:spPr>
          <a:xfrm>
            <a:off x="2390150" y="1130075"/>
            <a:ext cx="3623400" cy="432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300" b="1">
                <a:solidFill>
                  <a:schemeClr val="dk1"/>
                </a:solidFill>
                <a:latin typeface="Times New Roman"/>
                <a:ea typeface="Times New Roman"/>
                <a:cs typeface="Times New Roman"/>
                <a:sym typeface="Times New Roman"/>
              </a:rPr>
              <a:t>( Customer Segmentation using RFM Analysis )</a:t>
            </a:r>
            <a:endParaRPr sz="1300" b="1">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26"/>
          <p:cNvSpPr txBox="1">
            <a:spLocks noGrp="1"/>
          </p:cNvSpPr>
          <p:nvPr>
            <p:ph type="subTitle" idx="4294967295"/>
          </p:nvPr>
        </p:nvSpPr>
        <p:spPr>
          <a:xfrm>
            <a:off x="2087675" y="490700"/>
            <a:ext cx="4365900" cy="61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Customer Segmentation</a:t>
            </a:r>
            <a:endParaRPr sz="2900" b="1">
              <a:solidFill>
                <a:schemeClr val="dk1"/>
              </a:solidFill>
            </a:endParaRPr>
          </a:p>
        </p:txBody>
      </p:sp>
      <p:sp>
        <p:nvSpPr>
          <p:cNvPr id="293" name="Google Shape;293;p26"/>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4" name="Google Shape;294;p26"/>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295" name="Google Shape;295;p26"/>
          <p:cNvSpPr txBox="1">
            <a:spLocks noGrp="1"/>
          </p:cNvSpPr>
          <p:nvPr>
            <p:ph type="subTitle" idx="4294967295"/>
          </p:nvPr>
        </p:nvSpPr>
        <p:spPr>
          <a:xfrm>
            <a:off x="2466350" y="1130075"/>
            <a:ext cx="3208500" cy="432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300" b="1">
                <a:solidFill>
                  <a:schemeClr val="dk1"/>
                </a:solidFill>
                <a:latin typeface="Times New Roman"/>
                <a:ea typeface="Times New Roman"/>
                <a:cs typeface="Times New Roman"/>
                <a:sym typeface="Times New Roman"/>
              </a:rPr>
              <a:t>( Customer Segmentation using K-Means )</a:t>
            </a:r>
            <a:endParaRPr sz="1300" b="1">
              <a:solidFill>
                <a:schemeClr val="dk1"/>
              </a:solidFill>
              <a:latin typeface="Times New Roman"/>
              <a:ea typeface="Times New Roman"/>
              <a:cs typeface="Times New Roman"/>
              <a:sym typeface="Times New Roman"/>
            </a:endParaRPr>
          </a:p>
        </p:txBody>
      </p:sp>
      <p:pic>
        <p:nvPicPr>
          <p:cNvPr id="296" name="Google Shape;296;p26"/>
          <p:cNvPicPr preferRelativeResize="0"/>
          <p:nvPr/>
        </p:nvPicPr>
        <p:blipFill>
          <a:blip r:embed="rId4">
            <a:alphaModFix/>
          </a:blip>
          <a:stretch>
            <a:fillRect/>
          </a:stretch>
        </p:blipFill>
        <p:spPr>
          <a:xfrm>
            <a:off x="152400" y="1715375"/>
            <a:ext cx="4674524" cy="3036850"/>
          </a:xfrm>
          <a:prstGeom prst="rect">
            <a:avLst/>
          </a:prstGeom>
          <a:noFill/>
          <a:ln>
            <a:noFill/>
          </a:ln>
        </p:spPr>
      </p:pic>
      <p:pic>
        <p:nvPicPr>
          <p:cNvPr id="297" name="Google Shape;297;p26"/>
          <p:cNvPicPr preferRelativeResize="0"/>
          <p:nvPr/>
        </p:nvPicPr>
        <p:blipFill>
          <a:blip r:embed="rId5">
            <a:alphaModFix/>
          </a:blip>
          <a:stretch>
            <a:fillRect/>
          </a:stretch>
        </p:blipFill>
        <p:spPr>
          <a:xfrm>
            <a:off x="4750725" y="1763050"/>
            <a:ext cx="4365900" cy="298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a:t>About Olist ?</a:t>
            </a:r>
            <a:endParaRPr sz="3200" b="1"/>
          </a:p>
        </p:txBody>
      </p:sp>
      <p:pic>
        <p:nvPicPr>
          <p:cNvPr id="102" name="Google Shape;102;p15"/>
          <p:cNvPicPr preferRelativeResize="0"/>
          <p:nvPr/>
        </p:nvPicPr>
        <p:blipFill>
          <a:blip r:embed="rId3">
            <a:alphaModFix/>
          </a:blip>
          <a:stretch>
            <a:fillRect/>
          </a:stretch>
        </p:blipFill>
        <p:spPr>
          <a:xfrm>
            <a:off x="5374725" y="1451575"/>
            <a:ext cx="3457575" cy="3257550"/>
          </a:xfrm>
          <a:prstGeom prst="rect">
            <a:avLst/>
          </a:prstGeom>
          <a:noFill/>
          <a:ln>
            <a:noFill/>
          </a:ln>
        </p:spPr>
      </p:pic>
      <p:sp>
        <p:nvSpPr>
          <p:cNvPr id="103" name="Google Shape;103;p15"/>
          <p:cNvSpPr txBox="1">
            <a:spLocks noGrp="1"/>
          </p:cNvSpPr>
          <p:nvPr>
            <p:ph type="subTitle" idx="4294967295"/>
          </p:nvPr>
        </p:nvSpPr>
        <p:spPr>
          <a:xfrm>
            <a:off x="146625" y="2152350"/>
            <a:ext cx="5362200" cy="1807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sz="1600">
                <a:solidFill>
                  <a:srgbClr val="202124"/>
                </a:solidFill>
                <a:latin typeface="Times New Roman"/>
                <a:ea typeface="Times New Roman"/>
                <a:cs typeface="Times New Roman"/>
                <a:sym typeface="Times New Roman"/>
              </a:rPr>
              <a:t>Olist is an e-commerce platform based in Brazil that allows small and medium-sized businesses to sell their products through various channels, including marketplaces, social media, and their own online store.</a:t>
            </a:r>
            <a:endParaRPr sz="1600">
              <a:solidFill>
                <a:srgbClr val="202124"/>
              </a:solidFill>
              <a:latin typeface="Times New Roman"/>
              <a:ea typeface="Times New Roman"/>
              <a:cs typeface="Times New Roman"/>
              <a:sym typeface="Times New Roman"/>
            </a:endParaRPr>
          </a:p>
        </p:txBody>
      </p:sp>
      <p:sp>
        <p:nvSpPr>
          <p:cNvPr id="104" name="Google Shape;104;p15"/>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5"/>
          <p:cNvPicPr preferRelativeResize="0"/>
          <p:nvPr/>
        </p:nvPicPr>
        <p:blipFill>
          <a:blip r:embed="rId4">
            <a:alphaModFix/>
          </a:blip>
          <a:stretch>
            <a:fillRect/>
          </a:stretch>
        </p:blipFill>
        <p:spPr>
          <a:xfrm>
            <a:off x="199300" y="152400"/>
            <a:ext cx="1244700" cy="1244700"/>
          </a:xfrm>
          <a:prstGeom prst="ellipse">
            <a:avLst/>
          </a:prstGeom>
          <a:noFill/>
          <a:ln>
            <a:noFill/>
          </a:ln>
        </p:spPr>
      </p:pic>
      <p:sp>
        <p:nvSpPr>
          <p:cNvPr id="106" name="Google Shape;106;p15"/>
          <p:cNvSpPr txBox="1">
            <a:spLocks noGrp="1"/>
          </p:cNvSpPr>
          <p:nvPr>
            <p:ph type="subTitle" idx="4294967295"/>
          </p:nvPr>
        </p:nvSpPr>
        <p:spPr>
          <a:xfrm>
            <a:off x="3069850" y="490700"/>
            <a:ext cx="30954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About Olist ?</a:t>
            </a:r>
            <a:endParaRPr sz="29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subTitle" idx="4294967295"/>
          </p:nvPr>
        </p:nvSpPr>
        <p:spPr>
          <a:xfrm>
            <a:off x="199300" y="1590450"/>
            <a:ext cx="8764500" cy="65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300">
                <a:solidFill>
                  <a:srgbClr val="202124"/>
                </a:solidFill>
                <a:latin typeface="Times New Roman"/>
                <a:ea typeface="Times New Roman"/>
                <a:cs typeface="Times New Roman"/>
                <a:sym typeface="Times New Roman"/>
              </a:rPr>
              <a:t>The dataset has information of 100k orders from 2016 to 2018 made at multiple marketplaces in Brazil. And consists of 23 Categorical &amp; 13 Numerical features.</a:t>
            </a:r>
            <a:endParaRPr sz="1300">
              <a:solidFill>
                <a:srgbClr val="202124"/>
              </a:solidFill>
              <a:latin typeface="Times New Roman"/>
              <a:ea typeface="Times New Roman"/>
              <a:cs typeface="Times New Roman"/>
              <a:sym typeface="Times New Roman"/>
            </a:endParaRPr>
          </a:p>
        </p:txBody>
      </p:sp>
      <p:sp>
        <p:nvSpPr>
          <p:cNvPr id="112" name="Google Shape;112;p16"/>
          <p:cNvSpPr txBox="1">
            <a:spLocks noGrp="1"/>
          </p:cNvSpPr>
          <p:nvPr>
            <p:ph type="subTitle" idx="4294967295"/>
          </p:nvPr>
        </p:nvSpPr>
        <p:spPr>
          <a:xfrm>
            <a:off x="3069850" y="490700"/>
            <a:ext cx="30954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Dataset Overview</a:t>
            </a:r>
            <a:endParaRPr sz="2900" b="1">
              <a:solidFill>
                <a:schemeClr val="dk1"/>
              </a:solidFill>
            </a:endParaRPr>
          </a:p>
        </p:txBody>
      </p:sp>
      <p:sp>
        <p:nvSpPr>
          <p:cNvPr id="113" name="Google Shape;113;p16"/>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16"/>
          <p:cNvPicPr preferRelativeResize="0"/>
          <p:nvPr/>
        </p:nvPicPr>
        <p:blipFill>
          <a:blip r:embed="rId3">
            <a:alphaModFix/>
          </a:blip>
          <a:stretch>
            <a:fillRect/>
          </a:stretch>
        </p:blipFill>
        <p:spPr>
          <a:xfrm>
            <a:off x="199300" y="152400"/>
            <a:ext cx="1244700" cy="1244700"/>
          </a:xfrm>
          <a:prstGeom prst="ellipse">
            <a:avLst/>
          </a:prstGeom>
          <a:noFill/>
          <a:ln>
            <a:noFill/>
          </a:ln>
        </p:spPr>
      </p:pic>
      <p:pic>
        <p:nvPicPr>
          <p:cNvPr id="115" name="Google Shape;115;p16"/>
          <p:cNvPicPr preferRelativeResize="0"/>
          <p:nvPr/>
        </p:nvPicPr>
        <p:blipFill>
          <a:blip r:embed="rId4">
            <a:alphaModFix/>
          </a:blip>
          <a:stretch>
            <a:fillRect/>
          </a:stretch>
        </p:blipFill>
        <p:spPr>
          <a:xfrm>
            <a:off x="381000" y="2915250"/>
            <a:ext cx="1980169" cy="1836975"/>
          </a:xfrm>
          <a:prstGeom prst="rect">
            <a:avLst/>
          </a:prstGeom>
          <a:noFill/>
          <a:ln>
            <a:noFill/>
          </a:ln>
        </p:spPr>
      </p:pic>
      <p:pic>
        <p:nvPicPr>
          <p:cNvPr id="116" name="Google Shape;116;p16"/>
          <p:cNvPicPr preferRelativeResize="0"/>
          <p:nvPr/>
        </p:nvPicPr>
        <p:blipFill>
          <a:blip r:embed="rId5">
            <a:alphaModFix/>
          </a:blip>
          <a:stretch>
            <a:fillRect/>
          </a:stretch>
        </p:blipFill>
        <p:spPr>
          <a:xfrm>
            <a:off x="3351775" y="2858044"/>
            <a:ext cx="2134626" cy="1894182"/>
          </a:xfrm>
          <a:prstGeom prst="rect">
            <a:avLst/>
          </a:prstGeom>
          <a:noFill/>
          <a:ln>
            <a:noFill/>
          </a:ln>
        </p:spPr>
      </p:pic>
      <p:pic>
        <p:nvPicPr>
          <p:cNvPr id="117" name="Google Shape;117;p16"/>
          <p:cNvPicPr preferRelativeResize="0"/>
          <p:nvPr/>
        </p:nvPicPr>
        <p:blipFill>
          <a:blip r:embed="rId6">
            <a:alphaModFix/>
          </a:blip>
          <a:stretch>
            <a:fillRect/>
          </a:stretch>
        </p:blipFill>
        <p:spPr>
          <a:xfrm>
            <a:off x="6477000" y="2915250"/>
            <a:ext cx="2278842" cy="1836975"/>
          </a:xfrm>
          <a:prstGeom prst="rect">
            <a:avLst/>
          </a:prstGeom>
          <a:noFill/>
          <a:ln>
            <a:noFill/>
          </a:ln>
        </p:spPr>
      </p:pic>
      <p:sp>
        <p:nvSpPr>
          <p:cNvPr id="118" name="Google Shape;118;p16"/>
          <p:cNvSpPr txBox="1">
            <a:spLocks noGrp="1"/>
          </p:cNvSpPr>
          <p:nvPr>
            <p:ph type="subTitle" idx="4294967295"/>
          </p:nvPr>
        </p:nvSpPr>
        <p:spPr>
          <a:xfrm>
            <a:off x="508050" y="2577550"/>
            <a:ext cx="1514400" cy="432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 sz="1600">
                <a:solidFill>
                  <a:schemeClr val="dk1"/>
                </a:solidFill>
                <a:latin typeface="Times New Roman"/>
                <a:ea typeface="Times New Roman"/>
                <a:cs typeface="Times New Roman"/>
                <a:sym typeface="Times New Roman"/>
              </a:rPr>
              <a:t>Imbalance</a:t>
            </a:r>
            <a:endParaRPr sz="1600">
              <a:solidFill>
                <a:schemeClr val="dk1"/>
              </a:solidFill>
              <a:latin typeface="Times New Roman"/>
              <a:ea typeface="Times New Roman"/>
              <a:cs typeface="Times New Roman"/>
              <a:sym typeface="Times New Roman"/>
            </a:endParaRPr>
          </a:p>
        </p:txBody>
      </p:sp>
      <p:sp>
        <p:nvSpPr>
          <p:cNvPr id="119" name="Google Shape;119;p16"/>
          <p:cNvSpPr txBox="1">
            <a:spLocks noGrp="1"/>
          </p:cNvSpPr>
          <p:nvPr>
            <p:ph type="subTitle" idx="4294967295"/>
          </p:nvPr>
        </p:nvSpPr>
        <p:spPr>
          <a:xfrm>
            <a:off x="3661888" y="2577550"/>
            <a:ext cx="1514400" cy="432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sz="1600">
                <a:solidFill>
                  <a:schemeClr val="dk1"/>
                </a:solidFill>
                <a:latin typeface="Times New Roman"/>
                <a:ea typeface="Times New Roman"/>
                <a:cs typeface="Times New Roman"/>
                <a:sym typeface="Times New Roman"/>
              </a:rPr>
              <a:t>Missing Values</a:t>
            </a:r>
            <a:endParaRPr sz="1600">
              <a:solidFill>
                <a:schemeClr val="dk1"/>
              </a:solidFill>
              <a:latin typeface="Times New Roman"/>
              <a:ea typeface="Times New Roman"/>
              <a:cs typeface="Times New Roman"/>
              <a:sym typeface="Times New Roman"/>
            </a:endParaRPr>
          </a:p>
        </p:txBody>
      </p:sp>
      <p:sp>
        <p:nvSpPr>
          <p:cNvPr id="120" name="Google Shape;120;p16"/>
          <p:cNvSpPr txBox="1">
            <a:spLocks noGrp="1"/>
          </p:cNvSpPr>
          <p:nvPr>
            <p:ph type="subTitle" idx="4294967295"/>
          </p:nvPr>
        </p:nvSpPr>
        <p:spPr>
          <a:xfrm>
            <a:off x="6722163" y="2577550"/>
            <a:ext cx="1514400" cy="432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 sz="1600">
                <a:solidFill>
                  <a:schemeClr val="dk1"/>
                </a:solidFill>
                <a:latin typeface="Times New Roman"/>
                <a:ea typeface="Times New Roman"/>
                <a:cs typeface="Times New Roman"/>
                <a:sym typeface="Times New Roman"/>
              </a:rPr>
              <a:t>Outliers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subTitle" idx="4294967295"/>
          </p:nvPr>
        </p:nvSpPr>
        <p:spPr>
          <a:xfrm>
            <a:off x="3069850" y="490700"/>
            <a:ext cx="27204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Data Wrangling</a:t>
            </a:r>
            <a:endParaRPr sz="2900" b="1">
              <a:solidFill>
                <a:schemeClr val="dk1"/>
              </a:solidFill>
            </a:endParaRPr>
          </a:p>
        </p:txBody>
      </p:sp>
      <p:sp>
        <p:nvSpPr>
          <p:cNvPr id="126" name="Google Shape;126;p17"/>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7"/>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128" name="Google Shape;128;p17"/>
          <p:cNvSpPr/>
          <p:nvPr/>
        </p:nvSpPr>
        <p:spPr>
          <a:xfrm>
            <a:off x="356150" y="2524075"/>
            <a:ext cx="2469300" cy="44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body" idx="4294967295"/>
          </p:nvPr>
        </p:nvSpPr>
        <p:spPr>
          <a:xfrm>
            <a:off x="356150" y="2630495"/>
            <a:ext cx="2257200" cy="22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Stage 1</a:t>
            </a:r>
            <a:endParaRPr>
              <a:solidFill>
                <a:schemeClr val="lt1"/>
              </a:solidFill>
            </a:endParaRPr>
          </a:p>
        </p:txBody>
      </p:sp>
      <p:sp>
        <p:nvSpPr>
          <p:cNvPr id="130" name="Google Shape;130;p17"/>
          <p:cNvSpPr txBox="1">
            <a:spLocks noGrp="1"/>
          </p:cNvSpPr>
          <p:nvPr>
            <p:ph type="body" idx="4294967295"/>
          </p:nvPr>
        </p:nvSpPr>
        <p:spPr>
          <a:xfrm>
            <a:off x="356150" y="3079533"/>
            <a:ext cx="2471700" cy="19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Load &amp; Merge</a:t>
            </a:r>
            <a:endParaRPr sz="1600" b="1"/>
          </a:p>
          <a:p>
            <a:pPr marL="457200" lvl="0" indent="-317500" algn="l" rtl="0">
              <a:lnSpc>
                <a:spcPct val="150000"/>
              </a:lnSpc>
              <a:spcBef>
                <a:spcPts val="800"/>
              </a:spcBef>
              <a:spcAft>
                <a:spcPts val="0"/>
              </a:spcAft>
              <a:buSzPts val="1400"/>
              <a:buChar char="●"/>
            </a:pPr>
            <a:r>
              <a:rPr lang="en" sz="1400"/>
              <a:t>Load all 9 datasets.</a:t>
            </a:r>
            <a:endParaRPr sz="1400"/>
          </a:p>
          <a:p>
            <a:pPr marL="457200" lvl="0" indent="-317500" algn="l" rtl="0">
              <a:spcBef>
                <a:spcPts val="0"/>
              </a:spcBef>
              <a:spcAft>
                <a:spcPts val="0"/>
              </a:spcAft>
              <a:buSzPts val="1400"/>
              <a:buChar char="●"/>
            </a:pPr>
            <a:r>
              <a:rPr lang="en" sz="1400"/>
              <a:t>Merging all datasets together by inner join.</a:t>
            </a:r>
            <a:endParaRPr sz="1400"/>
          </a:p>
        </p:txBody>
      </p:sp>
      <p:sp>
        <p:nvSpPr>
          <p:cNvPr id="131" name="Google Shape;131;p17"/>
          <p:cNvSpPr/>
          <p:nvPr/>
        </p:nvSpPr>
        <p:spPr>
          <a:xfrm>
            <a:off x="2968576" y="2524075"/>
            <a:ext cx="2760600" cy="4410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2" name="Google Shape;132;p17"/>
          <p:cNvSpPr txBox="1">
            <a:spLocks noGrp="1"/>
          </p:cNvSpPr>
          <p:nvPr>
            <p:ph type="body" idx="4294967295"/>
          </p:nvPr>
        </p:nvSpPr>
        <p:spPr>
          <a:xfrm>
            <a:off x="3259950" y="2630495"/>
            <a:ext cx="2257200" cy="22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Stage 2</a:t>
            </a:r>
            <a:endParaRPr>
              <a:solidFill>
                <a:schemeClr val="lt1"/>
              </a:solidFill>
            </a:endParaRPr>
          </a:p>
        </p:txBody>
      </p:sp>
      <p:sp>
        <p:nvSpPr>
          <p:cNvPr id="133" name="Google Shape;133;p17"/>
          <p:cNvSpPr txBox="1">
            <a:spLocks noGrp="1"/>
          </p:cNvSpPr>
          <p:nvPr>
            <p:ph type="body" idx="4294967295"/>
          </p:nvPr>
        </p:nvSpPr>
        <p:spPr>
          <a:xfrm>
            <a:off x="3259946" y="3079533"/>
            <a:ext cx="2471700" cy="19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Data Cleaning</a:t>
            </a:r>
            <a:endParaRPr sz="1400"/>
          </a:p>
          <a:p>
            <a:pPr marL="457200" lvl="0" indent="-317500" algn="l" rtl="0">
              <a:lnSpc>
                <a:spcPct val="150000"/>
              </a:lnSpc>
              <a:spcBef>
                <a:spcPts val="800"/>
              </a:spcBef>
              <a:spcAft>
                <a:spcPts val="0"/>
              </a:spcAft>
              <a:buSzPts val="1400"/>
              <a:buChar char="●"/>
            </a:pPr>
            <a:r>
              <a:rPr lang="en" sz="1400"/>
              <a:t>Handle missing values.</a:t>
            </a:r>
            <a:endParaRPr sz="1400"/>
          </a:p>
          <a:p>
            <a:pPr marL="457200" lvl="0" indent="-317500" algn="l" rtl="0">
              <a:spcBef>
                <a:spcPts val="0"/>
              </a:spcBef>
              <a:spcAft>
                <a:spcPts val="0"/>
              </a:spcAft>
              <a:buSzPts val="1400"/>
              <a:buChar char="●"/>
            </a:pPr>
            <a:r>
              <a:rPr lang="en" sz="1400"/>
              <a:t>Handle outliers for some features.</a:t>
            </a:r>
            <a:endParaRPr sz="1400"/>
          </a:p>
        </p:txBody>
      </p:sp>
      <p:sp>
        <p:nvSpPr>
          <p:cNvPr id="134" name="Google Shape;134;p17"/>
          <p:cNvSpPr/>
          <p:nvPr/>
        </p:nvSpPr>
        <p:spPr>
          <a:xfrm>
            <a:off x="5872301" y="2524075"/>
            <a:ext cx="2760600" cy="4410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5" name="Google Shape;135;p17"/>
          <p:cNvSpPr txBox="1">
            <a:spLocks noGrp="1"/>
          </p:cNvSpPr>
          <p:nvPr>
            <p:ph type="body" idx="4294967295"/>
          </p:nvPr>
        </p:nvSpPr>
        <p:spPr>
          <a:xfrm>
            <a:off x="6178032" y="2630495"/>
            <a:ext cx="2257200" cy="22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Stage 3</a:t>
            </a:r>
            <a:endParaRPr>
              <a:solidFill>
                <a:schemeClr val="lt1"/>
              </a:solidFill>
            </a:endParaRPr>
          </a:p>
        </p:txBody>
      </p:sp>
      <p:sp>
        <p:nvSpPr>
          <p:cNvPr id="136" name="Google Shape;136;p17"/>
          <p:cNvSpPr txBox="1">
            <a:spLocks noGrp="1"/>
          </p:cNvSpPr>
          <p:nvPr>
            <p:ph type="body" idx="4294967295"/>
          </p:nvPr>
        </p:nvSpPr>
        <p:spPr>
          <a:xfrm>
            <a:off x="6178025" y="3079533"/>
            <a:ext cx="2471700" cy="19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Feature Engineering</a:t>
            </a:r>
            <a:endParaRPr sz="1600" b="1"/>
          </a:p>
          <a:p>
            <a:pPr marL="457200" lvl="0" indent="-317500" algn="l" rtl="0">
              <a:spcBef>
                <a:spcPts val="800"/>
              </a:spcBef>
              <a:spcAft>
                <a:spcPts val="0"/>
              </a:spcAft>
              <a:buSzPts val="1400"/>
              <a:buChar char="●"/>
            </a:pPr>
            <a:r>
              <a:rPr lang="en" sz="1400"/>
              <a:t>Apply feature engineering for many features to better analyze the data</a:t>
            </a:r>
            <a:endParaRPr sz="1400"/>
          </a:p>
        </p:txBody>
      </p:sp>
      <p:sp>
        <p:nvSpPr>
          <p:cNvPr id="137" name="Google Shape;137;p17"/>
          <p:cNvSpPr txBox="1">
            <a:spLocks noGrp="1"/>
          </p:cNvSpPr>
          <p:nvPr>
            <p:ph type="title"/>
          </p:nvPr>
        </p:nvSpPr>
        <p:spPr>
          <a:xfrm>
            <a:off x="169750" y="1786100"/>
            <a:ext cx="85206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dk1"/>
                </a:solidFill>
              </a:rPr>
              <a:t>Data Wrangling Stages</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18"/>
          <p:cNvSpPr txBox="1">
            <a:spLocks noGrp="1"/>
          </p:cNvSpPr>
          <p:nvPr>
            <p:ph type="subTitle" idx="4294967295"/>
          </p:nvPr>
        </p:nvSpPr>
        <p:spPr>
          <a:xfrm>
            <a:off x="3069850" y="490700"/>
            <a:ext cx="27204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Data Analysis</a:t>
            </a:r>
            <a:endParaRPr sz="2900" b="1">
              <a:solidFill>
                <a:schemeClr val="dk1"/>
              </a:solidFill>
            </a:endParaRPr>
          </a:p>
        </p:txBody>
      </p:sp>
      <p:sp>
        <p:nvSpPr>
          <p:cNvPr id="143" name="Google Shape;143;p18"/>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 name="Google Shape;144;p18"/>
          <p:cNvPicPr preferRelativeResize="0"/>
          <p:nvPr/>
        </p:nvPicPr>
        <p:blipFill>
          <a:blip r:embed="rId3">
            <a:alphaModFix/>
          </a:blip>
          <a:stretch>
            <a:fillRect/>
          </a:stretch>
        </p:blipFill>
        <p:spPr>
          <a:xfrm>
            <a:off x="199300" y="152400"/>
            <a:ext cx="1244700" cy="1244700"/>
          </a:xfrm>
          <a:prstGeom prst="ellipse">
            <a:avLst/>
          </a:prstGeom>
          <a:noFill/>
          <a:ln>
            <a:noFill/>
          </a:ln>
        </p:spPr>
      </p:pic>
      <p:pic>
        <p:nvPicPr>
          <p:cNvPr id="145" name="Google Shape;145;p18"/>
          <p:cNvPicPr preferRelativeResize="0"/>
          <p:nvPr/>
        </p:nvPicPr>
        <p:blipFill>
          <a:blip r:embed="rId4">
            <a:alphaModFix/>
          </a:blip>
          <a:stretch>
            <a:fillRect/>
          </a:stretch>
        </p:blipFill>
        <p:spPr>
          <a:xfrm>
            <a:off x="1014775" y="1785375"/>
            <a:ext cx="6220949" cy="3051775"/>
          </a:xfrm>
          <a:prstGeom prst="rect">
            <a:avLst/>
          </a:prstGeom>
          <a:noFill/>
          <a:ln>
            <a:noFill/>
          </a:ln>
        </p:spPr>
      </p:pic>
      <p:sp>
        <p:nvSpPr>
          <p:cNvPr id="146" name="Google Shape;146;p18"/>
          <p:cNvSpPr txBox="1">
            <a:spLocks noGrp="1"/>
          </p:cNvSpPr>
          <p:nvPr>
            <p:ph type="subTitle" idx="4294967295"/>
          </p:nvPr>
        </p:nvSpPr>
        <p:spPr>
          <a:xfrm>
            <a:off x="1955900" y="1179000"/>
            <a:ext cx="4897800" cy="43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300" b="1">
                <a:solidFill>
                  <a:schemeClr val="dk1"/>
                </a:solidFill>
                <a:latin typeface="Times New Roman"/>
                <a:ea typeface="Times New Roman"/>
                <a:cs typeface="Times New Roman"/>
                <a:sym typeface="Times New Roman"/>
              </a:rPr>
              <a:t>How Olist store covers brazilian cities as per products categories ?</a:t>
            </a:r>
            <a:endParaRPr sz="13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19"/>
          <p:cNvSpPr txBox="1">
            <a:spLocks noGrp="1"/>
          </p:cNvSpPr>
          <p:nvPr>
            <p:ph type="subTitle" idx="4294967295"/>
          </p:nvPr>
        </p:nvSpPr>
        <p:spPr>
          <a:xfrm>
            <a:off x="3069850" y="490700"/>
            <a:ext cx="27204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Data Analysis</a:t>
            </a:r>
            <a:endParaRPr sz="2900" b="1">
              <a:solidFill>
                <a:schemeClr val="dk1"/>
              </a:solidFill>
            </a:endParaRPr>
          </a:p>
        </p:txBody>
      </p:sp>
      <p:sp>
        <p:nvSpPr>
          <p:cNvPr id="152" name="Google Shape;152;p19"/>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19"/>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154" name="Google Shape;154;p19"/>
          <p:cNvSpPr txBox="1">
            <a:spLocks noGrp="1"/>
          </p:cNvSpPr>
          <p:nvPr>
            <p:ph type="subTitle" idx="4294967295"/>
          </p:nvPr>
        </p:nvSpPr>
        <p:spPr>
          <a:xfrm>
            <a:off x="1291600" y="1179000"/>
            <a:ext cx="6220800" cy="43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300" b="1">
                <a:solidFill>
                  <a:schemeClr val="dk1"/>
                </a:solidFill>
                <a:latin typeface="Times New Roman"/>
                <a:ea typeface="Times New Roman"/>
                <a:cs typeface="Times New Roman"/>
                <a:sym typeface="Times New Roman"/>
              </a:rPr>
              <a:t>Are customers more likely to make larger payments using certain payment methods ?</a:t>
            </a:r>
            <a:endParaRPr sz="1300" b="1">
              <a:solidFill>
                <a:schemeClr val="dk1"/>
              </a:solidFill>
              <a:latin typeface="Times New Roman"/>
              <a:ea typeface="Times New Roman"/>
              <a:cs typeface="Times New Roman"/>
              <a:sym typeface="Times New Roman"/>
            </a:endParaRPr>
          </a:p>
        </p:txBody>
      </p:sp>
      <p:pic>
        <p:nvPicPr>
          <p:cNvPr id="155" name="Google Shape;155;p19"/>
          <p:cNvPicPr preferRelativeResize="0"/>
          <p:nvPr/>
        </p:nvPicPr>
        <p:blipFill>
          <a:blip r:embed="rId4">
            <a:alphaModFix/>
          </a:blip>
          <a:stretch>
            <a:fillRect/>
          </a:stretch>
        </p:blipFill>
        <p:spPr>
          <a:xfrm>
            <a:off x="152400" y="1764300"/>
            <a:ext cx="4095551" cy="2987925"/>
          </a:xfrm>
          <a:prstGeom prst="rect">
            <a:avLst/>
          </a:prstGeom>
          <a:noFill/>
          <a:ln>
            <a:noFill/>
          </a:ln>
        </p:spPr>
      </p:pic>
      <p:pic>
        <p:nvPicPr>
          <p:cNvPr id="156" name="Google Shape;156;p19"/>
          <p:cNvPicPr preferRelativeResize="0"/>
          <p:nvPr/>
        </p:nvPicPr>
        <p:blipFill>
          <a:blip r:embed="rId5">
            <a:alphaModFix/>
          </a:blip>
          <a:stretch>
            <a:fillRect/>
          </a:stretch>
        </p:blipFill>
        <p:spPr>
          <a:xfrm>
            <a:off x="4400350" y="1764299"/>
            <a:ext cx="4591251" cy="298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20"/>
          <p:cNvSpPr txBox="1">
            <a:spLocks noGrp="1"/>
          </p:cNvSpPr>
          <p:nvPr>
            <p:ph type="subTitle" idx="4294967295"/>
          </p:nvPr>
        </p:nvSpPr>
        <p:spPr>
          <a:xfrm>
            <a:off x="3069850" y="490700"/>
            <a:ext cx="27204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Data Analysis</a:t>
            </a:r>
            <a:endParaRPr sz="2900" b="1">
              <a:solidFill>
                <a:schemeClr val="dk1"/>
              </a:solidFill>
            </a:endParaRPr>
          </a:p>
        </p:txBody>
      </p:sp>
      <p:sp>
        <p:nvSpPr>
          <p:cNvPr id="162" name="Google Shape;162;p20"/>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 name="Google Shape;163;p20"/>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164" name="Google Shape;164;p20"/>
          <p:cNvSpPr txBox="1">
            <a:spLocks noGrp="1"/>
          </p:cNvSpPr>
          <p:nvPr>
            <p:ph type="subTitle" idx="4294967295"/>
          </p:nvPr>
        </p:nvSpPr>
        <p:spPr>
          <a:xfrm>
            <a:off x="1803500" y="1179000"/>
            <a:ext cx="5184300" cy="432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300" b="1">
                <a:solidFill>
                  <a:schemeClr val="dk1"/>
                </a:solidFill>
                <a:latin typeface="Times New Roman"/>
                <a:ea typeface="Times New Roman"/>
                <a:cs typeface="Times New Roman"/>
                <a:sym typeface="Times New Roman"/>
              </a:rPr>
              <a:t>How accurate are the estimated delivery dates provided to customers ?</a:t>
            </a:r>
            <a:endParaRPr sz="1300" b="1">
              <a:solidFill>
                <a:schemeClr val="dk1"/>
              </a:solidFill>
              <a:latin typeface="Times New Roman"/>
              <a:ea typeface="Times New Roman"/>
              <a:cs typeface="Times New Roman"/>
              <a:sym typeface="Times New Roman"/>
            </a:endParaRPr>
          </a:p>
        </p:txBody>
      </p:sp>
      <p:pic>
        <p:nvPicPr>
          <p:cNvPr id="165" name="Google Shape;165;p20"/>
          <p:cNvPicPr preferRelativeResize="0"/>
          <p:nvPr/>
        </p:nvPicPr>
        <p:blipFill>
          <a:blip r:embed="rId4">
            <a:alphaModFix/>
          </a:blip>
          <a:stretch>
            <a:fillRect/>
          </a:stretch>
        </p:blipFill>
        <p:spPr>
          <a:xfrm>
            <a:off x="152400" y="1764300"/>
            <a:ext cx="5928139" cy="2987925"/>
          </a:xfrm>
          <a:prstGeom prst="rect">
            <a:avLst/>
          </a:prstGeom>
          <a:noFill/>
          <a:ln>
            <a:noFill/>
          </a:ln>
        </p:spPr>
      </p:pic>
      <p:pic>
        <p:nvPicPr>
          <p:cNvPr id="166" name="Google Shape;166;p20"/>
          <p:cNvPicPr preferRelativeResize="0"/>
          <p:nvPr/>
        </p:nvPicPr>
        <p:blipFill>
          <a:blip r:embed="rId5">
            <a:alphaModFix/>
          </a:blip>
          <a:stretch>
            <a:fillRect/>
          </a:stretch>
        </p:blipFill>
        <p:spPr>
          <a:xfrm>
            <a:off x="5773760" y="1764300"/>
            <a:ext cx="3294041" cy="298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1"/>
          <p:cNvSpPr txBox="1">
            <a:spLocks noGrp="1"/>
          </p:cNvSpPr>
          <p:nvPr>
            <p:ph type="subTitle" idx="4294967295"/>
          </p:nvPr>
        </p:nvSpPr>
        <p:spPr>
          <a:xfrm>
            <a:off x="2556200" y="490700"/>
            <a:ext cx="35745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Data Preprocessing</a:t>
            </a:r>
            <a:endParaRPr sz="2900" b="1">
              <a:solidFill>
                <a:schemeClr val="dk1"/>
              </a:solidFill>
            </a:endParaRPr>
          </a:p>
        </p:txBody>
      </p:sp>
      <p:sp>
        <p:nvSpPr>
          <p:cNvPr id="172" name="Google Shape;172;p21"/>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1"/>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174" name="Google Shape;174;p21" descr="Background pointer shape in timeline graphic"/>
          <p:cNvSpPr/>
          <p:nvPr/>
        </p:nvSpPr>
        <p:spPr>
          <a:xfrm>
            <a:off x="340966" y="2862858"/>
            <a:ext cx="1875000" cy="5448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5" name="Google Shape;175;p21"/>
          <p:cNvSpPr txBox="1">
            <a:spLocks noGrp="1"/>
          </p:cNvSpPr>
          <p:nvPr>
            <p:ph type="body" idx="4294967295"/>
          </p:nvPr>
        </p:nvSpPr>
        <p:spPr>
          <a:xfrm>
            <a:off x="340956" y="2963364"/>
            <a:ext cx="1457700" cy="343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lt1"/>
                </a:solidFill>
              </a:rPr>
              <a:t>Drop Features</a:t>
            </a:r>
            <a:endParaRPr sz="1300">
              <a:solidFill>
                <a:schemeClr val="lt1"/>
              </a:solidFill>
            </a:endParaRPr>
          </a:p>
        </p:txBody>
      </p:sp>
      <p:grpSp>
        <p:nvGrpSpPr>
          <p:cNvPr id="176" name="Google Shape;176;p21"/>
          <p:cNvGrpSpPr/>
          <p:nvPr/>
        </p:nvGrpSpPr>
        <p:grpSpPr>
          <a:xfrm>
            <a:off x="970175" y="2432657"/>
            <a:ext cx="199178" cy="433785"/>
            <a:chOff x="777447" y="1610215"/>
            <a:chExt cx="198900" cy="593656"/>
          </a:xfrm>
        </p:grpSpPr>
        <p:cxnSp>
          <p:nvCxnSpPr>
            <p:cNvPr id="177" name="Google Shape;177;p21"/>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8" name="Google Shape;178;p21"/>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txBox="1">
            <a:spLocks noGrp="1"/>
          </p:cNvSpPr>
          <p:nvPr>
            <p:ph type="body" idx="4294967295"/>
          </p:nvPr>
        </p:nvSpPr>
        <p:spPr>
          <a:xfrm>
            <a:off x="318375" y="1614075"/>
            <a:ext cx="22461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Drop Unnecessary features and features with High correlations.</a:t>
            </a:r>
            <a:endParaRPr sz="1000"/>
          </a:p>
        </p:txBody>
      </p:sp>
      <p:sp>
        <p:nvSpPr>
          <p:cNvPr id="180" name="Google Shape;180;p21" descr="Background pointer shape in timeline graphic"/>
          <p:cNvSpPr/>
          <p:nvPr/>
        </p:nvSpPr>
        <p:spPr>
          <a:xfrm>
            <a:off x="1819220" y="2862858"/>
            <a:ext cx="2054100" cy="5448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1" name="Google Shape;181;p21"/>
          <p:cNvSpPr txBox="1">
            <a:spLocks noGrp="1"/>
          </p:cNvSpPr>
          <p:nvPr>
            <p:ph type="body" idx="4294967295"/>
          </p:nvPr>
        </p:nvSpPr>
        <p:spPr>
          <a:xfrm>
            <a:off x="2052725" y="2963375"/>
            <a:ext cx="1599900" cy="343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lt1"/>
                </a:solidFill>
              </a:rPr>
              <a:t>Handle Categorical</a:t>
            </a:r>
            <a:endParaRPr sz="1300">
              <a:solidFill>
                <a:schemeClr val="lt1"/>
              </a:solidFill>
            </a:endParaRPr>
          </a:p>
        </p:txBody>
      </p:sp>
      <p:grpSp>
        <p:nvGrpSpPr>
          <p:cNvPr id="182" name="Google Shape;182;p21"/>
          <p:cNvGrpSpPr/>
          <p:nvPr/>
        </p:nvGrpSpPr>
        <p:grpSpPr>
          <a:xfrm>
            <a:off x="2687951" y="3403569"/>
            <a:ext cx="199178" cy="433784"/>
            <a:chOff x="2223534" y="2938958"/>
            <a:chExt cx="198900" cy="593656"/>
          </a:xfrm>
        </p:grpSpPr>
        <p:cxnSp>
          <p:nvCxnSpPr>
            <p:cNvPr id="183" name="Google Shape;183;p21"/>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4" name="Google Shape;184;p21"/>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body" idx="4294967295"/>
          </p:nvPr>
        </p:nvSpPr>
        <p:spPr>
          <a:xfrm>
            <a:off x="1245675" y="4001801"/>
            <a:ext cx="2246100" cy="662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Handle Categorical features either Nominal or Ordinal</a:t>
            </a:r>
            <a:endParaRPr sz="1200"/>
          </a:p>
        </p:txBody>
      </p:sp>
      <p:sp>
        <p:nvSpPr>
          <p:cNvPr id="186" name="Google Shape;186;p21" descr="Background pointer shape in timeline graphic"/>
          <p:cNvSpPr/>
          <p:nvPr/>
        </p:nvSpPr>
        <p:spPr>
          <a:xfrm>
            <a:off x="3476532" y="2862858"/>
            <a:ext cx="2054100" cy="5448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7" name="Google Shape;187;p21"/>
          <p:cNvSpPr txBox="1">
            <a:spLocks noGrp="1"/>
          </p:cNvSpPr>
          <p:nvPr>
            <p:ph type="body" idx="4294967295"/>
          </p:nvPr>
        </p:nvSpPr>
        <p:spPr>
          <a:xfrm>
            <a:off x="3772751" y="2963375"/>
            <a:ext cx="1457700" cy="343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lt1"/>
                </a:solidFill>
              </a:rPr>
              <a:t>Feature Selection</a:t>
            </a:r>
            <a:endParaRPr sz="1300">
              <a:solidFill>
                <a:schemeClr val="lt1"/>
              </a:solidFill>
            </a:endParaRPr>
          </a:p>
        </p:txBody>
      </p:sp>
      <p:grpSp>
        <p:nvGrpSpPr>
          <p:cNvPr id="188" name="Google Shape;188;p21"/>
          <p:cNvGrpSpPr/>
          <p:nvPr/>
        </p:nvGrpSpPr>
        <p:grpSpPr>
          <a:xfrm>
            <a:off x="4325150" y="2432657"/>
            <a:ext cx="199178" cy="433785"/>
            <a:chOff x="3918084" y="1610215"/>
            <a:chExt cx="198900" cy="593656"/>
          </a:xfrm>
        </p:grpSpPr>
        <p:cxnSp>
          <p:nvCxnSpPr>
            <p:cNvPr id="189" name="Google Shape;189;p21"/>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90" name="Google Shape;190;p21"/>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1"/>
          <p:cNvSpPr txBox="1">
            <a:spLocks noGrp="1"/>
          </p:cNvSpPr>
          <p:nvPr>
            <p:ph type="body" idx="4294967295"/>
          </p:nvPr>
        </p:nvSpPr>
        <p:spPr>
          <a:xfrm>
            <a:off x="3308400" y="1614075"/>
            <a:ext cx="2246100" cy="54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Select best features to reduce Model Complexity</a:t>
            </a:r>
            <a:endParaRPr sz="1200"/>
          </a:p>
        </p:txBody>
      </p:sp>
      <p:sp>
        <p:nvSpPr>
          <p:cNvPr id="192" name="Google Shape;192;p21" descr="Background pointer shape in timeline graphic"/>
          <p:cNvSpPr/>
          <p:nvPr/>
        </p:nvSpPr>
        <p:spPr>
          <a:xfrm>
            <a:off x="5133844" y="2862858"/>
            <a:ext cx="2054100" cy="5448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3" name="Google Shape;193;p21"/>
          <p:cNvSpPr txBox="1">
            <a:spLocks noGrp="1"/>
          </p:cNvSpPr>
          <p:nvPr>
            <p:ph type="body" idx="4294967295"/>
          </p:nvPr>
        </p:nvSpPr>
        <p:spPr>
          <a:xfrm>
            <a:off x="5424076" y="2963375"/>
            <a:ext cx="1457700" cy="343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lt1"/>
                </a:solidFill>
              </a:rPr>
              <a:t>Feature Scaling</a:t>
            </a:r>
            <a:endParaRPr sz="1600">
              <a:solidFill>
                <a:schemeClr val="lt1"/>
              </a:solidFill>
            </a:endParaRPr>
          </a:p>
        </p:txBody>
      </p:sp>
      <p:grpSp>
        <p:nvGrpSpPr>
          <p:cNvPr id="194" name="Google Shape;194;p21"/>
          <p:cNvGrpSpPr/>
          <p:nvPr/>
        </p:nvGrpSpPr>
        <p:grpSpPr>
          <a:xfrm>
            <a:off x="5980972" y="3403569"/>
            <a:ext cx="199178" cy="433784"/>
            <a:chOff x="5958946" y="2938958"/>
            <a:chExt cx="198900" cy="593656"/>
          </a:xfrm>
        </p:grpSpPr>
        <p:cxnSp>
          <p:nvCxnSpPr>
            <p:cNvPr id="195" name="Google Shape;195;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96" name="Google Shape;196;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1"/>
          <p:cNvSpPr txBox="1">
            <a:spLocks noGrp="1"/>
          </p:cNvSpPr>
          <p:nvPr>
            <p:ph type="body" idx="4294967295"/>
          </p:nvPr>
        </p:nvSpPr>
        <p:spPr>
          <a:xfrm>
            <a:off x="5133853" y="4001801"/>
            <a:ext cx="2246100" cy="662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Apply feature Scaling using Standard Scaler</a:t>
            </a:r>
            <a:endParaRPr sz="1200"/>
          </a:p>
        </p:txBody>
      </p:sp>
      <p:sp>
        <p:nvSpPr>
          <p:cNvPr id="198" name="Google Shape;198;p21" descr="Background pointer shape in timeline graphic"/>
          <p:cNvSpPr/>
          <p:nvPr/>
        </p:nvSpPr>
        <p:spPr>
          <a:xfrm>
            <a:off x="6791156" y="2862858"/>
            <a:ext cx="2054100" cy="5448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9" name="Google Shape;199;p21"/>
          <p:cNvSpPr txBox="1">
            <a:spLocks noGrp="1"/>
          </p:cNvSpPr>
          <p:nvPr>
            <p:ph type="body" idx="4294967295"/>
          </p:nvPr>
        </p:nvSpPr>
        <p:spPr>
          <a:xfrm>
            <a:off x="7045124" y="2963375"/>
            <a:ext cx="1599900" cy="343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lt1"/>
                </a:solidFill>
              </a:rPr>
              <a:t>Handle Imbalance</a:t>
            </a:r>
            <a:endParaRPr sz="1600">
              <a:solidFill>
                <a:schemeClr val="lt1"/>
              </a:solidFill>
            </a:endParaRPr>
          </a:p>
        </p:txBody>
      </p:sp>
      <p:grpSp>
        <p:nvGrpSpPr>
          <p:cNvPr id="200" name="Google Shape;200;p21"/>
          <p:cNvGrpSpPr/>
          <p:nvPr/>
        </p:nvGrpSpPr>
        <p:grpSpPr>
          <a:xfrm>
            <a:off x="7680255" y="2432657"/>
            <a:ext cx="199178" cy="433785"/>
            <a:chOff x="3918084" y="1610215"/>
            <a:chExt cx="198900" cy="593656"/>
          </a:xfrm>
        </p:grpSpPr>
        <p:cxnSp>
          <p:nvCxnSpPr>
            <p:cNvPr id="201" name="Google Shape;201;p21"/>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2" name="Google Shape;202;p21"/>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1"/>
          <p:cNvSpPr txBox="1">
            <a:spLocks noGrp="1"/>
          </p:cNvSpPr>
          <p:nvPr>
            <p:ph type="body" idx="4294967295"/>
          </p:nvPr>
        </p:nvSpPr>
        <p:spPr>
          <a:xfrm>
            <a:off x="6695183" y="1614075"/>
            <a:ext cx="2246100" cy="662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Handle Imbalance in data using SMOTE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2"/>
          <p:cNvSpPr txBox="1">
            <a:spLocks noGrp="1"/>
          </p:cNvSpPr>
          <p:nvPr>
            <p:ph type="subTitle" idx="4294967295"/>
          </p:nvPr>
        </p:nvSpPr>
        <p:spPr>
          <a:xfrm>
            <a:off x="2556200" y="490700"/>
            <a:ext cx="3574500" cy="4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900" b="1">
                <a:solidFill>
                  <a:schemeClr val="dk1"/>
                </a:solidFill>
              </a:rPr>
              <a:t>Machine Learning</a:t>
            </a:r>
            <a:endParaRPr sz="2900" b="1">
              <a:solidFill>
                <a:schemeClr val="dk1"/>
              </a:solidFill>
            </a:endParaRPr>
          </a:p>
        </p:txBody>
      </p:sp>
      <p:sp>
        <p:nvSpPr>
          <p:cNvPr id="209" name="Google Shape;209;p22"/>
          <p:cNvSpPr/>
          <p:nvPr/>
        </p:nvSpPr>
        <p:spPr>
          <a:xfrm>
            <a:off x="5625" y="4904625"/>
            <a:ext cx="9208200" cy="239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22"/>
          <p:cNvPicPr preferRelativeResize="0"/>
          <p:nvPr/>
        </p:nvPicPr>
        <p:blipFill>
          <a:blip r:embed="rId3">
            <a:alphaModFix/>
          </a:blip>
          <a:stretch>
            <a:fillRect/>
          </a:stretch>
        </p:blipFill>
        <p:spPr>
          <a:xfrm>
            <a:off x="199300" y="152400"/>
            <a:ext cx="1244700" cy="1244700"/>
          </a:xfrm>
          <a:prstGeom prst="ellipse">
            <a:avLst/>
          </a:prstGeom>
          <a:noFill/>
          <a:ln>
            <a:noFill/>
          </a:ln>
        </p:spPr>
      </p:pic>
      <p:sp>
        <p:nvSpPr>
          <p:cNvPr id="211" name="Google Shape;211;p22"/>
          <p:cNvSpPr txBox="1"/>
          <p:nvPr/>
        </p:nvSpPr>
        <p:spPr>
          <a:xfrm>
            <a:off x="3476200" y="1413700"/>
            <a:ext cx="1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12" name="Google Shape;212;p22"/>
          <p:cNvSpPr/>
          <p:nvPr/>
        </p:nvSpPr>
        <p:spPr>
          <a:xfrm>
            <a:off x="1888377" y="2124481"/>
            <a:ext cx="783900" cy="3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13" name="Google Shape;213;p22"/>
          <p:cNvSpPr/>
          <p:nvPr/>
        </p:nvSpPr>
        <p:spPr>
          <a:xfrm>
            <a:off x="1887617" y="2124480"/>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txBox="1">
            <a:spLocks noGrp="1"/>
          </p:cNvSpPr>
          <p:nvPr>
            <p:ph type="body" idx="4294967295"/>
          </p:nvPr>
        </p:nvSpPr>
        <p:spPr>
          <a:xfrm>
            <a:off x="1887698" y="2153324"/>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lt1"/>
                </a:solidFill>
              </a:rPr>
              <a:t>Tree Based</a:t>
            </a:r>
            <a:endParaRPr sz="600">
              <a:solidFill>
                <a:schemeClr val="lt1"/>
              </a:solidFill>
            </a:endParaRPr>
          </a:p>
        </p:txBody>
      </p:sp>
      <p:sp>
        <p:nvSpPr>
          <p:cNvPr id="215" name="Google Shape;215;p22"/>
          <p:cNvSpPr txBox="1">
            <a:spLocks noGrp="1"/>
          </p:cNvSpPr>
          <p:nvPr>
            <p:ph type="body" idx="4294967295"/>
          </p:nvPr>
        </p:nvSpPr>
        <p:spPr>
          <a:xfrm>
            <a:off x="1887691" y="2323141"/>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Models</a:t>
            </a:r>
            <a:endParaRPr sz="500">
              <a:solidFill>
                <a:schemeClr val="dk1"/>
              </a:solidFill>
            </a:endParaRPr>
          </a:p>
        </p:txBody>
      </p:sp>
      <p:sp>
        <p:nvSpPr>
          <p:cNvPr id="216" name="Google Shape;216;p22"/>
          <p:cNvSpPr/>
          <p:nvPr/>
        </p:nvSpPr>
        <p:spPr>
          <a:xfrm>
            <a:off x="531426" y="2723045"/>
            <a:ext cx="783900" cy="33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17" name="Google Shape;217;p22"/>
          <p:cNvSpPr/>
          <p:nvPr/>
        </p:nvSpPr>
        <p:spPr>
          <a:xfrm>
            <a:off x="531433" y="2722878"/>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1431227" y="2723045"/>
            <a:ext cx="783900" cy="33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19" name="Google Shape;219;p22"/>
          <p:cNvSpPr/>
          <p:nvPr/>
        </p:nvSpPr>
        <p:spPr>
          <a:xfrm>
            <a:off x="1431235" y="2722878"/>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RF</a:t>
            </a:r>
            <a:endParaRPr sz="700">
              <a:solidFill>
                <a:schemeClr val="lt1"/>
              </a:solidFill>
            </a:endParaRPr>
          </a:p>
        </p:txBody>
      </p:sp>
      <p:sp>
        <p:nvSpPr>
          <p:cNvPr id="220" name="Google Shape;220;p22"/>
          <p:cNvSpPr/>
          <p:nvPr/>
        </p:nvSpPr>
        <p:spPr>
          <a:xfrm>
            <a:off x="2331009" y="2723045"/>
            <a:ext cx="783900" cy="33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700">
              <a:solidFill>
                <a:schemeClr val="lt1"/>
              </a:solidFill>
            </a:endParaRPr>
          </a:p>
        </p:txBody>
      </p:sp>
      <p:sp>
        <p:nvSpPr>
          <p:cNvPr id="221" name="Google Shape;221;p22"/>
          <p:cNvSpPr/>
          <p:nvPr/>
        </p:nvSpPr>
        <p:spPr>
          <a:xfrm>
            <a:off x="2331051" y="2722878"/>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ADA</a:t>
            </a:r>
            <a:endParaRPr sz="700">
              <a:solidFill>
                <a:schemeClr val="lt1"/>
              </a:solidFill>
            </a:endParaRPr>
          </a:p>
        </p:txBody>
      </p:sp>
      <p:sp>
        <p:nvSpPr>
          <p:cNvPr id="222" name="Google Shape;222;p22"/>
          <p:cNvSpPr/>
          <p:nvPr/>
        </p:nvSpPr>
        <p:spPr>
          <a:xfrm>
            <a:off x="4724992" y="2124443"/>
            <a:ext cx="783900" cy="3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400"/>
          </a:p>
        </p:txBody>
      </p:sp>
      <p:sp>
        <p:nvSpPr>
          <p:cNvPr id="223" name="Google Shape;223;p22"/>
          <p:cNvSpPr/>
          <p:nvPr/>
        </p:nvSpPr>
        <p:spPr>
          <a:xfrm>
            <a:off x="4724997" y="2124442"/>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lt1"/>
                </a:solidFill>
              </a:rPr>
              <a:t>Gradient Boost</a:t>
            </a:r>
            <a:endParaRPr sz="700">
              <a:solidFill>
                <a:schemeClr val="lt1"/>
              </a:solidFill>
            </a:endParaRPr>
          </a:p>
        </p:txBody>
      </p:sp>
      <p:grpSp>
        <p:nvGrpSpPr>
          <p:cNvPr id="224" name="Google Shape;224;p22"/>
          <p:cNvGrpSpPr/>
          <p:nvPr/>
        </p:nvGrpSpPr>
        <p:grpSpPr>
          <a:xfrm>
            <a:off x="4667129" y="2463743"/>
            <a:ext cx="899787" cy="259075"/>
            <a:chOff x="6246582" y="2975545"/>
            <a:chExt cx="1663500" cy="532200"/>
          </a:xfrm>
        </p:grpSpPr>
        <p:cxnSp>
          <p:nvCxnSpPr>
            <p:cNvPr id="225" name="Google Shape;225;p22"/>
            <p:cNvCxnSpPr>
              <a:stCxn id="222" idx="2"/>
              <a:endCxn id="226" idx="0"/>
            </p:cNvCxnSpPr>
            <p:nvPr/>
          </p:nvCxnSpPr>
          <p:spPr>
            <a:xfrm rot="5400000">
              <a:off x="6396282" y="2825845"/>
              <a:ext cx="532200" cy="831600"/>
            </a:xfrm>
            <a:prstGeom prst="bentConnector3">
              <a:avLst>
                <a:gd name="adj1" fmla="val 50004"/>
              </a:avLst>
            </a:prstGeom>
            <a:noFill/>
            <a:ln w="9525" cap="flat" cmpd="sng">
              <a:solidFill>
                <a:schemeClr val="lt2"/>
              </a:solidFill>
              <a:prstDash val="solid"/>
              <a:round/>
              <a:headEnd type="none" w="sm" len="sm"/>
              <a:tailEnd type="none" w="sm" len="sm"/>
            </a:ln>
          </p:spPr>
        </p:cxnSp>
        <p:cxnSp>
          <p:nvCxnSpPr>
            <p:cNvPr id="227" name="Google Shape;227;p22"/>
            <p:cNvCxnSpPr>
              <a:stCxn id="222" idx="2"/>
              <a:endCxn id="228" idx="0"/>
            </p:cNvCxnSpPr>
            <p:nvPr/>
          </p:nvCxnSpPr>
          <p:spPr>
            <a:xfrm rot="-5400000" flipH="1">
              <a:off x="7228032" y="2825695"/>
              <a:ext cx="532200" cy="831900"/>
            </a:xfrm>
            <a:prstGeom prst="bentConnector3">
              <a:avLst>
                <a:gd name="adj1" fmla="val 50005"/>
              </a:avLst>
            </a:prstGeom>
            <a:noFill/>
            <a:ln w="9525" cap="flat" cmpd="sng">
              <a:solidFill>
                <a:schemeClr val="lt2"/>
              </a:solidFill>
              <a:prstDash val="solid"/>
              <a:round/>
              <a:headEnd type="none" w="sm" len="sm"/>
              <a:tailEnd type="none" w="sm" len="sm"/>
            </a:ln>
          </p:spPr>
        </p:cxnSp>
      </p:grpSp>
      <p:sp>
        <p:nvSpPr>
          <p:cNvPr id="229" name="Google Shape;229;p22"/>
          <p:cNvSpPr/>
          <p:nvPr/>
        </p:nvSpPr>
        <p:spPr>
          <a:xfrm>
            <a:off x="4275251" y="2722886"/>
            <a:ext cx="783900" cy="3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700">
              <a:solidFill>
                <a:schemeClr val="lt1"/>
              </a:solidFill>
            </a:endParaRPr>
          </a:p>
        </p:txBody>
      </p:sp>
      <p:sp>
        <p:nvSpPr>
          <p:cNvPr id="226" name="Google Shape;226;p22"/>
          <p:cNvSpPr/>
          <p:nvPr/>
        </p:nvSpPr>
        <p:spPr>
          <a:xfrm>
            <a:off x="4275234" y="2722840"/>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LIGHT GBM</a:t>
            </a:r>
            <a:endParaRPr sz="700">
              <a:solidFill>
                <a:schemeClr val="lt1"/>
              </a:solidFill>
            </a:endParaRPr>
          </a:p>
        </p:txBody>
      </p:sp>
      <p:sp>
        <p:nvSpPr>
          <p:cNvPr id="230" name="Google Shape;230;p22"/>
          <p:cNvSpPr/>
          <p:nvPr/>
        </p:nvSpPr>
        <p:spPr>
          <a:xfrm>
            <a:off x="5175065" y="2722886"/>
            <a:ext cx="783900" cy="3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700">
              <a:solidFill>
                <a:schemeClr val="lt1"/>
              </a:solidFill>
            </a:endParaRPr>
          </a:p>
        </p:txBody>
      </p:sp>
      <p:sp>
        <p:nvSpPr>
          <p:cNvPr id="228" name="Google Shape;228;p22"/>
          <p:cNvSpPr/>
          <p:nvPr/>
        </p:nvSpPr>
        <p:spPr>
          <a:xfrm>
            <a:off x="5174989" y="2722846"/>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CATBOOST  </a:t>
            </a:r>
            <a:endParaRPr sz="700">
              <a:solidFill>
                <a:schemeClr val="lt1"/>
              </a:solidFill>
            </a:endParaRPr>
          </a:p>
        </p:txBody>
      </p:sp>
      <p:sp>
        <p:nvSpPr>
          <p:cNvPr id="231" name="Google Shape;231;p22"/>
          <p:cNvSpPr/>
          <p:nvPr/>
        </p:nvSpPr>
        <p:spPr>
          <a:xfrm>
            <a:off x="3232713" y="2722855"/>
            <a:ext cx="783900" cy="339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700">
              <a:solidFill>
                <a:schemeClr val="lt1"/>
              </a:solidFill>
            </a:endParaRPr>
          </a:p>
        </p:txBody>
      </p:sp>
      <p:sp>
        <p:nvSpPr>
          <p:cNvPr id="232" name="Google Shape;232;p22"/>
          <p:cNvSpPr/>
          <p:nvPr/>
        </p:nvSpPr>
        <p:spPr>
          <a:xfrm>
            <a:off x="3232754" y="2722688"/>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XGB</a:t>
            </a:r>
            <a:endParaRPr sz="700">
              <a:solidFill>
                <a:schemeClr val="lt1"/>
              </a:solidFill>
            </a:endParaRPr>
          </a:p>
        </p:txBody>
      </p:sp>
      <p:sp>
        <p:nvSpPr>
          <p:cNvPr id="233" name="Google Shape;233;p22"/>
          <p:cNvSpPr txBox="1">
            <a:spLocks noGrp="1"/>
          </p:cNvSpPr>
          <p:nvPr>
            <p:ph type="body" idx="4294967295"/>
          </p:nvPr>
        </p:nvSpPr>
        <p:spPr>
          <a:xfrm>
            <a:off x="531450" y="2703850"/>
            <a:ext cx="783900" cy="168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lt1"/>
                </a:solidFill>
              </a:rPr>
              <a:t>DT</a:t>
            </a:r>
            <a:endParaRPr sz="600">
              <a:solidFill>
                <a:schemeClr val="lt1"/>
              </a:solidFill>
            </a:endParaRPr>
          </a:p>
        </p:txBody>
      </p:sp>
      <p:sp>
        <p:nvSpPr>
          <p:cNvPr id="234" name="Google Shape;234;p22"/>
          <p:cNvSpPr txBox="1">
            <a:spLocks noGrp="1"/>
          </p:cNvSpPr>
          <p:nvPr>
            <p:ph type="body" idx="4294967295"/>
          </p:nvPr>
        </p:nvSpPr>
        <p:spPr>
          <a:xfrm>
            <a:off x="531441" y="2931278"/>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65%</a:t>
            </a:r>
            <a:endParaRPr sz="700">
              <a:solidFill>
                <a:schemeClr val="dk1"/>
              </a:solidFill>
            </a:endParaRPr>
          </a:p>
        </p:txBody>
      </p:sp>
      <p:sp>
        <p:nvSpPr>
          <p:cNvPr id="235" name="Google Shape;235;p22"/>
          <p:cNvSpPr txBox="1">
            <a:spLocks noGrp="1"/>
          </p:cNvSpPr>
          <p:nvPr>
            <p:ph type="body" idx="4294967295"/>
          </p:nvPr>
        </p:nvSpPr>
        <p:spPr>
          <a:xfrm>
            <a:off x="4724991" y="2322878"/>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Models</a:t>
            </a:r>
            <a:endParaRPr sz="500">
              <a:solidFill>
                <a:schemeClr val="dk1"/>
              </a:solidFill>
            </a:endParaRPr>
          </a:p>
        </p:txBody>
      </p:sp>
      <p:cxnSp>
        <p:nvCxnSpPr>
          <p:cNvPr id="236" name="Google Shape;236;p22"/>
          <p:cNvCxnSpPr/>
          <p:nvPr/>
        </p:nvCxnSpPr>
        <p:spPr>
          <a:xfrm>
            <a:off x="2723450" y="2592050"/>
            <a:ext cx="906900" cy="131100"/>
          </a:xfrm>
          <a:prstGeom prst="bentConnector3">
            <a:avLst>
              <a:gd name="adj1" fmla="val 99862"/>
            </a:avLst>
          </a:prstGeom>
          <a:noFill/>
          <a:ln w="9525" cap="flat" cmpd="sng">
            <a:solidFill>
              <a:schemeClr val="lt2"/>
            </a:solidFill>
            <a:prstDash val="solid"/>
            <a:round/>
            <a:headEnd type="none" w="sm" len="sm"/>
            <a:tailEnd type="none" w="sm" len="sm"/>
          </a:ln>
        </p:spPr>
      </p:cxnSp>
      <p:sp>
        <p:nvSpPr>
          <p:cNvPr id="237" name="Google Shape;237;p22"/>
          <p:cNvSpPr/>
          <p:nvPr/>
        </p:nvSpPr>
        <p:spPr>
          <a:xfrm>
            <a:off x="6217540" y="2722774"/>
            <a:ext cx="783900" cy="3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700">
              <a:solidFill>
                <a:schemeClr val="lt1"/>
              </a:solidFill>
            </a:endParaRPr>
          </a:p>
        </p:txBody>
      </p:sp>
      <p:sp>
        <p:nvSpPr>
          <p:cNvPr id="238" name="Google Shape;238;p22"/>
          <p:cNvSpPr/>
          <p:nvPr/>
        </p:nvSpPr>
        <p:spPr>
          <a:xfrm>
            <a:off x="6217464" y="2722734"/>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LR</a:t>
            </a:r>
            <a:endParaRPr sz="700">
              <a:solidFill>
                <a:schemeClr val="lt1"/>
              </a:solidFill>
            </a:endParaRPr>
          </a:p>
        </p:txBody>
      </p:sp>
      <p:sp>
        <p:nvSpPr>
          <p:cNvPr id="239" name="Google Shape;239;p22"/>
          <p:cNvSpPr/>
          <p:nvPr/>
        </p:nvSpPr>
        <p:spPr>
          <a:xfrm>
            <a:off x="7102715" y="2722749"/>
            <a:ext cx="783900" cy="3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700">
              <a:solidFill>
                <a:schemeClr val="lt1"/>
              </a:solidFill>
            </a:endParaRPr>
          </a:p>
        </p:txBody>
      </p:sp>
      <p:sp>
        <p:nvSpPr>
          <p:cNvPr id="240" name="Google Shape;240;p22"/>
          <p:cNvSpPr/>
          <p:nvPr/>
        </p:nvSpPr>
        <p:spPr>
          <a:xfrm>
            <a:off x="7102639" y="2722709"/>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KNN</a:t>
            </a:r>
            <a:endParaRPr sz="700">
              <a:solidFill>
                <a:schemeClr val="lt1"/>
              </a:solidFill>
            </a:endParaRPr>
          </a:p>
        </p:txBody>
      </p:sp>
      <p:sp>
        <p:nvSpPr>
          <p:cNvPr id="241" name="Google Shape;241;p22"/>
          <p:cNvSpPr/>
          <p:nvPr/>
        </p:nvSpPr>
        <p:spPr>
          <a:xfrm>
            <a:off x="7987815" y="2722749"/>
            <a:ext cx="783900" cy="33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700">
              <a:solidFill>
                <a:schemeClr val="lt1"/>
              </a:solidFill>
            </a:endParaRPr>
          </a:p>
        </p:txBody>
      </p:sp>
      <p:sp>
        <p:nvSpPr>
          <p:cNvPr id="242" name="Google Shape;242;p22"/>
          <p:cNvSpPr/>
          <p:nvPr/>
        </p:nvSpPr>
        <p:spPr>
          <a:xfrm>
            <a:off x="7987739" y="2722709"/>
            <a:ext cx="783900" cy="15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rPr>
              <a:t>Naive Bayes</a:t>
            </a:r>
            <a:endParaRPr sz="700">
              <a:solidFill>
                <a:schemeClr val="lt1"/>
              </a:solidFill>
            </a:endParaRPr>
          </a:p>
        </p:txBody>
      </p:sp>
      <p:grpSp>
        <p:nvGrpSpPr>
          <p:cNvPr id="243" name="Google Shape;243;p22"/>
          <p:cNvGrpSpPr/>
          <p:nvPr/>
        </p:nvGrpSpPr>
        <p:grpSpPr>
          <a:xfrm>
            <a:off x="923425" y="2463781"/>
            <a:ext cx="1799574" cy="259075"/>
            <a:chOff x="1256142" y="2975545"/>
            <a:chExt cx="3327000" cy="532200"/>
          </a:xfrm>
        </p:grpSpPr>
        <p:cxnSp>
          <p:nvCxnSpPr>
            <p:cNvPr id="244" name="Google Shape;244;p22"/>
            <p:cNvCxnSpPr/>
            <p:nvPr/>
          </p:nvCxnSpPr>
          <p:spPr>
            <a:xfrm>
              <a:off x="3764742" y="2975545"/>
              <a:ext cx="5100" cy="291000"/>
            </a:xfrm>
            <a:prstGeom prst="straightConnector1">
              <a:avLst/>
            </a:prstGeom>
            <a:noFill/>
            <a:ln w="9525" cap="flat" cmpd="sng">
              <a:solidFill>
                <a:schemeClr val="lt2"/>
              </a:solidFill>
              <a:prstDash val="solid"/>
              <a:round/>
              <a:headEnd type="none" w="sm" len="sm"/>
              <a:tailEnd type="none" w="sm" len="sm"/>
            </a:ln>
          </p:spPr>
        </p:cxnSp>
        <p:cxnSp>
          <p:nvCxnSpPr>
            <p:cNvPr id="245" name="Google Shape;245;p22"/>
            <p:cNvCxnSpPr>
              <a:stCxn id="212" idx="2"/>
              <a:endCxn id="217" idx="0"/>
            </p:cNvCxnSpPr>
            <p:nvPr/>
          </p:nvCxnSpPr>
          <p:spPr>
            <a:xfrm rot="5400000">
              <a:off x="2244342" y="1987345"/>
              <a:ext cx="532200" cy="2508600"/>
            </a:xfrm>
            <a:prstGeom prst="bentConnector3">
              <a:avLst>
                <a:gd name="adj1" fmla="val 50004"/>
              </a:avLst>
            </a:prstGeom>
            <a:noFill/>
            <a:ln w="9525" cap="flat" cmpd="sng">
              <a:solidFill>
                <a:schemeClr val="lt2"/>
              </a:solidFill>
              <a:prstDash val="solid"/>
              <a:round/>
              <a:headEnd type="none" w="sm" len="sm"/>
              <a:tailEnd type="none" w="sm" len="sm"/>
            </a:ln>
          </p:spPr>
        </p:cxnSp>
        <p:cxnSp>
          <p:nvCxnSpPr>
            <p:cNvPr id="246" name="Google Shape;246;p22"/>
            <p:cNvCxnSpPr>
              <a:stCxn id="212" idx="2"/>
              <a:endCxn id="221" idx="0"/>
            </p:cNvCxnSpPr>
            <p:nvPr/>
          </p:nvCxnSpPr>
          <p:spPr>
            <a:xfrm rot="-5400000" flipH="1">
              <a:off x="3907842" y="2832445"/>
              <a:ext cx="532200" cy="818400"/>
            </a:xfrm>
            <a:prstGeom prst="bentConnector3">
              <a:avLst>
                <a:gd name="adj1" fmla="val 49173"/>
              </a:avLst>
            </a:prstGeom>
            <a:noFill/>
            <a:ln w="9525" cap="flat" cmpd="sng">
              <a:solidFill>
                <a:schemeClr val="lt2"/>
              </a:solidFill>
              <a:prstDash val="solid"/>
              <a:round/>
              <a:headEnd type="none" w="sm" len="sm"/>
              <a:tailEnd type="none" w="sm" len="sm"/>
            </a:ln>
          </p:spPr>
        </p:cxnSp>
      </p:grpSp>
      <p:sp>
        <p:nvSpPr>
          <p:cNvPr id="247" name="Google Shape;247;p22"/>
          <p:cNvSpPr txBox="1">
            <a:spLocks noGrp="1"/>
          </p:cNvSpPr>
          <p:nvPr>
            <p:ph type="body" idx="4294967295"/>
          </p:nvPr>
        </p:nvSpPr>
        <p:spPr>
          <a:xfrm>
            <a:off x="1431216" y="2940903"/>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71%</a:t>
            </a:r>
            <a:endParaRPr sz="700">
              <a:solidFill>
                <a:schemeClr val="dk1"/>
              </a:solidFill>
            </a:endParaRPr>
          </a:p>
        </p:txBody>
      </p:sp>
      <p:sp>
        <p:nvSpPr>
          <p:cNvPr id="248" name="Google Shape;248;p22"/>
          <p:cNvSpPr txBox="1">
            <a:spLocks noGrp="1"/>
          </p:cNvSpPr>
          <p:nvPr>
            <p:ph type="body" idx="4294967295"/>
          </p:nvPr>
        </p:nvSpPr>
        <p:spPr>
          <a:xfrm>
            <a:off x="2331966" y="2940903"/>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61%</a:t>
            </a:r>
            <a:endParaRPr sz="700">
              <a:solidFill>
                <a:schemeClr val="dk1"/>
              </a:solidFill>
            </a:endParaRPr>
          </a:p>
        </p:txBody>
      </p:sp>
      <p:sp>
        <p:nvSpPr>
          <p:cNvPr id="249" name="Google Shape;249;p22"/>
          <p:cNvSpPr txBox="1">
            <a:spLocks noGrp="1"/>
          </p:cNvSpPr>
          <p:nvPr>
            <p:ph type="body" idx="4294967295"/>
          </p:nvPr>
        </p:nvSpPr>
        <p:spPr>
          <a:xfrm>
            <a:off x="3232716" y="2940903"/>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65%</a:t>
            </a:r>
            <a:endParaRPr sz="700">
              <a:solidFill>
                <a:schemeClr val="dk1"/>
              </a:solidFill>
            </a:endParaRPr>
          </a:p>
        </p:txBody>
      </p:sp>
      <p:sp>
        <p:nvSpPr>
          <p:cNvPr id="250" name="Google Shape;250;p22"/>
          <p:cNvSpPr txBox="1">
            <a:spLocks noGrp="1"/>
          </p:cNvSpPr>
          <p:nvPr>
            <p:ph type="body" idx="4294967295"/>
          </p:nvPr>
        </p:nvSpPr>
        <p:spPr>
          <a:xfrm>
            <a:off x="4274754" y="2940903"/>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65%</a:t>
            </a:r>
            <a:endParaRPr sz="700">
              <a:solidFill>
                <a:schemeClr val="dk1"/>
              </a:solidFill>
            </a:endParaRPr>
          </a:p>
        </p:txBody>
      </p:sp>
      <p:sp>
        <p:nvSpPr>
          <p:cNvPr id="251" name="Google Shape;251;p22"/>
          <p:cNvSpPr txBox="1">
            <a:spLocks noGrp="1"/>
          </p:cNvSpPr>
          <p:nvPr>
            <p:ph type="body" idx="4294967295"/>
          </p:nvPr>
        </p:nvSpPr>
        <p:spPr>
          <a:xfrm>
            <a:off x="5175066" y="2931278"/>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65%</a:t>
            </a:r>
            <a:endParaRPr sz="700">
              <a:solidFill>
                <a:schemeClr val="dk1"/>
              </a:solidFill>
            </a:endParaRPr>
          </a:p>
        </p:txBody>
      </p:sp>
      <p:sp>
        <p:nvSpPr>
          <p:cNvPr id="252" name="Google Shape;252;p22"/>
          <p:cNvSpPr txBox="1">
            <a:spLocks noGrp="1"/>
          </p:cNvSpPr>
          <p:nvPr>
            <p:ph type="body" idx="4294967295"/>
          </p:nvPr>
        </p:nvSpPr>
        <p:spPr>
          <a:xfrm>
            <a:off x="6218516" y="2940903"/>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62%</a:t>
            </a:r>
            <a:endParaRPr sz="700">
              <a:solidFill>
                <a:schemeClr val="dk1"/>
              </a:solidFill>
            </a:endParaRPr>
          </a:p>
        </p:txBody>
      </p:sp>
      <p:sp>
        <p:nvSpPr>
          <p:cNvPr id="253" name="Google Shape;253;p22"/>
          <p:cNvSpPr txBox="1">
            <a:spLocks noGrp="1"/>
          </p:cNvSpPr>
          <p:nvPr>
            <p:ph type="body" idx="4294967295"/>
          </p:nvPr>
        </p:nvSpPr>
        <p:spPr>
          <a:xfrm>
            <a:off x="7103166" y="2940903"/>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61%</a:t>
            </a:r>
            <a:endParaRPr sz="700">
              <a:solidFill>
                <a:schemeClr val="dk1"/>
              </a:solidFill>
            </a:endParaRPr>
          </a:p>
        </p:txBody>
      </p:sp>
      <p:sp>
        <p:nvSpPr>
          <p:cNvPr id="254" name="Google Shape;254;p22"/>
          <p:cNvSpPr txBox="1">
            <a:spLocks noGrp="1"/>
          </p:cNvSpPr>
          <p:nvPr>
            <p:ph type="body" idx="4294967295"/>
          </p:nvPr>
        </p:nvSpPr>
        <p:spPr>
          <a:xfrm>
            <a:off x="7987816" y="2940903"/>
            <a:ext cx="783900" cy="9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700">
                <a:solidFill>
                  <a:schemeClr val="dk1"/>
                </a:solidFill>
              </a:rPr>
              <a:t>62%</a:t>
            </a:r>
            <a:endParaRPr sz="700">
              <a:solidFill>
                <a:schemeClr val="dk1"/>
              </a:solidFill>
            </a:endParaRPr>
          </a:p>
        </p:txBody>
      </p:sp>
      <p:sp>
        <p:nvSpPr>
          <p:cNvPr id="255" name="Google Shape;255;p22"/>
          <p:cNvSpPr txBox="1">
            <a:spLocks noGrp="1"/>
          </p:cNvSpPr>
          <p:nvPr>
            <p:ph type="subTitle" idx="4294967295"/>
          </p:nvPr>
        </p:nvSpPr>
        <p:spPr>
          <a:xfrm>
            <a:off x="2043425" y="1179000"/>
            <a:ext cx="4188600" cy="432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300" b="1">
                <a:solidFill>
                  <a:schemeClr val="dk1"/>
                </a:solidFill>
                <a:latin typeface="Times New Roman"/>
                <a:ea typeface="Times New Roman"/>
                <a:cs typeface="Times New Roman"/>
                <a:sym typeface="Times New Roman"/>
              </a:rPr>
              <a:t>( </a:t>
            </a:r>
            <a:r>
              <a:rPr lang="en" sz="1500" b="1">
                <a:solidFill>
                  <a:schemeClr val="dk1"/>
                </a:solidFill>
                <a:latin typeface="Times New Roman"/>
                <a:ea typeface="Times New Roman"/>
                <a:cs typeface="Times New Roman"/>
                <a:sym typeface="Times New Roman"/>
              </a:rPr>
              <a:t>Evaluation Metric used is Macro Avg F1 Score</a:t>
            </a:r>
            <a:r>
              <a:rPr lang="en"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p:txBody>
      </p:sp>
      <p:sp>
        <p:nvSpPr>
          <p:cNvPr id="256" name="Google Shape;256;p22"/>
          <p:cNvSpPr txBox="1">
            <a:spLocks noGrp="1"/>
          </p:cNvSpPr>
          <p:nvPr>
            <p:ph type="subTitle" idx="4294967295"/>
          </p:nvPr>
        </p:nvSpPr>
        <p:spPr>
          <a:xfrm>
            <a:off x="379025" y="3694300"/>
            <a:ext cx="7026300" cy="578700"/>
          </a:xfrm>
          <a:prstGeom prst="rect">
            <a:avLst/>
          </a:prstGeom>
        </p:spPr>
        <p:txBody>
          <a:bodyPr spcFirstLastPara="1" wrap="square" lIns="91425" tIns="91425" rIns="91425" bIns="91425" anchor="t" anchorCtr="0">
            <a:noAutofit/>
          </a:bodyPr>
          <a:lstStyle/>
          <a:p>
            <a:pPr marL="457200" lvl="0" indent="-311150" algn="l" rtl="0">
              <a:lnSpc>
                <a:spcPct val="135714"/>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Best Model used After Hyperparameter tuning is XGBoost with 67% Macro Avg F1-score.</a:t>
            </a:r>
            <a:endParaRPr sz="1300" b="1">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411</Words>
  <Application>Microsoft Office PowerPoint</Application>
  <PresentationFormat>On-screen Show (16:9)</PresentationFormat>
  <Paragraphs>82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Roboto</vt:lpstr>
      <vt:lpstr>Geometric</vt:lpstr>
      <vt:lpstr>PowerPoint Presentation</vt:lpstr>
      <vt:lpstr>About Olist ?</vt:lpstr>
      <vt:lpstr>PowerPoint Presentation</vt:lpstr>
      <vt:lpstr>Data Wrangling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cp:revision>
  <dcterms:modified xsi:type="dcterms:W3CDTF">2023-04-03T17:35:52Z</dcterms:modified>
</cp:coreProperties>
</file>