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88" r:id="rId2"/>
    <p:sldId id="329" r:id="rId3"/>
    <p:sldId id="316" r:id="rId4"/>
    <p:sldId id="317" r:id="rId5"/>
    <p:sldId id="346" r:id="rId6"/>
    <p:sldId id="340" r:id="rId7"/>
    <p:sldId id="370" r:id="rId8"/>
    <p:sldId id="332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33" r:id="rId17"/>
    <p:sldId id="279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34" r:id="rId29"/>
    <p:sldId id="367" r:id="rId30"/>
    <p:sldId id="33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1830" autoAdjust="0"/>
  </p:normalViewPr>
  <p:slideViewPr>
    <p:cSldViewPr snapToGrid="0">
      <p:cViewPr varScale="1">
        <p:scale>
          <a:sx n="77" d="100"/>
          <a:sy n="77" d="100"/>
        </p:scale>
        <p:origin x="-1066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FBB19-0126-4A26-B232-303B9D304E2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72A45-B6AA-4BAC-8749-04CBEB39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506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61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61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61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61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61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61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6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50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0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54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54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61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6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61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72A45-B6AA-4BAC-8749-04CBEB3971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6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4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9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A3A-8540-45AB-80CF-3967564A1FB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4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9A3A-8540-45AB-80CF-3967564A1FB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FEE-36C4-4A0C-BC89-DCE02F99B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3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ivan118/hranalysis?select=train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32617" y="-26560"/>
            <a:ext cx="561837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188ED6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88ED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 Analysis Case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35324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60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22C0BF7-9195-453C-BBB1-84DF8B64B577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4EB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8963" y="98798"/>
            <a:ext cx="1425040" cy="808511"/>
            <a:chOff x="1626919" y="3550723"/>
            <a:chExt cx="1425040" cy="808511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AEBA136-F0A2-4FC4-A0C4-0A54B9240F2C}"/>
              </a:ext>
            </a:extLst>
          </p:cNvPr>
          <p:cNvSpPr txBox="1"/>
          <p:nvPr/>
        </p:nvSpPr>
        <p:spPr>
          <a:xfrm>
            <a:off x="1749286" y="37959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400" u="sng" dirty="0" err="1">
                <a:solidFill>
                  <a:prstClr val="black"/>
                </a:solidFill>
                <a:latin typeface="Calibri" panose="020F0502020204030204"/>
              </a:rPr>
              <a:t>Univariate</a:t>
            </a:r>
            <a:r>
              <a:rPr lang="en-GB" sz="2400" u="sng" dirty="0">
                <a:solidFill>
                  <a:prstClr val="black"/>
                </a:solidFill>
                <a:latin typeface="Calibri" panose="020F0502020204030204"/>
              </a:rPr>
              <a:t> Analysis</a:t>
            </a:r>
            <a:endParaRPr lang="en-US" sz="2400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43133" y="1125836"/>
            <a:ext cx="1666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Education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99153" y="1125836"/>
            <a:ext cx="1500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Gender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4" y="1649564"/>
            <a:ext cx="5337313" cy="432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9564"/>
            <a:ext cx="5701748" cy="432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54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22C0BF7-9195-453C-BBB1-84DF8B64B577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4EB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8963" y="98798"/>
            <a:ext cx="1425040" cy="808511"/>
            <a:chOff x="1626919" y="3550723"/>
            <a:chExt cx="1425040" cy="808511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AEBA136-F0A2-4FC4-A0C4-0A54B9240F2C}"/>
              </a:ext>
            </a:extLst>
          </p:cNvPr>
          <p:cNvSpPr txBox="1"/>
          <p:nvPr/>
        </p:nvSpPr>
        <p:spPr>
          <a:xfrm>
            <a:off x="1749286" y="37959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400" u="sng" dirty="0" err="1">
                <a:solidFill>
                  <a:prstClr val="black"/>
                </a:solidFill>
                <a:latin typeface="Calibri" panose="020F0502020204030204"/>
              </a:rPr>
              <a:t>Univariate</a:t>
            </a:r>
            <a:r>
              <a:rPr lang="en-GB" sz="2400" u="sng" dirty="0">
                <a:solidFill>
                  <a:prstClr val="black"/>
                </a:solidFill>
                <a:latin typeface="Calibri" panose="020F0502020204030204"/>
              </a:rPr>
              <a:t> Analysis</a:t>
            </a:r>
            <a:endParaRPr lang="en-US" sz="2400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43133" y="1125836"/>
            <a:ext cx="2497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Recruitment  channel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99152" y="1125836"/>
            <a:ext cx="21667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no of trainings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5" y="1649564"/>
            <a:ext cx="5585792" cy="432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348" y="1649564"/>
            <a:ext cx="5585791" cy="432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38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22C0BF7-9195-453C-BBB1-84DF8B64B577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4EB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8963" y="98798"/>
            <a:ext cx="1425040" cy="808511"/>
            <a:chOff x="1626919" y="3550723"/>
            <a:chExt cx="1425040" cy="808511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AEBA136-F0A2-4FC4-A0C4-0A54B9240F2C}"/>
              </a:ext>
            </a:extLst>
          </p:cNvPr>
          <p:cNvSpPr txBox="1"/>
          <p:nvPr/>
        </p:nvSpPr>
        <p:spPr>
          <a:xfrm>
            <a:off x="1749286" y="37959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400" u="sng" dirty="0" err="1">
                <a:solidFill>
                  <a:prstClr val="black"/>
                </a:solidFill>
                <a:latin typeface="Calibri" panose="020F0502020204030204"/>
              </a:rPr>
              <a:t>Univariate</a:t>
            </a:r>
            <a:r>
              <a:rPr lang="en-GB" sz="2400" u="sng" dirty="0">
                <a:solidFill>
                  <a:prstClr val="black"/>
                </a:solidFill>
                <a:latin typeface="Calibri" panose="020F0502020204030204"/>
              </a:rPr>
              <a:t> Analysis</a:t>
            </a:r>
            <a:endParaRPr lang="en-US" sz="2400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71970" y="1125836"/>
            <a:ext cx="2497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Age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07104" y="1125836"/>
            <a:ext cx="265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Previous year rating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6" y="1649564"/>
            <a:ext cx="5387009" cy="432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918" y="1649565"/>
            <a:ext cx="5953125" cy="432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0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22C0BF7-9195-453C-BBB1-84DF8B64B577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4EB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8963" y="98798"/>
            <a:ext cx="1425040" cy="808511"/>
            <a:chOff x="1626919" y="3550723"/>
            <a:chExt cx="1425040" cy="808511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AEBA136-F0A2-4FC4-A0C4-0A54B9240F2C}"/>
              </a:ext>
            </a:extLst>
          </p:cNvPr>
          <p:cNvSpPr txBox="1"/>
          <p:nvPr/>
        </p:nvSpPr>
        <p:spPr>
          <a:xfrm>
            <a:off x="1749286" y="37959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400" u="sng" dirty="0" err="1">
                <a:solidFill>
                  <a:prstClr val="black"/>
                </a:solidFill>
                <a:latin typeface="Calibri" panose="020F0502020204030204"/>
              </a:rPr>
              <a:t>Univariate</a:t>
            </a:r>
            <a:r>
              <a:rPr lang="en-GB" sz="2400" u="sng" dirty="0">
                <a:solidFill>
                  <a:prstClr val="black"/>
                </a:solidFill>
                <a:latin typeface="Calibri" panose="020F0502020204030204"/>
              </a:rPr>
              <a:t> Analysis</a:t>
            </a:r>
            <a:endParaRPr lang="en-US" sz="2400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71970" y="1125836"/>
            <a:ext cx="2497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Length of service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46250" y="1125836"/>
            <a:ext cx="265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Seniority level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13" y="1654369"/>
            <a:ext cx="5486400" cy="424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59" y="1654369"/>
            <a:ext cx="5953125" cy="436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94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22C0BF7-9195-453C-BBB1-84DF8B64B577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4EB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8963" y="98798"/>
            <a:ext cx="1425040" cy="808511"/>
            <a:chOff x="1626919" y="3550723"/>
            <a:chExt cx="1425040" cy="808511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AEBA136-F0A2-4FC4-A0C4-0A54B9240F2C}"/>
              </a:ext>
            </a:extLst>
          </p:cNvPr>
          <p:cNvSpPr txBox="1"/>
          <p:nvPr/>
        </p:nvSpPr>
        <p:spPr>
          <a:xfrm>
            <a:off x="1749286" y="37959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400" u="sng" dirty="0" err="1">
                <a:solidFill>
                  <a:prstClr val="black"/>
                </a:solidFill>
                <a:latin typeface="Calibri" panose="020F0502020204030204"/>
              </a:rPr>
              <a:t>Univariate</a:t>
            </a:r>
            <a:r>
              <a:rPr lang="en-GB" sz="2400" u="sng" dirty="0">
                <a:solidFill>
                  <a:prstClr val="black"/>
                </a:solidFill>
                <a:latin typeface="Calibri" panose="020F0502020204030204"/>
              </a:rPr>
              <a:t> Analysis</a:t>
            </a:r>
            <a:endParaRPr lang="en-US" sz="2400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71970" y="1125836"/>
            <a:ext cx="2497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Awards won 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07104" y="1125836"/>
            <a:ext cx="265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KPI’S_met</a:t>
            </a:r>
            <a:r>
              <a:rPr lang="en-US" sz="2000" dirty="0" smtClean="0"/>
              <a:t> (&gt; 80%)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738" y="1654370"/>
            <a:ext cx="5953125" cy="434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3" y="1654370"/>
            <a:ext cx="5615611" cy="434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8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22C0BF7-9195-453C-BBB1-84DF8B64B577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4EB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8963" y="98798"/>
            <a:ext cx="1425040" cy="808511"/>
            <a:chOff x="1626919" y="3550723"/>
            <a:chExt cx="1425040" cy="808511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AEBA136-F0A2-4FC4-A0C4-0A54B9240F2C}"/>
              </a:ext>
            </a:extLst>
          </p:cNvPr>
          <p:cNvSpPr txBox="1"/>
          <p:nvPr/>
        </p:nvSpPr>
        <p:spPr>
          <a:xfrm>
            <a:off x="1749286" y="37959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400" u="sng" dirty="0" err="1">
                <a:solidFill>
                  <a:prstClr val="black"/>
                </a:solidFill>
                <a:latin typeface="Calibri" panose="020F0502020204030204"/>
              </a:rPr>
              <a:t>Univariate</a:t>
            </a:r>
            <a:r>
              <a:rPr lang="en-GB" sz="2400" u="sng" dirty="0">
                <a:solidFill>
                  <a:prstClr val="black"/>
                </a:solidFill>
                <a:latin typeface="Calibri" panose="020F0502020204030204"/>
              </a:rPr>
              <a:t> Analysis</a:t>
            </a:r>
            <a:endParaRPr lang="en-US" sz="2400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71970" y="1125836"/>
            <a:ext cx="2497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Avg</a:t>
            </a:r>
            <a:r>
              <a:rPr lang="en-US" sz="2000" dirty="0" smtClean="0"/>
              <a:t> training score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07104" y="1125836"/>
            <a:ext cx="2658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Is_promoted</a:t>
            </a:r>
            <a:endParaRPr lang="en-U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3" y="1654370"/>
            <a:ext cx="5472665" cy="434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654370"/>
            <a:ext cx="5671930" cy="434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99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854B59E-1109-47B3-BEB6-319FA0DEE0C3}"/>
              </a:ext>
            </a:extLst>
          </p:cNvPr>
          <p:cNvSpPr/>
          <p:nvPr/>
        </p:nvSpPr>
        <p:spPr>
          <a:xfrm>
            <a:off x="0" y="6468273"/>
            <a:ext cx="12192000" cy="4233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F6BB024-FEBE-485D-A008-2F24F737BBF2}"/>
              </a:ext>
            </a:extLst>
          </p:cNvPr>
          <p:cNvGrpSpPr/>
          <p:nvPr/>
        </p:nvGrpSpPr>
        <p:grpSpPr>
          <a:xfrm>
            <a:off x="243444" y="291332"/>
            <a:ext cx="1425040" cy="808511"/>
            <a:chOff x="1626919" y="3550723"/>
            <a:chExt cx="1425040" cy="808511"/>
          </a:xfrm>
          <a:solidFill>
            <a:schemeClr val="accent4">
              <a:lumMod val="75000"/>
            </a:schemeClr>
          </a:solidFill>
        </p:grpSpPr>
        <p:sp>
          <p:nvSpPr>
            <p:cNvPr id="11" name="Rounded Rectangle 15">
              <a:extLst>
                <a:ext uri="{FF2B5EF4-FFF2-40B4-BE49-F238E27FC236}">
                  <a16:creationId xmlns="" xmlns:a16="http://schemas.microsoft.com/office/drawing/2014/main" id="{F950EA2D-B514-46A4-9651-F91C4263F0B2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="" xmlns:a16="http://schemas.microsoft.com/office/drawing/2014/main" id="{749B62A6-7B93-47BA-94D9-373166C15DEA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7">
              <a:extLst>
                <a:ext uri="{FF2B5EF4-FFF2-40B4-BE49-F238E27FC236}">
                  <a16:creationId xmlns="" xmlns:a16="http://schemas.microsoft.com/office/drawing/2014/main" id="{CFA58053-DB94-476D-8BC6-9A56EFB9C97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AEBA136-F0A2-4FC4-A0C4-0A54B9240F2C}"/>
              </a:ext>
            </a:extLst>
          </p:cNvPr>
          <p:cNvSpPr txBox="1"/>
          <p:nvPr/>
        </p:nvSpPr>
        <p:spPr>
          <a:xfrm>
            <a:off x="3140887" y="2641929"/>
            <a:ext cx="585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Data Investigation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20181" y="1902542"/>
            <a:ext cx="103238" cy="2248216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6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1596719" y="237840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Data Investigation</a:t>
            </a:r>
            <a:r>
              <a:rPr lang="en-GB" sz="2400" dirty="0"/>
              <a:t>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F28F4C2-B7D6-4C3A-9CD6-76081D4F06FE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F6BB024-FEBE-485D-A008-2F24F737BBF2}"/>
              </a:ext>
            </a:extLst>
          </p:cNvPr>
          <p:cNvGrpSpPr/>
          <p:nvPr/>
        </p:nvGrpSpPr>
        <p:grpSpPr>
          <a:xfrm>
            <a:off x="243444" y="291332"/>
            <a:ext cx="1425040" cy="808511"/>
            <a:chOff x="1626919" y="3550723"/>
            <a:chExt cx="1425040" cy="808511"/>
          </a:xfrm>
          <a:solidFill>
            <a:schemeClr val="accent4">
              <a:lumMod val="75000"/>
            </a:schemeClr>
          </a:solidFill>
        </p:grpSpPr>
        <p:sp>
          <p:nvSpPr>
            <p:cNvPr id="9" name="Rounded Rectangle 15">
              <a:extLst>
                <a:ext uri="{FF2B5EF4-FFF2-40B4-BE49-F238E27FC236}">
                  <a16:creationId xmlns="" xmlns:a16="http://schemas.microsoft.com/office/drawing/2014/main" id="{F950EA2D-B514-46A4-9651-F91C4263F0B2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="" xmlns:a16="http://schemas.microsoft.com/office/drawing/2014/main" id="{749B62A6-7B93-47BA-94D9-373166C15DEA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="" xmlns:a16="http://schemas.microsoft.com/office/drawing/2014/main" id="{CFA58053-DB94-476D-8BC6-9A56EFB9C97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1" b="89831" l="1667" r="98333">
                        <a14:foregroundMark x1="56167" y1="22034" x2="56167" y2="22034"/>
                        <a14:foregroundMark x1="56667" y1="26780" x2="52167" y2="38983"/>
                        <a14:foregroundMark x1="73667" y1="33220" x2="70500" y2="29831"/>
                        <a14:foregroundMark x1="66000" y1="81017" x2="64500" y2="80000"/>
                        <a14:foregroundMark x1="74833" y1="84068" x2="73667" y2="83729"/>
                        <a14:foregroundMark x1="58333" y1="78983" x2="55833" y2="81017"/>
                        <a14:foregroundMark x1="60333" y1="82034" x2="59167" y2="83390"/>
                        <a14:foregroundMark x1="50667" y1="80339" x2="50667" y2="80339"/>
                        <a14:foregroundMark x1="44333" y1="78983" x2="44333" y2="78983"/>
                        <a14:foregroundMark x1="39833" y1="81695" x2="39833" y2="81695"/>
                        <a14:foregroundMark x1="28333" y1="82034" x2="28333" y2="82034"/>
                        <a14:foregroundMark x1="16333" y1="86780" x2="16333" y2="86780"/>
                        <a14:foregroundMark x1="82000" y1="87119" x2="82000" y2="87119"/>
                        <a14:foregroundMark x1="94833" y1="87119" x2="94833" y2="87119"/>
                        <a14:foregroundMark x1="4000" y1="87119" x2="4000" y2="87119"/>
                        <a14:foregroundMark x1="1833" y1="87458" x2="1833" y2="87458"/>
                        <a14:foregroundMark x1="98167" y1="88136" x2="98333" y2="89153"/>
                        <a14:foregroundMark x1="36000" y1="22712" x2="36000" y2="22712"/>
                        <a14:foregroundMark x1="32833" y1="21356" x2="32833" y2="21356"/>
                        <a14:foregroundMark x1="27500" y1="16610" x2="27500" y2="16610"/>
                        <a14:foregroundMark x1="51000" y1="72542" x2="51000" y2="72542"/>
                        <a14:foregroundMark x1="73000" y1="52881" x2="74000" y2="545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851368"/>
            <a:ext cx="5715000" cy="2809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872837" y="3614162"/>
            <a:ext cx="350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cap="all" dirty="0" smtClean="0">
                <a:solidFill>
                  <a:schemeClr val="accent4">
                    <a:lumMod val="50000"/>
                  </a:schemeClr>
                </a:solidFill>
              </a:rPr>
              <a:t>Employee attributes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8299174" y="3614161"/>
            <a:ext cx="374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cap="all" dirty="0" smtClean="0">
                <a:solidFill>
                  <a:schemeClr val="accent4">
                    <a:lumMod val="50000"/>
                  </a:schemeClr>
                </a:solidFill>
              </a:rPr>
              <a:t>Employee performance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1290152" y="4253581"/>
            <a:ext cx="3500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Gender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Education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Region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Department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8545846" y="4253581"/>
            <a:ext cx="3500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No of trainings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Avg</a:t>
            </a:r>
            <a:r>
              <a:rPr lang="en-US" sz="2400" dirty="0" smtClean="0"/>
              <a:t> training score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KPI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Awards won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Previous year rating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80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1596719" y="237840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Data Investigation</a:t>
            </a:r>
            <a:r>
              <a:rPr lang="en-GB" sz="2400" dirty="0"/>
              <a:t>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F28F4C2-B7D6-4C3A-9CD6-76081D4F06FE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F6BB024-FEBE-485D-A008-2F24F737BBF2}"/>
              </a:ext>
            </a:extLst>
          </p:cNvPr>
          <p:cNvGrpSpPr/>
          <p:nvPr/>
        </p:nvGrpSpPr>
        <p:grpSpPr>
          <a:xfrm>
            <a:off x="243444" y="291332"/>
            <a:ext cx="1425040" cy="808511"/>
            <a:chOff x="1626919" y="3550723"/>
            <a:chExt cx="1425040" cy="808511"/>
          </a:xfrm>
          <a:solidFill>
            <a:schemeClr val="accent4">
              <a:lumMod val="75000"/>
            </a:schemeClr>
          </a:solidFill>
        </p:grpSpPr>
        <p:sp>
          <p:nvSpPr>
            <p:cNvPr id="9" name="Rounded Rectangle 15">
              <a:extLst>
                <a:ext uri="{FF2B5EF4-FFF2-40B4-BE49-F238E27FC236}">
                  <a16:creationId xmlns="" xmlns:a16="http://schemas.microsoft.com/office/drawing/2014/main" id="{F950EA2D-B514-46A4-9651-F91C4263F0B2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="" xmlns:a16="http://schemas.microsoft.com/office/drawing/2014/main" id="{749B62A6-7B93-47BA-94D9-373166C15DEA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="" xmlns:a16="http://schemas.microsoft.com/office/drawing/2014/main" id="{CFA58053-DB94-476D-8BC6-9A56EFB9C97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08" y="1759226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664060" y="1319294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(Gender)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220082" y="857629"/>
            <a:ext cx="350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cap="all" dirty="0" smtClean="0">
                <a:solidFill>
                  <a:schemeClr val="accent4">
                    <a:lumMod val="50000"/>
                  </a:schemeClr>
                </a:solidFill>
              </a:rPr>
              <a:t>Employee attributes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31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1596719" y="237840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Data Investigation</a:t>
            </a:r>
            <a:r>
              <a:rPr lang="en-GB" sz="2400" dirty="0"/>
              <a:t>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F28F4C2-B7D6-4C3A-9CD6-76081D4F06FE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F6BB024-FEBE-485D-A008-2F24F737BBF2}"/>
              </a:ext>
            </a:extLst>
          </p:cNvPr>
          <p:cNvGrpSpPr/>
          <p:nvPr/>
        </p:nvGrpSpPr>
        <p:grpSpPr>
          <a:xfrm>
            <a:off x="243444" y="291332"/>
            <a:ext cx="1425040" cy="808511"/>
            <a:chOff x="1626919" y="3550723"/>
            <a:chExt cx="1425040" cy="808511"/>
          </a:xfrm>
          <a:solidFill>
            <a:schemeClr val="accent4">
              <a:lumMod val="75000"/>
            </a:schemeClr>
          </a:solidFill>
        </p:grpSpPr>
        <p:sp>
          <p:nvSpPr>
            <p:cNvPr id="9" name="Rounded Rectangle 15">
              <a:extLst>
                <a:ext uri="{FF2B5EF4-FFF2-40B4-BE49-F238E27FC236}">
                  <a16:creationId xmlns="" xmlns:a16="http://schemas.microsoft.com/office/drawing/2014/main" id="{F950EA2D-B514-46A4-9651-F91C4263F0B2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="" xmlns:a16="http://schemas.microsoft.com/office/drawing/2014/main" id="{749B62A6-7B93-47BA-94D9-373166C15DEA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="" xmlns:a16="http://schemas.microsoft.com/office/drawing/2014/main" id="{CFA58053-DB94-476D-8BC6-9A56EFB9C97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220082" y="857629"/>
            <a:ext cx="350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cap="all" dirty="0" smtClean="0">
                <a:solidFill>
                  <a:schemeClr val="accent4">
                    <a:lumMod val="50000"/>
                  </a:schemeClr>
                </a:solidFill>
              </a:rPr>
              <a:t>Employee attributes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664060" y="1319294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(Age)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19" y="1904870"/>
            <a:ext cx="85153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446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97663" y="3637714"/>
            <a:ext cx="1425040" cy="808511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4" name="Rounded Rectangle 3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41837" y="3637714"/>
            <a:ext cx="1425040" cy="808511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8" name="Rounded Rectangle 7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01428" y="3649591"/>
            <a:ext cx="1425040" cy="808511"/>
            <a:chOff x="1626919" y="3550723"/>
            <a:chExt cx="1425040" cy="808511"/>
          </a:xfrm>
          <a:solidFill>
            <a:schemeClr val="accent5"/>
          </a:solidFill>
        </p:grpSpPr>
        <p:sp>
          <p:nvSpPr>
            <p:cNvPr id="12" name="Rounded Rectangle 11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096904" y="3649591"/>
            <a:ext cx="1425040" cy="808511"/>
            <a:chOff x="1626919" y="3550723"/>
            <a:chExt cx="1425040" cy="808511"/>
          </a:xfrm>
          <a:solidFill>
            <a:schemeClr val="accent4"/>
          </a:solidFill>
        </p:grpSpPr>
        <p:sp>
          <p:nvSpPr>
            <p:cNvPr id="16" name="Rounded Rectangle 15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37346" y="4756963"/>
            <a:ext cx="197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4958" y="4756963"/>
            <a:ext cx="197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prstClr val="black"/>
                </a:solidFill>
              </a:rPr>
              <a:t>Data Understanding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46841" y="4756963"/>
            <a:ext cx="197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 err="1" smtClean="0">
                <a:solidFill>
                  <a:prstClr val="black"/>
                </a:solidFill>
              </a:rPr>
              <a:t>Univariate</a:t>
            </a:r>
            <a:r>
              <a:rPr lang="en-GB" dirty="0" smtClean="0">
                <a:solidFill>
                  <a:prstClr val="black"/>
                </a:solidFill>
              </a:rPr>
              <a:t> </a:t>
            </a:r>
          </a:p>
          <a:p>
            <a:pPr lvl="0"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Analysis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0024" y="4756963"/>
            <a:ext cx="197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Data</a:t>
            </a:r>
          </a:p>
          <a:p>
            <a:pPr lvl="0"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 Investigation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5183B14D-070F-44D0-8BE2-38A746F9F008}"/>
              </a:ext>
            </a:extLst>
          </p:cNvPr>
          <p:cNvGrpSpPr/>
          <p:nvPr/>
        </p:nvGrpSpPr>
        <p:grpSpPr>
          <a:xfrm>
            <a:off x="8967235" y="3652560"/>
            <a:ext cx="1425040" cy="808511"/>
            <a:chOff x="1626919" y="3550723"/>
            <a:chExt cx="1425040" cy="808511"/>
          </a:xfrm>
          <a:solidFill>
            <a:schemeClr val="accent4"/>
          </a:solidFill>
        </p:grpSpPr>
        <p:sp>
          <p:nvSpPr>
            <p:cNvPr id="37" name="Rounded Rectangle 15">
              <a:extLst>
                <a:ext uri="{FF2B5EF4-FFF2-40B4-BE49-F238E27FC236}">
                  <a16:creationId xmlns="" xmlns:a16="http://schemas.microsoft.com/office/drawing/2014/main" id="{1D600EE4-AEA0-4643-A07F-EB50C65B8973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Rounded Rectangle 16">
              <a:extLst>
                <a:ext uri="{FF2B5EF4-FFF2-40B4-BE49-F238E27FC236}">
                  <a16:creationId xmlns="" xmlns:a16="http://schemas.microsoft.com/office/drawing/2014/main" id="{24544865-F4F3-489A-940A-3D76A3E82AB3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17">
              <a:extLst>
                <a:ext uri="{FF2B5EF4-FFF2-40B4-BE49-F238E27FC236}">
                  <a16:creationId xmlns="" xmlns:a16="http://schemas.microsoft.com/office/drawing/2014/main" id="{ED181E22-41D2-4029-A62A-6BE32F65DE34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05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B7372A7-C337-466D-910A-A31FF0D91270}"/>
              </a:ext>
            </a:extLst>
          </p:cNvPr>
          <p:cNvSpPr txBox="1"/>
          <p:nvPr/>
        </p:nvSpPr>
        <p:spPr>
          <a:xfrm>
            <a:off x="8844625" y="4759932"/>
            <a:ext cx="197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Conclusion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7233" y="743041"/>
            <a:ext cx="680392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88ED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 Procedures Can Be Described As Follow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188ED6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26682" y="743041"/>
            <a:ext cx="103238" cy="2248216"/>
          </a:xfrm>
          <a:prstGeom prst="rect">
            <a:avLst/>
          </a:prstGeom>
          <a:solidFill>
            <a:srgbClr val="4EB9C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19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1596719" y="237840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Data Investigation</a:t>
            </a:r>
            <a:r>
              <a:rPr lang="en-GB" sz="2400" dirty="0"/>
              <a:t>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F28F4C2-B7D6-4C3A-9CD6-76081D4F06FE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F6BB024-FEBE-485D-A008-2F24F737BBF2}"/>
              </a:ext>
            </a:extLst>
          </p:cNvPr>
          <p:cNvGrpSpPr/>
          <p:nvPr/>
        </p:nvGrpSpPr>
        <p:grpSpPr>
          <a:xfrm>
            <a:off x="243444" y="291332"/>
            <a:ext cx="1425040" cy="808511"/>
            <a:chOff x="1626919" y="3550723"/>
            <a:chExt cx="1425040" cy="808511"/>
          </a:xfrm>
          <a:solidFill>
            <a:schemeClr val="accent4">
              <a:lumMod val="75000"/>
            </a:schemeClr>
          </a:solidFill>
        </p:grpSpPr>
        <p:sp>
          <p:nvSpPr>
            <p:cNvPr id="9" name="Rounded Rectangle 15">
              <a:extLst>
                <a:ext uri="{FF2B5EF4-FFF2-40B4-BE49-F238E27FC236}">
                  <a16:creationId xmlns="" xmlns:a16="http://schemas.microsoft.com/office/drawing/2014/main" id="{F950EA2D-B514-46A4-9651-F91C4263F0B2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="" xmlns:a16="http://schemas.microsoft.com/office/drawing/2014/main" id="{749B62A6-7B93-47BA-94D9-373166C15DEA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="" xmlns:a16="http://schemas.microsoft.com/office/drawing/2014/main" id="{CFA58053-DB94-476D-8BC6-9A56EFB9C97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220082" y="857629"/>
            <a:ext cx="350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cap="all" dirty="0" smtClean="0">
                <a:solidFill>
                  <a:schemeClr val="accent4">
                    <a:lumMod val="50000"/>
                  </a:schemeClr>
                </a:solidFill>
              </a:rPr>
              <a:t>Employee attributes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664060" y="1319294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(Education)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840593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571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1596719" y="237840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Data Investigation</a:t>
            </a:r>
            <a:r>
              <a:rPr lang="en-GB" sz="2400" dirty="0"/>
              <a:t>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F28F4C2-B7D6-4C3A-9CD6-76081D4F06FE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F6BB024-FEBE-485D-A008-2F24F737BBF2}"/>
              </a:ext>
            </a:extLst>
          </p:cNvPr>
          <p:cNvGrpSpPr/>
          <p:nvPr/>
        </p:nvGrpSpPr>
        <p:grpSpPr>
          <a:xfrm>
            <a:off x="243444" y="291332"/>
            <a:ext cx="1425040" cy="808511"/>
            <a:chOff x="1626919" y="3550723"/>
            <a:chExt cx="1425040" cy="808511"/>
          </a:xfrm>
          <a:solidFill>
            <a:schemeClr val="accent4">
              <a:lumMod val="75000"/>
            </a:schemeClr>
          </a:solidFill>
        </p:grpSpPr>
        <p:sp>
          <p:nvSpPr>
            <p:cNvPr id="9" name="Rounded Rectangle 15">
              <a:extLst>
                <a:ext uri="{FF2B5EF4-FFF2-40B4-BE49-F238E27FC236}">
                  <a16:creationId xmlns="" xmlns:a16="http://schemas.microsoft.com/office/drawing/2014/main" id="{F950EA2D-B514-46A4-9651-F91C4263F0B2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="" xmlns:a16="http://schemas.microsoft.com/office/drawing/2014/main" id="{749B62A6-7B93-47BA-94D9-373166C15DEA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="" xmlns:a16="http://schemas.microsoft.com/office/drawing/2014/main" id="{CFA58053-DB94-476D-8BC6-9A56EFB9C97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220082" y="857629"/>
            <a:ext cx="350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cap="all" dirty="0" smtClean="0">
                <a:solidFill>
                  <a:schemeClr val="accent4">
                    <a:lumMod val="50000"/>
                  </a:schemeClr>
                </a:solidFill>
              </a:rPr>
              <a:t>Employee attributes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664060" y="1319294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(Region)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47" y="1742944"/>
            <a:ext cx="855345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867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1596719" y="237840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Data Investigation</a:t>
            </a:r>
            <a:r>
              <a:rPr lang="en-GB" sz="2400" dirty="0"/>
              <a:t>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F28F4C2-B7D6-4C3A-9CD6-76081D4F06FE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F6BB024-FEBE-485D-A008-2F24F737BBF2}"/>
              </a:ext>
            </a:extLst>
          </p:cNvPr>
          <p:cNvGrpSpPr/>
          <p:nvPr/>
        </p:nvGrpSpPr>
        <p:grpSpPr>
          <a:xfrm>
            <a:off x="243444" y="291332"/>
            <a:ext cx="1425040" cy="808511"/>
            <a:chOff x="1626919" y="3550723"/>
            <a:chExt cx="1425040" cy="808511"/>
          </a:xfrm>
          <a:solidFill>
            <a:schemeClr val="accent4">
              <a:lumMod val="75000"/>
            </a:schemeClr>
          </a:solidFill>
        </p:grpSpPr>
        <p:sp>
          <p:nvSpPr>
            <p:cNvPr id="9" name="Rounded Rectangle 15">
              <a:extLst>
                <a:ext uri="{FF2B5EF4-FFF2-40B4-BE49-F238E27FC236}">
                  <a16:creationId xmlns="" xmlns:a16="http://schemas.microsoft.com/office/drawing/2014/main" id="{F950EA2D-B514-46A4-9651-F91C4263F0B2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="" xmlns:a16="http://schemas.microsoft.com/office/drawing/2014/main" id="{749B62A6-7B93-47BA-94D9-373166C15DEA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="" xmlns:a16="http://schemas.microsoft.com/office/drawing/2014/main" id="{CFA58053-DB94-476D-8BC6-9A56EFB9C97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220082" y="857629"/>
            <a:ext cx="350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cap="all" dirty="0" smtClean="0">
                <a:solidFill>
                  <a:schemeClr val="accent4">
                    <a:lumMod val="50000"/>
                  </a:schemeClr>
                </a:solidFill>
              </a:rPr>
              <a:t>Employee attributes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664060" y="1319294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(Department)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840593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472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1596719" y="237840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Data Investigation</a:t>
            </a:r>
            <a:r>
              <a:rPr lang="en-GB" sz="2400" dirty="0"/>
              <a:t>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F28F4C2-B7D6-4C3A-9CD6-76081D4F06FE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F6BB024-FEBE-485D-A008-2F24F737BBF2}"/>
              </a:ext>
            </a:extLst>
          </p:cNvPr>
          <p:cNvGrpSpPr/>
          <p:nvPr/>
        </p:nvGrpSpPr>
        <p:grpSpPr>
          <a:xfrm>
            <a:off x="243444" y="291332"/>
            <a:ext cx="1425040" cy="808511"/>
            <a:chOff x="1626919" y="3550723"/>
            <a:chExt cx="1425040" cy="808511"/>
          </a:xfrm>
          <a:solidFill>
            <a:schemeClr val="accent4">
              <a:lumMod val="75000"/>
            </a:schemeClr>
          </a:solidFill>
        </p:grpSpPr>
        <p:sp>
          <p:nvSpPr>
            <p:cNvPr id="9" name="Rounded Rectangle 15">
              <a:extLst>
                <a:ext uri="{FF2B5EF4-FFF2-40B4-BE49-F238E27FC236}">
                  <a16:creationId xmlns="" xmlns:a16="http://schemas.microsoft.com/office/drawing/2014/main" id="{F950EA2D-B514-46A4-9651-F91C4263F0B2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="" xmlns:a16="http://schemas.microsoft.com/office/drawing/2014/main" id="{749B62A6-7B93-47BA-94D9-373166C15DEA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="" xmlns:a16="http://schemas.microsoft.com/office/drawing/2014/main" id="{CFA58053-DB94-476D-8BC6-9A56EFB9C97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220082" y="857629"/>
            <a:ext cx="380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cap="all" dirty="0" smtClean="0">
                <a:solidFill>
                  <a:schemeClr val="accent4">
                    <a:lumMod val="50000"/>
                  </a:schemeClr>
                </a:solidFill>
              </a:rPr>
              <a:t>Employee Performance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664060" y="1319294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(No of trainings)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80" y="1780959"/>
            <a:ext cx="86106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615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1596719" y="237840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Data Investigation</a:t>
            </a:r>
            <a:r>
              <a:rPr lang="en-GB" sz="2400" dirty="0"/>
              <a:t>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F28F4C2-B7D6-4C3A-9CD6-76081D4F06FE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F6BB024-FEBE-485D-A008-2F24F737BBF2}"/>
              </a:ext>
            </a:extLst>
          </p:cNvPr>
          <p:cNvGrpSpPr/>
          <p:nvPr/>
        </p:nvGrpSpPr>
        <p:grpSpPr>
          <a:xfrm>
            <a:off x="243444" y="291332"/>
            <a:ext cx="1425040" cy="808511"/>
            <a:chOff x="1626919" y="3550723"/>
            <a:chExt cx="1425040" cy="808511"/>
          </a:xfrm>
          <a:solidFill>
            <a:schemeClr val="accent4">
              <a:lumMod val="75000"/>
            </a:schemeClr>
          </a:solidFill>
        </p:grpSpPr>
        <p:sp>
          <p:nvSpPr>
            <p:cNvPr id="9" name="Rounded Rectangle 15">
              <a:extLst>
                <a:ext uri="{FF2B5EF4-FFF2-40B4-BE49-F238E27FC236}">
                  <a16:creationId xmlns="" xmlns:a16="http://schemas.microsoft.com/office/drawing/2014/main" id="{F950EA2D-B514-46A4-9651-F91C4263F0B2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="" xmlns:a16="http://schemas.microsoft.com/office/drawing/2014/main" id="{749B62A6-7B93-47BA-94D9-373166C15DEA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="" xmlns:a16="http://schemas.microsoft.com/office/drawing/2014/main" id="{CFA58053-DB94-476D-8BC6-9A56EFB9C97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220082" y="857629"/>
            <a:ext cx="380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cap="all" dirty="0" smtClean="0">
                <a:solidFill>
                  <a:schemeClr val="accent4">
                    <a:lumMod val="50000"/>
                  </a:schemeClr>
                </a:solidFill>
              </a:rPr>
              <a:t>Employee Performance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664060" y="1319294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(</a:t>
            </a:r>
            <a:r>
              <a:rPr lang="en-GB" sz="2400" dirty="0" err="1"/>
              <a:t>Avg</a:t>
            </a:r>
            <a:r>
              <a:rPr lang="en-GB" sz="2400" dirty="0"/>
              <a:t> training score)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1780959"/>
            <a:ext cx="85820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265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1596719" y="237840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Data Investigation</a:t>
            </a:r>
            <a:r>
              <a:rPr lang="en-GB" sz="2400" dirty="0"/>
              <a:t>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F28F4C2-B7D6-4C3A-9CD6-76081D4F06FE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F6BB024-FEBE-485D-A008-2F24F737BBF2}"/>
              </a:ext>
            </a:extLst>
          </p:cNvPr>
          <p:cNvGrpSpPr/>
          <p:nvPr/>
        </p:nvGrpSpPr>
        <p:grpSpPr>
          <a:xfrm>
            <a:off x="243444" y="291332"/>
            <a:ext cx="1425040" cy="808511"/>
            <a:chOff x="1626919" y="3550723"/>
            <a:chExt cx="1425040" cy="808511"/>
          </a:xfrm>
          <a:solidFill>
            <a:schemeClr val="accent4">
              <a:lumMod val="75000"/>
            </a:schemeClr>
          </a:solidFill>
        </p:grpSpPr>
        <p:sp>
          <p:nvSpPr>
            <p:cNvPr id="9" name="Rounded Rectangle 15">
              <a:extLst>
                <a:ext uri="{FF2B5EF4-FFF2-40B4-BE49-F238E27FC236}">
                  <a16:creationId xmlns="" xmlns:a16="http://schemas.microsoft.com/office/drawing/2014/main" id="{F950EA2D-B514-46A4-9651-F91C4263F0B2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="" xmlns:a16="http://schemas.microsoft.com/office/drawing/2014/main" id="{749B62A6-7B93-47BA-94D9-373166C15DEA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="" xmlns:a16="http://schemas.microsoft.com/office/drawing/2014/main" id="{CFA58053-DB94-476D-8BC6-9A56EFB9C97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220082" y="857629"/>
            <a:ext cx="380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cap="all" dirty="0" smtClean="0">
                <a:solidFill>
                  <a:schemeClr val="accent4">
                    <a:lumMod val="50000"/>
                  </a:schemeClr>
                </a:solidFill>
              </a:rPr>
              <a:t>Employee Performance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664060" y="1319294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(KPI)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780959"/>
            <a:ext cx="86106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051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1596719" y="237840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Data Investigation</a:t>
            </a:r>
            <a:r>
              <a:rPr lang="en-GB" sz="2400" dirty="0"/>
              <a:t>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F28F4C2-B7D6-4C3A-9CD6-76081D4F06FE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F6BB024-FEBE-485D-A008-2F24F737BBF2}"/>
              </a:ext>
            </a:extLst>
          </p:cNvPr>
          <p:cNvGrpSpPr/>
          <p:nvPr/>
        </p:nvGrpSpPr>
        <p:grpSpPr>
          <a:xfrm>
            <a:off x="243444" y="291332"/>
            <a:ext cx="1425040" cy="808511"/>
            <a:chOff x="1626919" y="3550723"/>
            <a:chExt cx="1425040" cy="808511"/>
          </a:xfrm>
          <a:solidFill>
            <a:schemeClr val="accent4">
              <a:lumMod val="75000"/>
            </a:schemeClr>
          </a:solidFill>
        </p:grpSpPr>
        <p:sp>
          <p:nvSpPr>
            <p:cNvPr id="9" name="Rounded Rectangle 15">
              <a:extLst>
                <a:ext uri="{FF2B5EF4-FFF2-40B4-BE49-F238E27FC236}">
                  <a16:creationId xmlns="" xmlns:a16="http://schemas.microsoft.com/office/drawing/2014/main" id="{F950EA2D-B514-46A4-9651-F91C4263F0B2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="" xmlns:a16="http://schemas.microsoft.com/office/drawing/2014/main" id="{749B62A6-7B93-47BA-94D9-373166C15DEA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="" xmlns:a16="http://schemas.microsoft.com/office/drawing/2014/main" id="{CFA58053-DB94-476D-8BC6-9A56EFB9C97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220082" y="857629"/>
            <a:ext cx="380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cap="all" dirty="0" smtClean="0">
                <a:solidFill>
                  <a:schemeClr val="accent4">
                    <a:lumMod val="50000"/>
                  </a:schemeClr>
                </a:solidFill>
              </a:rPr>
              <a:t>Employee Performance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664060" y="1319294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(</a:t>
            </a:r>
            <a:r>
              <a:rPr lang="en-US" sz="2400" dirty="0" smtClean="0"/>
              <a:t>Awards won?</a:t>
            </a:r>
            <a:r>
              <a:rPr lang="en-GB" sz="2400" dirty="0" smtClean="0"/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895345"/>
            <a:ext cx="86106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727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1596719" y="237840"/>
            <a:ext cx="26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Data Investigation</a:t>
            </a:r>
            <a:r>
              <a:rPr lang="en-GB" sz="2400" dirty="0"/>
              <a:t> 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F28F4C2-B7D6-4C3A-9CD6-76081D4F06FE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F6BB024-FEBE-485D-A008-2F24F737BBF2}"/>
              </a:ext>
            </a:extLst>
          </p:cNvPr>
          <p:cNvGrpSpPr/>
          <p:nvPr/>
        </p:nvGrpSpPr>
        <p:grpSpPr>
          <a:xfrm>
            <a:off x="243444" y="291332"/>
            <a:ext cx="1425040" cy="808511"/>
            <a:chOff x="1626919" y="3550723"/>
            <a:chExt cx="1425040" cy="808511"/>
          </a:xfrm>
          <a:solidFill>
            <a:schemeClr val="accent4">
              <a:lumMod val="75000"/>
            </a:schemeClr>
          </a:solidFill>
        </p:grpSpPr>
        <p:sp>
          <p:nvSpPr>
            <p:cNvPr id="9" name="Rounded Rectangle 15">
              <a:extLst>
                <a:ext uri="{FF2B5EF4-FFF2-40B4-BE49-F238E27FC236}">
                  <a16:creationId xmlns="" xmlns:a16="http://schemas.microsoft.com/office/drawing/2014/main" id="{F950EA2D-B514-46A4-9651-F91C4263F0B2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16">
              <a:extLst>
                <a:ext uri="{FF2B5EF4-FFF2-40B4-BE49-F238E27FC236}">
                  <a16:creationId xmlns="" xmlns:a16="http://schemas.microsoft.com/office/drawing/2014/main" id="{749B62A6-7B93-47BA-94D9-373166C15DEA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="" xmlns:a16="http://schemas.microsoft.com/office/drawing/2014/main" id="{CFA58053-DB94-476D-8BC6-9A56EFB9C970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EG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220082" y="857629"/>
            <a:ext cx="380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cap="all" dirty="0" smtClean="0">
                <a:solidFill>
                  <a:schemeClr val="accent4">
                    <a:lumMod val="50000"/>
                  </a:schemeClr>
                </a:solidFill>
              </a:rPr>
              <a:t>Employee Performance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D2FC604-8118-4D10-A4A8-21FD83139F64}"/>
              </a:ext>
            </a:extLst>
          </p:cNvPr>
          <p:cNvSpPr txBox="1"/>
          <p:nvPr/>
        </p:nvSpPr>
        <p:spPr>
          <a:xfrm>
            <a:off x="4531523" y="1319294"/>
            <a:ext cx="31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(</a:t>
            </a:r>
            <a:r>
              <a:rPr lang="en-US" sz="2400" dirty="0" smtClean="0"/>
              <a:t>Previous year rating</a:t>
            </a:r>
            <a:r>
              <a:rPr lang="en-GB" sz="2400" dirty="0" smtClean="0"/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78" y="1895344"/>
            <a:ext cx="86106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327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854B59E-1109-47B3-BEB6-319FA0DEE0C3}"/>
              </a:ext>
            </a:extLst>
          </p:cNvPr>
          <p:cNvSpPr/>
          <p:nvPr/>
        </p:nvSpPr>
        <p:spPr>
          <a:xfrm>
            <a:off x="0" y="6468273"/>
            <a:ext cx="12192000" cy="42333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20BF1A3A-0613-4D4F-9618-474B3C346918}"/>
              </a:ext>
            </a:extLst>
          </p:cNvPr>
          <p:cNvGrpSpPr/>
          <p:nvPr/>
        </p:nvGrpSpPr>
        <p:grpSpPr>
          <a:xfrm>
            <a:off x="150266" y="164888"/>
            <a:ext cx="1527677" cy="866743"/>
            <a:chOff x="1626919" y="3550723"/>
            <a:chExt cx="1425040" cy="808511"/>
          </a:xfrm>
          <a:solidFill>
            <a:schemeClr val="accent4"/>
          </a:solidFill>
        </p:grpSpPr>
        <p:sp>
          <p:nvSpPr>
            <p:cNvPr id="15" name="Rounded Rectangle 15">
              <a:extLst>
                <a:ext uri="{FF2B5EF4-FFF2-40B4-BE49-F238E27FC236}">
                  <a16:creationId xmlns="" xmlns:a16="http://schemas.microsoft.com/office/drawing/2014/main" id="{A5F08CDB-CE32-4C1D-91C8-41C150A19A30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16">
              <a:extLst>
                <a:ext uri="{FF2B5EF4-FFF2-40B4-BE49-F238E27FC236}">
                  <a16:creationId xmlns="" xmlns:a16="http://schemas.microsoft.com/office/drawing/2014/main" id="{CF20E602-0843-480D-8201-ABF9C0762850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7">
              <a:extLst>
                <a:ext uri="{FF2B5EF4-FFF2-40B4-BE49-F238E27FC236}">
                  <a16:creationId xmlns="" xmlns:a16="http://schemas.microsoft.com/office/drawing/2014/main" id="{25DA3E9A-AC49-46FA-A513-F1103A926586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05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AEBA136-F0A2-4FC4-A0C4-0A54B9240F2C}"/>
              </a:ext>
            </a:extLst>
          </p:cNvPr>
          <p:cNvSpPr txBox="1"/>
          <p:nvPr/>
        </p:nvSpPr>
        <p:spPr>
          <a:xfrm>
            <a:off x="3140888" y="2641929"/>
            <a:ext cx="30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Conclusion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20181" y="1902542"/>
            <a:ext cx="103238" cy="2248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7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854B59E-1109-47B3-BEB6-319FA0DEE0C3}"/>
              </a:ext>
            </a:extLst>
          </p:cNvPr>
          <p:cNvSpPr/>
          <p:nvPr/>
        </p:nvSpPr>
        <p:spPr>
          <a:xfrm>
            <a:off x="0" y="6468273"/>
            <a:ext cx="12192000" cy="42333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0BF1A3A-0613-4D4F-9618-474B3C346918}"/>
              </a:ext>
            </a:extLst>
          </p:cNvPr>
          <p:cNvGrpSpPr/>
          <p:nvPr/>
        </p:nvGrpSpPr>
        <p:grpSpPr>
          <a:xfrm>
            <a:off x="150266" y="164888"/>
            <a:ext cx="1527677" cy="866743"/>
            <a:chOff x="1626919" y="3550723"/>
            <a:chExt cx="1425040" cy="808511"/>
          </a:xfrm>
          <a:solidFill>
            <a:schemeClr val="accent4"/>
          </a:solidFill>
        </p:grpSpPr>
        <p:sp>
          <p:nvSpPr>
            <p:cNvPr id="10" name="Rounded Rectangle 15">
              <a:extLst>
                <a:ext uri="{FF2B5EF4-FFF2-40B4-BE49-F238E27FC236}">
                  <a16:creationId xmlns="" xmlns:a16="http://schemas.microsoft.com/office/drawing/2014/main" id="{A5F08CDB-CE32-4C1D-91C8-41C150A19A30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CF20E602-0843-480D-8201-ABF9C0762850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7">
              <a:extLst>
                <a:ext uri="{FF2B5EF4-FFF2-40B4-BE49-F238E27FC236}">
                  <a16:creationId xmlns="" xmlns:a16="http://schemas.microsoft.com/office/drawing/2014/main" id="{25DA3E9A-AC49-46FA-A513-F1103A926586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05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5B710A1-1208-4B2A-9A00-012AAEADD0F4}"/>
              </a:ext>
            </a:extLst>
          </p:cNvPr>
          <p:cNvSpPr txBox="1"/>
          <p:nvPr/>
        </p:nvSpPr>
        <p:spPr>
          <a:xfrm>
            <a:off x="1145373" y="268574"/>
            <a:ext cx="331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D4596F6-1219-41A8-8FB6-BADC90AE9779}"/>
              </a:ext>
            </a:extLst>
          </p:cNvPr>
          <p:cNvSpPr txBox="1"/>
          <p:nvPr/>
        </p:nvSpPr>
        <p:spPr>
          <a:xfrm>
            <a:off x="2067338" y="1354588"/>
            <a:ext cx="89352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/>
              <a:t>Employees get promoted based o</a:t>
            </a:r>
            <a:r>
              <a:rPr lang="en-US" sz="2400" b="1" dirty="0" smtClean="0"/>
              <a:t>n attributes or performance ?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839" y="2513939"/>
            <a:ext cx="6417655" cy="38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D4596F6-1219-41A8-8FB6-BADC90AE9779}"/>
              </a:ext>
            </a:extLst>
          </p:cNvPr>
          <p:cNvSpPr txBox="1"/>
          <p:nvPr/>
        </p:nvSpPr>
        <p:spPr>
          <a:xfrm>
            <a:off x="259595" y="2987910"/>
            <a:ext cx="89352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can come to a conclusion after the analysis that the majority of the</a:t>
            </a:r>
          </a:p>
          <a:p>
            <a:r>
              <a:rPr lang="en-US" dirty="0" smtClean="0"/>
              <a:t>employees get promoted based on their high performance regardless of the</a:t>
            </a:r>
          </a:p>
          <a:p>
            <a:r>
              <a:rPr lang="en-US" dirty="0" smtClean="0"/>
              <a:t>employee attributes.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89735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F28F4C2-B7D6-4C3A-9CD6-76081D4F06FE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EA3D15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EBA136-F0A2-4FC4-A0C4-0A54B9240F2C}"/>
              </a:ext>
            </a:extLst>
          </p:cNvPr>
          <p:cNvSpPr txBox="1"/>
          <p:nvPr/>
        </p:nvSpPr>
        <p:spPr>
          <a:xfrm>
            <a:off x="3230340" y="2641929"/>
            <a:ext cx="459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INTRODUCTION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0204" y="117414"/>
            <a:ext cx="1425040" cy="808511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14" name="Rounded Rectangle 13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01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920181" y="1902542"/>
            <a:ext cx="103238" cy="2248216"/>
          </a:xfrm>
          <a:prstGeom prst="rect">
            <a:avLst/>
          </a:prstGeom>
          <a:solidFill>
            <a:srgbClr val="EA3D15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84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854B59E-1109-47B3-BEB6-319FA0DEE0C3}"/>
              </a:ext>
            </a:extLst>
          </p:cNvPr>
          <p:cNvSpPr/>
          <p:nvPr/>
        </p:nvSpPr>
        <p:spPr>
          <a:xfrm>
            <a:off x="0" y="6468273"/>
            <a:ext cx="12192000" cy="42333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C77241A-5BC6-45EF-8E00-83D9EC7F9EE1}"/>
              </a:ext>
            </a:extLst>
          </p:cNvPr>
          <p:cNvSpPr txBox="1"/>
          <p:nvPr/>
        </p:nvSpPr>
        <p:spPr>
          <a:xfrm>
            <a:off x="3262981" y="2239622"/>
            <a:ext cx="5800819" cy="14465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800" b="1" dirty="0" smtClean="0"/>
              <a:t>THANK YOU</a:t>
            </a:r>
            <a:endParaRPr lang="ar-EG" sz="8800" b="1" dirty="0"/>
          </a:p>
        </p:txBody>
      </p:sp>
    </p:spTree>
    <p:extLst>
      <p:ext uri="{BB962C8B-B14F-4D97-AF65-F5344CB8AC3E}">
        <p14:creationId xmlns:p14="http://schemas.microsoft.com/office/powerpoint/2010/main" val="86042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EBA136-F0A2-4FC4-A0C4-0A54B9240F2C}"/>
              </a:ext>
            </a:extLst>
          </p:cNvPr>
          <p:cNvSpPr txBox="1"/>
          <p:nvPr/>
        </p:nvSpPr>
        <p:spPr>
          <a:xfrm>
            <a:off x="1336485" y="0"/>
            <a:ext cx="534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0204" y="98128"/>
            <a:ext cx="1425040" cy="808511"/>
            <a:chOff x="1626919" y="3550723"/>
            <a:chExt cx="1425040" cy="808511"/>
          </a:xfrm>
          <a:solidFill>
            <a:schemeClr val="accent1"/>
          </a:solidFill>
        </p:grpSpPr>
        <p:sp>
          <p:nvSpPr>
            <p:cNvPr id="14" name="Rounded Rectangle 13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01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14093" y="1668657"/>
            <a:ext cx="63062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9426" y="1753998"/>
            <a:ext cx="120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62425" y="2105360"/>
            <a:ext cx="934465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60325" indent="-60325"/>
            <a:r>
              <a:rPr lang="en-US" dirty="0"/>
              <a:t> </a:t>
            </a:r>
            <a:r>
              <a:rPr lang="en-US" sz="2000" dirty="0" smtClean="0"/>
              <a:t>This </a:t>
            </a:r>
            <a:r>
              <a:rPr lang="en-US" sz="2000" dirty="0"/>
              <a:t>is the HR datasets, every year around 5% of its employees </a:t>
            </a:r>
            <a:r>
              <a:rPr lang="en-US" sz="2000" dirty="0" smtClean="0"/>
              <a:t>get promoted </a:t>
            </a:r>
            <a:r>
              <a:rPr lang="en-US" sz="2000" dirty="0"/>
              <a:t>in the company, so </a:t>
            </a:r>
            <a:r>
              <a:rPr lang="en-US" sz="2000" dirty="0" smtClean="0"/>
              <a:t>we need to analyze reasons of these promotions from our dataset.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27347" y="3540504"/>
            <a:ext cx="63062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22680" y="3625845"/>
            <a:ext cx="1178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75679" y="3798305"/>
            <a:ext cx="934465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sz="2000" dirty="0" smtClean="0"/>
          </a:p>
          <a:p>
            <a:pPr marL="60325" indent="-60325"/>
            <a:r>
              <a:rPr lang="en-US" sz="2000" dirty="0"/>
              <a:t>Develop a predictive classifier to predict employee’s promotion on the target variable </a:t>
            </a:r>
            <a:r>
              <a:rPr lang="en-US" sz="2000" b="1" dirty="0" err="1"/>
              <a:t>is_promoted</a:t>
            </a:r>
            <a:r>
              <a:rPr lang="en-US" sz="2000" b="1" dirty="0"/>
              <a:t> </a:t>
            </a:r>
            <a:r>
              <a:rPr lang="en-US" sz="2000" dirty="0"/>
              <a:t>(1 - 0). 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22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8CBBAC42-4368-40F8-A405-BDB26AE2932C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AEBA136-F0A2-4FC4-A0C4-0A54B9240F2C}"/>
              </a:ext>
            </a:extLst>
          </p:cNvPr>
          <p:cNvSpPr txBox="1"/>
          <p:nvPr/>
        </p:nvSpPr>
        <p:spPr>
          <a:xfrm>
            <a:off x="3140887" y="2641929"/>
            <a:ext cx="585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Data Understanding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20181" y="1902542"/>
            <a:ext cx="103238" cy="224821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3ADE25F1-E4B8-47CB-903D-57476B4C6FB3}"/>
              </a:ext>
            </a:extLst>
          </p:cNvPr>
          <p:cNvGrpSpPr/>
          <p:nvPr/>
        </p:nvGrpSpPr>
        <p:grpSpPr>
          <a:xfrm>
            <a:off x="142506" y="224974"/>
            <a:ext cx="1425040" cy="808511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22" name="Rounded Rectangle 11">
              <a:extLst>
                <a:ext uri="{FF2B5EF4-FFF2-40B4-BE49-F238E27FC236}">
                  <a16:creationId xmlns="" xmlns:a16="http://schemas.microsoft.com/office/drawing/2014/main" id="{FD8B41D0-E27F-48CA-AFE3-B4D20AB29658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12">
              <a:extLst>
                <a:ext uri="{FF2B5EF4-FFF2-40B4-BE49-F238E27FC236}">
                  <a16:creationId xmlns="" xmlns:a16="http://schemas.microsoft.com/office/drawing/2014/main" id="{E00A5D85-9C2A-4F0A-A18B-6C66D3F5087B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13">
              <a:extLst>
                <a:ext uri="{FF2B5EF4-FFF2-40B4-BE49-F238E27FC236}">
                  <a16:creationId xmlns="" xmlns:a16="http://schemas.microsoft.com/office/drawing/2014/main" id="{01B4CBA4-C2A0-4855-9A79-EAE4DC6C34F5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8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ADE25F1-E4B8-47CB-903D-57476B4C6FB3}"/>
              </a:ext>
            </a:extLst>
          </p:cNvPr>
          <p:cNvGrpSpPr/>
          <p:nvPr/>
        </p:nvGrpSpPr>
        <p:grpSpPr>
          <a:xfrm>
            <a:off x="142506" y="224974"/>
            <a:ext cx="1425040" cy="808511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9" name="Rounded Rectangle 11">
              <a:extLst>
                <a:ext uri="{FF2B5EF4-FFF2-40B4-BE49-F238E27FC236}">
                  <a16:creationId xmlns="" xmlns:a16="http://schemas.microsoft.com/office/drawing/2014/main" id="{FD8B41D0-E27F-48CA-AFE3-B4D20AB29658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12">
              <a:extLst>
                <a:ext uri="{FF2B5EF4-FFF2-40B4-BE49-F238E27FC236}">
                  <a16:creationId xmlns="" xmlns:a16="http://schemas.microsoft.com/office/drawing/2014/main" id="{E00A5D85-9C2A-4F0A-A18B-6C66D3F5087B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3">
              <a:extLst>
                <a:ext uri="{FF2B5EF4-FFF2-40B4-BE49-F238E27FC236}">
                  <a16:creationId xmlns="" xmlns:a16="http://schemas.microsoft.com/office/drawing/2014/main" id="{01B4CBA4-C2A0-4855-9A79-EAE4DC6C34F5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CF0539E-858B-49E6-8B4E-742A83C16967}"/>
              </a:ext>
            </a:extLst>
          </p:cNvPr>
          <p:cNvSpPr txBox="1"/>
          <p:nvPr/>
        </p:nvSpPr>
        <p:spPr>
          <a:xfrm>
            <a:off x="1888179" y="423379"/>
            <a:ext cx="2803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Data Understanding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C7A5773-3D4C-49E3-AAD7-B8AA091A2926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4093" y="1430121"/>
            <a:ext cx="63062" cy="599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9426" y="1515462"/>
            <a:ext cx="1054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62425" y="1866824"/>
            <a:ext cx="9344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60325" indent="-60325"/>
            <a:r>
              <a:rPr lang="en-US" dirty="0" err="1" smtClean="0"/>
              <a:t>Kaggle</a:t>
            </a:r>
            <a:r>
              <a:rPr lang="en-US" dirty="0" smtClean="0"/>
              <a:t> Website and here is the link of the dataset :</a:t>
            </a:r>
          </a:p>
          <a:p>
            <a:pPr marL="60325" indent="-60325"/>
            <a:r>
              <a:rPr lang="en-US" dirty="0">
                <a:hlinkClick r:id="rId3"/>
              </a:rPr>
              <a:t>https://www.kaggle.com/datasets/shivan118/hranalysis?select=train.csv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27347" y="3301968"/>
            <a:ext cx="63062" cy="599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22680" y="3387309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the dataset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75679" y="3559769"/>
            <a:ext cx="934465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The dataset consists of  (54808) rows and (14) columns.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The dataset include numerical and categorical features.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The business Problem is a classification problem.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ADE25F1-E4B8-47CB-903D-57476B4C6FB3}"/>
              </a:ext>
            </a:extLst>
          </p:cNvPr>
          <p:cNvGrpSpPr/>
          <p:nvPr/>
        </p:nvGrpSpPr>
        <p:grpSpPr>
          <a:xfrm>
            <a:off x="142506" y="224974"/>
            <a:ext cx="1425040" cy="808511"/>
            <a:chOff x="1626919" y="3550723"/>
            <a:chExt cx="1425040" cy="808511"/>
          </a:xfrm>
          <a:solidFill>
            <a:schemeClr val="accent3"/>
          </a:solidFill>
        </p:grpSpPr>
        <p:sp>
          <p:nvSpPr>
            <p:cNvPr id="9" name="Rounded Rectangle 11">
              <a:extLst>
                <a:ext uri="{FF2B5EF4-FFF2-40B4-BE49-F238E27FC236}">
                  <a16:creationId xmlns="" xmlns:a16="http://schemas.microsoft.com/office/drawing/2014/main" id="{FD8B41D0-E27F-48CA-AFE3-B4D20AB29658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12">
              <a:extLst>
                <a:ext uri="{FF2B5EF4-FFF2-40B4-BE49-F238E27FC236}">
                  <a16:creationId xmlns="" xmlns:a16="http://schemas.microsoft.com/office/drawing/2014/main" id="{E00A5D85-9C2A-4F0A-A18B-6C66D3F5087B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3">
              <a:extLst>
                <a:ext uri="{FF2B5EF4-FFF2-40B4-BE49-F238E27FC236}">
                  <a16:creationId xmlns="" xmlns:a16="http://schemas.microsoft.com/office/drawing/2014/main" id="{01B4CBA4-C2A0-4855-9A79-EAE4DC6C34F5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CF0539E-858B-49E6-8B4E-742A83C16967}"/>
              </a:ext>
            </a:extLst>
          </p:cNvPr>
          <p:cNvSpPr txBox="1"/>
          <p:nvPr/>
        </p:nvSpPr>
        <p:spPr>
          <a:xfrm>
            <a:off x="1888179" y="423379"/>
            <a:ext cx="2803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Data Understanding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C7A5773-3D4C-49E3-AAD7-B8AA091A2926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4093" y="1430121"/>
            <a:ext cx="63062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9426" y="1515462"/>
            <a:ext cx="2056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Problems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23" y="3194448"/>
            <a:ext cx="4015477" cy="349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9492975" y="2994393"/>
            <a:ext cx="1666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Imbalanced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09198" y="2994393"/>
            <a:ext cx="19376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Missing Values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0801" y="2994393"/>
            <a:ext cx="19376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Outliers</a:t>
            </a: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467" y="3053553"/>
            <a:ext cx="3790924" cy="362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2" y="3146374"/>
            <a:ext cx="4070000" cy="359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0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22C0BF7-9195-453C-BBB1-84DF8B64B577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4EB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9286"/>
            <a:ext cx="1425040" cy="808511"/>
            <a:chOff x="1626919" y="3550723"/>
            <a:chExt cx="1425040" cy="808511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AEBA136-F0A2-4FC4-A0C4-0A54B9240F2C}"/>
              </a:ext>
            </a:extLst>
          </p:cNvPr>
          <p:cNvSpPr txBox="1"/>
          <p:nvPr/>
        </p:nvSpPr>
        <p:spPr>
          <a:xfrm>
            <a:off x="3140887" y="2641929"/>
            <a:ext cx="585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Univariate</a:t>
            </a:r>
            <a:r>
              <a:rPr kumimoji="0" lang="en-GB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Analysis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20181" y="1902542"/>
            <a:ext cx="103238" cy="2248216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20181" y="1902542"/>
            <a:ext cx="103238" cy="2248216"/>
          </a:xfrm>
          <a:prstGeom prst="rect">
            <a:avLst/>
          </a:prstGeom>
          <a:solidFill>
            <a:srgbClr val="4EB9C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8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22C0BF7-9195-453C-BBB1-84DF8B64B577}"/>
              </a:ext>
            </a:extLst>
          </p:cNvPr>
          <p:cNvSpPr/>
          <p:nvPr/>
        </p:nvSpPr>
        <p:spPr>
          <a:xfrm>
            <a:off x="0" y="6476870"/>
            <a:ext cx="12192000" cy="423333"/>
          </a:xfrm>
          <a:prstGeom prst="rect">
            <a:avLst/>
          </a:prstGeom>
          <a:solidFill>
            <a:srgbClr val="4EB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8963" y="98798"/>
            <a:ext cx="1425040" cy="808511"/>
            <a:chOff x="1626919" y="3550723"/>
            <a:chExt cx="1425040" cy="808511"/>
          </a:xfrm>
          <a:solidFill>
            <a:schemeClr val="accent5"/>
          </a:solidFill>
        </p:grpSpPr>
        <p:sp>
          <p:nvSpPr>
            <p:cNvPr id="16" name="Rounded Rectangle 15"/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03</a:t>
              </a: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0" y="1649564"/>
            <a:ext cx="5127944" cy="438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AEBA136-F0A2-4FC4-A0C4-0A54B9240F2C}"/>
              </a:ext>
            </a:extLst>
          </p:cNvPr>
          <p:cNvSpPr txBox="1"/>
          <p:nvPr/>
        </p:nvSpPr>
        <p:spPr>
          <a:xfrm>
            <a:off x="1749286" y="379594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400" u="sng" dirty="0" err="1">
                <a:solidFill>
                  <a:prstClr val="black"/>
                </a:solidFill>
                <a:latin typeface="Calibri" panose="020F0502020204030204"/>
              </a:rPr>
              <a:t>Univariate</a:t>
            </a:r>
            <a:r>
              <a:rPr lang="en-GB" sz="2400" u="sng" dirty="0">
                <a:solidFill>
                  <a:prstClr val="black"/>
                </a:solidFill>
                <a:latin typeface="Calibri" panose="020F0502020204030204"/>
              </a:rPr>
              <a:t> Analysis</a:t>
            </a:r>
            <a:endParaRPr lang="en-US" sz="2400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39705" y="1125836"/>
            <a:ext cx="1666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Department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17" y="1649564"/>
            <a:ext cx="5695122" cy="455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8299153" y="1125836"/>
            <a:ext cx="1500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332854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onde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</TotalTime>
  <Words>372</Words>
  <Application>Microsoft Office PowerPoint</Application>
  <PresentationFormat>Custom</PresentationFormat>
  <Paragraphs>157</Paragraphs>
  <Slides>30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lenovo</cp:lastModifiedBy>
  <cp:revision>187</cp:revision>
  <dcterms:created xsi:type="dcterms:W3CDTF">2015-06-19T07:08:12Z</dcterms:created>
  <dcterms:modified xsi:type="dcterms:W3CDTF">2022-10-07T17:31:18Z</dcterms:modified>
  <cp:category>Presentations, Business Presentations, Free PowerPoint Templates</cp:category>
  <cp:contentStatus>Template</cp:contentStatus>
</cp:coreProperties>
</file>