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7A173-A837-4F0A-82AE-12A14EFF5A5D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59DB0-99FD-461B-A2C7-0F7FE5EB7E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79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59DB0-99FD-461B-A2C7-0F7FE5EB7EB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945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D8D9-7358-275E-2C5E-497A0E890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229FA-0503-58F9-3170-963547E48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40EE-45E0-1E03-ED42-BBFA942E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039-9296-4A9A-A84F-539A949FB23A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1E7B0-3088-4920-D464-9AEAF68F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F34E-C04D-890F-3800-9109FD23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A1E6-3541-43CA-8EA1-30211CDE4F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756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4BE7-FD69-E805-AE81-50576C7E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DBCAD-A2DE-5E8D-62A5-DB806E05B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629D-5C52-12DD-F818-A36E741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039-9296-4A9A-A84F-539A949FB23A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A02E3-4591-DB49-8D13-CF6E8906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5743-DA58-227E-EEE5-80E3AE38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A1E6-3541-43CA-8EA1-30211CDE4F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350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A7FBC-81A9-57D6-8F58-4AE9D82DC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E8923-8A58-9C18-A504-8A943B8A1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CF56-8DF4-AD6D-E84A-18D40BB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039-9296-4A9A-A84F-539A949FB23A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A938-FCBD-9893-0045-C8058942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959C-25C4-8252-536E-15039545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A1E6-3541-43CA-8EA1-30211CDE4F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360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57D0-30BB-81BB-1C1E-AA64DD7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7D65-EAB2-2B0D-1BAF-36BC4665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8C60-E752-F192-F4BD-2E6A1CD3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039-9296-4A9A-A84F-539A949FB23A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33C7-2E87-14BB-2C08-577B94FA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F9475-8DDD-1197-A976-BF22B3FA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A1E6-3541-43CA-8EA1-30211CDE4F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92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2893-878D-0F61-220C-5EF7B613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AF0A-DAEC-1F0E-4584-8971051CF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0C78-CBD5-8CAA-4379-45A0DEC3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039-9296-4A9A-A84F-539A949FB23A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CE16-6E60-4449-32EC-348CB141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A0F7-0D04-71E0-2893-95527853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A1E6-3541-43CA-8EA1-30211CDE4F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585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777E-F48F-9878-36B9-DE938D29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1697-E757-C3C5-7BAA-54F4C7BE3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5BB35-BC2C-F50F-0864-E05037AFB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3E6C8-6406-F907-F863-705AF3E7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039-9296-4A9A-A84F-539A949FB23A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CE0D1-5AB0-CD43-6934-F0DB4063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D58AC-AD1C-152E-0921-A80BEFAA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A1E6-3541-43CA-8EA1-30211CDE4F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0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AAB0-2E94-8A38-BF0D-0588FEA3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6336-3B4A-7224-7FE5-024BCDB31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74004-C39D-D015-C6A0-49EDC7F84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A6E37-6BC0-7CCD-0448-A46875C42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B0B5-AC77-DA5C-6F31-2B2A728B5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F3E17-A889-0F57-60FD-64A93A36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039-9296-4A9A-A84F-539A949FB23A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28386-CABB-50F0-C819-77DF314C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0045D-5F77-FBF5-5F29-01A9440E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A1E6-3541-43CA-8EA1-30211CDE4F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403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EA75-C20C-DA12-5BAF-3FB3308D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99BA2-E279-B880-1854-5FB35722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039-9296-4A9A-A84F-539A949FB23A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02C53-3428-F1C4-6190-73220FC7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0B04B-015C-D821-F618-1D12F5E6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A1E6-3541-43CA-8EA1-30211CDE4F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560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A4B39-E72A-D0CB-76AF-0988D76E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039-9296-4A9A-A84F-539A949FB23A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7C38A-C9C2-D2A9-5163-D5653FF0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24C0-DBE1-8CC7-CEFA-63121DC9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A1E6-3541-43CA-8EA1-30211CDE4F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269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F2C3-42BA-4931-139B-6E107534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8DA-D986-D776-29D8-DC98C214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BEF4A-55E5-E83E-D89E-5F6BF73BF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A4E56-3F2A-C71C-C8A4-7BEBA514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039-9296-4A9A-A84F-539A949FB23A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8B9FB-A622-24B5-C7B9-7DC79610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3CC4-D8CF-1722-DE98-D53CFC24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A1E6-3541-43CA-8EA1-30211CDE4F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18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6CEB-9091-2E95-4069-4EAF6674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7C152-1E0A-8397-C41B-4114F0736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8CEFF-8DEC-FA48-8B76-6D4E030CC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DC15-D415-1AEA-964F-A32921C6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039-9296-4A9A-A84F-539A949FB23A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9A352-C5D1-B94C-BA36-5F72FDF4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FE2FD-8F8C-5DC5-ABE6-F6123329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A1E6-3541-43CA-8EA1-30211CDE4F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519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36C0A-E788-706A-F71B-97EFFA07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181A7-5A82-7469-D3CA-B1C6B909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A9925-F453-F850-1D08-E31CB3F20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E9039-9296-4A9A-A84F-539A949FB23A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83CCE-12BD-19FE-83BA-5C18B1C77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7045-AF0E-762A-D42B-2B1C6E53C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9A1E6-3541-43CA-8EA1-30211CDE4F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13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9FB0-D360-7348-183C-5EE48F6F6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BE3EF-3D15-041F-7C64-EB9F75563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01" b="1" dirty="0">
                <a:latin typeface="Aptos" panose="020B0004020202020204" pitchFamily="34" charset="0"/>
              </a:rPr>
              <a:t>Mohab Mohamed , 221002016</a:t>
            </a:r>
            <a:endParaRPr lang="en-US" b="1" dirty="0">
              <a:latin typeface="Aptos" panose="020B0004020202020204" pitchFamily="34" charset="0"/>
            </a:endParaRPr>
          </a:p>
          <a:p>
            <a:r>
              <a:rPr lang="en-001" b="1" dirty="0">
                <a:latin typeface="Aptos" panose="020B0004020202020204" pitchFamily="34" charset="0"/>
              </a:rPr>
              <a:t> Yousef Abdallah</a:t>
            </a:r>
            <a:r>
              <a:rPr lang="en-US" b="1" dirty="0">
                <a:latin typeface="Aptos" panose="020B0004020202020204" pitchFamily="34" charset="0"/>
              </a:rPr>
              <a:t> </a:t>
            </a:r>
            <a:r>
              <a:rPr lang="en-001" b="1" dirty="0">
                <a:latin typeface="Aptos" panose="020B0004020202020204" pitchFamily="34" charset="0"/>
              </a:rPr>
              <a:t>, 221002152</a:t>
            </a:r>
            <a:endParaRPr lang="en-US" b="1" dirty="0">
              <a:latin typeface="Aptos" panose="020B0004020202020204" pitchFamily="34" charset="0"/>
            </a:endParaRPr>
          </a:p>
          <a:p>
            <a:r>
              <a:rPr lang="en-US" b="1" dirty="0">
                <a:latin typeface="Aptos" panose="020B0004020202020204" pitchFamily="34" charset="0"/>
              </a:rPr>
              <a:t>E</a:t>
            </a:r>
            <a:r>
              <a:rPr lang="en-001" b="1" dirty="0">
                <a:latin typeface="Aptos" panose="020B0004020202020204" pitchFamily="34" charset="0"/>
              </a:rPr>
              <a:t>ng</a:t>
            </a:r>
            <a:r>
              <a:rPr lang="en-US" b="1" dirty="0">
                <a:latin typeface="Aptos" panose="020B0004020202020204" pitchFamily="34" charset="0"/>
              </a:rPr>
              <a:t> </a:t>
            </a:r>
            <a:r>
              <a:rPr lang="en-001" b="1" dirty="0">
                <a:latin typeface="Aptos" panose="020B0004020202020204" pitchFamily="34" charset="0"/>
              </a:rPr>
              <a:t>Hady Yaser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680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2DB1-4E83-3D9F-A783-C74F6B85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F4C7-B9DD-B832-0DAE-4C4AFD89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compare the performance of two deep learning architectures  </a:t>
            </a:r>
            <a:r>
              <a:rPr lang="en-GB" b="1" dirty="0"/>
              <a:t>U-Net</a:t>
            </a:r>
            <a:r>
              <a:rPr lang="en-GB" dirty="0"/>
              <a:t> and </a:t>
            </a:r>
            <a:r>
              <a:rPr lang="en-GB" b="1" dirty="0" err="1"/>
              <a:t>EfficientNet</a:t>
            </a:r>
            <a:r>
              <a:rPr lang="en-GB" b="1" dirty="0"/>
              <a:t>-based segmentation</a:t>
            </a:r>
            <a:r>
              <a:rPr lang="en-GB" dirty="0"/>
              <a:t>  for </a:t>
            </a:r>
            <a:r>
              <a:rPr lang="en-GB" b="1" dirty="0"/>
              <a:t>semantic segmentation</a:t>
            </a:r>
            <a:r>
              <a:rPr lang="en-GB" dirty="0"/>
              <a:t> tasks using the </a:t>
            </a:r>
            <a:r>
              <a:rPr lang="en-GB" b="1" dirty="0" err="1"/>
              <a:t>CamVid</a:t>
            </a:r>
            <a:r>
              <a:rPr lang="en-GB" b="1" dirty="0"/>
              <a:t> dataset</a:t>
            </a:r>
            <a:r>
              <a:rPr lang="en-GB" dirty="0"/>
              <a:t>, a benchmark for road scene understanding.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9103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487A-387F-7BE3-4AA8-C39279C0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b="1" dirty="0"/>
              <a:t>📂 </a:t>
            </a:r>
            <a:r>
              <a:rPr lang="en-US" b="1" dirty="0"/>
              <a:t>Dataset: </a:t>
            </a:r>
            <a:r>
              <a:rPr lang="en-US" b="1" dirty="0" err="1"/>
              <a:t>CamVid</a:t>
            </a:r>
            <a:r>
              <a:rPr lang="en-US" b="1"/>
              <a:t>:</a:t>
            </a:r>
            <a:endParaRPr lang="LID4096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C769FA-E98A-A5D8-A292-7D302509B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4060"/>
            <a:ext cx="10639516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CamVid dataset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images and pixel-level annotated labels for road scenes.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Contains: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train/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Input RGB images.</a:t>
            </a:r>
            <a:endParaRPr kumimoji="0" lang="LID4096" altLang="LID4096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trainannot/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Corresponding segmentation masks.</a:t>
            </a: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pixel in the mask image represents a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class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building, car, pedestrian, road,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focused on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semantic classes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57576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DACE-FB3F-5910-83BA-7033ACBB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🧹 Preprocessing Steps: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4881-3EB9-803F-DB3A-9E017E40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Resizing</a:t>
            </a:r>
            <a:r>
              <a:rPr lang="en-GB" dirty="0"/>
              <a:t> all images and masks to 128×128 resolution.</a:t>
            </a:r>
          </a:p>
          <a:p>
            <a:r>
              <a:rPr lang="en-GB" b="1" dirty="0"/>
              <a:t>Normalizing</a:t>
            </a:r>
            <a:r>
              <a:rPr lang="en-GB" dirty="0"/>
              <a:t> image pixel values to range [0, 1].</a:t>
            </a:r>
          </a:p>
          <a:p>
            <a:r>
              <a:rPr lang="en-GB" b="1" dirty="0"/>
              <a:t>One-hot encoding</a:t>
            </a:r>
            <a:r>
              <a:rPr lang="en-GB" dirty="0"/>
              <a:t> the segmentation masks to support multi-class classification.</a:t>
            </a:r>
          </a:p>
          <a:p>
            <a:r>
              <a:rPr lang="en-GB" b="1" dirty="0"/>
              <a:t>Splitting</a:t>
            </a:r>
            <a:r>
              <a:rPr lang="en-GB" dirty="0"/>
              <a:t> the data into:</a:t>
            </a:r>
          </a:p>
          <a:p>
            <a:pPr lvl="1"/>
            <a:r>
              <a:rPr lang="en-GB" b="1" dirty="0"/>
              <a:t>Training Set:</a:t>
            </a:r>
            <a:r>
              <a:rPr lang="en-GB" dirty="0"/>
              <a:t> 80%</a:t>
            </a:r>
          </a:p>
          <a:p>
            <a:pPr lvl="1"/>
            <a:r>
              <a:rPr lang="en-GB" b="1" dirty="0"/>
              <a:t>Testing Set:</a:t>
            </a:r>
            <a:r>
              <a:rPr lang="en-GB" dirty="0"/>
              <a:t> 20%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428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BAFA-C08E-1E5C-BDE2-54FBD5A5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8FBE-2526-B9C9-1890-2CCA859B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001" b="1" dirty="0"/>
              <a:t>🔸 1. </a:t>
            </a:r>
            <a:r>
              <a:rPr lang="en-US" b="1" dirty="0"/>
              <a:t>U-Net:</a:t>
            </a:r>
          </a:p>
          <a:p>
            <a:r>
              <a:rPr lang="en-US" sz="2400" dirty="0"/>
              <a:t>A </a:t>
            </a:r>
            <a:r>
              <a:rPr lang="en-US" sz="2400" b="1" dirty="0"/>
              <a:t>classical encoder-decoder</a:t>
            </a:r>
            <a:r>
              <a:rPr lang="en-US" sz="2400" dirty="0"/>
              <a:t> architecture originally designed for biomedical image segmentation.</a:t>
            </a:r>
          </a:p>
          <a:p>
            <a:r>
              <a:rPr lang="en-US" sz="2400" dirty="0"/>
              <a:t>Characteristics:</a:t>
            </a:r>
          </a:p>
          <a:p>
            <a:pPr lvl="1"/>
            <a:r>
              <a:rPr lang="en-US" sz="2100" dirty="0" err="1"/>
              <a:t>Downsampling</a:t>
            </a:r>
            <a:r>
              <a:rPr lang="en-US" sz="2100" dirty="0"/>
              <a:t> using convolution + max-pooling.</a:t>
            </a:r>
          </a:p>
          <a:p>
            <a:pPr lvl="1"/>
            <a:r>
              <a:rPr lang="en-US" sz="2100" dirty="0" err="1"/>
              <a:t>Upsampling</a:t>
            </a:r>
            <a:r>
              <a:rPr lang="en-US" sz="2100" dirty="0"/>
              <a:t> using transposed convolutions.</a:t>
            </a:r>
          </a:p>
          <a:p>
            <a:pPr lvl="1"/>
            <a:r>
              <a:rPr lang="en-US" sz="2100" b="1" dirty="0"/>
              <a:t>Skip connections</a:t>
            </a:r>
            <a:r>
              <a:rPr lang="en-US" sz="2100" dirty="0"/>
              <a:t> to retain spatial features.</a:t>
            </a:r>
          </a:p>
          <a:p>
            <a:pPr marL="0" indent="0">
              <a:buNone/>
            </a:pPr>
            <a:r>
              <a:rPr lang="en-001" b="1" dirty="0"/>
              <a:t>🔸 2. </a:t>
            </a:r>
            <a:r>
              <a:rPr lang="en-US" b="1" dirty="0" err="1"/>
              <a:t>EfficientNet</a:t>
            </a:r>
            <a:r>
              <a:rPr lang="en-US" b="1" dirty="0"/>
              <a:t>-Based Segmentation:</a:t>
            </a:r>
          </a:p>
          <a:p>
            <a:r>
              <a:rPr lang="en-US" sz="2400" dirty="0"/>
              <a:t>Combines </a:t>
            </a:r>
            <a:r>
              <a:rPr lang="en-US" sz="2400" b="1" dirty="0"/>
              <a:t>EfficientNetB0</a:t>
            </a:r>
            <a:r>
              <a:rPr lang="en-US" sz="2400" dirty="0"/>
              <a:t> as the encoder (pretrained on ImageNet).</a:t>
            </a:r>
          </a:p>
          <a:p>
            <a:r>
              <a:rPr lang="en-US" sz="2400" dirty="0"/>
              <a:t>Builds a custom decoder using:</a:t>
            </a:r>
          </a:p>
          <a:p>
            <a:pPr lvl="1"/>
            <a:r>
              <a:rPr lang="en-US" sz="2100" dirty="0"/>
              <a:t>Transposed convolutions.</a:t>
            </a:r>
          </a:p>
          <a:p>
            <a:pPr lvl="1"/>
            <a:r>
              <a:rPr lang="en-US" sz="2100" dirty="0"/>
              <a:t>Feature concatenation from skip connections.</a:t>
            </a:r>
          </a:p>
          <a:p>
            <a:r>
              <a:rPr lang="en-US" sz="2400" dirty="0"/>
              <a:t>Aims to leverage </a:t>
            </a:r>
            <a:r>
              <a:rPr lang="en-US" sz="2400" dirty="0" err="1"/>
              <a:t>EfficientNet's</a:t>
            </a:r>
            <a:r>
              <a:rPr lang="en-US" sz="2400" dirty="0"/>
              <a:t> </a:t>
            </a:r>
            <a:r>
              <a:rPr lang="en-US" sz="2400" b="1" dirty="0"/>
              <a:t>parameter efficiency</a:t>
            </a:r>
            <a:r>
              <a:rPr lang="en-US" sz="2400" dirty="0"/>
              <a:t> and </a:t>
            </a:r>
            <a:r>
              <a:rPr lang="en-US" sz="2400" b="1" dirty="0"/>
              <a:t>high accuracy</a:t>
            </a:r>
            <a:r>
              <a:rPr lang="en-US" sz="2400" dirty="0"/>
              <a:t>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843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0D25F-C15B-6E3D-ABEA-2C97E2240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38936"/>
            <a:ext cx="10905066" cy="458012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2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C2B2-FEBF-67E5-6853-84A6EE44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13FCE-E5E5-3ACD-B6D8-15114145D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064" y="1825625"/>
            <a:ext cx="6931871" cy="4351338"/>
          </a:xfrm>
        </p:spPr>
      </p:pic>
    </p:spTree>
    <p:extLst>
      <p:ext uri="{BB962C8B-B14F-4D97-AF65-F5344CB8AC3E}">
        <p14:creationId xmlns:p14="http://schemas.microsoft.com/office/powerpoint/2010/main" val="425954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28B04-8055-7F00-6600-D828775FE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271"/>
          <a:stretch>
            <a:fillRect/>
          </a:stretch>
        </p:blipFill>
        <p:spPr>
          <a:xfrm>
            <a:off x="2524805" y="770021"/>
            <a:ext cx="7142390" cy="544451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237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Arial Unicode MS</vt:lpstr>
      <vt:lpstr>Office Theme</vt:lpstr>
      <vt:lpstr>Final project</vt:lpstr>
      <vt:lpstr>PowerPoint Presentation</vt:lpstr>
      <vt:lpstr>📂 Dataset: CamVid:</vt:lpstr>
      <vt:lpstr>🧹 Preprocessing Steps: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Mohab Mohamed</dc:creator>
  <cp:lastModifiedBy>Mohab Mohamed</cp:lastModifiedBy>
  <cp:revision>4</cp:revision>
  <dcterms:created xsi:type="dcterms:W3CDTF">2025-06-10T16:46:13Z</dcterms:created>
  <dcterms:modified xsi:type="dcterms:W3CDTF">2025-07-01T07:37:41Z</dcterms:modified>
</cp:coreProperties>
</file>