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105B2-7BEA-41B0-ADB9-FEDFD2A0D2D6}"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44761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05B2-7BEA-41B0-ADB9-FEDFD2A0D2D6}"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257612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05B2-7BEA-41B0-ADB9-FEDFD2A0D2D6}"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134113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05B2-7BEA-41B0-ADB9-FEDFD2A0D2D6}"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64235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105B2-7BEA-41B0-ADB9-FEDFD2A0D2D6}"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426922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105B2-7BEA-41B0-ADB9-FEDFD2A0D2D6}"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143109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105B2-7BEA-41B0-ADB9-FEDFD2A0D2D6}"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23155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105B2-7BEA-41B0-ADB9-FEDFD2A0D2D6}"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278936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105B2-7BEA-41B0-ADB9-FEDFD2A0D2D6}"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51609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05B2-7BEA-41B0-ADB9-FEDFD2A0D2D6}"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116039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05B2-7BEA-41B0-ADB9-FEDFD2A0D2D6}"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A69B-912E-4FA0-B6A8-3D093150B568}" type="slidenum">
              <a:rPr lang="en-US" smtClean="0"/>
              <a:t>‹#›</a:t>
            </a:fld>
            <a:endParaRPr lang="en-US"/>
          </a:p>
        </p:txBody>
      </p:sp>
    </p:spTree>
    <p:extLst>
      <p:ext uri="{BB962C8B-B14F-4D97-AF65-F5344CB8AC3E}">
        <p14:creationId xmlns:p14="http://schemas.microsoft.com/office/powerpoint/2010/main" val="4233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105B2-7BEA-41B0-ADB9-FEDFD2A0D2D6}" type="datetimeFigureOut">
              <a:rPr lang="en-US" smtClean="0"/>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FA69B-912E-4FA0-B6A8-3D093150B568}" type="slidenum">
              <a:rPr lang="en-US" smtClean="0"/>
              <a:t>‹#›</a:t>
            </a:fld>
            <a:endParaRPr lang="en-US"/>
          </a:p>
        </p:txBody>
      </p:sp>
    </p:spTree>
    <p:extLst>
      <p:ext uri="{BB962C8B-B14F-4D97-AF65-F5344CB8AC3E}">
        <p14:creationId xmlns:p14="http://schemas.microsoft.com/office/powerpoint/2010/main" val="246760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457200"/>
            <a:ext cx="4267200" cy="1200329"/>
          </a:xfrm>
          <a:prstGeom prst="rect">
            <a:avLst/>
          </a:prstGeom>
          <a:noFill/>
        </p:spPr>
        <p:txBody>
          <a:bodyPr wrap="square" rtlCol="0">
            <a:spAutoFit/>
          </a:bodyPr>
          <a:lstStyle/>
          <a:p>
            <a:pPr algn="ctr"/>
            <a:r>
              <a:rPr lang="en-US" b="1" dirty="0"/>
              <a:t>IBM Data Science Capstone Project Report</a:t>
            </a:r>
            <a:endParaRPr lang="en-US" dirty="0"/>
          </a:p>
          <a:p>
            <a:pPr algn="ctr"/>
            <a:r>
              <a:rPr lang="en-US" b="1" dirty="0"/>
              <a:t>Battle of Neighborhoods-Houston</a:t>
            </a:r>
            <a:endParaRPr lang="en-US" dirty="0"/>
          </a:p>
          <a:p>
            <a:pPr algn="ctr"/>
            <a:r>
              <a:rPr lang="en-US" b="1" dirty="0"/>
              <a:t>Mohab Dessouki</a:t>
            </a:r>
            <a:endParaRPr lang="en-US" dirty="0"/>
          </a:p>
          <a:p>
            <a:endParaRPr lang="en-US" dirty="0"/>
          </a:p>
        </p:txBody>
      </p:sp>
      <p:sp>
        <p:nvSpPr>
          <p:cNvPr id="6" name="TextBox 5"/>
          <p:cNvSpPr txBox="1"/>
          <p:nvPr/>
        </p:nvSpPr>
        <p:spPr>
          <a:xfrm>
            <a:off x="304800" y="1447800"/>
            <a:ext cx="8153400" cy="3139321"/>
          </a:xfrm>
          <a:prstGeom prst="rect">
            <a:avLst/>
          </a:prstGeom>
          <a:noFill/>
        </p:spPr>
        <p:txBody>
          <a:bodyPr wrap="square" rtlCol="0">
            <a:spAutoFit/>
          </a:bodyPr>
          <a:lstStyle/>
          <a:p>
            <a:r>
              <a:rPr lang="en-US" dirty="0" smtClean="0"/>
              <a:t>Problem and Background</a:t>
            </a:r>
          </a:p>
          <a:p>
            <a:pPr marL="285750" indent="-285750">
              <a:buFont typeface="Arial" panose="020B0604020202020204" pitchFamily="34" charset="0"/>
              <a:buChar char="•"/>
            </a:pPr>
            <a:r>
              <a:rPr lang="en-US" dirty="0"/>
              <a:t>Houston’s fast population growth, accompanied by urban expansion, create new business opportunities in order to meet the fast-growing demand for services, products, new jobs, and infrastructure. </a:t>
            </a:r>
            <a:endParaRPr lang="en-US" dirty="0" smtClean="0"/>
          </a:p>
          <a:p>
            <a:pPr marL="285750" indent="-285750">
              <a:buFont typeface="Arial" panose="020B0604020202020204" pitchFamily="34" charset="0"/>
              <a:buChar char="•"/>
            </a:pPr>
            <a:r>
              <a:rPr lang="en-US" dirty="0"/>
              <a:t>However, there are some factors that needs to be considered about the business environment such as the business type, location, competition, target market, education and </a:t>
            </a:r>
            <a:r>
              <a:rPr lang="en-US" dirty="0" smtClean="0"/>
              <a:t>skills.</a:t>
            </a:r>
          </a:p>
          <a:p>
            <a:pPr marL="285750" indent="-285750">
              <a:buFont typeface="Arial" panose="020B0604020202020204" pitchFamily="34" charset="0"/>
              <a:buChar char="•"/>
            </a:pPr>
            <a:r>
              <a:rPr lang="en-US" dirty="0"/>
              <a:t>The information and data science tools used in this report can be used by Investors who are looking for an overview about the city’s market environment, the tools can be adjusted to accommodate different business types and </a:t>
            </a:r>
            <a:r>
              <a:rPr lang="en-US" dirty="0" smtClean="0"/>
              <a:t>objectives.</a:t>
            </a:r>
          </a:p>
          <a:p>
            <a:pPr marL="285750" indent="-285750">
              <a:buFont typeface="Arial" panose="020B0604020202020204" pitchFamily="34" charset="0"/>
              <a:buChar char="•"/>
            </a:pPr>
            <a:r>
              <a:rPr lang="en-US" dirty="0"/>
              <a:t>An example of a business venue (Starbucks) is presented for illustration.</a:t>
            </a:r>
          </a:p>
        </p:txBody>
      </p:sp>
    </p:spTree>
    <p:extLst>
      <p:ext uri="{BB962C8B-B14F-4D97-AF65-F5344CB8AC3E}">
        <p14:creationId xmlns:p14="http://schemas.microsoft.com/office/powerpoint/2010/main" val="276648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599"/>
            <a:ext cx="6781800" cy="646331"/>
          </a:xfrm>
          <a:prstGeom prst="rect">
            <a:avLst/>
          </a:prstGeom>
          <a:noFill/>
        </p:spPr>
        <p:txBody>
          <a:bodyPr wrap="square" rtlCol="0">
            <a:spAutoFit/>
          </a:bodyPr>
          <a:lstStyle/>
          <a:p>
            <a:pPr lvl="1"/>
            <a:r>
              <a:rPr lang="en-US" b="1" dirty="0"/>
              <a:t>Clustering and Segmenting Neighborhoods (K-means)</a:t>
            </a:r>
            <a:endParaRPr lang="en-US" dirty="0"/>
          </a:p>
          <a:p>
            <a:endParaRPr lang="en-US" dirty="0"/>
          </a:p>
        </p:txBody>
      </p:sp>
      <p:sp>
        <p:nvSpPr>
          <p:cNvPr id="2" name="TextBox 1"/>
          <p:cNvSpPr txBox="1"/>
          <p:nvPr/>
        </p:nvSpPr>
        <p:spPr>
          <a:xfrm>
            <a:off x="152400" y="551764"/>
            <a:ext cx="8991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K-means is an iterative clustering method that aims to partition the dataset to defined distinct clusters. </a:t>
            </a:r>
            <a:endParaRPr lang="en-US" dirty="0" smtClean="0"/>
          </a:p>
          <a:p>
            <a:pPr marL="285750" indent="-285750">
              <a:buFont typeface="Arial" panose="020B0604020202020204" pitchFamily="34" charset="0"/>
              <a:buChar char="•"/>
            </a:pPr>
            <a:r>
              <a:rPr lang="en-US" dirty="0" smtClean="0"/>
              <a:t>It </a:t>
            </a:r>
            <a:r>
              <a:rPr lang="en-US" dirty="0"/>
              <a:t>is an unsupervised algorithm that search for similarities within a dataset and creates clusters of </a:t>
            </a:r>
            <a:r>
              <a:rPr lang="en-US" dirty="0" err="1"/>
              <a:t>datapoints</a:t>
            </a:r>
            <a:r>
              <a:rPr lang="en-US" dirty="0"/>
              <a:t> that share similar attributes. </a:t>
            </a:r>
            <a:endParaRPr lang="en-US" dirty="0" smtClean="0"/>
          </a:p>
          <a:p>
            <a:pPr marL="285750" indent="-285750">
              <a:buFont typeface="Arial" panose="020B0604020202020204" pitchFamily="34" charset="0"/>
              <a:buChar char="•"/>
            </a:pPr>
            <a:r>
              <a:rPr lang="en-US" dirty="0" smtClean="0"/>
              <a:t>The </a:t>
            </a:r>
            <a:r>
              <a:rPr lang="en-US" dirty="0"/>
              <a:t>optimum number of clusters can be determined from the relationship between the WCSS (sum of squares of the distances of each data point in all clusters to their respective centroids). </a:t>
            </a:r>
            <a:endParaRPr lang="en-US" dirty="0" smtClean="0"/>
          </a:p>
          <a:p>
            <a:pPr marL="285750" indent="-285750">
              <a:buFont typeface="Arial" panose="020B0604020202020204" pitchFamily="34" charset="0"/>
              <a:buChar char="•"/>
            </a:pPr>
            <a:r>
              <a:rPr lang="en-US" dirty="0" smtClean="0"/>
              <a:t>The </a:t>
            </a:r>
            <a:r>
              <a:rPr lang="en-US" dirty="0"/>
              <a:t>WCSS-Clusters relationship is shown </a:t>
            </a:r>
          </a:p>
        </p:txBody>
      </p:sp>
      <p:pic>
        <p:nvPicPr>
          <p:cNvPr id="9" name="Picture 8"/>
          <p:cNvPicPr/>
          <p:nvPr/>
        </p:nvPicPr>
        <p:blipFill>
          <a:blip r:embed="rId2"/>
          <a:stretch>
            <a:fillRect/>
          </a:stretch>
        </p:blipFill>
        <p:spPr>
          <a:xfrm>
            <a:off x="1219200" y="2892415"/>
            <a:ext cx="4762500" cy="3173567"/>
          </a:xfrm>
          <a:prstGeom prst="rect">
            <a:avLst/>
          </a:prstGeom>
        </p:spPr>
      </p:pic>
    </p:spTree>
    <p:extLst>
      <p:ext uri="{BB962C8B-B14F-4D97-AF65-F5344CB8AC3E}">
        <p14:creationId xmlns:p14="http://schemas.microsoft.com/office/powerpoint/2010/main" val="70301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599"/>
            <a:ext cx="6781800" cy="646331"/>
          </a:xfrm>
          <a:prstGeom prst="rect">
            <a:avLst/>
          </a:prstGeom>
          <a:noFill/>
        </p:spPr>
        <p:txBody>
          <a:bodyPr wrap="square" rtlCol="0">
            <a:spAutoFit/>
          </a:bodyPr>
          <a:lstStyle/>
          <a:p>
            <a:pPr lvl="1"/>
            <a:r>
              <a:rPr lang="en-US" b="1" dirty="0"/>
              <a:t>Clustering and Segmenting Neighborhoods (K-means)</a:t>
            </a:r>
            <a:endParaRPr lang="en-US" dirty="0"/>
          </a:p>
          <a:p>
            <a:endParaRPr lang="en-US" dirty="0"/>
          </a:p>
        </p:txBody>
      </p:sp>
      <p:sp>
        <p:nvSpPr>
          <p:cNvPr id="2" name="TextBox 1"/>
          <p:cNvSpPr txBox="1"/>
          <p:nvPr/>
        </p:nvSpPr>
        <p:spPr>
          <a:xfrm>
            <a:off x="152400" y="551764"/>
            <a:ext cx="8991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Although the optimum number of clusters seems to be around 40 clusters. </a:t>
            </a:r>
            <a:endParaRPr lang="en-US" dirty="0" smtClean="0"/>
          </a:p>
          <a:p>
            <a:pPr marL="285750" indent="-285750">
              <a:buFont typeface="Arial" panose="020B0604020202020204" pitchFamily="34" charset="0"/>
              <a:buChar char="•"/>
            </a:pPr>
            <a:r>
              <a:rPr lang="en-US" dirty="0" smtClean="0"/>
              <a:t>However</a:t>
            </a:r>
            <a:r>
              <a:rPr lang="en-US" dirty="0"/>
              <a:t>, we will only use 5 clusters for simplicity. </a:t>
            </a:r>
            <a:endParaRPr lang="en-US" dirty="0" smtClean="0"/>
          </a:p>
          <a:p>
            <a:pPr marL="285750" indent="-285750">
              <a:buFont typeface="Arial" panose="020B0604020202020204" pitchFamily="34" charset="0"/>
              <a:buChar char="•"/>
            </a:pPr>
            <a:r>
              <a:rPr lang="en-US" dirty="0" smtClean="0"/>
              <a:t>Using </a:t>
            </a:r>
            <a:r>
              <a:rPr lang="en-US" dirty="0"/>
              <a:t>too many clusters could lead to clusters with only one neighborhood. </a:t>
            </a:r>
            <a:endParaRPr lang="en-US" dirty="0" smtClean="0"/>
          </a:p>
          <a:p>
            <a:pPr marL="285750" indent="-285750">
              <a:buFont typeface="Arial" panose="020B0604020202020204" pitchFamily="34" charset="0"/>
              <a:buChar char="•"/>
            </a:pPr>
            <a:r>
              <a:rPr lang="en-US" dirty="0" smtClean="0"/>
              <a:t>The color-coded </a:t>
            </a:r>
            <a:r>
              <a:rPr lang="en-US" dirty="0"/>
              <a:t>neighborhoods </a:t>
            </a:r>
            <a:r>
              <a:rPr lang="en-US" dirty="0" smtClean="0"/>
              <a:t>clusters is shown</a:t>
            </a:r>
            <a:endParaRPr lang="en-US" dirty="0"/>
          </a:p>
          <a:p>
            <a:endParaRPr lang="en-US" dirty="0"/>
          </a:p>
        </p:txBody>
      </p:sp>
      <p:pic>
        <p:nvPicPr>
          <p:cNvPr id="6" name="Picture 5"/>
          <p:cNvPicPr/>
          <p:nvPr/>
        </p:nvPicPr>
        <p:blipFill>
          <a:blip r:embed="rId2"/>
          <a:stretch>
            <a:fillRect/>
          </a:stretch>
        </p:blipFill>
        <p:spPr>
          <a:xfrm>
            <a:off x="1447800" y="1676400"/>
            <a:ext cx="5474855" cy="34290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518352" y="5181600"/>
            <a:ext cx="3333750" cy="1152525"/>
          </a:xfrm>
          <a:prstGeom prst="rect">
            <a:avLst/>
          </a:prstGeom>
          <a:noFill/>
          <a:ln>
            <a:noFill/>
          </a:ln>
        </p:spPr>
      </p:pic>
    </p:spTree>
    <p:extLst>
      <p:ext uri="{BB962C8B-B14F-4D97-AF65-F5344CB8AC3E}">
        <p14:creationId xmlns:p14="http://schemas.microsoft.com/office/powerpoint/2010/main" val="203716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98580"/>
            <a:ext cx="8915400" cy="369332"/>
          </a:xfrm>
          <a:prstGeom prst="rect">
            <a:avLst/>
          </a:prstGeom>
          <a:noFill/>
        </p:spPr>
        <p:txBody>
          <a:bodyPr wrap="square" rtlCol="0">
            <a:spAutoFit/>
          </a:bodyPr>
          <a:lstStyle/>
          <a:p>
            <a:pPr lvl="1"/>
            <a:r>
              <a:rPr lang="en-US" b="1" dirty="0"/>
              <a:t>EXPLORE NEW LOCATIONS THAT COULD BE ATTRACTIVE FOR A NEW VENUE (Starbucks)</a:t>
            </a:r>
            <a:endParaRPr lang="en-US" dirty="0"/>
          </a:p>
        </p:txBody>
      </p:sp>
      <p:sp>
        <p:nvSpPr>
          <p:cNvPr id="2" name="TextBox 1"/>
          <p:cNvSpPr txBox="1"/>
          <p:nvPr/>
        </p:nvSpPr>
        <p:spPr>
          <a:xfrm>
            <a:off x="152400" y="551764"/>
            <a:ext cx="8991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neighborhoods </a:t>
            </a:r>
            <a:r>
              <a:rPr lang="en-US" dirty="0"/>
              <a:t>locations </a:t>
            </a:r>
            <a:r>
              <a:rPr lang="en-US" dirty="0" smtClean="0"/>
              <a:t>are represented </a:t>
            </a:r>
            <a:r>
              <a:rPr lang="en-US" dirty="0"/>
              <a:t>in blue markers, and the size of the marker represent the magnitude of the population and income (the multiplication product of the Income and population of a neighborhood). </a:t>
            </a:r>
            <a:endParaRPr lang="en-US" dirty="0" smtClean="0"/>
          </a:p>
          <a:p>
            <a:pPr marL="285750" indent="-285750">
              <a:buFont typeface="Arial" panose="020B0604020202020204" pitchFamily="34" charset="0"/>
              <a:buChar char="•"/>
            </a:pPr>
            <a:r>
              <a:rPr lang="en-US" dirty="0" smtClean="0"/>
              <a:t>The </a:t>
            </a:r>
            <a:r>
              <a:rPr lang="en-US" dirty="0"/>
              <a:t>red markers represent the locations of existing Starbucks locations. According to this map, we can see that there are investment opportunities in the wealthy and populated areas represented by large markers that don’t have a close by Starbucks venue.</a:t>
            </a:r>
          </a:p>
          <a:p>
            <a:endParaRPr lang="en-US" dirty="0"/>
          </a:p>
        </p:txBody>
      </p:sp>
      <p:pic>
        <p:nvPicPr>
          <p:cNvPr id="8" name="Picture 7"/>
          <p:cNvPicPr/>
          <p:nvPr/>
        </p:nvPicPr>
        <p:blipFill>
          <a:blip r:embed="rId2"/>
          <a:stretch>
            <a:fillRect/>
          </a:stretch>
        </p:blipFill>
        <p:spPr>
          <a:xfrm>
            <a:off x="381000" y="2209800"/>
            <a:ext cx="5828665" cy="354330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276600"/>
            <a:ext cx="2590800" cy="1066800"/>
          </a:xfrm>
          <a:prstGeom prst="rect">
            <a:avLst/>
          </a:prstGeom>
          <a:noFill/>
          <a:ln>
            <a:noFill/>
          </a:ln>
        </p:spPr>
      </p:pic>
      <p:sp>
        <p:nvSpPr>
          <p:cNvPr id="3" name="Rectangle 2"/>
          <p:cNvSpPr/>
          <p:nvPr/>
        </p:nvSpPr>
        <p:spPr>
          <a:xfrm>
            <a:off x="50800" y="5943600"/>
            <a:ext cx="8991600" cy="646331"/>
          </a:xfrm>
          <a:prstGeom prst="rect">
            <a:avLst/>
          </a:prstGeom>
        </p:spPr>
        <p:txBody>
          <a:bodyPr wrap="square">
            <a:spAutoFit/>
          </a:bodyPr>
          <a:lstStyle/>
          <a:p>
            <a:r>
              <a:rPr lang="en-US" dirty="0"/>
              <a:t>According to this map, the neighborhoods that could be attractive for investments are {Sugar Land South, Katy-Southwest, Cypress North, Katy-North, Cypress South, Copperfield Area}. </a:t>
            </a:r>
          </a:p>
        </p:txBody>
      </p:sp>
    </p:spTree>
    <p:extLst>
      <p:ext uri="{BB962C8B-B14F-4D97-AF65-F5344CB8AC3E}">
        <p14:creationId xmlns:p14="http://schemas.microsoft.com/office/powerpoint/2010/main" val="199538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5555" y="304800"/>
            <a:ext cx="4267200" cy="646331"/>
          </a:xfrm>
          <a:prstGeom prst="rect">
            <a:avLst/>
          </a:prstGeom>
          <a:noFill/>
        </p:spPr>
        <p:txBody>
          <a:bodyPr wrap="square" rtlCol="0">
            <a:spAutoFit/>
          </a:bodyPr>
          <a:lstStyle/>
          <a:p>
            <a:pPr lvl="0" algn="ctr"/>
            <a:r>
              <a:rPr lang="en-US" b="1" dirty="0"/>
              <a:t>CONCLUSIONS</a:t>
            </a:r>
            <a:endParaRPr lang="en-US" dirty="0"/>
          </a:p>
          <a:p>
            <a:pPr algn="ctr"/>
            <a:endParaRPr lang="en-US" dirty="0"/>
          </a:p>
        </p:txBody>
      </p:sp>
      <p:sp>
        <p:nvSpPr>
          <p:cNvPr id="6" name="TextBox 5"/>
          <p:cNvSpPr txBox="1"/>
          <p:nvPr/>
        </p:nvSpPr>
        <p:spPr>
          <a:xfrm>
            <a:off x="152400" y="692513"/>
            <a:ext cx="8839200" cy="5909310"/>
          </a:xfrm>
          <a:prstGeom prst="rect">
            <a:avLst/>
          </a:prstGeom>
          <a:noFill/>
        </p:spPr>
        <p:txBody>
          <a:bodyPr wrap="square" rtlCol="0">
            <a:spAutoFit/>
          </a:bodyPr>
          <a:lstStyle/>
          <a:p>
            <a:pPr marL="285750" lvl="0" indent="-285750">
              <a:buFont typeface="Arial" panose="020B0604020202020204" pitchFamily="34" charset="0"/>
              <a:buChar char="•"/>
            </a:pPr>
            <a:r>
              <a:rPr lang="en-US" dirty="0"/>
              <a:t>Houston neighborhoods demographic data statistical analysis shows that 75% of the neighborhoods have more than 45,000$ median household income.</a:t>
            </a:r>
          </a:p>
          <a:p>
            <a:pPr marL="285750" lvl="0" indent="-285750">
              <a:buFont typeface="Arial" panose="020B0604020202020204" pitchFamily="34" charset="0"/>
              <a:buChar char="•"/>
            </a:pPr>
            <a:r>
              <a:rPr lang="en-US" dirty="0"/>
              <a:t>75% of the neighborhoods have a population of more than 18,000.</a:t>
            </a:r>
          </a:p>
          <a:p>
            <a:pPr marL="285750" lvl="0" indent="-285750">
              <a:buFont typeface="Arial" panose="020B0604020202020204" pitchFamily="34" charset="0"/>
              <a:buChar char="•"/>
            </a:pPr>
            <a:r>
              <a:rPr lang="en-US" dirty="0"/>
              <a:t>75% of the neighborhoods have a median age less than 38 years.</a:t>
            </a:r>
          </a:p>
          <a:p>
            <a:pPr marL="285750" lvl="0" indent="-285750">
              <a:buFont typeface="Arial" panose="020B0604020202020204" pitchFamily="34" charset="0"/>
              <a:buChar char="•"/>
            </a:pPr>
            <a:r>
              <a:rPr lang="en-US" dirty="0"/>
              <a:t>Neighborhoods with high bachelor’s degree education have higher median income and lower unemployment rate.</a:t>
            </a:r>
          </a:p>
          <a:p>
            <a:pPr marL="285750" lvl="0" indent="-285750">
              <a:buFont typeface="Arial" panose="020B0604020202020204" pitchFamily="34" charset="0"/>
              <a:buChar char="•"/>
            </a:pPr>
            <a:r>
              <a:rPr lang="en-US" dirty="0"/>
              <a:t>Houston population and wealth are more concentrated at the west side of the city.</a:t>
            </a:r>
          </a:p>
          <a:p>
            <a:pPr marL="285750" lvl="0" indent="-285750">
              <a:buFont typeface="Arial" panose="020B0604020202020204" pitchFamily="34" charset="0"/>
              <a:buChar char="•"/>
            </a:pPr>
            <a:r>
              <a:rPr lang="en-US" dirty="0"/>
              <a:t>Although existing venues are more concentrated inside the City of Houston loop near the Downtown area, Houston suburbs are good areas for investments given their high population and income.</a:t>
            </a:r>
          </a:p>
          <a:p>
            <a:pPr marL="285750" lvl="0" indent="-285750">
              <a:buFont typeface="Arial" panose="020B0604020202020204" pitchFamily="34" charset="0"/>
              <a:buChar char="•"/>
            </a:pPr>
            <a:r>
              <a:rPr lang="en-US" dirty="0"/>
              <a:t>There is no clear relationship between existing venue counts and neighborhood population, suggesting the need for development plans to provide services to neighborhoods proportional to their population.</a:t>
            </a:r>
          </a:p>
          <a:p>
            <a:pPr marL="285750" lvl="0" indent="-285750">
              <a:buFont typeface="Arial" panose="020B0604020202020204" pitchFamily="34" charset="0"/>
              <a:buChar char="•"/>
            </a:pPr>
            <a:r>
              <a:rPr lang="en-US" dirty="0"/>
              <a:t>The WCSS K-means optimization method way too many clusters, that could defeat the purpose of interpreting the results. Only 5 clusters were selected to drive a conclusion in terms neighborhood clustering and segregation based on venue categories.</a:t>
            </a:r>
          </a:p>
          <a:p>
            <a:pPr marL="285750" lvl="0" indent="-285750">
              <a:buFont typeface="Arial" panose="020B0604020202020204" pitchFamily="34" charset="0"/>
              <a:buChar char="•"/>
            </a:pPr>
            <a:r>
              <a:rPr lang="en-US" dirty="0"/>
              <a:t>Clusters 0 and 3 are the most common clusters. Restaurants and fast food are the most common business venues in these clusters.</a:t>
            </a:r>
          </a:p>
          <a:p>
            <a:pPr marL="285750" lvl="0" indent="-285750">
              <a:buFont typeface="Arial" panose="020B0604020202020204" pitchFamily="34" charset="0"/>
              <a:buChar char="•"/>
            </a:pPr>
            <a:r>
              <a:rPr lang="en-US" dirty="0"/>
              <a:t>Starbucks coffee shop has potential investment opportunities in neighborhoods with high population and income that doesn’t have current existing venues near them.</a:t>
            </a:r>
          </a:p>
          <a:p>
            <a:endParaRPr lang="en-US" dirty="0"/>
          </a:p>
        </p:txBody>
      </p:sp>
    </p:spTree>
    <p:extLst>
      <p:ext uri="{BB962C8B-B14F-4D97-AF65-F5344CB8AC3E}">
        <p14:creationId xmlns:p14="http://schemas.microsoft.com/office/powerpoint/2010/main" val="140754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5555" y="304800"/>
            <a:ext cx="4267200" cy="646331"/>
          </a:xfrm>
          <a:prstGeom prst="rect">
            <a:avLst/>
          </a:prstGeom>
          <a:noFill/>
        </p:spPr>
        <p:txBody>
          <a:bodyPr wrap="square" rtlCol="0">
            <a:spAutoFit/>
          </a:bodyPr>
          <a:lstStyle/>
          <a:p>
            <a:pPr lvl="0" algn="ctr"/>
            <a:r>
              <a:rPr lang="en-US" b="1" dirty="0"/>
              <a:t>FUTURE DIRECTION</a:t>
            </a:r>
            <a:endParaRPr lang="en-US" dirty="0"/>
          </a:p>
          <a:p>
            <a:pPr algn="ctr"/>
            <a:endParaRPr lang="en-US" dirty="0"/>
          </a:p>
        </p:txBody>
      </p:sp>
      <p:sp>
        <p:nvSpPr>
          <p:cNvPr id="6" name="TextBox 5"/>
          <p:cNvSpPr txBox="1"/>
          <p:nvPr/>
        </p:nvSpPr>
        <p:spPr>
          <a:xfrm>
            <a:off x="152400" y="692513"/>
            <a:ext cx="8839200" cy="2031325"/>
          </a:xfrm>
          <a:prstGeom prst="rect">
            <a:avLst/>
          </a:prstGeom>
          <a:noFill/>
        </p:spPr>
        <p:txBody>
          <a:bodyPr wrap="square" rtlCol="0">
            <a:spAutoFit/>
          </a:bodyPr>
          <a:lstStyle/>
          <a:p>
            <a:pPr marL="285750" lvl="0" indent="-285750">
              <a:buFont typeface="Arial" panose="020B0604020202020204" pitchFamily="34" charset="0"/>
              <a:buChar char="•"/>
            </a:pPr>
            <a:r>
              <a:rPr lang="en-US" dirty="0" smtClean="0"/>
              <a:t>Include </a:t>
            </a:r>
            <a:r>
              <a:rPr lang="en-US" dirty="0"/>
              <a:t>more factors in the analysis such as neighborhood crime rates, rent cost, areas with high traffic, corporate locations.</a:t>
            </a:r>
          </a:p>
          <a:p>
            <a:pPr marL="285750" lvl="0" indent="-285750">
              <a:buFont typeface="Arial" panose="020B0604020202020204" pitchFamily="34" charset="0"/>
              <a:buChar char="•"/>
            </a:pPr>
            <a:r>
              <a:rPr lang="en-US" dirty="0"/>
              <a:t>Increase the area search around a neighborhood to collect more venues data.</a:t>
            </a:r>
          </a:p>
          <a:p>
            <a:pPr marL="285750" lvl="0" indent="-285750">
              <a:buFont typeface="Arial" panose="020B0604020202020204" pitchFamily="34" charset="0"/>
              <a:buChar char="•"/>
            </a:pPr>
            <a:r>
              <a:rPr lang="en-US" dirty="0"/>
              <a:t>Increase the maximum search limit of venues in a neighborhood.</a:t>
            </a:r>
          </a:p>
          <a:p>
            <a:pPr marL="285750" lvl="0" indent="-285750">
              <a:buFont typeface="Arial" panose="020B0604020202020204" pitchFamily="34" charset="0"/>
              <a:buChar char="•"/>
            </a:pPr>
            <a:r>
              <a:rPr lang="en-US" dirty="0"/>
              <a:t>Cluster and segment neighborhoods based on venue category and demographics.</a:t>
            </a:r>
          </a:p>
          <a:p>
            <a:pPr marL="285750" lvl="0" indent="-285750">
              <a:buFont typeface="Arial" panose="020B0604020202020204" pitchFamily="34" charset="0"/>
              <a:buChar char="•"/>
            </a:pPr>
            <a:r>
              <a:rPr lang="en-US" dirty="0"/>
              <a:t>Automate the process of recommending locations based on the user’s criteria.</a:t>
            </a:r>
          </a:p>
          <a:p>
            <a:endParaRPr lang="en-US" dirty="0"/>
          </a:p>
        </p:txBody>
      </p:sp>
    </p:spTree>
    <p:extLst>
      <p:ext uri="{BB962C8B-B14F-4D97-AF65-F5344CB8AC3E}">
        <p14:creationId xmlns:p14="http://schemas.microsoft.com/office/powerpoint/2010/main" val="265840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457200"/>
            <a:ext cx="4267200" cy="646331"/>
          </a:xfrm>
          <a:prstGeom prst="rect">
            <a:avLst/>
          </a:prstGeom>
          <a:noFill/>
        </p:spPr>
        <p:txBody>
          <a:bodyPr wrap="square" rtlCol="0">
            <a:spAutoFit/>
          </a:bodyPr>
          <a:lstStyle/>
          <a:p>
            <a:pPr algn="ctr"/>
            <a:r>
              <a:rPr lang="en-US" b="1" dirty="0" smtClean="0"/>
              <a:t>Data Description</a:t>
            </a:r>
            <a:endParaRPr lang="en-US" dirty="0"/>
          </a:p>
          <a:p>
            <a:endParaRPr lang="en-US" dirty="0"/>
          </a:p>
        </p:txBody>
      </p:sp>
      <p:sp>
        <p:nvSpPr>
          <p:cNvPr id="6" name="TextBox 5"/>
          <p:cNvSpPr txBox="1"/>
          <p:nvPr/>
        </p:nvSpPr>
        <p:spPr>
          <a:xfrm>
            <a:off x="304800" y="914400"/>
            <a:ext cx="8153400" cy="5078313"/>
          </a:xfrm>
          <a:prstGeom prst="rect">
            <a:avLst/>
          </a:prstGeom>
          <a:noFill/>
        </p:spPr>
        <p:txBody>
          <a:bodyPr wrap="square" rtlCol="0">
            <a:spAutoFit/>
          </a:bodyPr>
          <a:lstStyle/>
          <a:p>
            <a:pPr lvl="0"/>
            <a:r>
              <a:rPr lang="en-US" b="1" dirty="0"/>
              <a:t>Neighborhoods </a:t>
            </a:r>
            <a:r>
              <a:rPr lang="en-US" b="1" dirty="0" smtClean="0"/>
              <a:t>Demographics</a:t>
            </a:r>
            <a:endParaRPr lang="en-US" b="1" dirty="0"/>
          </a:p>
          <a:p>
            <a:pPr marL="285750" indent="-285750">
              <a:buFont typeface="Arial" panose="020B0604020202020204" pitchFamily="34" charset="0"/>
              <a:buChar char="•"/>
            </a:pPr>
            <a:r>
              <a:rPr lang="en-US" dirty="0"/>
              <a:t>The city of Houston has 147 neighborhoods. The demographic data of those neighborhoods including population, median income, median age, education, unemployment are collected from (https://www.houstoniamag.com) that originally comes from the 2010 U.S. Census and the 2015 American Community Survey. This data is used for statistical analysis and to study the trends in the neighborhood demographics data</a:t>
            </a:r>
            <a:r>
              <a:rPr lang="en-US" dirty="0" smtClean="0"/>
              <a:t>.</a:t>
            </a:r>
          </a:p>
          <a:p>
            <a:endParaRPr lang="en-US" dirty="0" smtClean="0"/>
          </a:p>
          <a:p>
            <a:pPr lvl="0"/>
            <a:r>
              <a:rPr lang="en-US" b="1" dirty="0"/>
              <a:t>Neighborhoods Geographic </a:t>
            </a:r>
            <a:r>
              <a:rPr lang="en-US" b="1" dirty="0" smtClean="0"/>
              <a:t>Coordinates</a:t>
            </a:r>
            <a:endParaRPr lang="en-US" dirty="0"/>
          </a:p>
          <a:p>
            <a:pPr marL="285750" indent="-285750">
              <a:buFont typeface="Arial" panose="020B0604020202020204" pitchFamily="34" charset="0"/>
              <a:buChar char="•"/>
            </a:pPr>
            <a:r>
              <a:rPr lang="en-US" dirty="0"/>
              <a:t>The neighborhoods geographic coordinates were obtained using “Bing maps” geocoding. The (Latitude, Longitude) information was used to visualize the neighborhood population distribution in Houston</a:t>
            </a:r>
            <a:r>
              <a:rPr lang="en-US" dirty="0" smtClean="0"/>
              <a:t>.</a:t>
            </a:r>
          </a:p>
          <a:p>
            <a:pPr marL="285750" indent="-285750">
              <a:buFont typeface="Arial" panose="020B0604020202020204" pitchFamily="34" charset="0"/>
              <a:buChar char="•"/>
            </a:pPr>
            <a:endParaRPr lang="en-US" dirty="0"/>
          </a:p>
          <a:p>
            <a:pPr lvl="0"/>
            <a:r>
              <a:rPr lang="en-US" b="1" dirty="0"/>
              <a:t>Top 100 Neighborhood Venues </a:t>
            </a:r>
            <a:endParaRPr lang="en-US" b="1" dirty="0" smtClean="0"/>
          </a:p>
          <a:p>
            <a:pPr marL="285750" lvl="0" indent="-285750">
              <a:buFont typeface="Arial" panose="020B0604020202020204" pitchFamily="34" charset="0"/>
              <a:buChar char="•"/>
            </a:pPr>
            <a:r>
              <a:rPr lang="en-US" dirty="0"/>
              <a:t>The social networking service “Foursquare” API was used to search for the top 100 venues in each neighborhood. The information collected includes the venues’ name, latitude, longitude, and venue category.</a:t>
            </a:r>
          </a:p>
          <a:p>
            <a:endParaRPr lang="en-US" dirty="0"/>
          </a:p>
        </p:txBody>
      </p:sp>
    </p:spTree>
    <p:extLst>
      <p:ext uri="{BB962C8B-B14F-4D97-AF65-F5344CB8AC3E}">
        <p14:creationId xmlns:p14="http://schemas.microsoft.com/office/powerpoint/2010/main" val="24877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457200"/>
            <a:ext cx="4267200" cy="646331"/>
          </a:xfrm>
          <a:prstGeom prst="rect">
            <a:avLst/>
          </a:prstGeom>
          <a:noFill/>
        </p:spPr>
        <p:txBody>
          <a:bodyPr wrap="square" rtlCol="0">
            <a:spAutoFit/>
          </a:bodyPr>
          <a:lstStyle/>
          <a:p>
            <a:pPr lvl="0"/>
            <a:r>
              <a:rPr lang="en-US" b="1" dirty="0"/>
              <a:t>PYTHON LIBRARIES INSTALLATION</a:t>
            </a:r>
            <a:endParaRPr lang="en-US" dirty="0"/>
          </a:p>
          <a:p>
            <a:endParaRPr lang="en-US" dirty="0"/>
          </a:p>
        </p:txBody>
      </p:sp>
      <p:sp>
        <p:nvSpPr>
          <p:cNvPr id="6" name="TextBox 5"/>
          <p:cNvSpPr txBox="1"/>
          <p:nvPr/>
        </p:nvSpPr>
        <p:spPr>
          <a:xfrm>
            <a:off x="304800" y="914400"/>
            <a:ext cx="8153400" cy="4524315"/>
          </a:xfrm>
          <a:prstGeom prst="rect">
            <a:avLst/>
          </a:prstGeom>
          <a:noFill/>
        </p:spPr>
        <p:txBody>
          <a:bodyPr wrap="square" rtlCol="0">
            <a:spAutoFit/>
          </a:bodyPr>
          <a:lstStyle/>
          <a:p>
            <a:pPr marL="285750" lvl="0" indent="-285750">
              <a:buFont typeface="Arial" panose="020B0604020202020204" pitchFamily="34" charset="0"/>
              <a:buChar char="•"/>
            </a:pPr>
            <a:r>
              <a:rPr lang="en-US" dirty="0" err="1"/>
              <a:t>BeautifulSoup</a:t>
            </a:r>
            <a:r>
              <a:rPr lang="en-US" dirty="0"/>
              <a:t>: This package is used for parsing HTML documents. It is useful for extracting data from websites (web scraping) (https://www.crummy.com/software/BeautifulSoup/bs4/doc/, 2020). </a:t>
            </a:r>
          </a:p>
          <a:p>
            <a:pPr marL="285750" lvl="0" indent="-285750">
              <a:buFont typeface="Arial" panose="020B0604020202020204" pitchFamily="34" charset="0"/>
              <a:buChar char="•"/>
            </a:pPr>
            <a:r>
              <a:rPr lang="en-US" dirty="0"/>
              <a:t>Geocoder: Deals with multiple different geocoding service providers such as Google, Bing, OSM (https://geocoder.readthedocs.io/, 2020).</a:t>
            </a:r>
          </a:p>
          <a:p>
            <a:pPr marL="285750" lvl="0" indent="-285750">
              <a:buFont typeface="Arial" panose="020B0604020202020204" pitchFamily="34" charset="0"/>
              <a:buChar char="•"/>
            </a:pPr>
            <a:r>
              <a:rPr lang="en-US" dirty="0" err="1"/>
              <a:t>Numpy</a:t>
            </a:r>
            <a:r>
              <a:rPr lang="en-US" dirty="0"/>
              <a:t>: An N-dimensional array object. Handles data in a </a:t>
            </a:r>
            <a:r>
              <a:rPr lang="en-US" dirty="0" err="1"/>
              <a:t>vectorized</a:t>
            </a:r>
            <a:r>
              <a:rPr lang="en-US" dirty="0"/>
              <a:t> manner.</a:t>
            </a:r>
          </a:p>
          <a:p>
            <a:pPr marL="285750" lvl="0" indent="-285750">
              <a:buFont typeface="Arial" panose="020B0604020202020204" pitchFamily="34" charset="0"/>
              <a:buChar char="•"/>
            </a:pPr>
            <a:r>
              <a:rPr lang="en-US" dirty="0"/>
              <a:t>Pandas: It offers data structures and operations for manipulating numerical tables (</a:t>
            </a:r>
            <a:r>
              <a:rPr lang="en-US" dirty="0" err="1"/>
              <a:t>DataFrames</a:t>
            </a:r>
            <a:r>
              <a:rPr lang="en-US" dirty="0"/>
              <a:t>).</a:t>
            </a:r>
          </a:p>
          <a:p>
            <a:pPr marL="285750" lvl="0" indent="-285750">
              <a:buFont typeface="Arial" panose="020B0604020202020204" pitchFamily="34" charset="0"/>
              <a:buChar char="•"/>
            </a:pPr>
            <a:r>
              <a:rPr lang="en-US" dirty="0"/>
              <a:t>Requests: Allows sending HTTP requests to a website server in an easy way (https://requests.readthedocs.io/en/master/, 2020).</a:t>
            </a:r>
          </a:p>
          <a:p>
            <a:pPr marL="285750" lvl="0" indent="-285750">
              <a:buFont typeface="Arial" panose="020B0604020202020204" pitchFamily="34" charset="0"/>
              <a:buChar char="•"/>
            </a:pPr>
            <a:r>
              <a:rPr lang="en-US" dirty="0" err="1"/>
              <a:t>Matplotlib</a:t>
            </a:r>
            <a:r>
              <a:rPr lang="en-US" dirty="0"/>
              <a:t>: Used for creating plots in python (https://matplotlib.org/, 2020)</a:t>
            </a:r>
          </a:p>
          <a:p>
            <a:pPr marL="285750" lvl="0" indent="-285750">
              <a:buFont typeface="Arial" panose="020B0604020202020204" pitchFamily="34" charset="0"/>
              <a:buChar char="•"/>
            </a:pPr>
            <a:r>
              <a:rPr lang="en-US" dirty="0" err="1"/>
              <a:t>Scikit</a:t>
            </a:r>
            <a:r>
              <a:rPr lang="en-US" dirty="0"/>
              <a:t>-learn: It features various classification, regression, and clustering algorithms including </a:t>
            </a:r>
            <a:r>
              <a:rPr lang="en-US" dirty="0" err="1"/>
              <a:t>Kmeans</a:t>
            </a:r>
            <a:r>
              <a:rPr lang="en-US" dirty="0"/>
              <a:t> (https://scikit-learn.org/stable/, 2020).</a:t>
            </a:r>
          </a:p>
          <a:p>
            <a:pPr marL="285750" lvl="0" indent="-285750">
              <a:buFont typeface="Arial" panose="020B0604020202020204" pitchFamily="34" charset="0"/>
              <a:buChar char="•"/>
            </a:pPr>
            <a:r>
              <a:rPr lang="en-US" dirty="0"/>
              <a:t>Folium: It enables both the binding of data to a map for visualization as well as passing HTML visualization as markers on the map.</a:t>
            </a:r>
          </a:p>
          <a:p>
            <a:endParaRPr lang="en-US" dirty="0"/>
          </a:p>
        </p:txBody>
      </p:sp>
    </p:spTree>
    <p:extLst>
      <p:ext uri="{BB962C8B-B14F-4D97-AF65-F5344CB8AC3E}">
        <p14:creationId xmlns:p14="http://schemas.microsoft.com/office/powerpoint/2010/main" val="331981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457200"/>
            <a:ext cx="4876800" cy="369332"/>
          </a:xfrm>
          <a:prstGeom prst="rect">
            <a:avLst/>
          </a:prstGeom>
          <a:noFill/>
        </p:spPr>
        <p:txBody>
          <a:bodyPr wrap="square" rtlCol="0">
            <a:spAutoFit/>
          </a:bodyPr>
          <a:lstStyle/>
          <a:p>
            <a:pPr lvl="1"/>
            <a:r>
              <a:rPr lang="en-US" b="1" dirty="0"/>
              <a:t>Neighborhood Demographic Data Boxplots</a:t>
            </a:r>
            <a:endParaRPr lang="en-US" sz="2000" dirty="0"/>
          </a:p>
        </p:txBody>
      </p:sp>
      <p:sp>
        <p:nvSpPr>
          <p:cNvPr id="6" name="TextBox 5"/>
          <p:cNvSpPr txBox="1"/>
          <p:nvPr/>
        </p:nvSpPr>
        <p:spPr>
          <a:xfrm>
            <a:off x="304800" y="914400"/>
            <a:ext cx="815340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Minimum Score</a:t>
            </a:r>
            <a:r>
              <a:rPr lang="en-US" dirty="0"/>
              <a:t> is the lowest value in a dataset. </a:t>
            </a:r>
            <a:endParaRPr lang="en-US" dirty="0" smtClean="0"/>
          </a:p>
          <a:p>
            <a:pPr marL="285750" indent="-285750">
              <a:buFont typeface="Arial" panose="020B0604020202020204" pitchFamily="34" charset="0"/>
              <a:buChar char="•"/>
            </a:pPr>
            <a:r>
              <a:rPr lang="en-US" dirty="0" smtClean="0"/>
              <a:t>Twenty-five </a:t>
            </a:r>
            <a:r>
              <a:rPr lang="en-US" dirty="0"/>
              <a:t>percent of scores fall below the </a:t>
            </a:r>
            <a:r>
              <a:rPr lang="en-US" b="1" dirty="0"/>
              <a:t>Lower Quartile</a:t>
            </a:r>
            <a:r>
              <a:rPr lang="en-US" dirty="0"/>
              <a:t> value. </a:t>
            </a:r>
            <a:endParaRPr lang="en-US" dirty="0" smtClean="0"/>
          </a:p>
          <a:p>
            <a:pPr marL="285750" indent="-285750">
              <a:buFont typeface="Arial" panose="020B0604020202020204" pitchFamily="34" charset="0"/>
              <a:buChar char="•"/>
            </a:pPr>
            <a:r>
              <a:rPr lang="en-US" dirty="0" smtClean="0"/>
              <a:t>The </a:t>
            </a:r>
            <a:r>
              <a:rPr lang="en-US" b="1" dirty="0"/>
              <a:t>Median</a:t>
            </a:r>
            <a:r>
              <a:rPr lang="en-US" dirty="0"/>
              <a:t> marks the mid-point of the dataset. </a:t>
            </a:r>
            <a:endParaRPr lang="en-US" dirty="0" smtClean="0"/>
          </a:p>
          <a:p>
            <a:pPr marL="285750" indent="-285750">
              <a:buFont typeface="Arial" panose="020B0604020202020204" pitchFamily="34" charset="0"/>
              <a:buChar char="•"/>
            </a:pPr>
            <a:r>
              <a:rPr lang="en-US" dirty="0" smtClean="0"/>
              <a:t>Seventy-five </a:t>
            </a:r>
            <a:r>
              <a:rPr lang="en-US" dirty="0"/>
              <a:t>percent of scores fall below the </a:t>
            </a:r>
            <a:r>
              <a:rPr lang="en-US" b="1" dirty="0"/>
              <a:t>Upper Quartile</a:t>
            </a:r>
            <a:r>
              <a:rPr lang="en-US" dirty="0"/>
              <a:t> value. </a:t>
            </a:r>
            <a:endParaRPr lang="en-US" dirty="0" smtClean="0"/>
          </a:p>
          <a:p>
            <a:pPr marL="285750" indent="-285750">
              <a:buFont typeface="Arial" panose="020B0604020202020204" pitchFamily="34" charset="0"/>
              <a:buChar char="•"/>
            </a:pPr>
            <a:r>
              <a:rPr lang="en-US" b="1" dirty="0" smtClean="0"/>
              <a:t>Maximum </a:t>
            </a:r>
            <a:r>
              <a:rPr lang="en-US" b="1" dirty="0"/>
              <a:t>Score</a:t>
            </a:r>
            <a:r>
              <a:rPr lang="en-US" dirty="0"/>
              <a:t> is the highest value in a dataset. </a:t>
            </a:r>
            <a:endParaRPr lang="en-US" dirty="0" smtClean="0"/>
          </a:p>
          <a:p>
            <a:pPr marL="285750" indent="-285750">
              <a:buFont typeface="Arial" panose="020B0604020202020204" pitchFamily="34" charset="0"/>
              <a:buChar char="•"/>
            </a:pPr>
            <a:r>
              <a:rPr lang="en-US" dirty="0" smtClean="0"/>
              <a:t>The </a:t>
            </a:r>
            <a:r>
              <a:rPr lang="en-US" b="1" dirty="0"/>
              <a:t>Interquartile Range</a:t>
            </a:r>
            <a:r>
              <a:rPr lang="en-US" dirty="0"/>
              <a:t> is the range between the Lower and upper Quartiles.</a:t>
            </a:r>
          </a:p>
        </p:txBody>
      </p:sp>
      <p:pic>
        <p:nvPicPr>
          <p:cNvPr id="4" name="Picture 3"/>
          <p:cNvPicPr/>
          <p:nvPr/>
        </p:nvPicPr>
        <p:blipFill>
          <a:blip r:embed="rId2"/>
          <a:stretch>
            <a:fillRect/>
          </a:stretch>
        </p:blipFill>
        <p:spPr>
          <a:xfrm>
            <a:off x="325582" y="2743200"/>
            <a:ext cx="3148013" cy="2665274"/>
          </a:xfrm>
          <a:prstGeom prst="rect">
            <a:avLst/>
          </a:prstGeom>
        </p:spPr>
      </p:pic>
      <p:pic>
        <p:nvPicPr>
          <p:cNvPr id="7" name="Picture 6"/>
          <p:cNvPicPr/>
          <p:nvPr/>
        </p:nvPicPr>
        <p:blipFill>
          <a:blip r:embed="rId3"/>
          <a:stretch>
            <a:fillRect/>
          </a:stretch>
        </p:blipFill>
        <p:spPr>
          <a:xfrm>
            <a:off x="3809999" y="2835855"/>
            <a:ext cx="3657599" cy="2572619"/>
          </a:xfrm>
          <a:prstGeom prst="rect">
            <a:avLst/>
          </a:prstGeom>
        </p:spPr>
      </p:pic>
      <p:sp>
        <p:nvSpPr>
          <p:cNvPr id="2" name="TextBox 1"/>
          <p:cNvSpPr txBox="1"/>
          <p:nvPr/>
        </p:nvSpPr>
        <p:spPr>
          <a:xfrm>
            <a:off x="457200" y="5486400"/>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75% of the neighborhoods have a population of more than </a:t>
            </a:r>
            <a:r>
              <a:rPr lang="en-US" dirty="0" smtClean="0"/>
              <a:t>18000.</a:t>
            </a:r>
          </a:p>
          <a:p>
            <a:pPr marL="285750" indent="-285750">
              <a:buFont typeface="Arial" panose="020B0604020202020204" pitchFamily="34" charset="0"/>
              <a:buChar char="•"/>
            </a:pPr>
            <a:r>
              <a:rPr lang="en-US" dirty="0"/>
              <a:t>75% of the neighborhoods have a median income higher than 45000$</a:t>
            </a:r>
          </a:p>
        </p:txBody>
      </p:sp>
    </p:spTree>
    <p:extLst>
      <p:ext uri="{BB962C8B-B14F-4D97-AF65-F5344CB8AC3E}">
        <p14:creationId xmlns:p14="http://schemas.microsoft.com/office/powerpoint/2010/main" val="190779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457200"/>
            <a:ext cx="5562600" cy="369332"/>
          </a:xfrm>
          <a:prstGeom prst="rect">
            <a:avLst/>
          </a:prstGeom>
          <a:noFill/>
        </p:spPr>
        <p:txBody>
          <a:bodyPr wrap="square" rtlCol="0">
            <a:spAutoFit/>
          </a:bodyPr>
          <a:lstStyle/>
          <a:p>
            <a:pPr lvl="1"/>
            <a:r>
              <a:rPr lang="en-US" b="1" dirty="0"/>
              <a:t>Neighborhood Demographic </a:t>
            </a:r>
            <a:r>
              <a:rPr lang="en-US" b="1" dirty="0" smtClean="0"/>
              <a:t>Regression Analysis</a:t>
            </a:r>
            <a:endParaRPr lang="en-US" sz="2000" dirty="0"/>
          </a:p>
        </p:txBody>
      </p:sp>
      <p:sp>
        <p:nvSpPr>
          <p:cNvPr id="6" name="TextBox 5"/>
          <p:cNvSpPr txBox="1"/>
          <p:nvPr/>
        </p:nvSpPr>
        <p:spPr>
          <a:xfrm>
            <a:off x="76200" y="807678"/>
            <a:ext cx="9067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Income is one of the factors that indicates whether a neighborhood could be attractive for investment. </a:t>
            </a:r>
            <a:endParaRPr lang="en-US" dirty="0" smtClean="0"/>
          </a:p>
          <a:p>
            <a:pPr marL="285750" indent="-285750">
              <a:buFont typeface="Arial" panose="020B0604020202020204" pitchFamily="34" charset="0"/>
              <a:buChar char="•"/>
            </a:pPr>
            <a:r>
              <a:rPr lang="en-US" dirty="0" smtClean="0"/>
              <a:t>Regression </a:t>
            </a:r>
            <a:r>
              <a:rPr lang="en-US" dirty="0"/>
              <a:t>analysis between Income and other demographic variables was performed.</a:t>
            </a:r>
          </a:p>
        </p:txBody>
      </p:sp>
      <p:sp>
        <p:nvSpPr>
          <p:cNvPr id="2" name="TextBox 1"/>
          <p:cNvSpPr txBox="1"/>
          <p:nvPr/>
        </p:nvSpPr>
        <p:spPr>
          <a:xfrm>
            <a:off x="457200" y="5486400"/>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a:t>
            </a:r>
            <a:r>
              <a:rPr lang="en-US" dirty="0" smtClean="0"/>
              <a:t>ncome </a:t>
            </a:r>
            <a:r>
              <a:rPr lang="en-US" dirty="0"/>
              <a:t>increases with </a:t>
            </a:r>
            <a:r>
              <a:rPr lang="en-US" dirty="0" smtClean="0"/>
              <a:t>education.</a:t>
            </a:r>
          </a:p>
          <a:p>
            <a:pPr marL="285750" indent="-285750">
              <a:buFont typeface="Arial" panose="020B0604020202020204" pitchFamily="34" charset="0"/>
              <a:buChar char="•"/>
            </a:pPr>
            <a:r>
              <a:rPr lang="en-US" dirty="0" smtClean="0"/>
              <a:t>unemployment decrease </a:t>
            </a:r>
            <a:r>
              <a:rPr lang="en-US" dirty="0"/>
              <a:t>with increasing education</a:t>
            </a:r>
          </a:p>
        </p:txBody>
      </p:sp>
      <p:pic>
        <p:nvPicPr>
          <p:cNvPr id="8" name="Picture 7"/>
          <p:cNvPicPr/>
          <p:nvPr/>
        </p:nvPicPr>
        <p:blipFill>
          <a:blip r:embed="rId2"/>
          <a:stretch>
            <a:fillRect/>
          </a:stretch>
        </p:blipFill>
        <p:spPr>
          <a:xfrm>
            <a:off x="228600" y="1731008"/>
            <a:ext cx="3933825" cy="2457450"/>
          </a:xfrm>
          <a:prstGeom prst="rect">
            <a:avLst/>
          </a:prstGeom>
        </p:spPr>
      </p:pic>
      <p:pic>
        <p:nvPicPr>
          <p:cNvPr id="9" name="Picture 8"/>
          <p:cNvPicPr/>
          <p:nvPr/>
        </p:nvPicPr>
        <p:blipFill>
          <a:blip r:embed="rId3"/>
          <a:stretch>
            <a:fillRect/>
          </a:stretch>
        </p:blipFill>
        <p:spPr>
          <a:xfrm>
            <a:off x="4560609" y="1731008"/>
            <a:ext cx="4048125" cy="2557904"/>
          </a:xfrm>
          <a:prstGeom prst="rect">
            <a:avLst/>
          </a:prstGeom>
        </p:spPr>
      </p:pic>
      <p:pic>
        <p:nvPicPr>
          <p:cNvPr id="10" name="Picture 9"/>
          <p:cNvPicPr/>
          <p:nvPr/>
        </p:nvPicPr>
        <p:blipFill>
          <a:blip r:embed="rId4"/>
          <a:stretch>
            <a:fillRect/>
          </a:stretch>
        </p:blipFill>
        <p:spPr>
          <a:xfrm>
            <a:off x="464270" y="4296768"/>
            <a:ext cx="2409825" cy="1047750"/>
          </a:xfrm>
          <a:prstGeom prst="rect">
            <a:avLst/>
          </a:prstGeom>
        </p:spPr>
      </p:pic>
    </p:spTree>
    <p:extLst>
      <p:ext uri="{BB962C8B-B14F-4D97-AF65-F5344CB8AC3E}">
        <p14:creationId xmlns:p14="http://schemas.microsoft.com/office/powerpoint/2010/main" val="361932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599"/>
            <a:ext cx="6781800" cy="646331"/>
          </a:xfrm>
          <a:prstGeom prst="rect">
            <a:avLst/>
          </a:prstGeom>
          <a:noFill/>
        </p:spPr>
        <p:txBody>
          <a:bodyPr wrap="square" rtlCol="0">
            <a:spAutoFit/>
          </a:bodyPr>
          <a:lstStyle/>
          <a:p>
            <a:pPr lvl="0" algn="ctr"/>
            <a:r>
              <a:rPr lang="en-US" b="1" dirty="0" smtClean="0"/>
              <a:t>THE </a:t>
            </a:r>
            <a:r>
              <a:rPr lang="en-US" b="1" dirty="0"/>
              <a:t>CITY OF </a:t>
            </a:r>
            <a:r>
              <a:rPr lang="en-US" b="1" dirty="0" smtClean="0"/>
              <a:t>HOUSTON (Population)</a:t>
            </a:r>
            <a:endParaRPr lang="en-US" dirty="0"/>
          </a:p>
          <a:p>
            <a:endParaRPr lang="en-US" dirty="0"/>
          </a:p>
        </p:txBody>
      </p:sp>
      <p:sp>
        <p:nvSpPr>
          <p:cNvPr id="6" name="TextBox 5"/>
          <p:cNvSpPr txBox="1"/>
          <p:nvPr/>
        </p:nvSpPr>
        <p:spPr>
          <a:xfrm>
            <a:off x="304800" y="914400"/>
            <a:ext cx="8153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folium library can be used to visualize the neighborhoods locations on the Houston map. </a:t>
            </a:r>
            <a:endParaRPr lang="en-US" dirty="0" smtClean="0"/>
          </a:p>
          <a:p>
            <a:pPr marL="285750" indent="-285750">
              <a:buFont typeface="Arial" panose="020B0604020202020204" pitchFamily="34" charset="0"/>
              <a:buChar char="•"/>
            </a:pPr>
            <a:r>
              <a:rPr lang="en-US" dirty="0" smtClean="0"/>
              <a:t>The </a:t>
            </a:r>
            <a:r>
              <a:rPr lang="en-US" dirty="0"/>
              <a:t>demographic data can also be described on the map. </a:t>
            </a:r>
            <a:endParaRPr lang="en-US" dirty="0" smtClean="0"/>
          </a:p>
          <a:p>
            <a:pPr marL="285750" indent="-285750">
              <a:buFont typeface="Arial" panose="020B0604020202020204" pitchFamily="34" charset="0"/>
              <a:buChar char="•"/>
            </a:pPr>
            <a:r>
              <a:rPr lang="en-US" dirty="0" smtClean="0"/>
              <a:t>It </a:t>
            </a:r>
            <a:r>
              <a:rPr lang="en-US" dirty="0"/>
              <a:t>could be useful to know the population distribution as well as income on the map. </a:t>
            </a:r>
            <a:endParaRPr lang="en-US" dirty="0" smtClean="0"/>
          </a:p>
          <a:p>
            <a:pPr marL="285750" indent="-285750">
              <a:buFont typeface="Arial" panose="020B0604020202020204" pitchFamily="34" charset="0"/>
              <a:buChar char="•"/>
            </a:pPr>
            <a:r>
              <a:rPr lang="en-US" dirty="0"/>
              <a:t>T</a:t>
            </a:r>
            <a:r>
              <a:rPr lang="en-US" dirty="0" smtClean="0"/>
              <a:t>he </a:t>
            </a:r>
            <a:r>
              <a:rPr lang="en-US" dirty="0"/>
              <a:t>marker size represents the relative size </a:t>
            </a:r>
            <a:r>
              <a:rPr lang="en-US" dirty="0" smtClean="0"/>
              <a:t>of neighborhood population.</a:t>
            </a:r>
            <a:endParaRPr lang="en-US" dirty="0"/>
          </a:p>
        </p:txBody>
      </p:sp>
      <p:pic>
        <p:nvPicPr>
          <p:cNvPr id="4" name="Picture 3"/>
          <p:cNvPicPr/>
          <p:nvPr/>
        </p:nvPicPr>
        <p:blipFill>
          <a:blip r:embed="rId2"/>
          <a:stretch>
            <a:fillRect/>
          </a:stretch>
        </p:blipFill>
        <p:spPr>
          <a:xfrm>
            <a:off x="990600" y="2641017"/>
            <a:ext cx="6205220" cy="3676650"/>
          </a:xfrm>
          <a:prstGeom prst="rect">
            <a:avLst/>
          </a:prstGeom>
        </p:spPr>
      </p:pic>
    </p:spTree>
    <p:extLst>
      <p:ext uri="{BB962C8B-B14F-4D97-AF65-F5344CB8AC3E}">
        <p14:creationId xmlns:p14="http://schemas.microsoft.com/office/powerpoint/2010/main" val="15784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599"/>
            <a:ext cx="6781800" cy="646331"/>
          </a:xfrm>
          <a:prstGeom prst="rect">
            <a:avLst/>
          </a:prstGeom>
          <a:noFill/>
        </p:spPr>
        <p:txBody>
          <a:bodyPr wrap="square" rtlCol="0">
            <a:spAutoFit/>
          </a:bodyPr>
          <a:lstStyle/>
          <a:p>
            <a:pPr lvl="0" algn="ctr"/>
            <a:r>
              <a:rPr lang="en-US" b="1" dirty="0" smtClean="0"/>
              <a:t>THE </a:t>
            </a:r>
            <a:r>
              <a:rPr lang="en-US" b="1" dirty="0"/>
              <a:t>CITY OF </a:t>
            </a:r>
            <a:r>
              <a:rPr lang="en-US" b="1" dirty="0" smtClean="0"/>
              <a:t>HOUSTON (Income)</a:t>
            </a:r>
            <a:endParaRPr lang="en-US" dirty="0"/>
          </a:p>
          <a:p>
            <a:endParaRPr lang="en-US" dirty="0"/>
          </a:p>
        </p:txBody>
      </p:sp>
      <p:sp>
        <p:nvSpPr>
          <p:cNvPr id="6" name="TextBox 5"/>
          <p:cNvSpPr txBox="1"/>
          <p:nvPr/>
        </p:nvSpPr>
        <p:spPr>
          <a:xfrm>
            <a:off x="304800" y="914400"/>
            <a:ext cx="81534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marker size represents the relative size </a:t>
            </a:r>
            <a:r>
              <a:rPr lang="en-US" dirty="0" smtClean="0"/>
              <a:t>of neighborhood median household income.</a:t>
            </a:r>
            <a:endParaRPr lang="en-US" dirty="0"/>
          </a:p>
        </p:txBody>
      </p:sp>
      <p:pic>
        <p:nvPicPr>
          <p:cNvPr id="4" name="Picture 3"/>
          <p:cNvPicPr/>
          <p:nvPr/>
        </p:nvPicPr>
        <p:blipFill>
          <a:blip r:embed="rId2"/>
          <a:stretch>
            <a:fillRect/>
          </a:stretch>
        </p:blipFill>
        <p:spPr>
          <a:xfrm>
            <a:off x="1143000" y="1676400"/>
            <a:ext cx="6205220" cy="3676650"/>
          </a:xfrm>
          <a:prstGeom prst="rect">
            <a:avLst/>
          </a:prstGeom>
        </p:spPr>
      </p:pic>
    </p:spTree>
    <p:extLst>
      <p:ext uri="{BB962C8B-B14F-4D97-AF65-F5344CB8AC3E}">
        <p14:creationId xmlns:p14="http://schemas.microsoft.com/office/powerpoint/2010/main" val="209121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599"/>
            <a:ext cx="6781800" cy="646331"/>
          </a:xfrm>
          <a:prstGeom prst="rect">
            <a:avLst/>
          </a:prstGeom>
          <a:noFill/>
        </p:spPr>
        <p:txBody>
          <a:bodyPr wrap="square" rtlCol="0">
            <a:spAutoFit/>
          </a:bodyPr>
          <a:lstStyle/>
          <a:p>
            <a:pPr lvl="0" algn="ctr"/>
            <a:r>
              <a:rPr lang="en-US" b="1" dirty="0" smtClean="0"/>
              <a:t>THE </a:t>
            </a:r>
            <a:r>
              <a:rPr lang="en-US" b="1" dirty="0"/>
              <a:t>CITY OF </a:t>
            </a:r>
            <a:r>
              <a:rPr lang="en-US" b="1" dirty="0" smtClean="0"/>
              <a:t>HOUSTON (Population*Income)</a:t>
            </a:r>
            <a:endParaRPr lang="en-US" dirty="0"/>
          </a:p>
          <a:p>
            <a:endParaRPr lang="en-US" dirty="0"/>
          </a:p>
        </p:txBody>
      </p:sp>
      <p:sp>
        <p:nvSpPr>
          <p:cNvPr id="6" name="TextBox 5"/>
          <p:cNvSpPr txBox="1"/>
          <p:nvPr/>
        </p:nvSpPr>
        <p:spPr>
          <a:xfrm>
            <a:off x="304800" y="914400"/>
            <a:ext cx="81534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marker size represents </a:t>
            </a:r>
            <a:r>
              <a:rPr lang="en-US" dirty="0" smtClean="0"/>
              <a:t>the magnitude of the Population and income product.</a:t>
            </a:r>
            <a:endParaRPr lang="en-US" dirty="0"/>
          </a:p>
        </p:txBody>
      </p:sp>
      <p:pic>
        <p:nvPicPr>
          <p:cNvPr id="4" name="Picture 3"/>
          <p:cNvPicPr/>
          <p:nvPr/>
        </p:nvPicPr>
        <p:blipFill>
          <a:blip r:embed="rId2"/>
          <a:stretch>
            <a:fillRect/>
          </a:stretch>
        </p:blipFill>
        <p:spPr>
          <a:xfrm>
            <a:off x="1143000" y="1676400"/>
            <a:ext cx="6205220" cy="3676650"/>
          </a:xfrm>
          <a:prstGeom prst="rect">
            <a:avLst/>
          </a:prstGeom>
        </p:spPr>
      </p:pic>
    </p:spTree>
    <p:extLst>
      <p:ext uri="{BB962C8B-B14F-4D97-AF65-F5344CB8AC3E}">
        <p14:creationId xmlns:p14="http://schemas.microsoft.com/office/powerpoint/2010/main" val="406589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599"/>
            <a:ext cx="6781800" cy="646331"/>
          </a:xfrm>
          <a:prstGeom prst="rect">
            <a:avLst/>
          </a:prstGeom>
          <a:noFill/>
        </p:spPr>
        <p:txBody>
          <a:bodyPr wrap="square" rtlCol="0">
            <a:spAutoFit/>
          </a:bodyPr>
          <a:lstStyle/>
          <a:p>
            <a:pPr lvl="0"/>
            <a:r>
              <a:rPr lang="en-US" b="1" dirty="0"/>
              <a:t>UTILIZING FOURSQUARE API TO EXPLORE NEIGHBORHOOD VENUES</a:t>
            </a:r>
            <a:endParaRPr lang="en-US" dirty="0"/>
          </a:p>
          <a:p>
            <a:endParaRPr lang="en-US" dirty="0"/>
          </a:p>
        </p:txBody>
      </p:sp>
      <p:sp>
        <p:nvSpPr>
          <p:cNvPr id="6" name="TextBox 5"/>
          <p:cNvSpPr txBox="1"/>
          <p:nvPr/>
        </p:nvSpPr>
        <p:spPr>
          <a:xfrm>
            <a:off x="304800" y="551764"/>
            <a:ext cx="9296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Foursquare is a social networking service provider, it is used to get information about the location and properties of top businesses and attractions in each neighborhood. </a:t>
            </a:r>
            <a:endParaRPr lang="en-US" dirty="0" smtClean="0"/>
          </a:p>
          <a:p>
            <a:pPr marL="285750" indent="-285750">
              <a:buFont typeface="Arial" panose="020B0604020202020204" pitchFamily="34" charset="0"/>
              <a:buChar char="•"/>
            </a:pPr>
            <a:r>
              <a:rPr lang="en-US" dirty="0" smtClean="0"/>
              <a:t>The </a:t>
            </a:r>
            <a:r>
              <a:rPr lang="en-US" dirty="0"/>
              <a:t>neighborhood coordinates were used to explore the top 100 venues within a range of 2000 meters. </a:t>
            </a:r>
            <a:endParaRPr lang="en-US" dirty="0" smtClean="0"/>
          </a:p>
          <a:p>
            <a:pPr marL="285750" indent="-285750">
              <a:buFont typeface="Arial" panose="020B0604020202020204" pitchFamily="34" charset="0"/>
              <a:buChar char="•"/>
            </a:pPr>
            <a:r>
              <a:rPr lang="en-US" dirty="0" smtClean="0"/>
              <a:t>The </a:t>
            </a:r>
            <a:r>
              <a:rPr lang="en-US" dirty="0"/>
              <a:t>data includes the venue name, latitude, longitude, and category. A total of 7338 venues and 350 unique business types were found within the search </a:t>
            </a:r>
            <a:r>
              <a:rPr lang="en-US" dirty="0" smtClean="0"/>
              <a:t>area.</a:t>
            </a:r>
          </a:p>
          <a:p>
            <a:pPr marL="285750" indent="-285750">
              <a:buFont typeface="Arial" panose="020B0604020202020204" pitchFamily="34" charset="0"/>
              <a:buChar char="•"/>
            </a:pPr>
            <a:r>
              <a:rPr lang="en-US" dirty="0" smtClean="0"/>
              <a:t>The </a:t>
            </a:r>
            <a:r>
              <a:rPr lang="en-US" dirty="0"/>
              <a:t>geographic distribution of the venues is </a:t>
            </a:r>
            <a:r>
              <a:rPr lang="en-US" dirty="0" smtClean="0"/>
              <a:t>shown</a:t>
            </a:r>
            <a:endParaRPr lang="en-US" dirty="0"/>
          </a:p>
        </p:txBody>
      </p:sp>
      <p:pic>
        <p:nvPicPr>
          <p:cNvPr id="7" name="Picture 6"/>
          <p:cNvPicPr/>
          <p:nvPr/>
        </p:nvPicPr>
        <p:blipFill>
          <a:blip r:embed="rId2"/>
          <a:stretch>
            <a:fillRect/>
          </a:stretch>
        </p:blipFill>
        <p:spPr>
          <a:xfrm>
            <a:off x="1371600" y="2583089"/>
            <a:ext cx="6172200" cy="3762375"/>
          </a:xfrm>
          <a:prstGeom prst="rect">
            <a:avLst/>
          </a:prstGeom>
        </p:spPr>
      </p:pic>
    </p:spTree>
    <p:extLst>
      <p:ext uri="{BB962C8B-B14F-4D97-AF65-F5344CB8AC3E}">
        <p14:creationId xmlns:p14="http://schemas.microsoft.com/office/powerpoint/2010/main" val="424771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1337</Words>
  <Application>Microsoft Office PowerPoint</Application>
  <PresentationFormat>On-screen Show (4:3)</PresentationFormat>
  <Paragraphs>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Mohab Dessouki</dc:creator>
  <cp:lastModifiedBy>Mohab Dessouki</cp:lastModifiedBy>
  <cp:revision>4</cp:revision>
  <dcterms:created xsi:type="dcterms:W3CDTF">2020-05-03T17:46:57Z</dcterms:created>
  <dcterms:modified xsi:type="dcterms:W3CDTF">2020-05-03T18:19:56Z</dcterms:modified>
</cp:coreProperties>
</file>