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0" r:id="rId5"/>
    <p:sldId id="265" r:id="rId6"/>
    <p:sldId id="268" r:id="rId7"/>
    <p:sldId id="266" r:id="rId8"/>
    <p:sldId id="262" r:id="rId9"/>
    <p:sldId id="269" r:id="rId10"/>
    <p:sldId id="263" r:id="rId11"/>
    <p:sldId id="264"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657" autoAdjust="0"/>
    <p:restoredTop sz="94660"/>
  </p:normalViewPr>
  <p:slideViewPr>
    <p:cSldViewPr>
      <p:cViewPr>
        <p:scale>
          <a:sx n="94" d="100"/>
          <a:sy n="94" d="100"/>
        </p:scale>
        <p:origin x="-1666" y="37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39" y="2"/>
            <a:ext cx="9141524" cy="4799300"/>
          </a:xfrm>
          <a:prstGeom prst="rect">
            <a:avLst/>
          </a:prstGeom>
        </p:spPr>
      </p:pic>
      <p:sp>
        <p:nvSpPr>
          <p:cNvPr id="4" name="Rectangle 3"/>
          <p:cNvSpPr/>
          <p:nvPr/>
        </p:nvSpPr>
        <p:spPr bwMode="ltGray">
          <a:xfrm>
            <a:off x="-2" y="4754880"/>
            <a:ext cx="9144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96" y="4724400"/>
            <a:ext cx="9141620"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a:p>
        </p:txBody>
      </p:sp>
      <p:sp>
        <p:nvSpPr>
          <p:cNvPr id="2" name="Title 1"/>
          <p:cNvSpPr>
            <a:spLocks noGrp="1"/>
          </p:cNvSpPr>
          <p:nvPr>
            <p:ph type="ctrTitle"/>
          </p:nvPr>
        </p:nvSpPr>
        <p:spPr>
          <a:xfrm>
            <a:off x="1142999" y="4800600"/>
            <a:ext cx="6858002" cy="1143000"/>
          </a:xfrm>
        </p:spPr>
        <p:txBody>
          <a:bodyPr anchor="b">
            <a:normAutofit/>
          </a:bodyPr>
          <a:lstStyle>
            <a:lvl1pPr algn="ctr">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41810" y="5943600"/>
            <a:ext cx="6858002" cy="762000"/>
          </a:xfrm>
        </p:spPr>
        <p:txBody>
          <a:bodyPr>
            <a:normAutofit/>
          </a:bodyPr>
          <a:lstStyle>
            <a:lvl1pPr marL="0" indent="0" algn="ctr">
              <a:spcBef>
                <a:spcPts val="0"/>
              </a:spcBef>
              <a:buNone/>
              <a:defRPr sz="1500" cap="none" baseline="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a:p>
        </p:txBody>
      </p:sp>
    </p:spTree>
    <p:extLst>
      <p:ext uri="{BB962C8B-B14F-4D97-AF65-F5344CB8AC3E}">
        <p14:creationId xmlns="" xmlns:p14="http://schemas.microsoft.com/office/powerpoint/2010/main" val="33828820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3655314"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570309" y="2362200"/>
            <a:ext cx="2400300" cy="1990725"/>
          </a:xfrm>
        </p:spPr>
        <p:txBody>
          <a:bodyPr anchor="b">
            <a:normAutofit/>
          </a:bodyPr>
          <a:lstStyle>
            <a:lvl1pPr>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70309" y="4367310"/>
            <a:ext cx="2400300" cy="1622012"/>
          </a:xfrm>
        </p:spPr>
        <p:txBody>
          <a:bodyPr>
            <a:normAutofit/>
          </a:bodyPr>
          <a:lstStyle>
            <a:lvl1pPr marL="0" indent="0">
              <a:spcBef>
                <a:spcPts val="900"/>
              </a:spcBef>
              <a:buNone/>
              <a:defRPr sz="1200">
                <a:solidFill>
                  <a:schemeClr val="bg1"/>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3" name="Content Placeholder 2"/>
          <p:cNvSpPr>
            <a:spLocks noGrp="1"/>
          </p:cNvSpPr>
          <p:nvPr>
            <p:ph idx="1"/>
          </p:nvPr>
        </p:nvSpPr>
        <p:spPr>
          <a:xfrm>
            <a:off x="4022169" y="685800"/>
            <a:ext cx="4777740" cy="5486400"/>
          </a:xfrm>
        </p:spPr>
        <p:txBody>
          <a:bodyPr>
            <a:normAutofit/>
          </a:bodyPr>
          <a:lstStyle>
            <a:lvl1pPr>
              <a:defRPr sz="15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4/27/2018</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 xmlns:p14="http://schemas.microsoft.com/office/powerpoint/2010/main" val="376930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5486400" y="0"/>
            <a:ext cx="3655314"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5942411" y="2362200"/>
            <a:ext cx="2400300" cy="1993392"/>
          </a:xfrm>
        </p:spPr>
        <p:txBody>
          <a:bodyPr anchor="b">
            <a:normAutofit/>
          </a:bodyPr>
          <a:lstStyle>
            <a:lvl1pPr>
              <a:defRPr sz="2600" b="0">
                <a:solidFill>
                  <a:schemeClr val="bg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5486400" cy="6858000"/>
          </a:xfrm>
          <a:solidFill>
            <a:schemeClr val="bg2">
              <a:lumMod val="90000"/>
            </a:schemeClr>
          </a:solidFill>
        </p:spPr>
        <p:txBody>
          <a:bodyPr/>
          <a:lstStyle>
            <a:lvl1pPr marL="0" indent="0" algn="ctr">
              <a:buNone/>
              <a:defRPr sz="2400">
                <a:solidFill>
                  <a:schemeClr val="tx2"/>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a:xfrm>
            <a:off x="5942411" y="4355594"/>
            <a:ext cx="2400300" cy="1644615"/>
          </a:xfrm>
        </p:spPr>
        <p:txBody>
          <a:bodyPr>
            <a:normAutofit/>
          </a:bodyPr>
          <a:lstStyle>
            <a:lvl1pPr marL="0" indent="0">
              <a:spcBef>
                <a:spcPts val="900"/>
              </a:spcBef>
              <a:buNone/>
              <a:defRPr sz="1200">
                <a:solidFill>
                  <a:schemeClr val="bg1"/>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pPr/>
              <a:t>4/27/2018</a:t>
            </a:fld>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13717346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pPr/>
              <a:t>4/27/2018</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33385722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637"/>
            <a:ext cx="1971675" cy="58975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28653" y="274637"/>
            <a:ext cx="5800725"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pPr/>
              <a:t>4/27/2018</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27515582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11" name="Shape 11"/>
          <p:cNvSpPr txBox="1">
            <a:spLocks noGrp="1"/>
          </p:cNvSpPr>
          <p:nvPr>
            <p:ph type="ctrTitle"/>
          </p:nvPr>
        </p:nvSpPr>
        <p:spPr>
          <a:xfrm>
            <a:off x="1400175" y="2655768"/>
            <a:ext cx="6343500" cy="1546400"/>
          </a:xfrm>
          <a:prstGeom prst="rect">
            <a:avLst/>
          </a:prstGeom>
        </p:spPr>
        <p:txBody>
          <a:bodyPr wrap="square"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extLst>
      <p:ext uri="{BB962C8B-B14F-4D97-AF65-F5344CB8AC3E}">
        <p14:creationId xmlns:p14="http://schemas.microsoft.com/office/powerpoint/2010/main" xmlns="" val="1565167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27"/>
        <p:cNvGrpSpPr/>
        <p:nvPr/>
      </p:nvGrpSpPr>
      <p:grpSpPr>
        <a:xfrm>
          <a:off x="0" y="0"/>
          <a:ext cx="0" cy="0"/>
          <a:chOff x="0" y="0"/>
          <a:chExt cx="0" cy="0"/>
        </a:xfrm>
      </p:grpSpPr>
      <p:sp>
        <p:nvSpPr>
          <p:cNvPr id="130" name="Shape 130"/>
          <p:cNvSpPr txBox="1">
            <a:spLocks noGrp="1"/>
          </p:cNvSpPr>
          <p:nvPr>
            <p:ph type="title"/>
          </p:nvPr>
        </p:nvSpPr>
        <p:spPr>
          <a:xfrm>
            <a:off x="1780550" y="686924"/>
            <a:ext cx="6144250" cy="860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131" name="Shape 131"/>
          <p:cNvSpPr txBox="1">
            <a:spLocks noGrp="1"/>
          </p:cNvSpPr>
          <p:nvPr>
            <p:ph type="body" idx="1"/>
          </p:nvPr>
        </p:nvSpPr>
        <p:spPr>
          <a:xfrm>
            <a:off x="542116" y="1547328"/>
            <a:ext cx="7382684" cy="4560153"/>
          </a:xfrm>
          <a:prstGeom prst="rect">
            <a:avLst/>
          </a:prstGeom>
        </p:spPr>
        <p:txBody>
          <a:bodyPr wrap="square" lIns="91425" tIns="91425" rIns="91425" bIns="91425" anchor="t" anchorCtr="0"/>
          <a:lstStyle>
            <a:lvl1pPr lvl="0">
              <a:spcBef>
                <a:spcPts val="0"/>
              </a:spcBef>
              <a:buFont typeface="Muli"/>
              <a:defRPr sz="2100">
                <a:latin typeface="Times New Roman" panose="02020603050405020304" pitchFamily="18" charset="0"/>
                <a:ea typeface="Times New Roman" panose="02020603050405020304" pitchFamily="18" charset="0"/>
                <a:cs typeface="Times New Roman" panose="02020603050405020304" pitchFamily="18" charset="0"/>
                <a:sym typeface="Muli"/>
              </a:defRPr>
            </a:lvl1pPr>
            <a:lvl2pPr lvl="1">
              <a:spcBef>
                <a:spcPts val="0"/>
              </a:spcBef>
              <a:buFont typeface="Muli"/>
              <a:defRPr>
                <a:latin typeface="Muli"/>
                <a:ea typeface="Muli"/>
                <a:cs typeface="Muli"/>
                <a:sym typeface="Muli"/>
              </a:defRPr>
            </a:lvl2pPr>
            <a:lvl3pPr lvl="2">
              <a:spcBef>
                <a:spcPts val="0"/>
              </a:spcBef>
              <a:buFont typeface="Muli"/>
              <a:defRPr>
                <a:latin typeface="Muli"/>
                <a:ea typeface="Muli"/>
                <a:cs typeface="Muli"/>
                <a:sym typeface="Muli"/>
              </a:defRPr>
            </a:lvl3pPr>
            <a:lvl4pPr lvl="3">
              <a:spcBef>
                <a:spcPts val="0"/>
              </a:spcBef>
              <a:buFont typeface="Muli"/>
              <a:defRPr>
                <a:latin typeface="Muli"/>
                <a:ea typeface="Muli"/>
                <a:cs typeface="Muli"/>
                <a:sym typeface="Muli"/>
              </a:defRPr>
            </a:lvl4pPr>
            <a:lvl5pPr lvl="4">
              <a:spcBef>
                <a:spcPts val="0"/>
              </a:spcBef>
              <a:buFont typeface="Muli"/>
              <a:defRPr>
                <a:latin typeface="Muli"/>
                <a:ea typeface="Muli"/>
                <a:cs typeface="Muli"/>
                <a:sym typeface="Muli"/>
              </a:defRPr>
            </a:lvl5pPr>
            <a:lvl6pPr lvl="5">
              <a:spcBef>
                <a:spcPts val="0"/>
              </a:spcBef>
              <a:buFont typeface="Muli"/>
              <a:defRPr>
                <a:latin typeface="Muli"/>
                <a:ea typeface="Muli"/>
                <a:cs typeface="Muli"/>
                <a:sym typeface="Muli"/>
              </a:defRPr>
            </a:lvl6pPr>
            <a:lvl7pPr lvl="6">
              <a:spcBef>
                <a:spcPts val="0"/>
              </a:spcBef>
              <a:buFont typeface="Muli"/>
              <a:defRPr>
                <a:latin typeface="Muli"/>
                <a:ea typeface="Muli"/>
                <a:cs typeface="Muli"/>
                <a:sym typeface="Muli"/>
              </a:defRPr>
            </a:lvl7pPr>
            <a:lvl8pPr lvl="7">
              <a:spcBef>
                <a:spcPts val="0"/>
              </a:spcBef>
              <a:buFont typeface="Muli"/>
              <a:defRPr>
                <a:latin typeface="Muli"/>
                <a:ea typeface="Muli"/>
                <a:cs typeface="Muli"/>
                <a:sym typeface="Muli"/>
              </a:defRPr>
            </a:lvl8pPr>
            <a:lvl9pPr lvl="8">
              <a:spcBef>
                <a:spcPts val="0"/>
              </a:spcBef>
              <a:buFont typeface="Muli"/>
              <a:defRPr>
                <a:latin typeface="Muli"/>
                <a:ea typeface="Muli"/>
                <a:cs typeface="Muli"/>
                <a:sym typeface="Muli"/>
              </a:defRPr>
            </a:lvl9pPr>
          </a:lstStyle>
          <a:p>
            <a:endParaRPr dirty="0"/>
          </a:p>
        </p:txBody>
      </p:sp>
    </p:spTree>
    <p:extLst>
      <p:ext uri="{BB962C8B-B14F-4D97-AF65-F5344CB8AC3E}">
        <p14:creationId xmlns:p14="http://schemas.microsoft.com/office/powerpoint/2010/main" xmlns="" val="288020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sz="1400" kern="0" dirty="0">
              <a:solidFill>
                <a:srgbClr val="000000"/>
              </a:solidFill>
              <a:cs typeface="Arial"/>
              <a:sym typeface="Arial"/>
            </a:endParaRPr>
          </a:p>
        </p:txBody>
      </p:sp>
      <p:sp>
        <p:nvSpPr>
          <p:cNvPr id="4" name="Date Placeholder 3"/>
          <p:cNvSpPr>
            <a:spLocks noGrp="1"/>
          </p:cNvSpPr>
          <p:nvPr>
            <p:ph type="dt" sz="half" idx="10"/>
          </p:nvPr>
        </p:nvSpPr>
        <p:spPr/>
        <p:txBody>
          <a:bodyPr/>
          <a:lstStyle/>
          <a:p>
            <a:fld id="{B61BEF0D-F0BB-DE4B-95CE-6DB70DBA9567}" type="datetimeFigureOut">
              <a:rPr lang="en-US" sz="1400" kern="0" smtClean="0">
                <a:solidFill>
                  <a:srgbClr val="000000"/>
                </a:solidFill>
                <a:cs typeface="Arial"/>
                <a:sym typeface="Arial"/>
              </a:rPr>
              <a:pPr/>
              <a:t>4/27/2018</a:t>
            </a:fld>
            <a:endParaRPr lang="en-US" sz="1400" kern="0" dirty="0">
              <a:solidFill>
                <a:srgbClr val="000000"/>
              </a:solidFill>
              <a:cs typeface="Arial"/>
              <a:sym typeface="Arial"/>
            </a:endParaRPr>
          </a:p>
        </p:txBody>
      </p:sp>
      <p:sp>
        <p:nvSpPr>
          <p:cNvPr id="6" name="Slide Number Placeholder 5"/>
          <p:cNvSpPr>
            <a:spLocks noGrp="1"/>
          </p:cNvSpPr>
          <p:nvPr>
            <p:ph type="sldNum" sz="quarter" idx="12"/>
          </p:nvPr>
        </p:nvSpPr>
        <p:spPr/>
        <p:txBody>
          <a:bodyPr/>
          <a:lstStyle/>
          <a:p>
            <a:fld id="{D57F1E4F-1CFF-5643-939E-217C01CDF565}" type="slidenum">
              <a:rPr lang="en-US" sz="1400" kern="0" smtClean="0">
                <a:solidFill>
                  <a:srgbClr val="000000"/>
                </a:solidFill>
                <a:cs typeface="Arial"/>
                <a:sym typeface="Arial"/>
              </a:rPr>
              <a:pPr/>
              <a:t>‹#›</a:t>
            </a:fld>
            <a:endParaRPr lang="en-US" sz="1400" kern="0" dirty="0">
              <a:solidFill>
                <a:srgbClr val="000000"/>
              </a:solidFill>
              <a:cs typeface="Arial"/>
              <a:sym typeface="Arial"/>
            </a:endParaRPr>
          </a:p>
        </p:txBody>
      </p:sp>
    </p:spTree>
    <p:extLst>
      <p:ext uri="{BB962C8B-B14F-4D97-AF65-F5344CB8AC3E}">
        <p14:creationId xmlns="" xmlns:p14="http://schemas.microsoft.com/office/powerpoint/2010/main" val="41593422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9141620"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91416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a:p>
        </p:txBody>
      </p:sp>
      <p:sp>
        <p:nvSpPr>
          <p:cNvPr id="2" name="Title 1"/>
          <p:cNvSpPr>
            <a:spLocks noGrp="1"/>
          </p:cNvSpPr>
          <p:nvPr>
            <p:ph type="title"/>
          </p:nvPr>
        </p:nvSpPr>
        <p:spPr>
          <a:xfrm>
            <a:off x="1143000" y="1143000"/>
            <a:ext cx="6858000" cy="2667000"/>
          </a:xfrm>
        </p:spPr>
        <p:txBody>
          <a:bodyPr anchor="b">
            <a:normAutofit/>
          </a:bodyPr>
          <a:lstStyle>
            <a:lvl1pPr algn="ctr">
              <a:defRPr sz="3900" b="0"/>
            </a:lvl1pPr>
          </a:lstStyle>
          <a:p>
            <a:r>
              <a:rPr lang="en-US" smtClean="0"/>
              <a:t>Click to edit Master title style</a:t>
            </a:r>
            <a:endParaRPr/>
          </a:p>
        </p:txBody>
      </p:sp>
      <p:sp>
        <p:nvSpPr>
          <p:cNvPr id="3" name="Text Placeholder 2"/>
          <p:cNvSpPr>
            <a:spLocks noGrp="1"/>
          </p:cNvSpPr>
          <p:nvPr>
            <p:ph type="body" idx="1"/>
          </p:nvPr>
        </p:nvSpPr>
        <p:spPr>
          <a:xfrm>
            <a:off x="1143000" y="3810000"/>
            <a:ext cx="6858000" cy="1143000"/>
          </a:xfrm>
        </p:spPr>
        <p:txBody>
          <a:bodyPr anchor="t">
            <a:normAutofit/>
          </a:bodyPr>
          <a:lstStyle>
            <a:lvl1pPr marL="0" indent="0" algn="ctr">
              <a:spcBef>
                <a:spcPts val="0"/>
              </a:spcBef>
              <a:buNone/>
              <a:defRPr sz="1800" cap="none" baseline="0">
                <a:solidFill>
                  <a:schemeClr val="tx2"/>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pPr/>
              <a:t>4/27/2018</a:t>
            </a:fld>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143000"/>
            <a:ext cx="6858000" cy="2667000"/>
          </a:xfrm>
        </p:spPr>
        <p:txBody>
          <a:bodyPr anchor="b">
            <a:normAutofit/>
          </a:bodyPr>
          <a:lstStyle>
            <a:lvl1pPr algn="ctr">
              <a:defRPr sz="3900" b="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141810" y="3810000"/>
            <a:ext cx="6858000" cy="1143000"/>
          </a:xfrm>
        </p:spPr>
        <p:txBody>
          <a:bodyPr anchor="t">
            <a:normAutofit/>
          </a:bodyPr>
          <a:lstStyle>
            <a:lvl1pPr marL="0" indent="0" algn="ctr">
              <a:spcBef>
                <a:spcPts val="0"/>
              </a:spcBef>
              <a:buNone/>
              <a:defRPr sz="1800" cap="none" baseline="0">
                <a:solidFill>
                  <a:schemeClr val="tx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4/27/2018</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5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5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pPr/>
              <a:t>4/27/2018</a:t>
            </a:fld>
            <a:endParaRPr/>
          </a:p>
        </p:txBody>
      </p:sp>
      <p:sp>
        <p:nvSpPr>
          <p:cNvPr id="7" name="Slide Number Placeholder 6"/>
          <p:cNvSpPr>
            <a:spLocks noGrp="1"/>
          </p:cNvSpPr>
          <p:nvPr>
            <p:ph type="sldNum" sz="quarter" idx="12"/>
          </p:nvPr>
        </p:nvSpPr>
        <p:spPr/>
        <p:txBody>
          <a:bodyPr/>
          <a:lstStyle/>
          <a:p>
            <a:fld id="{A0ECE5F2-81AA-4605-B028-6FBA391056AF}" type="slidenum">
              <a:rPr/>
              <a:pPr/>
              <a:t>‹#›</a:t>
            </a:fld>
            <a:endParaRPr/>
          </a:p>
        </p:txBody>
      </p:sp>
    </p:spTree>
    <p:extLst>
      <p:ext uri="{BB962C8B-B14F-4D97-AF65-F5344CB8AC3E}">
        <p14:creationId xmlns="" xmlns:p14="http://schemas.microsoft.com/office/powerpoint/2010/main" val="31170784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840" y="466344"/>
            <a:ext cx="7132320" cy="1234440"/>
          </a:xfrm>
        </p:spPr>
        <p:txBody>
          <a:bodyPr/>
          <a:lstStyle/>
          <a:p>
            <a:r>
              <a:rPr lang="en-US" smtClean="0"/>
              <a:t>Click to edit Master title style</a:t>
            </a:r>
            <a:endParaRPr/>
          </a:p>
        </p:txBody>
      </p:sp>
      <p:sp>
        <p:nvSpPr>
          <p:cNvPr id="3" name="Text Placeholder 2"/>
          <p:cNvSpPr>
            <a:spLocks noGrp="1"/>
          </p:cNvSpPr>
          <p:nvPr>
            <p:ph type="body" idx="1"/>
          </p:nvPr>
        </p:nvSpPr>
        <p:spPr>
          <a:xfrm>
            <a:off x="1005840" y="1837466"/>
            <a:ext cx="3429000" cy="766588"/>
          </a:xfrm>
        </p:spPr>
        <p:txBody>
          <a:bodyPr anchor="ctr">
            <a:normAutofit/>
          </a:bodyPr>
          <a:lstStyle>
            <a:lvl1pPr marL="0" indent="0">
              <a:spcBef>
                <a:spcPts val="0"/>
              </a:spcBef>
              <a:buNone/>
              <a:defRPr sz="1700" b="0" cap="none" baseline="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05840" y="2740735"/>
            <a:ext cx="3429000" cy="3288847"/>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9160" y="1837466"/>
            <a:ext cx="3429000" cy="766588"/>
          </a:xfrm>
        </p:spPr>
        <p:txBody>
          <a:bodyPr anchor="ctr">
            <a:normAutofit/>
          </a:bodyPr>
          <a:lstStyle>
            <a:lvl1pPr marL="0" indent="0">
              <a:spcBef>
                <a:spcPts val="0"/>
              </a:spcBef>
              <a:buNone/>
              <a:defRPr sz="1700" b="0" cap="none" baseline="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9160" y="2740735"/>
            <a:ext cx="3429000" cy="3288847"/>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pPr/>
              <a:t>4/27/2018</a:t>
            </a:fld>
            <a:endParaRPr/>
          </a:p>
        </p:txBody>
      </p:sp>
      <p:sp>
        <p:nvSpPr>
          <p:cNvPr id="9" name="Slide Number Placeholder 8"/>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40570808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pPr/>
              <a:t>4/27/2018</a:t>
            </a:fld>
            <a:endParaRPr/>
          </a:p>
        </p:txBody>
      </p:sp>
      <p:sp>
        <p:nvSpPr>
          <p:cNvPr id="5" name="Slide Number Placeholder 4"/>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8420110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4/27/2018</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 xmlns:p14="http://schemas.microsoft.com/office/powerpoint/2010/main" val="25590039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09" y="2362200"/>
            <a:ext cx="2400300" cy="1990725"/>
          </a:xfrm>
        </p:spPr>
        <p:txBody>
          <a:bodyPr anchor="b">
            <a:normAutofit/>
          </a:bodyPr>
          <a:lstStyle>
            <a:lvl1pPr>
              <a:defRPr sz="2600" b="0"/>
            </a:lvl1pPr>
          </a:lstStyle>
          <a:p>
            <a:r>
              <a:rPr lang="en-US" smtClean="0"/>
              <a:t>Click to edit Master title style</a:t>
            </a:r>
            <a:endParaRPr/>
          </a:p>
        </p:txBody>
      </p:sp>
      <p:sp>
        <p:nvSpPr>
          <p:cNvPr id="4" name="Text Placeholder 3"/>
          <p:cNvSpPr>
            <a:spLocks noGrp="1"/>
          </p:cNvSpPr>
          <p:nvPr>
            <p:ph type="body" sz="half" idx="2"/>
          </p:nvPr>
        </p:nvSpPr>
        <p:spPr>
          <a:xfrm>
            <a:off x="570309" y="4367310"/>
            <a:ext cx="2400300" cy="1622012"/>
          </a:xfrm>
        </p:spPr>
        <p:txBody>
          <a:bodyPr>
            <a:normAutofit/>
          </a:bodyPr>
          <a:lstStyle>
            <a:lvl1pPr marL="0" indent="0">
              <a:spcBef>
                <a:spcPts val="900"/>
              </a:spcBef>
              <a:buNone/>
              <a:defRPr sz="12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3" name="Content Placeholder 2"/>
          <p:cNvSpPr>
            <a:spLocks noGrp="1"/>
          </p:cNvSpPr>
          <p:nvPr>
            <p:ph idx="1"/>
          </p:nvPr>
        </p:nvSpPr>
        <p:spPr>
          <a:xfrm>
            <a:off x="3370662" y="685800"/>
            <a:ext cx="5429251" cy="5486400"/>
          </a:xfrm>
        </p:spPr>
        <p:txBody>
          <a:bodyPr>
            <a:normAutofit/>
          </a:bodyPr>
          <a:lstStyle>
            <a:lvl1pPr>
              <a:defRPr sz="15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pPr/>
              <a:t>4/27/2018</a:t>
            </a:fld>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14359466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190" y="6583680"/>
            <a:ext cx="9141620"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190" y="6583680"/>
            <a:ext cx="91416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a:p>
        </p:txBody>
      </p:sp>
      <p:sp>
        <p:nvSpPr>
          <p:cNvPr id="2" name="Title Placeholder 1"/>
          <p:cNvSpPr>
            <a:spLocks noGrp="1"/>
          </p:cNvSpPr>
          <p:nvPr>
            <p:ph type="title"/>
          </p:nvPr>
        </p:nvSpPr>
        <p:spPr>
          <a:xfrm>
            <a:off x="1005840" y="467360"/>
            <a:ext cx="7132320" cy="1233424"/>
          </a:xfrm>
          <a:prstGeom prst="rect">
            <a:avLst/>
          </a:prstGeom>
        </p:spPr>
        <p:txBody>
          <a:bodyPr vert="horz" lIns="68580" tIns="34290" rIns="68580" bIns="3429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05840" y="1901953"/>
            <a:ext cx="7132320" cy="4127627"/>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68580" tIns="34290" rIns="68580" bIns="34290" rtlCol="0" anchor="ctr"/>
          <a:lstStyle>
            <a:lvl1pPr algn="l">
              <a:defRPr sz="800" cap="all" baseline="0">
                <a:solidFill>
                  <a:schemeClr val="bg2"/>
                </a:solidFill>
              </a:defRPr>
            </a:lvl1pPr>
          </a:lstStyle>
          <a:p>
            <a:endParaRPr lang="en-US" dirty="0"/>
          </a:p>
        </p:txBody>
      </p:sp>
      <p:sp>
        <p:nvSpPr>
          <p:cNvPr id="4" name="Date Placeholder 3"/>
          <p:cNvSpPr>
            <a:spLocks noGrp="1"/>
          </p:cNvSpPr>
          <p:nvPr>
            <p:ph type="dt" sz="half" idx="2"/>
          </p:nvPr>
        </p:nvSpPr>
        <p:spPr>
          <a:xfrm>
            <a:off x="6656832" y="6601968"/>
            <a:ext cx="720090" cy="237744"/>
          </a:xfrm>
          <a:prstGeom prst="rect">
            <a:avLst/>
          </a:prstGeom>
        </p:spPr>
        <p:txBody>
          <a:bodyPr vert="horz" lIns="68580" tIns="34290" rIns="68580" bIns="34290" rtlCol="0" anchor="ctr"/>
          <a:lstStyle>
            <a:lvl1pPr algn="r">
              <a:defRPr sz="800">
                <a:solidFill>
                  <a:schemeClr val="bg2"/>
                </a:solidFill>
              </a:defRPr>
            </a:lvl1pPr>
          </a:lstStyle>
          <a:p>
            <a:fld id="{9E583DDF-CA54-461A-A486-592D2374C532}" type="datetimeFigureOut">
              <a:rPr lang="en-US" smtClean="0"/>
              <a:pPr/>
              <a:t>4/27/2018</a:t>
            </a:fld>
            <a:endParaRPr lang="en-US" dirty="0"/>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68580" tIns="34290" rIns="68580" bIns="34290" rtlCol="0" anchor="ctr"/>
          <a:lstStyle>
            <a:lvl1pPr algn="r">
              <a:defRPr sz="8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marL="0" indent="0" algn="l" defTabSz="685800" rtl="0" eaLnBrk="1" latinLnBrk="0" hangingPunct="1">
        <a:lnSpc>
          <a:spcPct val="90000"/>
        </a:lnSpc>
        <a:spcBef>
          <a:spcPct val="0"/>
        </a:spcBef>
        <a:buFont typeface="Arial" pitchFamily="34" charset="0"/>
        <a:buNone/>
        <a:defRPr sz="2600" kern="1200">
          <a:solidFill>
            <a:schemeClr val="tx2">
              <a:lumMod val="75000"/>
            </a:schemeClr>
          </a:solidFill>
          <a:latin typeface="+mj-lt"/>
          <a:ea typeface="+mj-ea"/>
          <a:cs typeface="+mj-cs"/>
        </a:defRPr>
      </a:lvl1pPr>
    </p:titleStyle>
    <p:bodyStyle>
      <a:lvl1pPr marL="205740" indent="-171450" algn="l" defTabSz="685800" rtl="0" eaLnBrk="1" latinLnBrk="0" hangingPunct="1">
        <a:lnSpc>
          <a:spcPct val="90000"/>
        </a:lnSpc>
        <a:spcBef>
          <a:spcPts val="1350"/>
        </a:spcBef>
        <a:buClr>
          <a:schemeClr val="tx2"/>
        </a:buClr>
        <a:buSzPct val="80000"/>
        <a:buFont typeface="Wingdings" pitchFamily="2" charset="2"/>
        <a:buChar char="§"/>
        <a:defRPr sz="1500" kern="1200">
          <a:solidFill>
            <a:schemeClr val="tx2"/>
          </a:solidFill>
          <a:latin typeface="+mn-lt"/>
          <a:ea typeface="+mn-ea"/>
          <a:cs typeface="+mn-cs"/>
        </a:defRPr>
      </a:lvl1pPr>
      <a:lvl2pPr marL="445770" indent="-171450" algn="l" defTabSz="685800" rtl="0" eaLnBrk="1" latinLnBrk="0" hangingPunct="1">
        <a:lnSpc>
          <a:spcPct val="90000"/>
        </a:lnSpc>
        <a:spcBef>
          <a:spcPts val="750"/>
        </a:spcBef>
        <a:buClr>
          <a:schemeClr val="tx2"/>
        </a:buClr>
        <a:buSzPct val="80000"/>
        <a:buFont typeface="Wingdings" pitchFamily="2" charset="2"/>
        <a:buChar char="§"/>
        <a:defRPr sz="1400" kern="1200">
          <a:solidFill>
            <a:schemeClr val="tx2"/>
          </a:solidFill>
          <a:latin typeface="+mn-lt"/>
          <a:ea typeface="+mn-ea"/>
          <a:cs typeface="+mn-cs"/>
        </a:defRPr>
      </a:lvl2pPr>
      <a:lvl3pPr marL="685800" indent="-171450" algn="l" defTabSz="685800" rtl="0" eaLnBrk="1" latinLnBrk="0" hangingPunct="1">
        <a:lnSpc>
          <a:spcPct val="90000"/>
        </a:lnSpc>
        <a:spcBef>
          <a:spcPts val="600"/>
        </a:spcBef>
        <a:buClr>
          <a:schemeClr val="tx2"/>
        </a:buClr>
        <a:buSzPct val="80000"/>
        <a:buFont typeface="Wingdings" pitchFamily="2" charset="2"/>
        <a:buChar char="§"/>
        <a:defRPr sz="1200" kern="1200">
          <a:solidFill>
            <a:schemeClr val="tx2"/>
          </a:solidFill>
          <a:latin typeface="+mn-lt"/>
          <a:ea typeface="+mn-ea"/>
          <a:cs typeface="+mn-cs"/>
        </a:defRPr>
      </a:lvl3pPr>
      <a:lvl4pPr marL="925830" indent="-171450" algn="l" defTabSz="685800" rtl="0" eaLnBrk="1" latinLnBrk="0" hangingPunct="1">
        <a:lnSpc>
          <a:spcPct val="90000"/>
        </a:lnSpc>
        <a:spcBef>
          <a:spcPts val="600"/>
        </a:spcBef>
        <a:buClr>
          <a:schemeClr val="tx2"/>
        </a:buClr>
        <a:buSzPct val="80000"/>
        <a:buFont typeface="Wingdings" pitchFamily="2" charset="2"/>
        <a:buChar char="§"/>
        <a:defRPr sz="1100" kern="1200">
          <a:solidFill>
            <a:schemeClr val="tx2"/>
          </a:solidFill>
          <a:latin typeface="+mn-lt"/>
          <a:ea typeface="+mn-ea"/>
          <a:cs typeface="+mn-cs"/>
        </a:defRPr>
      </a:lvl4pPr>
      <a:lvl5pPr marL="1165860" indent="-171450" algn="l" defTabSz="685800" rtl="0" eaLnBrk="1" latinLnBrk="0" hangingPunct="1">
        <a:lnSpc>
          <a:spcPct val="90000"/>
        </a:lnSpc>
        <a:spcBef>
          <a:spcPts val="600"/>
        </a:spcBef>
        <a:buClr>
          <a:schemeClr val="tx2"/>
        </a:buClr>
        <a:buSzPct val="80000"/>
        <a:buFont typeface="Wingdings" pitchFamily="2" charset="2"/>
        <a:buChar char="§"/>
        <a:defRPr sz="1100" kern="1200">
          <a:solidFill>
            <a:schemeClr val="tx2"/>
          </a:solidFill>
          <a:latin typeface="+mn-lt"/>
          <a:ea typeface="+mn-ea"/>
          <a:cs typeface="+mn-cs"/>
        </a:defRPr>
      </a:lvl5pPr>
      <a:lvl6pPr marL="1405890" indent="-171450" algn="l" defTabSz="685800" rtl="0" eaLnBrk="1" latinLnBrk="0" hangingPunct="1">
        <a:lnSpc>
          <a:spcPct val="90000"/>
        </a:lnSpc>
        <a:spcBef>
          <a:spcPts val="600"/>
        </a:spcBef>
        <a:buSzPct val="80000"/>
        <a:buFont typeface="Wingdings" pitchFamily="2" charset="2"/>
        <a:buChar char="§"/>
        <a:defRPr sz="1100" kern="1200">
          <a:solidFill>
            <a:schemeClr val="tx2"/>
          </a:solidFill>
          <a:latin typeface="+mn-lt"/>
          <a:ea typeface="+mn-ea"/>
          <a:cs typeface="+mn-cs"/>
        </a:defRPr>
      </a:lvl6pPr>
      <a:lvl7pPr marL="1645920" indent="-171450" algn="l" defTabSz="685800" rtl="0" eaLnBrk="1" latinLnBrk="0" hangingPunct="1">
        <a:lnSpc>
          <a:spcPct val="90000"/>
        </a:lnSpc>
        <a:spcBef>
          <a:spcPts val="600"/>
        </a:spcBef>
        <a:buSzPct val="80000"/>
        <a:buFont typeface="Wingdings" pitchFamily="2" charset="2"/>
        <a:buChar char="§"/>
        <a:defRPr sz="1100" kern="1200" baseline="0">
          <a:solidFill>
            <a:schemeClr val="tx2"/>
          </a:solidFill>
          <a:latin typeface="+mn-lt"/>
          <a:ea typeface="+mn-ea"/>
          <a:cs typeface="+mn-cs"/>
        </a:defRPr>
      </a:lvl7pPr>
      <a:lvl8pPr marL="1885950" indent="-171450" algn="l" defTabSz="685800" rtl="0" eaLnBrk="1" latinLnBrk="0" hangingPunct="1">
        <a:lnSpc>
          <a:spcPct val="90000"/>
        </a:lnSpc>
        <a:spcBef>
          <a:spcPts val="600"/>
        </a:spcBef>
        <a:buSzPct val="80000"/>
        <a:buFont typeface="Wingdings" pitchFamily="2" charset="2"/>
        <a:buChar char="§"/>
        <a:defRPr sz="1100" kern="1200" baseline="0">
          <a:solidFill>
            <a:schemeClr val="tx2"/>
          </a:solidFill>
          <a:latin typeface="+mn-lt"/>
          <a:ea typeface="+mn-ea"/>
          <a:cs typeface="+mn-cs"/>
        </a:defRPr>
      </a:lvl8pPr>
      <a:lvl9pPr marL="2125980" indent="-171450" algn="l" defTabSz="685800" rtl="0" eaLnBrk="1" latinLnBrk="0" hangingPunct="1">
        <a:lnSpc>
          <a:spcPct val="90000"/>
        </a:lnSpc>
        <a:spcBef>
          <a:spcPts val="600"/>
        </a:spcBef>
        <a:buSzPct val="80000"/>
        <a:buFont typeface="Wingdings" pitchFamily="2" charset="2"/>
        <a:buChar char="§"/>
        <a:defRPr sz="1100" kern="1200" baseline="0">
          <a:solidFill>
            <a:schemeClr val="tx2"/>
          </a:solidFill>
          <a:latin typeface="+mn-lt"/>
          <a:ea typeface="+mn-ea"/>
          <a:cs typeface="+mn-cs"/>
        </a:defRPr>
      </a:lvl9pPr>
    </p:bodyStyle>
    <p:otherStyle>
      <a:defPPr>
        <a:defRPr/>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Battery</a:t>
            </a:r>
            <a:br>
              <a:rPr lang="en-US" dirty="0" smtClean="0"/>
            </a:br>
            <a:r>
              <a:rPr lang="en-US" dirty="0" smtClean="0"/>
              <a:t>Calculations and selection</a:t>
            </a:r>
            <a:endParaRPr lang="en-US" dirty="0"/>
          </a:p>
        </p:txBody>
      </p:sp>
    </p:spTree>
    <p:extLst>
      <p:ext uri="{BB962C8B-B14F-4D97-AF65-F5344CB8AC3E}">
        <p14:creationId xmlns:p14="http://schemas.microsoft.com/office/powerpoint/2010/main" xmlns="" val="2339737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3"/>
            <a:ext cx="8643998" cy="1143007"/>
          </a:xfrm>
        </p:spPr>
        <p:txBody>
          <a:bodyPr/>
          <a:lstStyle/>
          <a:p>
            <a:pPr algn="ctr"/>
            <a:r>
              <a:rPr lang="en-US" dirty="0" smtClean="0"/>
              <a:t>Calculating the amount of charge and discharge</a:t>
            </a:r>
            <a:endParaRPr lang="en-US" dirty="0"/>
          </a:p>
        </p:txBody>
      </p:sp>
      <p:sp>
        <p:nvSpPr>
          <p:cNvPr id="8" name="Text Placeholder 7"/>
          <p:cNvSpPr>
            <a:spLocks noGrp="1"/>
          </p:cNvSpPr>
          <p:nvPr>
            <p:ph type="body" sz="half" idx="2"/>
          </p:nvPr>
        </p:nvSpPr>
        <p:spPr>
          <a:xfrm>
            <a:off x="214282" y="1571612"/>
            <a:ext cx="3643338" cy="5000660"/>
          </a:xfrm>
        </p:spPr>
        <p:txBody>
          <a:bodyPr>
            <a:noAutofit/>
          </a:bodyPr>
          <a:lstStyle/>
          <a:p>
            <a:r>
              <a:rPr lang="en-US" sz="1400" dirty="0" smtClean="0"/>
              <a:t>To ensure that the battery would be sustainable for operation for the next days we must make sure our batteries gets to SOC 100% again “Definition of cycle”</a:t>
            </a:r>
          </a:p>
          <a:p>
            <a:r>
              <a:rPr lang="en-US" sz="1400" dirty="0" smtClean="0"/>
              <a:t>Of course we are going to see the power gained by the </a:t>
            </a:r>
            <a:r>
              <a:rPr lang="en-US" sz="1400" dirty="0" err="1" smtClean="0"/>
              <a:t>pv</a:t>
            </a:r>
            <a:r>
              <a:rPr lang="en-US" sz="1400" dirty="0" smtClean="0"/>
              <a:t> and see if it going to be sufficient for our batteries – which is a load now.</a:t>
            </a:r>
          </a:p>
          <a:p>
            <a:r>
              <a:rPr lang="en-US" sz="1400" dirty="0" smtClean="0"/>
              <a:t>In December the  </a:t>
            </a:r>
            <a:r>
              <a:rPr lang="en-US" sz="1400" dirty="0" err="1" smtClean="0"/>
              <a:t>pv</a:t>
            </a:r>
            <a:r>
              <a:rPr lang="en-US" sz="1400" dirty="0" smtClean="0"/>
              <a:t> gain  is the least in Cairo 380 </a:t>
            </a:r>
            <a:r>
              <a:rPr lang="en-US" sz="1400" dirty="0" err="1" smtClean="0"/>
              <a:t>kwh</a:t>
            </a:r>
            <a:r>
              <a:rPr lang="en-US" sz="1400" dirty="0" smtClean="0"/>
              <a:t> </a:t>
            </a:r>
            <a:r>
              <a:rPr lang="en-US" sz="1400" dirty="0" smtClean="0"/>
              <a:t>, so by simple mathematics the load demand is 918 </a:t>
            </a:r>
            <a:r>
              <a:rPr lang="en-US" sz="1400" dirty="0" err="1" smtClean="0"/>
              <a:t>kwh</a:t>
            </a:r>
            <a:r>
              <a:rPr lang="en-US" sz="1400" dirty="0" smtClean="0"/>
              <a:t>  in 9 hours so we got 3 hours left from the day these hours the charger controller will redirect the energy </a:t>
            </a:r>
          </a:p>
          <a:p>
            <a:r>
              <a:rPr lang="en-US" sz="1400" dirty="0" smtClean="0"/>
              <a:t>from the </a:t>
            </a:r>
            <a:r>
              <a:rPr lang="en-US" sz="1400" dirty="0" err="1" smtClean="0"/>
              <a:t>pv</a:t>
            </a:r>
            <a:r>
              <a:rPr lang="en-US" sz="1400" dirty="0" smtClean="0"/>
              <a:t> to the load  “solar priority “ and the left energy will be charging the battery </a:t>
            </a:r>
          </a:p>
          <a:p>
            <a:r>
              <a:rPr lang="en-US" sz="1400" dirty="0" smtClean="0"/>
              <a:t>since load demand is 303kwh for 3 hours the left is 74kwh to charge the battery (8% of total capacity)</a:t>
            </a:r>
          </a:p>
          <a:p>
            <a:r>
              <a:rPr lang="en-US" sz="1400" dirty="0" smtClean="0"/>
              <a:t>Therefore we will need about 12 days to charge the batteries again </a:t>
            </a:r>
          </a:p>
          <a:p>
            <a:r>
              <a:rPr lang="en-US" sz="1400" dirty="0" smtClean="0"/>
              <a:t>So the it’s </a:t>
            </a:r>
            <a:r>
              <a:rPr lang="en-US" sz="1400" dirty="0" err="1" smtClean="0"/>
              <a:t>abvious</a:t>
            </a:r>
            <a:r>
              <a:rPr lang="en-US" sz="1400" dirty="0" smtClean="0"/>
              <a:t> the battery would never be able to sustain the load </a:t>
            </a:r>
          </a:p>
          <a:p>
            <a:endParaRPr lang="en-US" sz="1400" dirty="0" smtClean="0"/>
          </a:p>
          <a:p>
            <a:endParaRPr lang="en-US" sz="1400" dirty="0" smtClean="0"/>
          </a:p>
          <a:p>
            <a:r>
              <a:rPr lang="en-US" sz="1400" dirty="0" smtClean="0"/>
              <a:t> </a:t>
            </a:r>
            <a:endParaRPr lang="en-US" sz="1400" dirty="0"/>
          </a:p>
        </p:txBody>
      </p:sp>
      <p:pic>
        <p:nvPicPr>
          <p:cNvPr id="9" name="Content Placeholder 8" descr="222.PNG"/>
          <p:cNvPicPr>
            <a:picLocks noGrp="1" noChangeAspect="1"/>
          </p:cNvPicPr>
          <p:nvPr>
            <p:ph idx="1"/>
          </p:nvPr>
        </p:nvPicPr>
        <p:blipFill>
          <a:blip r:embed="rId2"/>
          <a:stretch>
            <a:fillRect/>
          </a:stretch>
        </p:blipFill>
        <p:spPr>
          <a:xfrm>
            <a:off x="3944728" y="2291584"/>
            <a:ext cx="4839120" cy="3017782"/>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PV-Battery –Fuel Cell system</a:t>
            </a:r>
            <a:endParaRPr lang="en-US" dirty="0"/>
          </a:p>
        </p:txBody>
      </p:sp>
      <p:sp>
        <p:nvSpPr>
          <p:cNvPr id="3" name="Content Placeholder 2"/>
          <p:cNvSpPr>
            <a:spLocks noGrp="1"/>
          </p:cNvSpPr>
          <p:nvPr>
            <p:ph idx="1"/>
          </p:nvPr>
        </p:nvSpPr>
        <p:spPr/>
        <p:txBody>
          <a:bodyPr/>
          <a:lstStyle/>
          <a:p>
            <a:pPr>
              <a:buNone/>
            </a:pPr>
            <a:r>
              <a:rPr lang="en-US" dirty="0" smtClean="0"/>
              <a:t>Constant Parameters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graphicFrame>
        <p:nvGraphicFramePr>
          <p:cNvPr id="4" name="Table 3"/>
          <p:cNvGraphicFramePr>
            <a:graphicFrameLocks noGrp="1"/>
          </p:cNvGraphicFramePr>
          <p:nvPr/>
        </p:nvGraphicFramePr>
        <p:xfrm>
          <a:off x="1142976" y="2285992"/>
          <a:ext cx="6119834" cy="1219200"/>
        </p:xfrm>
        <a:graphic>
          <a:graphicData uri="http://schemas.openxmlformats.org/drawingml/2006/table">
            <a:tbl>
              <a:tblPr firstRow="1" bandRow="1">
                <a:tableStyleId>{5C22544A-7EE6-4342-B048-85BDC9FD1C3A}</a:tableStyleId>
              </a:tblPr>
              <a:tblGrid>
                <a:gridCol w="3059917"/>
                <a:gridCol w="3059917"/>
              </a:tblGrid>
              <a:tr h="122135">
                <a:tc>
                  <a:txBody>
                    <a:bodyPr/>
                    <a:lstStyle/>
                    <a:p>
                      <a:r>
                        <a:rPr lang="en-US" dirty="0" smtClean="0"/>
                        <a:t>Period of operation</a:t>
                      </a:r>
                      <a:endParaRPr lang="en-US" dirty="0"/>
                    </a:p>
                  </a:txBody>
                  <a:tcPr/>
                </a:tc>
                <a:tc>
                  <a:txBody>
                    <a:bodyPr/>
                    <a:lstStyle/>
                    <a:p>
                      <a:r>
                        <a:rPr lang="en-US" dirty="0" smtClean="0"/>
                        <a:t>Load demand</a:t>
                      </a:r>
                      <a:endParaRPr lang="en-US" dirty="0"/>
                    </a:p>
                  </a:txBody>
                  <a:tcPr/>
                </a:tc>
              </a:tr>
              <a:tr h="122135">
                <a:tc>
                  <a:txBody>
                    <a:bodyPr/>
                    <a:lstStyle/>
                    <a:p>
                      <a:r>
                        <a:rPr lang="en-US" dirty="0" smtClean="0"/>
                        <a:t>6-11 </a:t>
                      </a:r>
                      <a:endParaRPr lang="en-US" dirty="0"/>
                    </a:p>
                  </a:txBody>
                  <a:tcPr/>
                </a:tc>
                <a:tc>
                  <a:txBody>
                    <a:bodyPr/>
                    <a:lstStyle/>
                    <a:p>
                      <a:r>
                        <a:rPr lang="en-US" dirty="0" smtClean="0"/>
                        <a:t>510KWH</a:t>
                      </a:r>
                      <a:endParaRPr lang="en-US" dirty="0"/>
                    </a:p>
                  </a:txBody>
                  <a:tcPr/>
                </a:tc>
              </a:tr>
              <a:tr h="122135">
                <a:tc>
                  <a:txBody>
                    <a:bodyPr/>
                    <a:lstStyle/>
                    <a:p>
                      <a:r>
                        <a:rPr lang="en-US" dirty="0" smtClean="0"/>
                        <a:t>11-2</a:t>
                      </a:r>
                      <a:endParaRPr lang="en-US" dirty="0"/>
                    </a:p>
                  </a:txBody>
                  <a:tcPr/>
                </a:tc>
                <a:tc>
                  <a:txBody>
                    <a:bodyPr/>
                    <a:lstStyle/>
                    <a:p>
                      <a:r>
                        <a:rPr lang="en-US" dirty="0" smtClean="0"/>
                        <a:t>306KWH</a:t>
                      </a:r>
                      <a:endParaRPr lang="en-US" dirty="0"/>
                    </a:p>
                  </a:txBody>
                  <a:tcPr/>
                </a:tc>
              </a:tr>
              <a:tr h="122135">
                <a:tc>
                  <a:txBody>
                    <a:bodyPr/>
                    <a:lstStyle/>
                    <a:p>
                      <a:r>
                        <a:rPr lang="en-US" dirty="0" smtClean="0"/>
                        <a:t>2-6</a:t>
                      </a:r>
                      <a:endParaRPr lang="en-US" dirty="0"/>
                    </a:p>
                  </a:txBody>
                  <a:tcPr/>
                </a:tc>
                <a:tc>
                  <a:txBody>
                    <a:bodyPr/>
                    <a:lstStyle/>
                    <a:p>
                      <a:r>
                        <a:rPr lang="en-US" dirty="0" smtClean="0"/>
                        <a:t>408</a:t>
                      </a:r>
                      <a:endParaRPr lang="en-US" dirty="0"/>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Senario</a:t>
            </a:r>
            <a:r>
              <a:rPr lang="en-US" dirty="0" smtClean="0"/>
              <a:t>  1</a:t>
            </a:r>
            <a:br>
              <a:rPr lang="en-US" dirty="0" smtClean="0"/>
            </a:br>
            <a:r>
              <a:rPr lang="en-US" dirty="0" smtClean="0"/>
              <a:t>battery night charging </a:t>
            </a:r>
            <a:br>
              <a:rPr lang="en-US" dirty="0" smtClean="0"/>
            </a:br>
            <a:endParaRPr lang="en-US" dirty="0"/>
          </a:p>
        </p:txBody>
      </p:sp>
      <p:graphicFrame>
        <p:nvGraphicFramePr>
          <p:cNvPr id="4" name="Content Placeholder 3"/>
          <p:cNvGraphicFramePr>
            <a:graphicFrameLocks noGrp="1"/>
          </p:cNvGraphicFramePr>
          <p:nvPr>
            <p:ph idx="1"/>
          </p:nvPr>
        </p:nvGraphicFramePr>
        <p:xfrm>
          <a:off x="1006475" y="1901825"/>
          <a:ext cx="7131075" cy="1812927"/>
        </p:xfrm>
        <a:graphic>
          <a:graphicData uri="http://schemas.openxmlformats.org/drawingml/2006/table">
            <a:tbl>
              <a:tblPr firstRow="1" bandRow="1">
                <a:tableStyleId>{5C22544A-7EE6-4342-B048-85BDC9FD1C3A}</a:tableStyleId>
              </a:tblPr>
              <a:tblGrid>
                <a:gridCol w="1426215"/>
                <a:gridCol w="1426215"/>
                <a:gridCol w="1426215"/>
                <a:gridCol w="1426215"/>
                <a:gridCol w="1426215"/>
              </a:tblGrid>
              <a:tr h="71917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Period of operation</a:t>
                      </a:r>
                    </a:p>
                  </a:txBody>
                  <a:tcPr marL="91359" marR="91359"/>
                </a:tc>
                <a:tc>
                  <a:txBody>
                    <a:bodyPr/>
                    <a:lstStyle/>
                    <a:p>
                      <a:r>
                        <a:rPr lang="en-US" dirty="0" smtClean="0"/>
                        <a:t>Load demand (KWH)</a:t>
                      </a:r>
                      <a:endParaRPr lang="en-US" dirty="0"/>
                    </a:p>
                  </a:txBody>
                  <a:tcPr marL="91359" marR="91359"/>
                </a:tc>
                <a:tc>
                  <a:txBody>
                    <a:bodyPr/>
                    <a:lstStyle/>
                    <a:p>
                      <a:r>
                        <a:rPr lang="en-US" dirty="0" smtClean="0"/>
                        <a:t>Fuel Cell</a:t>
                      </a:r>
                    </a:p>
                    <a:p>
                      <a:r>
                        <a:rPr lang="en-US" dirty="0" smtClean="0"/>
                        <a:t>KWH</a:t>
                      </a:r>
                      <a:endParaRPr lang="en-US" dirty="0"/>
                    </a:p>
                  </a:txBody>
                  <a:tcPr marL="91359" marR="91359"/>
                </a:tc>
                <a:tc>
                  <a:txBody>
                    <a:bodyPr/>
                    <a:lstStyle/>
                    <a:p>
                      <a:r>
                        <a:rPr lang="en-US" dirty="0" smtClean="0"/>
                        <a:t>Battery </a:t>
                      </a:r>
                    </a:p>
                    <a:p>
                      <a:r>
                        <a:rPr lang="en-US" dirty="0" smtClean="0"/>
                        <a:t>KWH</a:t>
                      </a:r>
                      <a:endParaRPr lang="en-US" dirty="0"/>
                    </a:p>
                  </a:txBody>
                  <a:tcPr marL="91359" marR="91359"/>
                </a:tc>
                <a:tc>
                  <a:txBody>
                    <a:bodyPr/>
                    <a:lstStyle/>
                    <a:p>
                      <a:r>
                        <a:rPr lang="en-US" dirty="0" smtClean="0"/>
                        <a:t>PV</a:t>
                      </a:r>
                    </a:p>
                    <a:p>
                      <a:r>
                        <a:rPr lang="en-US" dirty="0" smtClean="0"/>
                        <a:t>KWH</a:t>
                      </a:r>
                      <a:endParaRPr lang="en-US" dirty="0"/>
                    </a:p>
                  </a:txBody>
                  <a:tcPr marL="91359" marR="91359"/>
                </a:tc>
              </a:tr>
              <a:tr h="364583">
                <a:tc>
                  <a:txBody>
                    <a:bodyPr/>
                    <a:lstStyle/>
                    <a:p>
                      <a:r>
                        <a:rPr lang="en-US" dirty="0" smtClean="0"/>
                        <a:t>6-11</a:t>
                      </a:r>
                      <a:endParaRPr lang="en-US" dirty="0"/>
                    </a:p>
                  </a:txBody>
                  <a:tcPr marL="91359" marR="91359"/>
                </a:tc>
                <a:tc>
                  <a:txBody>
                    <a:bodyPr/>
                    <a:lstStyle/>
                    <a:p>
                      <a:r>
                        <a:rPr lang="en-US" dirty="0" smtClean="0"/>
                        <a:t>510</a:t>
                      </a:r>
                      <a:endParaRPr lang="en-US" dirty="0"/>
                    </a:p>
                  </a:txBody>
                  <a:tcPr marL="91359" marR="91359"/>
                </a:tc>
                <a:tc>
                  <a:txBody>
                    <a:bodyPr/>
                    <a:lstStyle/>
                    <a:p>
                      <a:r>
                        <a:rPr lang="en-US" dirty="0" smtClean="0"/>
                        <a:t>-</a:t>
                      </a:r>
                      <a:endParaRPr lang="en-US" dirty="0"/>
                    </a:p>
                  </a:txBody>
                  <a:tcPr marL="91359" marR="91359"/>
                </a:tc>
                <a:tc>
                  <a:txBody>
                    <a:bodyPr/>
                    <a:lstStyle/>
                    <a:p>
                      <a:r>
                        <a:rPr lang="en-US" dirty="0" smtClean="0"/>
                        <a:t>510</a:t>
                      </a:r>
                      <a:endParaRPr lang="en-US" dirty="0"/>
                    </a:p>
                  </a:txBody>
                  <a:tcPr marL="91359" marR="91359"/>
                </a:tc>
                <a:tc>
                  <a:txBody>
                    <a:bodyPr/>
                    <a:lstStyle/>
                    <a:p>
                      <a:r>
                        <a:rPr lang="en-US" dirty="0" smtClean="0"/>
                        <a:t>-</a:t>
                      </a:r>
                      <a:endParaRPr lang="en-US" dirty="0"/>
                    </a:p>
                  </a:txBody>
                  <a:tcPr marL="91359" marR="91359"/>
                </a:tc>
              </a:tr>
              <a:tr h="364583">
                <a:tc>
                  <a:txBody>
                    <a:bodyPr/>
                    <a:lstStyle/>
                    <a:p>
                      <a:r>
                        <a:rPr lang="en-US" dirty="0" smtClean="0"/>
                        <a:t>11-2</a:t>
                      </a:r>
                      <a:endParaRPr lang="en-US" dirty="0"/>
                    </a:p>
                  </a:txBody>
                  <a:tcPr marL="91359" marR="91359"/>
                </a:tc>
                <a:tc>
                  <a:txBody>
                    <a:bodyPr/>
                    <a:lstStyle/>
                    <a:p>
                      <a:r>
                        <a:rPr lang="en-US" dirty="0" smtClean="0"/>
                        <a:t>306</a:t>
                      </a:r>
                      <a:endParaRPr lang="en-US" dirty="0"/>
                    </a:p>
                  </a:txBody>
                  <a:tcPr marL="91359" marR="91359"/>
                </a:tc>
                <a:tc>
                  <a:txBody>
                    <a:bodyPr/>
                    <a:lstStyle/>
                    <a:p>
                      <a:r>
                        <a:rPr lang="en-US" dirty="0" smtClean="0"/>
                        <a:t>-</a:t>
                      </a:r>
                      <a:endParaRPr lang="en-US" dirty="0"/>
                    </a:p>
                  </a:txBody>
                  <a:tcPr marL="91359" marR="91359"/>
                </a:tc>
                <a:tc>
                  <a:txBody>
                    <a:bodyPr/>
                    <a:lstStyle/>
                    <a:p>
                      <a:r>
                        <a:rPr lang="en-US" dirty="0" smtClean="0"/>
                        <a:t>-</a:t>
                      </a:r>
                      <a:endParaRPr lang="en-US" dirty="0"/>
                    </a:p>
                  </a:txBody>
                  <a:tcPr marL="91359" marR="91359"/>
                </a:tc>
                <a:tc>
                  <a:txBody>
                    <a:bodyPr/>
                    <a:lstStyle/>
                    <a:p>
                      <a:r>
                        <a:rPr lang="en-US" dirty="0" smtClean="0"/>
                        <a:t>306</a:t>
                      </a:r>
                      <a:endParaRPr lang="en-US" dirty="0"/>
                    </a:p>
                  </a:txBody>
                  <a:tcPr marL="91359" marR="91359"/>
                </a:tc>
              </a:tr>
              <a:tr h="364583">
                <a:tc>
                  <a:txBody>
                    <a:bodyPr/>
                    <a:lstStyle/>
                    <a:p>
                      <a:r>
                        <a:rPr lang="en-US" dirty="0" smtClean="0"/>
                        <a:t>2-6</a:t>
                      </a:r>
                      <a:endParaRPr lang="en-US" dirty="0"/>
                    </a:p>
                  </a:txBody>
                  <a:tcPr marL="91359" marR="91359"/>
                </a:tc>
                <a:tc>
                  <a:txBody>
                    <a:bodyPr/>
                    <a:lstStyle/>
                    <a:p>
                      <a:r>
                        <a:rPr lang="en-US" dirty="0" smtClean="0"/>
                        <a:t>408</a:t>
                      </a:r>
                      <a:endParaRPr lang="en-US" dirty="0"/>
                    </a:p>
                  </a:txBody>
                  <a:tcPr marL="91359" marR="91359"/>
                </a:tc>
                <a:tc>
                  <a:txBody>
                    <a:bodyPr/>
                    <a:lstStyle/>
                    <a:p>
                      <a:r>
                        <a:rPr lang="en-US" dirty="0" smtClean="0"/>
                        <a:t>-</a:t>
                      </a:r>
                      <a:endParaRPr lang="en-US" dirty="0"/>
                    </a:p>
                  </a:txBody>
                  <a:tcPr marL="91359" marR="91359"/>
                </a:tc>
                <a:tc>
                  <a:txBody>
                    <a:bodyPr/>
                    <a:lstStyle/>
                    <a:p>
                      <a:r>
                        <a:rPr lang="en-US" dirty="0" smtClean="0"/>
                        <a:t>408</a:t>
                      </a:r>
                      <a:endParaRPr lang="en-US" dirty="0"/>
                    </a:p>
                  </a:txBody>
                  <a:tcPr marL="91359" marR="91359"/>
                </a:tc>
                <a:tc>
                  <a:txBody>
                    <a:bodyPr/>
                    <a:lstStyle/>
                    <a:p>
                      <a:r>
                        <a:rPr lang="en-US" dirty="0" smtClean="0"/>
                        <a:t>-</a:t>
                      </a:r>
                      <a:endParaRPr lang="en-US" dirty="0"/>
                    </a:p>
                  </a:txBody>
                  <a:tcPr marL="91359" marR="91359"/>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Senario</a:t>
            </a:r>
            <a:r>
              <a:rPr lang="en-US" dirty="0" smtClean="0"/>
              <a:t> 2 </a:t>
            </a:r>
            <a:br>
              <a:rPr lang="en-US" dirty="0" smtClean="0"/>
            </a:br>
            <a:r>
              <a:rPr lang="en-US" dirty="0" smtClean="0"/>
              <a:t>the 3 way distribution</a:t>
            </a:r>
            <a:endParaRPr lang="en-US" dirty="0"/>
          </a:p>
        </p:txBody>
      </p:sp>
      <p:sp>
        <p:nvSpPr>
          <p:cNvPr id="3" name="Content Placeholder 2"/>
          <p:cNvSpPr>
            <a:spLocks noGrp="1"/>
          </p:cNvSpPr>
          <p:nvPr>
            <p:ph idx="1"/>
          </p:nvPr>
        </p:nvSpPr>
        <p:spPr/>
        <p:txBody>
          <a:bodyPr/>
          <a:lstStyle/>
          <a:p>
            <a:r>
              <a:rPr lang="en-US" dirty="0" smtClean="0"/>
              <a:t>Fuel cell power  100kw</a:t>
            </a:r>
          </a:p>
          <a:p>
            <a:r>
              <a:rPr lang="en-US" dirty="0" smtClean="0"/>
              <a:t>Mass of hydrogen =36.15 kg/day</a:t>
            </a:r>
          </a:p>
          <a:p>
            <a:r>
              <a:rPr lang="en-US" dirty="0" smtClean="0"/>
              <a:t>Tank capacity = 690 liter</a:t>
            </a:r>
          </a:p>
          <a:p>
            <a:r>
              <a:rPr lang="en-US" dirty="0" smtClean="0"/>
              <a:t>In  this case batteries number will decrease dramatically and the extra </a:t>
            </a:r>
            <a:r>
              <a:rPr lang="en-US" dirty="0" err="1" smtClean="0"/>
              <a:t>kwh</a:t>
            </a:r>
            <a:r>
              <a:rPr lang="en-US" dirty="0" smtClean="0"/>
              <a:t> will be used to produce hydrogen for the next days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4" name="Table 3"/>
          <p:cNvGraphicFramePr>
            <a:graphicFrameLocks noGrp="1"/>
          </p:cNvGraphicFramePr>
          <p:nvPr/>
        </p:nvGraphicFramePr>
        <p:xfrm>
          <a:off x="1428728" y="3929066"/>
          <a:ext cx="6024562" cy="1844040"/>
        </p:xfrm>
        <a:graphic>
          <a:graphicData uri="http://schemas.openxmlformats.org/drawingml/2006/table">
            <a:tbl>
              <a:tblPr firstRow="1" bandRow="1">
                <a:tableStyleId>{5C22544A-7EE6-4342-B048-85BDC9FD1C3A}</a:tableStyleId>
              </a:tblPr>
              <a:tblGrid>
                <a:gridCol w="1147762"/>
                <a:gridCol w="1219200"/>
                <a:gridCol w="1219200"/>
                <a:gridCol w="1219200"/>
                <a:gridCol w="1219200"/>
              </a:tblGrid>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Period of operation</a:t>
                      </a:r>
                    </a:p>
                  </a:txBody>
                  <a:tcPr marL="91359" marR="91359"/>
                </a:tc>
                <a:tc>
                  <a:txBody>
                    <a:bodyPr/>
                    <a:lstStyle/>
                    <a:p>
                      <a:r>
                        <a:rPr lang="en-US" dirty="0" smtClean="0"/>
                        <a:t>Load </a:t>
                      </a:r>
                      <a:r>
                        <a:rPr lang="en-US" dirty="0" smtClean="0"/>
                        <a:t>demand (KWH)</a:t>
                      </a:r>
                      <a:endParaRPr lang="en-US" dirty="0"/>
                    </a:p>
                  </a:txBody>
                  <a:tcPr marL="91359" marR="91359"/>
                </a:tc>
                <a:tc>
                  <a:txBody>
                    <a:bodyPr/>
                    <a:lstStyle/>
                    <a:p>
                      <a:r>
                        <a:rPr lang="en-US" dirty="0" smtClean="0"/>
                        <a:t>Fuel </a:t>
                      </a:r>
                      <a:r>
                        <a:rPr lang="en-US" dirty="0" smtClean="0"/>
                        <a:t>Cell</a:t>
                      </a:r>
                    </a:p>
                    <a:p>
                      <a:r>
                        <a:rPr lang="en-US" dirty="0" smtClean="0"/>
                        <a:t>KWH</a:t>
                      </a:r>
                      <a:endParaRPr lang="en-US" dirty="0"/>
                    </a:p>
                  </a:txBody>
                  <a:tcPr marL="91359" marR="91359"/>
                </a:tc>
                <a:tc>
                  <a:txBody>
                    <a:bodyPr/>
                    <a:lstStyle/>
                    <a:p>
                      <a:r>
                        <a:rPr lang="en-US" dirty="0" smtClean="0"/>
                        <a:t>Battery </a:t>
                      </a:r>
                      <a:endParaRPr lang="en-US" dirty="0" smtClean="0"/>
                    </a:p>
                    <a:p>
                      <a:r>
                        <a:rPr lang="en-US" dirty="0" smtClean="0"/>
                        <a:t>KWH</a:t>
                      </a:r>
                      <a:endParaRPr lang="en-US" dirty="0"/>
                    </a:p>
                  </a:txBody>
                  <a:tcPr marL="91359" marR="91359"/>
                </a:tc>
                <a:tc>
                  <a:txBody>
                    <a:bodyPr/>
                    <a:lstStyle/>
                    <a:p>
                      <a:r>
                        <a:rPr lang="en-US" dirty="0" smtClean="0"/>
                        <a:t>PV</a:t>
                      </a:r>
                    </a:p>
                    <a:p>
                      <a:r>
                        <a:rPr lang="en-US" dirty="0" smtClean="0"/>
                        <a:t>KWH</a:t>
                      </a:r>
                      <a:endParaRPr lang="en-US" dirty="0"/>
                    </a:p>
                  </a:txBody>
                  <a:tcPr marL="91359" marR="91359"/>
                </a:tc>
              </a:tr>
              <a:tr h="370840">
                <a:tc>
                  <a:txBody>
                    <a:bodyPr/>
                    <a:lstStyle/>
                    <a:p>
                      <a:r>
                        <a:rPr lang="en-US" dirty="0" smtClean="0"/>
                        <a:t>6-11</a:t>
                      </a:r>
                      <a:endParaRPr lang="en-US" dirty="0"/>
                    </a:p>
                  </a:txBody>
                  <a:tcPr marL="91359" marR="91359"/>
                </a:tc>
                <a:tc>
                  <a:txBody>
                    <a:bodyPr/>
                    <a:lstStyle/>
                    <a:p>
                      <a:r>
                        <a:rPr lang="en-US" dirty="0" smtClean="0"/>
                        <a:t>510</a:t>
                      </a:r>
                      <a:endParaRPr lang="en-US" dirty="0"/>
                    </a:p>
                  </a:txBody>
                  <a:tcPr marL="91359" marR="91359"/>
                </a:tc>
                <a:tc>
                  <a:txBody>
                    <a:bodyPr/>
                    <a:lstStyle/>
                    <a:p>
                      <a:r>
                        <a:rPr lang="en-US" dirty="0" smtClean="0"/>
                        <a:t>500</a:t>
                      </a:r>
                      <a:endParaRPr lang="en-US" dirty="0"/>
                    </a:p>
                  </a:txBody>
                  <a:tcPr marL="91359" marR="91359"/>
                </a:tc>
                <a:tc>
                  <a:txBody>
                    <a:bodyPr/>
                    <a:lstStyle/>
                    <a:p>
                      <a:r>
                        <a:rPr lang="en-US" dirty="0" smtClean="0"/>
                        <a:t>10</a:t>
                      </a:r>
                      <a:endParaRPr lang="en-US" dirty="0"/>
                    </a:p>
                  </a:txBody>
                  <a:tcPr marL="91359" marR="91359"/>
                </a:tc>
                <a:tc>
                  <a:txBody>
                    <a:bodyPr/>
                    <a:lstStyle/>
                    <a:p>
                      <a:r>
                        <a:rPr lang="en-US" dirty="0" smtClean="0"/>
                        <a:t>-</a:t>
                      </a:r>
                      <a:endParaRPr lang="en-US" dirty="0"/>
                    </a:p>
                  </a:txBody>
                  <a:tcPr marL="91359" marR="91359"/>
                </a:tc>
              </a:tr>
              <a:tr h="370840">
                <a:tc>
                  <a:txBody>
                    <a:bodyPr/>
                    <a:lstStyle/>
                    <a:p>
                      <a:r>
                        <a:rPr lang="en-US" dirty="0" smtClean="0"/>
                        <a:t>11-2</a:t>
                      </a:r>
                      <a:endParaRPr lang="en-US" dirty="0"/>
                    </a:p>
                  </a:txBody>
                  <a:tcPr marL="91359" marR="91359"/>
                </a:tc>
                <a:tc>
                  <a:txBody>
                    <a:bodyPr/>
                    <a:lstStyle/>
                    <a:p>
                      <a:r>
                        <a:rPr lang="en-US" dirty="0" smtClean="0"/>
                        <a:t>306</a:t>
                      </a:r>
                      <a:endParaRPr lang="en-US" dirty="0"/>
                    </a:p>
                  </a:txBody>
                  <a:tcPr marL="91359" marR="91359"/>
                </a:tc>
                <a:tc>
                  <a:txBody>
                    <a:bodyPr/>
                    <a:lstStyle/>
                    <a:p>
                      <a:r>
                        <a:rPr lang="en-US" dirty="0" smtClean="0"/>
                        <a:t>-</a:t>
                      </a:r>
                      <a:endParaRPr lang="en-US" dirty="0"/>
                    </a:p>
                  </a:txBody>
                  <a:tcPr marL="91359" marR="91359"/>
                </a:tc>
                <a:tc>
                  <a:txBody>
                    <a:bodyPr/>
                    <a:lstStyle/>
                    <a:p>
                      <a:r>
                        <a:rPr lang="en-US" dirty="0" smtClean="0"/>
                        <a:t>-</a:t>
                      </a:r>
                      <a:endParaRPr lang="en-US" dirty="0"/>
                    </a:p>
                  </a:txBody>
                  <a:tcPr marL="91359" marR="91359"/>
                </a:tc>
                <a:tc>
                  <a:txBody>
                    <a:bodyPr/>
                    <a:lstStyle/>
                    <a:p>
                      <a:r>
                        <a:rPr lang="en-US" dirty="0" smtClean="0"/>
                        <a:t>306</a:t>
                      </a:r>
                      <a:endParaRPr lang="en-US" dirty="0"/>
                    </a:p>
                  </a:txBody>
                  <a:tcPr marL="91359" marR="91359"/>
                </a:tc>
              </a:tr>
              <a:tr h="370840">
                <a:tc>
                  <a:txBody>
                    <a:bodyPr/>
                    <a:lstStyle/>
                    <a:p>
                      <a:r>
                        <a:rPr lang="en-US" dirty="0" smtClean="0"/>
                        <a:t>2-6</a:t>
                      </a:r>
                      <a:endParaRPr lang="en-US" dirty="0"/>
                    </a:p>
                  </a:txBody>
                  <a:tcPr marL="91359" marR="91359"/>
                </a:tc>
                <a:tc>
                  <a:txBody>
                    <a:bodyPr/>
                    <a:lstStyle/>
                    <a:p>
                      <a:r>
                        <a:rPr lang="en-US" dirty="0" smtClean="0"/>
                        <a:t>408</a:t>
                      </a:r>
                      <a:endParaRPr lang="en-US" dirty="0"/>
                    </a:p>
                  </a:txBody>
                  <a:tcPr marL="91359" marR="91359"/>
                </a:tc>
                <a:tc>
                  <a:txBody>
                    <a:bodyPr/>
                    <a:lstStyle/>
                    <a:p>
                      <a:r>
                        <a:rPr lang="en-US" dirty="0" smtClean="0"/>
                        <a:t>400</a:t>
                      </a:r>
                      <a:endParaRPr lang="en-US" dirty="0"/>
                    </a:p>
                  </a:txBody>
                  <a:tcPr marL="91359" marR="91359"/>
                </a:tc>
                <a:tc>
                  <a:txBody>
                    <a:bodyPr/>
                    <a:lstStyle/>
                    <a:p>
                      <a:r>
                        <a:rPr lang="en-US" dirty="0" smtClean="0"/>
                        <a:t>8</a:t>
                      </a:r>
                      <a:endParaRPr lang="en-US" dirty="0"/>
                    </a:p>
                  </a:txBody>
                  <a:tcPr marL="91359" marR="91359"/>
                </a:tc>
                <a:tc>
                  <a:txBody>
                    <a:bodyPr/>
                    <a:lstStyle/>
                    <a:p>
                      <a:r>
                        <a:rPr lang="en-US" dirty="0" smtClean="0"/>
                        <a:t>-</a:t>
                      </a:r>
                      <a:endParaRPr lang="en-US" dirty="0"/>
                    </a:p>
                  </a:txBody>
                  <a:tcPr marL="91359" marR="91359"/>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Senario</a:t>
            </a:r>
            <a:r>
              <a:rPr lang="en-US" dirty="0" smtClean="0"/>
              <a:t> 3</a:t>
            </a:r>
            <a:br>
              <a:rPr lang="en-US" dirty="0" smtClean="0"/>
            </a:br>
            <a:r>
              <a:rPr lang="en-US" dirty="0" smtClean="0"/>
              <a:t>the Fuel cell muscle power</a:t>
            </a:r>
            <a:endParaRPr lang="en-US" dirty="0"/>
          </a:p>
        </p:txBody>
      </p:sp>
      <p:sp>
        <p:nvSpPr>
          <p:cNvPr id="3" name="Content Placeholder 2"/>
          <p:cNvSpPr>
            <a:spLocks noGrp="1"/>
          </p:cNvSpPr>
          <p:nvPr>
            <p:ph idx="1"/>
          </p:nvPr>
        </p:nvSpPr>
        <p:spPr>
          <a:xfrm>
            <a:off x="1000100" y="2000240"/>
            <a:ext cx="7132320" cy="4127627"/>
          </a:xfrm>
        </p:spPr>
        <p:txBody>
          <a:bodyPr/>
          <a:lstStyle/>
          <a:p>
            <a:r>
              <a:rPr lang="en-US" dirty="0" smtClean="0"/>
              <a:t>Fuel cell power  85kw</a:t>
            </a:r>
          </a:p>
          <a:p>
            <a:r>
              <a:rPr lang="en-US" dirty="0" smtClean="0"/>
              <a:t>Mass of hydrogen =30.73 kg/day</a:t>
            </a:r>
          </a:p>
          <a:p>
            <a:r>
              <a:rPr lang="en-US" dirty="0" smtClean="0"/>
              <a:t>Tank </a:t>
            </a:r>
            <a:r>
              <a:rPr lang="en-US" dirty="0" smtClean="0"/>
              <a:t>capacity </a:t>
            </a:r>
            <a:r>
              <a:rPr lang="en-US" dirty="0" smtClean="0"/>
              <a:t>= </a:t>
            </a:r>
            <a:r>
              <a:rPr lang="en-US" dirty="0" smtClean="0"/>
              <a:t>700 </a:t>
            </a:r>
            <a:r>
              <a:rPr lang="en-US" dirty="0" smtClean="0"/>
              <a:t>liter</a:t>
            </a:r>
          </a:p>
          <a:p>
            <a:r>
              <a:rPr lang="en-US" dirty="0" smtClean="0"/>
              <a:t>DOD of battery = 9%/day</a:t>
            </a:r>
          </a:p>
          <a:p>
            <a:endParaRPr lang="en-US" dirty="0" smtClean="0"/>
          </a:p>
          <a:p>
            <a:endParaRPr lang="en-US" dirty="0"/>
          </a:p>
        </p:txBody>
      </p:sp>
      <p:graphicFrame>
        <p:nvGraphicFramePr>
          <p:cNvPr id="5" name="Table 4"/>
          <p:cNvGraphicFramePr>
            <a:graphicFrameLocks noGrp="1"/>
          </p:cNvGraphicFramePr>
          <p:nvPr/>
        </p:nvGraphicFramePr>
        <p:xfrm>
          <a:off x="1285852" y="3643314"/>
          <a:ext cx="6096000" cy="18440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Period of operation</a:t>
                      </a:r>
                    </a:p>
                  </a:txBody>
                  <a:tcPr marL="91359" marR="91359"/>
                </a:tc>
                <a:tc>
                  <a:txBody>
                    <a:bodyPr/>
                    <a:lstStyle/>
                    <a:p>
                      <a:r>
                        <a:rPr lang="en-US" dirty="0" smtClean="0"/>
                        <a:t>Load demand (KWH)</a:t>
                      </a:r>
                      <a:endParaRPr lang="en-US" dirty="0"/>
                    </a:p>
                  </a:txBody>
                  <a:tcPr marL="91359" marR="91359"/>
                </a:tc>
                <a:tc>
                  <a:txBody>
                    <a:bodyPr/>
                    <a:lstStyle/>
                    <a:p>
                      <a:r>
                        <a:rPr lang="en-US" dirty="0" smtClean="0"/>
                        <a:t>Fuel Cell</a:t>
                      </a:r>
                    </a:p>
                    <a:p>
                      <a:r>
                        <a:rPr lang="en-US" dirty="0" smtClean="0"/>
                        <a:t>KWH</a:t>
                      </a:r>
                      <a:endParaRPr lang="en-US" dirty="0"/>
                    </a:p>
                  </a:txBody>
                  <a:tcPr marL="91359" marR="91359"/>
                </a:tc>
                <a:tc>
                  <a:txBody>
                    <a:bodyPr/>
                    <a:lstStyle/>
                    <a:p>
                      <a:r>
                        <a:rPr lang="en-US" dirty="0" smtClean="0"/>
                        <a:t>Battery </a:t>
                      </a:r>
                    </a:p>
                    <a:p>
                      <a:r>
                        <a:rPr lang="en-US" dirty="0" smtClean="0"/>
                        <a:t>KWH</a:t>
                      </a:r>
                      <a:endParaRPr lang="en-US" dirty="0"/>
                    </a:p>
                  </a:txBody>
                  <a:tcPr marL="91359" marR="91359"/>
                </a:tc>
                <a:tc>
                  <a:txBody>
                    <a:bodyPr/>
                    <a:lstStyle/>
                    <a:p>
                      <a:r>
                        <a:rPr lang="en-US" dirty="0" smtClean="0"/>
                        <a:t>PV</a:t>
                      </a:r>
                    </a:p>
                    <a:p>
                      <a:r>
                        <a:rPr lang="en-US" dirty="0" smtClean="0"/>
                        <a:t>KWH</a:t>
                      </a:r>
                      <a:endParaRPr lang="en-US" dirty="0"/>
                    </a:p>
                  </a:txBody>
                  <a:tcPr marL="91359" marR="91359"/>
                </a:tc>
              </a:tr>
              <a:tr h="370840">
                <a:tc>
                  <a:txBody>
                    <a:bodyPr/>
                    <a:lstStyle/>
                    <a:p>
                      <a:r>
                        <a:rPr lang="en-US" dirty="0" smtClean="0"/>
                        <a:t>6-11</a:t>
                      </a:r>
                      <a:endParaRPr lang="en-US" dirty="0"/>
                    </a:p>
                  </a:txBody>
                  <a:tcPr marL="91359" marR="91359"/>
                </a:tc>
                <a:tc>
                  <a:txBody>
                    <a:bodyPr/>
                    <a:lstStyle/>
                    <a:p>
                      <a:r>
                        <a:rPr lang="en-US" dirty="0" smtClean="0"/>
                        <a:t>510</a:t>
                      </a:r>
                      <a:endParaRPr lang="en-US" dirty="0"/>
                    </a:p>
                  </a:txBody>
                  <a:tcPr marL="91359" marR="91359"/>
                </a:tc>
                <a:tc>
                  <a:txBody>
                    <a:bodyPr/>
                    <a:lstStyle/>
                    <a:p>
                      <a:r>
                        <a:rPr lang="en-US" dirty="0" smtClean="0"/>
                        <a:t>425</a:t>
                      </a:r>
                      <a:endParaRPr lang="en-US" dirty="0"/>
                    </a:p>
                  </a:txBody>
                  <a:tcPr marL="91359" marR="91359"/>
                </a:tc>
                <a:tc>
                  <a:txBody>
                    <a:bodyPr/>
                    <a:lstStyle/>
                    <a:p>
                      <a:r>
                        <a:rPr lang="en-US" dirty="0" smtClean="0"/>
                        <a:t>85</a:t>
                      </a:r>
                      <a:endParaRPr lang="en-US" dirty="0"/>
                    </a:p>
                  </a:txBody>
                  <a:tcPr marL="91359" marR="91359"/>
                </a:tc>
                <a:tc>
                  <a:txBody>
                    <a:bodyPr/>
                    <a:lstStyle/>
                    <a:p>
                      <a:r>
                        <a:rPr lang="en-US" dirty="0" smtClean="0"/>
                        <a:t>-</a:t>
                      </a:r>
                      <a:endParaRPr lang="en-US" dirty="0"/>
                    </a:p>
                  </a:txBody>
                  <a:tcPr marL="91359" marR="91359"/>
                </a:tc>
              </a:tr>
              <a:tr h="370840">
                <a:tc>
                  <a:txBody>
                    <a:bodyPr/>
                    <a:lstStyle/>
                    <a:p>
                      <a:r>
                        <a:rPr lang="en-US" dirty="0" smtClean="0"/>
                        <a:t>11-2</a:t>
                      </a:r>
                      <a:endParaRPr lang="en-US" dirty="0"/>
                    </a:p>
                  </a:txBody>
                  <a:tcPr marL="91359" marR="91359"/>
                </a:tc>
                <a:tc>
                  <a:txBody>
                    <a:bodyPr/>
                    <a:lstStyle/>
                    <a:p>
                      <a:r>
                        <a:rPr lang="en-US" dirty="0" smtClean="0"/>
                        <a:t>306</a:t>
                      </a:r>
                      <a:endParaRPr lang="en-US" dirty="0"/>
                    </a:p>
                  </a:txBody>
                  <a:tcPr marL="91359" marR="91359"/>
                </a:tc>
                <a:tc>
                  <a:txBody>
                    <a:bodyPr/>
                    <a:lstStyle/>
                    <a:p>
                      <a:r>
                        <a:rPr lang="en-US" dirty="0" smtClean="0"/>
                        <a:t>-</a:t>
                      </a:r>
                      <a:endParaRPr lang="en-US" dirty="0"/>
                    </a:p>
                  </a:txBody>
                  <a:tcPr marL="91359" marR="91359"/>
                </a:tc>
                <a:tc>
                  <a:txBody>
                    <a:bodyPr/>
                    <a:lstStyle/>
                    <a:p>
                      <a:r>
                        <a:rPr lang="en-US" dirty="0" smtClean="0"/>
                        <a:t>-</a:t>
                      </a:r>
                      <a:endParaRPr lang="en-US" dirty="0"/>
                    </a:p>
                  </a:txBody>
                  <a:tcPr marL="91359" marR="91359"/>
                </a:tc>
                <a:tc>
                  <a:txBody>
                    <a:bodyPr/>
                    <a:lstStyle/>
                    <a:p>
                      <a:r>
                        <a:rPr lang="en-US" dirty="0" smtClean="0"/>
                        <a:t>306</a:t>
                      </a:r>
                      <a:endParaRPr lang="en-US" dirty="0"/>
                    </a:p>
                  </a:txBody>
                  <a:tcPr marL="91359" marR="91359"/>
                </a:tc>
              </a:tr>
              <a:tr h="370840">
                <a:tc>
                  <a:txBody>
                    <a:bodyPr/>
                    <a:lstStyle/>
                    <a:p>
                      <a:r>
                        <a:rPr lang="en-US" dirty="0" smtClean="0"/>
                        <a:t>2-6</a:t>
                      </a:r>
                      <a:endParaRPr lang="en-US" dirty="0"/>
                    </a:p>
                  </a:txBody>
                  <a:tcPr marL="91359" marR="91359"/>
                </a:tc>
                <a:tc>
                  <a:txBody>
                    <a:bodyPr/>
                    <a:lstStyle/>
                    <a:p>
                      <a:r>
                        <a:rPr lang="en-US" dirty="0" smtClean="0"/>
                        <a:t>408</a:t>
                      </a:r>
                      <a:endParaRPr lang="en-US" dirty="0"/>
                    </a:p>
                  </a:txBody>
                  <a:tcPr marL="91359" marR="91359"/>
                </a:tc>
                <a:tc>
                  <a:txBody>
                    <a:bodyPr/>
                    <a:lstStyle/>
                    <a:p>
                      <a:r>
                        <a:rPr lang="en-US" dirty="0" smtClean="0"/>
                        <a:t>340</a:t>
                      </a:r>
                      <a:endParaRPr lang="en-US" dirty="0"/>
                    </a:p>
                  </a:txBody>
                  <a:tcPr marL="91359" marR="91359"/>
                </a:tc>
                <a:tc>
                  <a:txBody>
                    <a:bodyPr/>
                    <a:lstStyle/>
                    <a:p>
                      <a:r>
                        <a:rPr lang="en-US" dirty="0" smtClean="0"/>
                        <a:t>68</a:t>
                      </a:r>
                      <a:endParaRPr lang="en-US" dirty="0"/>
                    </a:p>
                  </a:txBody>
                  <a:tcPr marL="91359" marR="91359"/>
                </a:tc>
                <a:tc>
                  <a:txBody>
                    <a:bodyPr/>
                    <a:lstStyle/>
                    <a:p>
                      <a:r>
                        <a:rPr lang="en-US" dirty="0" smtClean="0"/>
                        <a:t>-</a:t>
                      </a:r>
                      <a:endParaRPr lang="en-US" dirty="0"/>
                    </a:p>
                  </a:txBody>
                  <a:tcPr marL="91359" marR="91359"/>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1- understanding of battery function</a:t>
            </a:r>
          </a:p>
          <a:p>
            <a:r>
              <a:rPr lang="en-US" sz="2000" dirty="0" smtClean="0"/>
              <a:t>2-key  strategy of calculations</a:t>
            </a:r>
          </a:p>
          <a:p>
            <a:r>
              <a:rPr lang="en-US" sz="2000" dirty="0" smtClean="0"/>
              <a:t>3- parameters of calculations</a:t>
            </a:r>
          </a:p>
          <a:p>
            <a:r>
              <a:rPr lang="en-US" sz="2000" dirty="0" smtClean="0"/>
              <a:t>4- selecting different types of batteries</a:t>
            </a:r>
          </a:p>
          <a:p>
            <a:r>
              <a:rPr lang="en-US" sz="2000" dirty="0" smtClean="0"/>
              <a:t>5- comparing between different alternatives</a:t>
            </a:r>
            <a:endParaRPr lang="en-US" sz="2000"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 of battery</a:t>
            </a:r>
            <a:br>
              <a:rPr lang="en-US" dirty="0" smtClean="0"/>
            </a:br>
            <a:endParaRPr lang="en-US" dirty="0"/>
          </a:p>
        </p:txBody>
      </p:sp>
      <p:sp>
        <p:nvSpPr>
          <p:cNvPr id="4" name="Content Placeholder 3"/>
          <p:cNvSpPr>
            <a:spLocks noGrp="1"/>
          </p:cNvSpPr>
          <p:nvPr>
            <p:ph idx="1"/>
          </p:nvPr>
        </p:nvSpPr>
        <p:spPr>
          <a:xfrm>
            <a:off x="214282" y="2071678"/>
            <a:ext cx="7923878" cy="3957903"/>
          </a:xfrm>
        </p:spPr>
        <p:txBody>
          <a:bodyPr/>
          <a:lstStyle/>
          <a:p>
            <a:pPr marL="457200" lvl="0" indent="-457200">
              <a:buClr>
                <a:srgbClr val="263050"/>
              </a:buClr>
              <a:buNone/>
            </a:pPr>
            <a:r>
              <a:rPr lang="en-US" sz="2400" b="1" dirty="0" smtClean="0">
                <a:solidFill>
                  <a:srgbClr val="FF0000"/>
                </a:solidFill>
              </a:rPr>
              <a:t>1-Guarantee a minimal autonomy according to the testing requirements </a:t>
            </a:r>
          </a:p>
          <a:p>
            <a:pPr marL="457200" lvl="0" indent="-457200">
              <a:buClr>
                <a:srgbClr val="263050"/>
              </a:buClr>
              <a:buNone/>
            </a:pPr>
            <a:r>
              <a:rPr lang="en-US" sz="2000" b="1" dirty="0" smtClean="0">
                <a:solidFill>
                  <a:schemeClr val="tx1"/>
                </a:solidFill>
              </a:rPr>
              <a:t>in our case the sun will always shine  so there is no autonomy</a:t>
            </a:r>
          </a:p>
          <a:p>
            <a:pPr marL="457200" lvl="0" indent="-457200">
              <a:buClr>
                <a:srgbClr val="263050"/>
              </a:buClr>
              <a:buNone/>
            </a:pPr>
            <a:r>
              <a:rPr lang="en-US" sz="2000" b="1" dirty="0" smtClean="0">
                <a:solidFill>
                  <a:schemeClr val="tx1"/>
                </a:solidFill>
              </a:rPr>
              <a:t>Days</a:t>
            </a:r>
          </a:p>
          <a:p>
            <a:pPr marL="457200" indent="-457200">
              <a:buClr>
                <a:srgbClr val="263050"/>
              </a:buClr>
              <a:buNone/>
            </a:pPr>
            <a:r>
              <a:rPr lang="en-US" sz="2400" b="1" dirty="0" smtClean="0">
                <a:solidFill>
                  <a:srgbClr val="FF0000"/>
                </a:solidFill>
              </a:rPr>
              <a:t>2-Act as a buffer to supply power when the power </a:t>
            </a:r>
            <a:r>
              <a:rPr lang="en-US" sz="2400" b="1" dirty="0" smtClean="0">
                <a:solidFill>
                  <a:srgbClr val="FF0000"/>
                </a:solidFill>
              </a:rPr>
              <a:t>sources</a:t>
            </a:r>
          </a:p>
          <a:p>
            <a:pPr marL="457200" indent="-457200">
              <a:buClr>
                <a:srgbClr val="263050"/>
              </a:buClr>
              <a:buNone/>
            </a:pPr>
            <a:r>
              <a:rPr lang="en-US" sz="2400" b="1" dirty="0" smtClean="0">
                <a:solidFill>
                  <a:srgbClr val="FF0000"/>
                </a:solidFill>
              </a:rPr>
              <a:t>are </a:t>
            </a:r>
            <a:r>
              <a:rPr lang="en-US" sz="2400" b="1" dirty="0" smtClean="0">
                <a:solidFill>
                  <a:srgbClr val="FF0000"/>
                </a:solidFill>
              </a:rPr>
              <a:t>unable to meet the demand from the motors and to level current </a:t>
            </a:r>
            <a:r>
              <a:rPr lang="en-US" sz="2400" b="1" dirty="0" smtClean="0">
                <a:solidFill>
                  <a:srgbClr val="FF0000"/>
                </a:solidFill>
              </a:rPr>
              <a:t>peaks</a:t>
            </a:r>
          </a:p>
          <a:p>
            <a:pPr marL="457200" indent="-457200">
              <a:buClr>
                <a:srgbClr val="263050"/>
              </a:buClr>
              <a:buNone/>
            </a:pPr>
            <a:r>
              <a:rPr lang="en-US" sz="2000" b="1" dirty="0" smtClean="0">
                <a:solidFill>
                  <a:schemeClr val="tx1"/>
                </a:solidFill>
              </a:rPr>
              <a:t>In this case the power source is the </a:t>
            </a:r>
            <a:r>
              <a:rPr lang="en-US" sz="2000" b="1" dirty="0" smtClean="0">
                <a:solidFill>
                  <a:schemeClr val="tx1"/>
                </a:solidFill>
              </a:rPr>
              <a:t>photovoltaic</a:t>
            </a:r>
            <a:endParaRPr lang="en-US" sz="2000" b="1" dirty="0" smtClean="0">
              <a:solidFill>
                <a:schemeClr val="tx1"/>
              </a:solidFill>
            </a:endParaRPr>
          </a:p>
          <a:p>
            <a:pPr marL="457200" indent="-457200">
              <a:buClr>
                <a:srgbClr val="263050"/>
              </a:buClr>
              <a:buNone/>
            </a:pPr>
            <a:endParaRPr lang="en-US" sz="2400" b="1" dirty="0" smtClean="0">
              <a:solidFill>
                <a:srgbClr val="FF0000"/>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strategy in battery calculation	</a:t>
            </a:r>
            <a:endParaRPr lang="en-US" dirty="0"/>
          </a:p>
        </p:txBody>
      </p:sp>
      <p:sp>
        <p:nvSpPr>
          <p:cNvPr id="3" name="Content Placeholder 2"/>
          <p:cNvSpPr>
            <a:spLocks noGrp="1"/>
          </p:cNvSpPr>
          <p:nvPr>
            <p:ph idx="1"/>
          </p:nvPr>
        </p:nvSpPr>
        <p:spPr/>
        <p:txBody>
          <a:bodyPr>
            <a:normAutofit/>
          </a:bodyPr>
          <a:lstStyle/>
          <a:p>
            <a:r>
              <a:rPr lang="en-US" sz="2000" dirty="0" smtClean="0"/>
              <a:t>To  ensure a </a:t>
            </a:r>
            <a:r>
              <a:rPr lang="en-US" sz="2000" b="1" dirty="0" smtClean="0"/>
              <a:t>robust </a:t>
            </a:r>
            <a:r>
              <a:rPr lang="en-US" sz="2000" dirty="0" smtClean="0"/>
              <a:t>system the battery must be qualified to ensure continuous  power supply  for the load in case of shortage</a:t>
            </a:r>
          </a:p>
          <a:p>
            <a:r>
              <a:rPr lang="en-US" sz="2000" dirty="0" smtClean="0"/>
              <a:t>So we are going to observe the system load curve with the </a:t>
            </a:r>
            <a:r>
              <a:rPr lang="en-US" sz="2000" dirty="0" err="1" smtClean="0"/>
              <a:t>pv</a:t>
            </a:r>
            <a:r>
              <a:rPr lang="en-US" sz="2000" dirty="0" smtClean="0"/>
              <a:t> power generation curve  and choose the worst case scenario </a:t>
            </a:r>
          </a:p>
          <a:p>
            <a:r>
              <a:rPr lang="en-US" sz="2000" b="1" dirty="0" smtClean="0">
                <a:solidFill>
                  <a:srgbClr val="FF0000"/>
                </a:solidFill>
              </a:rPr>
              <a:t>Worst case </a:t>
            </a:r>
            <a:r>
              <a:rPr lang="en-US" sz="2000" dirty="0" smtClean="0"/>
              <a:t>:</a:t>
            </a:r>
          </a:p>
          <a:p>
            <a:r>
              <a:rPr lang="en-US" sz="2000" dirty="0" smtClean="0"/>
              <a:t>Choosing the minimum power coming from the independent source in our system which is the photo voltaic and calculating the power needed to be covered from another independent power source ”battery in this case”  is the key of calculation </a:t>
            </a:r>
          </a:p>
          <a:p>
            <a:endParaRPr lang="en-US" sz="2000" dirty="0" smtClean="0"/>
          </a:p>
          <a:p>
            <a:endParaRPr lang="en-US" sz="2000" dirty="0" smtClean="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4" y="642921"/>
            <a:ext cx="4714907" cy="1071569"/>
          </a:xfrm>
        </p:spPr>
        <p:txBody>
          <a:bodyPr>
            <a:normAutofit/>
          </a:bodyPr>
          <a:lstStyle/>
          <a:p>
            <a:r>
              <a:rPr lang="en-US" dirty="0" smtClean="0"/>
              <a:t>PV curve through out the year</a:t>
            </a:r>
            <a:endParaRPr lang="en-US" dirty="0"/>
          </a:p>
        </p:txBody>
      </p:sp>
      <p:sp>
        <p:nvSpPr>
          <p:cNvPr id="5" name="Text Placeholder 4"/>
          <p:cNvSpPr>
            <a:spLocks noGrp="1"/>
          </p:cNvSpPr>
          <p:nvPr>
            <p:ph type="body" sz="half" idx="2"/>
          </p:nvPr>
        </p:nvSpPr>
        <p:spPr>
          <a:xfrm>
            <a:off x="428598" y="2000241"/>
            <a:ext cx="2542013" cy="3989081"/>
          </a:xfrm>
        </p:spPr>
        <p:txBody>
          <a:bodyPr>
            <a:normAutofit/>
          </a:bodyPr>
          <a:lstStyle/>
          <a:p>
            <a:r>
              <a:rPr lang="en-US" sz="1800" dirty="0" smtClean="0"/>
              <a:t>We can observe that the lowest curve of the PV is in December </a:t>
            </a:r>
          </a:p>
          <a:p>
            <a:r>
              <a:rPr lang="en-US" sz="1800" dirty="0" smtClean="0"/>
              <a:t>where the maximum gain is 120 KW and the most time interval  the PV cannot meet the load demand  (9H) per day</a:t>
            </a:r>
          </a:p>
          <a:p>
            <a:endParaRPr lang="en-US" sz="1800" dirty="0" smtClean="0"/>
          </a:p>
          <a:p>
            <a:r>
              <a:rPr lang="en-US" sz="1800" dirty="0" smtClean="0"/>
              <a:t>So this this the month we are going to choose as to calculate the battery demands </a:t>
            </a:r>
            <a:endParaRPr lang="en-US" sz="1800" dirty="0"/>
          </a:p>
        </p:txBody>
      </p:sp>
      <p:pic>
        <p:nvPicPr>
          <p:cNvPr id="4" name="Content Placeholder 3" descr="23.PNG"/>
          <p:cNvPicPr>
            <a:picLocks noGrp="1" noChangeAspect="1"/>
          </p:cNvPicPr>
          <p:nvPr>
            <p:ph idx="1"/>
          </p:nvPr>
        </p:nvPicPr>
        <p:blipFill>
          <a:blip r:embed="rId2"/>
          <a:stretch>
            <a:fillRect/>
          </a:stretch>
        </p:blipFill>
        <p:spPr>
          <a:xfrm>
            <a:off x="3370263" y="2115662"/>
            <a:ext cx="5429250" cy="2626679"/>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563853"/>
            <a:ext cx="6995702" cy="1055385"/>
          </a:xfrm>
        </p:spPr>
        <p:txBody>
          <a:bodyPr/>
          <a:lstStyle/>
          <a:p>
            <a:r>
              <a:rPr lang="en-US" dirty="0" smtClean="0"/>
              <a:t>Battery calculations</a:t>
            </a:r>
            <a:endParaRPr lang="en-US" dirty="0"/>
          </a:p>
        </p:txBody>
      </p:sp>
      <p:sp>
        <p:nvSpPr>
          <p:cNvPr id="3" name="Content Placeholder 2"/>
          <p:cNvSpPr>
            <a:spLocks noGrp="1"/>
          </p:cNvSpPr>
          <p:nvPr>
            <p:ph idx="1"/>
          </p:nvPr>
        </p:nvSpPr>
        <p:spPr>
          <a:xfrm>
            <a:off x="357158" y="2000241"/>
            <a:ext cx="7858180" cy="4476761"/>
          </a:xfrm>
        </p:spPr>
        <p:txBody>
          <a:bodyPr/>
          <a:lstStyle/>
          <a:p>
            <a:r>
              <a:rPr lang="en-US" dirty="0" smtClean="0"/>
              <a:t>1-series:</a:t>
            </a:r>
          </a:p>
          <a:p>
            <a:endParaRPr lang="en-US" dirty="0" smtClean="0"/>
          </a:p>
          <a:p>
            <a:endParaRPr lang="en-US" dirty="0" smtClean="0"/>
          </a:p>
          <a:p>
            <a:r>
              <a:rPr lang="en-US" dirty="0" smtClean="0"/>
              <a:t>2-Parallel </a:t>
            </a:r>
          </a:p>
          <a:p>
            <a:endParaRPr lang="en-US" dirty="0" smtClean="0"/>
          </a:p>
          <a:p>
            <a:endParaRPr lang="en-US" dirty="0" smtClean="0"/>
          </a:p>
          <a:p>
            <a:endParaRPr lang="en-US" dirty="0"/>
          </a:p>
        </p:txBody>
      </p:sp>
      <p:sp>
        <p:nvSpPr>
          <p:cNvPr id="14343" name="Rectangle 7"/>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44" name="Rectangle 8"/>
          <p:cNvSpPr>
            <a:spLocks noChangeArrowheads="1"/>
          </p:cNvSpPr>
          <p:nvPr/>
        </p:nvSpPr>
        <p:spPr bwMode="auto">
          <a:xfrm>
            <a:off x="0" y="124036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6" name="Rectangle 10"/>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45"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60640" y="2174077"/>
            <a:ext cx="4668814" cy="873921"/>
          </a:xfrm>
          <a:prstGeom prst="rect">
            <a:avLst/>
          </a:prstGeom>
          <a:noFill/>
        </p:spPr>
      </p:pic>
      <p:sp>
        <p:nvSpPr>
          <p:cNvPr id="14347" name="Rectangle 11"/>
          <p:cNvSpPr>
            <a:spLocks noChangeArrowheads="1"/>
          </p:cNvSpPr>
          <p:nvPr/>
        </p:nvSpPr>
        <p:spPr bwMode="auto">
          <a:xfrm>
            <a:off x="0" y="1331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9" name="Rectangle 13"/>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48" name="Picture 1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30239" y="4000505"/>
            <a:ext cx="5450075" cy="827617"/>
          </a:xfrm>
          <a:prstGeom prst="rect">
            <a:avLst/>
          </a:prstGeom>
          <a:noFill/>
        </p:spPr>
      </p:pic>
      <p:sp>
        <p:nvSpPr>
          <p:cNvPr id="14350" name="Rectangle 14"/>
          <p:cNvSpPr>
            <a:spLocks noChangeArrowheads="1"/>
          </p:cNvSpPr>
          <p:nvPr/>
        </p:nvSpPr>
        <p:spPr bwMode="auto">
          <a:xfrm>
            <a:off x="0" y="134196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52" name="Rectangle 1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354" name="Rectangle 18"/>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353" name="Picture 1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14613" y="5524515"/>
            <a:ext cx="3527425" cy="812800"/>
          </a:xfrm>
          <a:prstGeom prst="rect">
            <a:avLst/>
          </a:prstGeom>
          <a:noFill/>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Battery calculations</a:t>
            </a:r>
            <a:endParaRPr lang="en-US" dirty="0"/>
          </a:p>
        </p:txBody>
      </p:sp>
      <p:sp>
        <p:nvSpPr>
          <p:cNvPr id="3" name="Content Placeholder 2"/>
          <p:cNvSpPr>
            <a:spLocks noGrp="1"/>
          </p:cNvSpPr>
          <p:nvPr>
            <p:ph idx="1"/>
          </p:nvPr>
        </p:nvSpPr>
        <p:spPr/>
        <p:txBody>
          <a:bodyPr/>
          <a:lstStyle/>
          <a:p>
            <a:pPr>
              <a:buNone/>
            </a:pPr>
            <a:r>
              <a:rPr lang="en-US" sz="1800" dirty="0" smtClean="0"/>
              <a:t>Before we calculate the number of batteries we must know some important parameters</a:t>
            </a:r>
          </a:p>
          <a:p>
            <a:pPr>
              <a:buNone/>
            </a:pPr>
            <a:r>
              <a:rPr lang="en-US" sz="1800" dirty="0" smtClean="0"/>
              <a:t>1- </a:t>
            </a:r>
            <a:r>
              <a:rPr lang="en-US" sz="1800" b="1" dirty="0" smtClean="0">
                <a:solidFill>
                  <a:srgbClr val="FF0000"/>
                </a:solidFill>
              </a:rPr>
              <a:t>Output voltage </a:t>
            </a:r>
            <a:r>
              <a:rPr lang="en-US" sz="1800" dirty="0" smtClean="0"/>
              <a:t>= load voltage = </a:t>
            </a:r>
            <a:r>
              <a:rPr lang="en-US" sz="1800" b="1" dirty="0" smtClean="0"/>
              <a:t>220 </a:t>
            </a:r>
            <a:r>
              <a:rPr lang="en-US" sz="1800" b="1" dirty="0" smtClean="0"/>
              <a:t>volt</a:t>
            </a:r>
          </a:p>
          <a:p>
            <a:pPr>
              <a:buNone/>
            </a:pPr>
            <a:r>
              <a:rPr lang="en-US" sz="1800" dirty="0" smtClean="0"/>
              <a:t>2-</a:t>
            </a:r>
            <a:r>
              <a:rPr lang="en-US" sz="1800" b="1" dirty="0" smtClean="0">
                <a:solidFill>
                  <a:srgbClr val="FF0000"/>
                </a:solidFill>
              </a:rPr>
              <a:t>load energy WH </a:t>
            </a:r>
            <a:r>
              <a:rPr lang="en-US" sz="1800" dirty="0" smtClean="0"/>
              <a:t>= ( load KW) * (hours of operation)</a:t>
            </a:r>
          </a:p>
          <a:p>
            <a:pPr algn="ctr">
              <a:buNone/>
            </a:pPr>
            <a:r>
              <a:rPr lang="en-US" sz="1800" dirty="0" smtClean="0"/>
              <a:t>= 102 KW * 9 = </a:t>
            </a:r>
            <a:r>
              <a:rPr lang="en-US" sz="1800" b="1" dirty="0" smtClean="0"/>
              <a:t>918 KWH</a:t>
            </a:r>
            <a:endParaRPr lang="en-US" sz="1800" b="1" dirty="0" smtClean="0"/>
          </a:p>
          <a:p>
            <a:pPr>
              <a:buNone/>
            </a:pPr>
            <a:r>
              <a:rPr lang="en-US" sz="1800" dirty="0" smtClean="0"/>
              <a:t>3 - </a:t>
            </a:r>
            <a:r>
              <a:rPr lang="en-US" sz="1800" b="1" dirty="0" smtClean="0">
                <a:solidFill>
                  <a:srgbClr val="FF0000"/>
                </a:solidFill>
              </a:rPr>
              <a:t>Type of battery chosen </a:t>
            </a:r>
            <a:r>
              <a:rPr lang="en-US" sz="1800" dirty="0" smtClean="0"/>
              <a:t>: dependent on that </a:t>
            </a:r>
          </a:p>
          <a:p>
            <a:pPr algn="ctr">
              <a:buNone/>
            </a:pPr>
            <a:r>
              <a:rPr lang="en-US" sz="1800" b="1" dirty="0" smtClean="0"/>
              <a:t>The battery voltage </a:t>
            </a:r>
          </a:p>
          <a:p>
            <a:pPr algn="ctr">
              <a:buNone/>
            </a:pPr>
            <a:r>
              <a:rPr lang="en-US" sz="1800" b="1" dirty="0" smtClean="0"/>
              <a:t>The battery AH</a:t>
            </a:r>
          </a:p>
          <a:p>
            <a:pPr algn="ctr">
              <a:buNone/>
            </a:pPr>
            <a:r>
              <a:rPr lang="en-US" sz="1800" b="1" dirty="0" smtClean="0"/>
              <a:t>The price </a:t>
            </a:r>
            <a:endParaRPr lang="en-US" sz="1800" b="1" dirty="0" smtClean="0"/>
          </a:p>
          <a:p>
            <a:pPr>
              <a:buNone/>
            </a:pPr>
            <a:endParaRPr lang="en-US" sz="1600" b="1" dirty="0" smtClean="0">
              <a:solidFill>
                <a:srgbClr val="FF0000"/>
              </a:solidFill>
            </a:endParaRPr>
          </a:p>
          <a:p>
            <a:pPr>
              <a:buNone/>
            </a:pPr>
            <a:endParaRPr lang="en-US" sz="1600" b="1" dirty="0" smtClean="0">
              <a:solidFill>
                <a:schemeClr val="tx1"/>
              </a:solidFill>
            </a:endParaRPr>
          </a:p>
          <a:p>
            <a:pPr marL="377190" indent="-342900">
              <a:buFont typeface="+mj-lt"/>
              <a:buAutoNum type="arabicPeriod"/>
            </a:pPr>
            <a:endParaRPr lang="en-US" sz="1600" dirty="0" smtClean="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7358114" cy="428627"/>
          </a:xfrm>
        </p:spPr>
        <p:txBody>
          <a:bodyPr>
            <a:normAutofit/>
          </a:bodyPr>
          <a:lstStyle/>
          <a:p>
            <a:pPr algn="ctr"/>
            <a:r>
              <a:rPr lang="en-US" dirty="0" smtClean="0"/>
              <a:t>Lithium ion battery </a:t>
            </a:r>
            <a:endParaRPr lang="en-US" dirty="0"/>
          </a:p>
        </p:txBody>
      </p:sp>
      <p:sp>
        <p:nvSpPr>
          <p:cNvPr id="8" name="Text Placeholder 7"/>
          <p:cNvSpPr>
            <a:spLocks noGrp="1"/>
          </p:cNvSpPr>
          <p:nvPr>
            <p:ph type="body" sz="half" idx="2"/>
          </p:nvPr>
        </p:nvSpPr>
        <p:spPr>
          <a:xfrm>
            <a:off x="214282" y="928670"/>
            <a:ext cx="3143272" cy="4917776"/>
          </a:xfrm>
        </p:spPr>
        <p:txBody>
          <a:bodyPr>
            <a:normAutofit/>
          </a:bodyPr>
          <a:lstStyle/>
          <a:p>
            <a:r>
              <a:rPr lang="en-US" sz="1800" b="1" dirty="0" smtClean="0">
                <a:solidFill>
                  <a:srgbClr val="FF0000"/>
                </a:solidFill>
              </a:rPr>
              <a:t>Case 1  </a:t>
            </a:r>
            <a:r>
              <a:rPr lang="en-US" sz="1400" dirty="0" smtClean="0"/>
              <a:t>(DOD 100%)</a:t>
            </a:r>
          </a:p>
          <a:p>
            <a:r>
              <a:rPr lang="en-US" sz="1600" b="1" dirty="0" smtClean="0">
                <a:solidFill>
                  <a:srgbClr val="00B0F0"/>
                </a:solidFill>
              </a:rPr>
              <a:t>Batteries in </a:t>
            </a:r>
            <a:r>
              <a:rPr lang="en-US" sz="1600" b="1" dirty="0" smtClean="0">
                <a:solidFill>
                  <a:srgbClr val="00B0F0"/>
                </a:solidFill>
              </a:rPr>
              <a:t>Series</a:t>
            </a:r>
            <a:r>
              <a:rPr lang="en-US" sz="1400" dirty="0" smtClean="0"/>
              <a:t>: </a:t>
            </a:r>
            <a:r>
              <a:rPr lang="en-US" sz="1600" b="1" dirty="0" smtClean="0"/>
              <a:t>10 </a:t>
            </a:r>
            <a:endParaRPr lang="en-US" sz="1400" b="1" dirty="0" smtClean="0"/>
          </a:p>
          <a:p>
            <a:r>
              <a:rPr lang="en-US" sz="1600" b="1" dirty="0" smtClean="0">
                <a:solidFill>
                  <a:srgbClr val="00B0F0"/>
                </a:solidFill>
              </a:rPr>
              <a:t>Batteries in parallel </a:t>
            </a:r>
            <a:r>
              <a:rPr lang="en-US" sz="1800" b="1" dirty="0" smtClean="0">
                <a:solidFill>
                  <a:srgbClr val="00B0F0"/>
                </a:solidFill>
              </a:rPr>
              <a:t>:</a:t>
            </a:r>
            <a:r>
              <a:rPr lang="en-US" sz="1600" b="1" dirty="0" smtClean="0"/>
              <a:t>14</a:t>
            </a:r>
          </a:p>
          <a:p>
            <a:r>
              <a:rPr lang="en-US" sz="1600" b="1" dirty="0" smtClean="0">
                <a:solidFill>
                  <a:srgbClr val="00B0F0"/>
                </a:solidFill>
              </a:rPr>
              <a:t>Total number of batteries</a:t>
            </a:r>
            <a:r>
              <a:rPr lang="en-US" sz="1800" b="1" dirty="0" smtClean="0">
                <a:solidFill>
                  <a:srgbClr val="00B0F0"/>
                </a:solidFill>
              </a:rPr>
              <a:t>: </a:t>
            </a:r>
            <a:r>
              <a:rPr lang="en-US" sz="1600" dirty="0" smtClean="0"/>
              <a:t> </a:t>
            </a:r>
            <a:r>
              <a:rPr lang="en-US" sz="1600" b="1" dirty="0" smtClean="0"/>
              <a:t>140</a:t>
            </a:r>
            <a:endParaRPr lang="en-US" sz="1400" b="1" dirty="0" smtClean="0"/>
          </a:p>
          <a:p>
            <a:r>
              <a:rPr lang="en-US" sz="1600" b="1" dirty="0" smtClean="0">
                <a:solidFill>
                  <a:srgbClr val="00B0F0"/>
                </a:solidFill>
              </a:rPr>
              <a:t>Weight :</a:t>
            </a:r>
            <a:r>
              <a:rPr lang="en-US" sz="1600" b="1" dirty="0" smtClean="0"/>
              <a:t>20.2 </a:t>
            </a:r>
            <a:r>
              <a:rPr lang="en-US" sz="1600" b="1" dirty="0" smtClean="0"/>
              <a:t>tons</a:t>
            </a:r>
            <a:endParaRPr lang="en-US" sz="1400" b="1" dirty="0" smtClean="0"/>
          </a:p>
          <a:p>
            <a:r>
              <a:rPr lang="en-US" sz="1600" b="1" dirty="0" smtClean="0">
                <a:solidFill>
                  <a:srgbClr val="00B0F0"/>
                </a:solidFill>
              </a:rPr>
              <a:t>No. of cycles</a:t>
            </a:r>
            <a:r>
              <a:rPr lang="en-US" sz="1400" dirty="0" smtClean="0"/>
              <a:t>= </a:t>
            </a:r>
            <a:r>
              <a:rPr lang="en-US" sz="1600" b="1" dirty="0" smtClean="0"/>
              <a:t>100</a:t>
            </a:r>
            <a:endParaRPr lang="en-US" sz="1400" b="1" dirty="0" smtClean="0"/>
          </a:p>
          <a:p>
            <a:r>
              <a:rPr lang="en-US" sz="1600" b="1" dirty="0" smtClean="0">
                <a:solidFill>
                  <a:srgbClr val="00B0F0"/>
                </a:solidFill>
              </a:rPr>
              <a:t>Price</a:t>
            </a:r>
            <a:r>
              <a:rPr lang="en-US" sz="1400" dirty="0" smtClean="0"/>
              <a:t>: </a:t>
            </a:r>
            <a:r>
              <a:rPr lang="en-US" sz="1600" b="1" dirty="0" smtClean="0"/>
              <a:t>910000$</a:t>
            </a:r>
            <a:endParaRPr lang="en-US" sz="1400" b="1" dirty="0" smtClean="0"/>
          </a:p>
          <a:p>
            <a:r>
              <a:rPr lang="en-US" sz="1800" b="1" dirty="0" smtClean="0">
                <a:solidFill>
                  <a:srgbClr val="FF0000"/>
                </a:solidFill>
              </a:rPr>
              <a:t>Case 2</a:t>
            </a:r>
            <a:r>
              <a:rPr lang="en-US" sz="1600" b="1" dirty="0" smtClean="0">
                <a:solidFill>
                  <a:srgbClr val="FF0000"/>
                </a:solidFill>
              </a:rPr>
              <a:t> </a:t>
            </a:r>
            <a:r>
              <a:rPr lang="en-US" sz="1400" dirty="0" smtClean="0"/>
              <a:t>(DOD 8o %)</a:t>
            </a:r>
          </a:p>
          <a:p>
            <a:r>
              <a:rPr lang="en-US" sz="1600" b="1" dirty="0" smtClean="0">
                <a:solidFill>
                  <a:srgbClr val="00B0F0"/>
                </a:solidFill>
              </a:rPr>
              <a:t>Batteries in Series</a:t>
            </a:r>
            <a:r>
              <a:rPr lang="en-US" sz="1400" dirty="0" smtClean="0"/>
              <a:t>: </a:t>
            </a:r>
            <a:r>
              <a:rPr lang="en-US" sz="1600" b="1" dirty="0" smtClean="0"/>
              <a:t>1</a:t>
            </a:r>
            <a:r>
              <a:rPr lang="en-US" sz="1800" b="1" dirty="0" smtClean="0"/>
              <a:t>0</a:t>
            </a:r>
            <a:r>
              <a:rPr lang="en-US" sz="1600" b="1" dirty="0" smtClean="0"/>
              <a:t> </a:t>
            </a:r>
            <a:endParaRPr lang="en-US" sz="1400" b="1" dirty="0" smtClean="0"/>
          </a:p>
          <a:p>
            <a:r>
              <a:rPr lang="en-US" sz="1600" b="1" dirty="0" smtClean="0">
                <a:solidFill>
                  <a:srgbClr val="00B0F0"/>
                </a:solidFill>
              </a:rPr>
              <a:t>Batteries in parallel :</a:t>
            </a:r>
            <a:r>
              <a:rPr lang="en-US" sz="1600" b="1" dirty="0" smtClean="0"/>
              <a:t>18</a:t>
            </a:r>
            <a:endParaRPr lang="en-US" sz="1400" b="1" dirty="0" smtClean="0"/>
          </a:p>
          <a:p>
            <a:r>
              <a:rPr lang="en-US" sz="1600" b="1" dirty="0" smtClean="0">
                <a:solidFill>
                  <a:srgbClr val="00B0F0"/>
                </a:solidFill>
              </a:rPr>
              <a:t>Total number of batteries: </a:t>
            </a:r>
            <a:r>
              <a:rPr lang="en-US" sz="1400" dirty="0" smtClean="0"/>
              <a:t> </a:t>
            </a:r>
            <a:r>
              <a:rPr lang="en-US" sz="1600" b="1" dirty="0" smtClean="0"/>
              <a:t>180</a:t>
            </a:r>
            <a:endParaRPr lang="en-US" sz="1600" b="1" dirty="0" smtClean="0"/>
          </a:p>
          <a:p>
            <a:r>
              <a:rPr lang="en-US" sz="1600" b="1" dirty="0" smtClean="0">
                <a:solidFill>
                  <a:srgbClr val="00B0F0"/>
                </a:solidFill>
              </a:rPr>
              <a:t>Weight :</a:t>
            </a:r>
            <a:r>
              <a:rPr lang="en-US" sz="1600" b="1" dirty="0" smtClean="0"/>
              <a:t>26.2 tons</a:t>
            </a:r>
            <a:endParaRPr lang="en-US" sz="1400" b="1" dirty="0" smtClean="0"/>
          </a:p>
          <a:p>
            <a:r>
              <a:rPr lang="en-US" sz="1400" b="1" dirty="0" smtClean="0">
                <a:solidFill>
                  <a:srgbClr val="00B0F0"/>
                </a:solidFill>
              </a:rPr>
              <a:t>No. of cycles</a:t>
            </a:r>
            <a:r>
              <a:rPr lang="en-US" sz="1400" dirty="0" smtClean="0"/>
              <a:t>= </a:t>
            </a:r>
            <a:r>
              <a:rPr lang="en-US" sz="1600" b="1" dirty="0" smtClean="0"/>
              <a:t>200</a:t>
            </a:r>
            <a:endParaRPr lang="en-US" sz="1400" b="1" dirty="0" smtClean="0"/>
          </a:p>
          <a:p>
            <a:r>
              <a:rPr lang="en-US" sz="1400" b="1" dirty="0" smtClean="0">
                <a:solidFill>
                  <a:srgbClr val="00B0F0"/>
                </a:solidFill>
              </a:rPr>
              <a:t>Price</a:t>
            </a:r>
            <a:r>
              <a:rPr lang="en-US" sz="1400" dirty="0" smtClean="0"/>
              <a:t>: </a:t>
            </a:r>
            <a:r>
              <a:rPr lang="en-US" sz="1600" b="1" dirty="0" smtClean="0"/>
              <a:t>1170000$</a:t>
            </a:r>
            <a:endParaRPr lang="en-US" sz="1400" b="1" dirty="0" smtClean="0"/>
          </a:p>
          <a:p>
            <a:endParaRPr lang="en-US" sz="1400" dirty="0" smtClean="0"/>
          </a:p>
          <a:p>
            <a:endParaRPr lang="en-US" sz="1400" dirty="0" smtClean="0"/>
          </a:p>
          <a:p>
            <a:endParaRPr lang="en-US" dirty="0"/>
          </a:p>
        </p:txBody>
      </p:sp>
      <p:pic>
        <p:nvPicPr>
          <p:cNvPr id="10" name="Content Placeholder 9" descr="400.PNG"/>
          <p:cNvPicPr>
            <a:picLocks noGrp="1" noChangeAspect="1"/>
          </p:cNvPicPr>
          <p:nvPr>
            <p:ph idx="1"/>
          </p:nvPr>
        </p:nvPicPr>
        <p:blipFill>
          <a:blip r:embed="rId2"/>
          <a:stretch>
            <a:fillRect/>
          </a:stretch>
        </p:blipFill>
        <p:spPr>
          <a:xfrm>
            <a:off x="3370263" y="1441552"/>
            <a:ext cx="5429250" cy="3974895"/>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7"/>
            <a:ext cx="5715040" cy="714379"/>
          </a:xfrm>
        </p:spPr>
        <p:txBody>
          <a:bodyPr/>
          <a:lstStyle/>
          <a:p>
            <a:pPr algn="ctr"/>
            <a:r>
              <a:rPr lang="en-US" dirty="0" smtClean="0"/>
              <a:t>Lead acid battery (AGM)</a:t>
            </a:r>
            <a:endParaRPr lang="en-US" dirty="0"/>
          </a:p>
        </p:txBody>
      </p:sp>
      <p:sp>
        <p:nvSpPr>
          <p:cNvPr id="3" name="Text Placeholder 2"/>
          <p:cNvSpPr>
            <a:spLocks noGrp="1"/>
          </p:cNvSpPr>
          <p:nvPr>
            <p:ph type="body" sz="half" idx="2"/>
          </p:nvPr>
        </p:nvSpPr>
        <p:spPr>
          <a:xfrm>
            <a:off x="285720" y="1357298"/>
            <a:ext cx="2684889" cy="4632024"/>
          </a:xfrm>
        </p:spPr>
        <p:txBody>
          <a:bodyPr>
            <a:normAutofit fontScale="92500"/>
          </a:bodyPr>
          <a:lstStyle/>
          <a:p>
            <a:r>
              <a:rPr lang="en-US" sz="1800" b="1" dirty="0" smtClean="0">
                <a:solidFill>
                  <a:srgbClr val="FF0000"/>
                </a:solidFill>
              </a:rPr>
              <a:t>Case 1  </a:t>
            </a:r>
            <a:r>
              <a:rPr lang="en-US" sz="1400" dirty="0" smtClean="0"/>
              <a:t>(DOD 100%)</a:t>
            </a:r>
          </a:p>
          <a:p>
            <a:r>
              <a:rPr lang="en-US" sz="1600" b="1" dirty="0" smtClean="0">
                <a:solidFill>
                  <a:srgbClr val="00B0F0"/>
                </a:solidFill>
              </a:rPr>
              <a:t>Batteries in Series</a:t>
            </a:r>
            <a:r>
              <a:rPr lang="en-US" sz="1400" dirty="0" smtClean="0"/>
              <a:t>: </a:t>
            </a:r>
            <a:r>
              <a:rPr lang="en-US" sz="1600" b="1" dirty="0" smtClean="0"/>
              <a:t>19 </a:t>
            </a:r>
            <a:endParaRPr lang="en-US" sz="1400" b="1" dirty="0" smtClean="0"/>
          </a:p>
          <a:p>
            <a:r>
              <a:rPr lang="en-US" sz="1600" b="1" dirty="0" smtClean="0">
                <a:solidFill>
                  <a:srgbClr val="00B0F0"/>
                </a:solidFill>
              </a:rPr>
              <a:t>Batteries in parallel </a:t>
            </a:r>
            <a:r>
              <a:rPr lang="en-US" sz="1800" b="1" dirty="0" smtClean="0">
                <a:solidFill>
                  <a:srgbClr val="00B0F0"/>
                </a:solidFill>
              </a:rPr>
              <a:t>:</a:t>
            </a:r>
            <a:r>
              <a:rPr lang="en-US" sz="1700" b="1" dirty="0" smtClean="0"/>
              <a:t>21</a:t>
            </a:r>
            <a:endParaRPr lang="en-US" sz="1600" b="1" dirty="0" smtClean="0"/>
          </a:p>
          <a:p>
            <a:r>
              <a:rPr lang="en-US" sz="1600" b="1" dirty="0" smtClean="0">
                <a:solidFill>
                  <a:srgbClr val="00B0F0"/>
                </a:solidFill>
              </a:rPr>
              <a:t>Total number of batteries</a:t>
            </a:r>
            <a:r>
              <a:rPr lang="en-US" sz="1800" b="1" dirty="0" smtClean="0">
                <a:solidFill>
                  <a:srgbClr val="00B0F0"/>
                </a:solidFill>
              </a:rPr>
              <a:t>: </a:t>
            </a:r>
            <a:r>
              <a:rPr lang="en-US" sz="1600" dirty="0" smtClean="0"/>
              <a:t> </a:t>
            </a:r>
            <a:r>
              <a:rPr lang="en-US" sz="1600" b="1" dirty="0" smtClean="0"/>
              <a:t>399</a:t>
            </a:r>
            <a:endParaRPr lang="en-US" sz="1400" b="1" dirty="0" smtClean="0"/>
          </a:p>
          <a:p>
            <a:r>
              <a:rPr lang="en-US" sz="1600" b="1" dirty="0" smtClean="0">
                <a:solidFill>
                  <a:srgbClr val="00B0F0"/>
                </a:solidFill>
              </a:rPr>
              <a:t>Weight :</a:t>
            </a:r>
            <a:r>
              <a:rPr lang="en-US" sz="1600" b="1" dirty="0" smtClean="0"/>
              <a:t>28.2 </a:t>
            </a:r>
            <a:r>
              <a:rPr lang="en-US" sz="1600" b="1" dirty="0" smtClean="0"/>
              <a:t>tons</a:t>
            </a:r>
            <a:endParaRPr lang="en-US" sz="1400" b="1" dirty="0" smtClean="0"/>
          </a:p>
          <a:p>
            <a:r>
              <a:rPr lang="en-US" sz="1600" b="1" dirty="0" smtClean="0">
                <a:solidFill>
                  <a:srgbClr val="00B0F0"/>
                </a:solidFill>
              </a:rPr>
              <a:t>No. of cycles</a:t>
            </a:r>
            <a:r>
              <a:rPr lang="en-US" sz="1400" dirty="0" smtClean="0"/>
              <a:t>= </a:t>
            </a:r>
            <a:r>
              <a:rPr lang="en-US" sz="1600" b="1" dirty="0" smtClean="0"/>
              <a:t>572</a:t>
            </a:r>
            <a:endParaRPr lang="en-US" sz="1400" b="1" dirty="0" smtClean="0"/>
          </a:p>
          <a:p>
            <a:r>
              <a:rPr lang="en-US" sz="1600" b="1" dirty="0" smtClean="0">
                <a:solidFill>
                  <a:srgbClr val="00B0F0"/>
                </a:solidFill>
              </a:rPr>
              <a:t>Price</a:t>
            </a:r>
            <a:r>
              <a:rPr lang="en-US" sz="1400" dirty="0" smtClean="0"/>
              <a:t>: </a:t>
            </a:r>
            <a:r>
              <a:rPr lang="en-US" sz="1600" b="1" dirty="0" smtClean="0"/>
              <a:t>24000</a:t>
            </a:r>
            <a:r>
              <a:rPr lang="en-US" sz="1600" b="1" dirty="0" smtClean="0"/>
              <a:t>$</a:t>
            </a:r>
            <a:endParaRPr lang="en-US" sz="1400" b="1" dirty="0" smtClean="0"/>
          </a:p>
          <a:p>
            <a:r>
              <a:rPr lang="en-US" sz="1800" b="1" dirty="0" smtClean="0">
                <a:solidFill>
                  <a:srgbClr val="FF0000"/>
                </a:solidFill>
              </a:rPr>
              <a:t>Case 2</a:t>
            </a:r>
            <a:r>
              <a:rPr lang="en-US" sz="1600" b="1" dirty="0" smtClean="0">
                <a:solidFill>
                  <a:srgbClr val="FF0000"/>
                </a:solidFill>
              </a:rPr>
              <a:t> </a:t>
            </a:r>
            <a:r>
              <a:rPr lang="en-US" sz="1400" dirty="0" smtClean="0"/>
              <a:t>(DOD </a:t>
            </a:r>
            <a:r>
              <a:rPr lang="en-US" sz="1400" dirty="0" smtClean="0"/>
              <a:t>5o </a:t>
            </a:r>
            <a:r>
              <a:rPr lang="en-US" sz="1400" dirty="0" smtClean="0"/>
              <a:t>%)</a:t>
            </a:r>
          </a:p>
          <a:p>
            <a:r>
              <a:rPr lang="en-US" sz="1600" b="1" dirty="0" smtClean="0">
                <a:solidFill>
                  <a:srgbClr val="00B0F0"/>
                </a:solidFill>
              </a:rPr>
              <a:t>Batteries in Series</a:t>
            </a:r>
            <a:r>
              <a:rPr lang="en-US" sz="1400" dirty="0" smtClean="0"/>
              <a:t>: </a:t>
            </a:r>
            <a:r>
              <a:rPr lang="en-US" sz="1600" b="1" dirty="0" smtClean="0"/>
              <a:t>1</a:t>
            </a:r>
            <a:r>
              <a:rPr lang="en-US" sz="1800" b="1" dirty="0" smtClean="0"/>
              <a:t>9</a:t>
            </a:r>
            <a:r>
              <a:rPr lang="en-US" sz="1600" b="1" dirty="0" smtClean="0"/>
              <a:t> </a:t>
            </a:r>
            <a:endParaRPr lang="en-US" sz="1400" b="1" dirty="0" smtClean="0"/>
          </a:p>
          <a:p>
            <a:r>
              <a:rPr lang="en-US" sz="1600" b="1" dirty="0" smtClean="0">
                <a:solidFill>
                  <a:srgbClr val="00B0F0"/>
                </a:solidFill>
              </a:rPr>
              <a:t>Batteries in parallel </a:t>
            </a:r>
            <a:r>
              <a:rPr lang="en-US" sz="1600" b="1" dirty="0" smtClean="0">
                <a:solidFill>
                  <a:srgbClr val="00B0F0"/>
                </a:solidFill>
              </a:rPr>
              <a:t>:</a:t>
            </a:r>
            <a:r>
              <a:rPr lang="en-US" sz="1600" b="1" dirty="0" smtClean="0"/>
              <a:t>26</a:t>
            </a:r>
            <a:endParaRPr lang="en-US" sz="1400" b="1" dirty="0" smtClean="0"/>
          </a:p>
          <a:p>
            <a:r>
              <a:rPr lang="en-US" sz="1600" b="1" dirty="0" smtClean="0">
                <a:solidFill>
                  <a:srgbClr val="00B0F0"/>
                </a:solidFill>
              </a:rPr>
              <a:t>Total number of batteries: </a:t>
            </a:r>
            <a:r>
              <a:rPr lang="en-US" sz="1400" dirty="0" smtClean="0"/>
              <a:t> </a:t>
            </a:r>
            <a:r>
              <a:rPr lang="en-US" sz="1600" b="1" dirty="0" smtClean="0"/>
              <a:t>494</a:t>
            </a:r>
            <a:endParaRPr lang="en-US" sz="1600" b="1" dirty="0" smtClean="0"/>
          </a:p>
          <a:p>
            <a:r>
              <a:rPr lang="en-US" sz="1600" b="1" dirty="0" smtClean="0">
                <a:solidFill>
                  <a:srgbClr val="00B0F0"/>
                </a:solidFill>
              </a:rPr>
              <a:t>Weight </a:t>
            </a:r>
            <a:r>
              <a:rPr lang="en-US" sz="1600" b="1" dirty="0" smtClean="0">
                <a:solidFill>
                  <a:srgbClr val="00B0F0"/>
                </a:solidFill>
              </a:rPr>
              <a:t>:</a:t>
            </a:r>
            <a:r>
              <a:rPr lang="en-US" sz="1600" b="1" dirty="0" smtClean="0"/>
              <a:t> 35 tons</a:t>
            </a:r>
            <a:endParaRPr lang="en-US" sz="1400" b="1" dirty="0" smtClean="0"/>
          </a:p>
          <a:p>
            <a:r>
              <a:rPr lang="en-US" sz="1400" b="1" dirty="0" smtClean="0">
                <a:solidFill>
                  <a:srgbClr val="00B0F0"/>
                </a:solidFill>
              </a:rPr>
              <a:t>No. of cycles</a:t>
            </a:r>
            <a:r>
              <a:rPr lang="en-US" sz="1400" dirty="0" smtClean="0"/>
              <a:t>= </a:t>
            </a:r>
            <a:r>
              <a:rPr lang="en-US" sz="1600" b="1" dirty="0" smtClean="0"/>
              <a:t>1422</a:t>
            </a:r>
            <a:endParaRPr lang="en-US" sz="1400" b="1" dirty="0" smtClean="0"/>
          </a:p>
          <a:p>
            <a:r>
              <a:rPr lang="en-US" sz="1400" b="1" dirty="0" smtClean="0">
                <a:solidFill>
                  <a:srgbClr val="00B0F0"/>
                </a:solidFill>
              </a:rPr>
              <a:t>Price</a:t>
            </a:r>
            <a:r>
              <a:rPr lang="en-US" sz="1400" dirty="0" smtClean="0"/>
              <a:t>: </a:t>
            </a:r>
            <a:r>
              <a:rPr lang="en-US" sz="1600" b="1" dirty="0" smtClean="0"/>
              <a:t>29640$</a:t>
            </a:r>
            <a:endParaRPr lang="en-US" sz="1400" b="1" dirty="0" smtClean="0"/>
          </a:p>
          <a:p>
            <a:endParaRPr lang="en-US" sz="1400" dirty="0" smtClean="0"/>
          </a:p>
          <a:p>
            <a:endParaRPr lang="en-US" dirty="0"/>
          </a:p>
        </p:txBody>
      </p:sp>
      <p:pic>
        <p:nvPicPr>
          <p:cNvPr id="5" name="Content Placeholder 4" descr="300.PNG"/>
          <p:cNvPicPr>
            <a:picLocks noGrp="1" noChangeAspect="1"/>
          </p:cNvPicPr>
          <p:nvPr>
            <p:ph idx="1"/>
          </p:nvPr>
        </p:nvPicPr>
        <p:blipFill>
          <a:blip r:embed="rId2"/>
          <a:stretch>
            <a:fillRect/>
          </a:stretch>
        </p:blipFill>
        <p:spPr>
          <a:xfrm>
            <a:off x="4143371" y="1126536"/>
            <a:ext cx="3888595" cy="4611523"/>
          </a:xfr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 xmlns:thm15="http://schemas.microsoft.com/office/thememl/2012/main" name="TF03417271.potx" id="{FAD70E18-2F21-4BAE-983F-13051C6D1C17}" vid="{4B4DF9DC-15EC-4671-A52A-56A08B977F11}"/>
    </a:ext>
  </a:extLst>
</a:theme>
</file>

<file path=docProps/app.xml><?xml version="1.0" encoding="utf-8"?>
<Properties xmlns="http://schemas.openxmlformats.org/officeDocument/2006/extended-properties" xmlns:vt="http://schemas.openxmlformats.org/officeDocument/2006/docPropsVTypes">
  <TotalTime>1564</TotalTime>
  <Words>816</Words>
  <Application>Microsoft Office PowerPoint</Application>
  <PresentationFormat>On-screen Show (4:3)</PresentationFormat>
  <Paragraphs>181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Banded Design Blue 16x9</vt:lpstr>
      <vt:lpstr>Battery Calculations and selection</vt:lpstr>
      <vt:lpstr>Objectives  </vt:lpstr>
      <vt:lpstr>Function of battery </vt:lpstr>
      <vt:lpstr>Key strategy in battery calculation </vt:lpstr>
      <vt:lpstr>PV curve through out the year</vt:lpstr>
      <vt:lpstr>Battery calculations</vt:lpstr>
      <vt:lpstr>Battery calculations</vt:lpstr>
      <vt:lpstr>Lithium ion battery </vt:lpstr>
      <vt:lpstr>Lead acid battery (AGM)</vt:lpstr>
      <vt:lpstr>Calculating the amount of charge and discharge</vt:lpstr>
      <vt:lpstr>PV-Battery –Fuel Cell system</vt:lpstr>
      <vt:lpstr>Senario  1 battery night charging  </vt:lpstr>
      <vt:lpstr>Senario 2  the 3 way distribution</vt:lpstr>
      <vt:lpstr>Senario 3 the Fuel cell muscle power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Battery Calculations and selection</dc:title>
  <dc:creator>Star</dc:creator>
  <cp:lastModifiedBy>Star</cp:lastModifiedBy>
  <cp:revision>12</cp:revision>
  <dcterms:created xsi:type="dcterms:W3CDTF">2018-04-27T21:58:17Z</dcterms:created>
  <dcterms:modified xsi:type="dcterms:W3CDTF">2018-04-29T00:02:36Z</dcterms:modified>
</cp:coreProperties>
</file>