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966042a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966042a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966042a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966042a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966042a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9966042a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966042a0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966042a0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966042a0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966042a0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966042a0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966042a0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alsamiq.cloud/s8c5r31/ps3wy0v/rF68D"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forms/d/e/1FAIpQLSdGXry42Ls4KZke63SIXt5DqgzXSBpVrp_xJFwfRektbBAQuw/viewform?usp=sf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Deliverable</a:t>
            </a:r>
            <a:r>
              <a:rPr lang="en"/>
              <a:t> 9</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6 - Unpaid Interns</a:t>
            </a:r>
            <a:endParaRPr/>
          </a:p>
        </p:txBody>
      </p:sp>
      <p:sp>
        <p:nvSpPr>
          <p:cNvPr id="56" name="Google Shape;56;p13"/>
          <p:cNvSpPr txBox="1"/>
          <p:nvPr>
            <p:ph idx="1" type="subTitle"/>
          </p:nvPr>
        </p:nvSpPr>
        <p:spPr>
          <a:xfrm>
            <a:off x="2466450" y="3291825"/>
            <a:ext cx="4211100" cy="192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solidFill>
                  <a:srgbClr val="666666"/>
                </a:solidFill>
              </a:rPr>
              <a:t>Cameron Beck</a:t>
            </a:r>
            <a:endParaRPr sz="1800">
              <a:solidFill>
                <a:srgbClr val="666666"/>
              </a:solidFill>
            </a:endParaRPr>
          </a:p>
          <a:p>
            <a:pPr indent="0" lvl="0" marL="0" rtl="0" algn="ctr">
              <a:spcBef>
                <a:spcPts val="0"/>
              </a:spcBef>
              <a:spcAft>
                <a:spcPts val="0"/>
              </a:spcAft>
              <a:buNone/>
            </a:pPr>
            <a:r>
              <a:rPr lang="en" sz="1800">
                <a:solidFill>
                  <a:srgbClr val="666666"/>
                </a:solidFill>
              </a:rPr>
              <a:t>Cameron Stamps</a:t>
            </a:r>
            <a:endParaRPr sz="1800">
              <a:solidFill>
                <a:srgbClr val="666666"/>
              </a:solidFill>
            </a:endParaRPr>
          </a:p>
          <a:p>
            <a:pPr indent="0" lvl="0" marL="0" rtl="0" algn="ctr">
              <a:spcBef>
                <a:spcPts val="0"/>
              </a:spcBef>
              <a:spcAft>
                <a:spcPts val="0"/>
              </a:spcAft>
              <a:buNone/>
            </a:pPr>
            <a:r>
              <a:rPr lang="en" sz="1800">
                <a:solidFill>
                  <a:srgbClr val="666666"/>
                </a:solidFill>
              </a:rPr>
              <a:t>Luke Wittbrodt</a:t>
            </a:r>
            <a:endParaRPr sz="1800">
              <a:solidFill>
                <a:srgbClr val="666666"/>
              </a:solidFill>
            </a:endParaRPr>
          </a:p>
          <a:p>
            <a:pPr indent="0" lvl="0" marL="0" rtl="0" algn="ctr">
              <a:spcBef>
                <a:spcPts val="0"/>
              </a:spcBef>
              <a:spcAft>
                <a:spcPts val="0"/>
              </a:spcAft>
              <a:buNone/>
            </a:pPr>
            <a:r>
              <a:rPr lang="en" sz="1800">
                <a:solidFill>
                  <a:srgbClr val="666666"/>
                </a:solidFill>
              </a:rPr>
              <a:t>Mohab Yousef</a:t>
            </a:r>
            <a:endParaRPr sz="18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Prototype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our demo we decided to use Balsamiq. We chose this tool because it was very flexible and intuitive. It allowed us to build models quickly and make modifications in an effective manner.</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Try out the demo </a:t>
            </a:r>
            <a:r>
              <a:rPr lang="en" u="sng">
                <a:solidFill>
                  <a:schemeClr val="hlink"/>
                </a:solidFill>
                <a:hlinkClick r:id="rId3"/>
              </a:rPr>
              <a:t>here</a:t>
            </a:r>
            <a:endParaRPr/>
          </a:p>
        </p:txBody>
      </p:sp>
      <p:pic>
        <p:nvPicPr>
          <p:cNvPr id="63" name="Google Shape;63;p14"/>
          <p:cNvPicPr preferRelativeResize="0"/>
          <p:nvPr/>
        </p:nvPicPr>
        <p:blipFill>
          <a:blip r:embed="rId4">
            <a:alphaModFix/>
          </a:blip>
          <a:stretch>
            <a:fillRect/>
          </a:stretch>
        </p:blipFill>
        <p:spPr>
          <a:xfrm>
            <a:off x="3315100" y="2519875"/>
            <a:ext cx="2513775" cy="2219325"/>
          </a:xfrm>
          <a:prstGeom prst="rect">
            <a:avLst/>
          </a:prstGeom>
          <a:noFill/>
          <a:ln>
            <a:noFill/>
          </a:ln>
        </p:spPr>
      </p:pic>
      <p:sp>
        <p:nvSpPr>
          <p:cNvPr id="64" name="Google Shape;64;p14"/>
          <p:cNvSpPr txBox="1"/>
          <p:nvPr>
            <p:ph idx="4294967295" type="subTitle"/>
          </p:nvPr>
        </p:nvSpPr>
        <p:spPr>
          <a:xfrm>
            <a:off x="3201138" y="4703625"/>
            <a:ext cx="2741700" cy="40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rgbClr val="666666"/>
                </a:solidFill>
              </a:rPr>
              <a:t>Screenshot of demo login screen</a:t>
            </a:r>
            <a:endParaRPr sz="500">
              <a:solidFill>
                <a:srgbClr val="666666"/>
              </a:solidFill>
            </a:endParaRPr>
          </a:p>
        </p:txBody>
      </p:sp>
      <p:pic>
        <p:nvPicPr>
          <p:cNvPr id="65" name="Google Shape;65;p14"/>
          <p:cNvPicPr preferRelativeResize="0"/>
          <p:nvPr/>
        </p:nvPicPr>
        <p:blipFill>
          <a:blip r:embed="rId5">
            <a:alphaModFix/>
          </a:blip>
          <a:stretch>
            <a:fillRect/>
          </a:stretch>
        </p:blipFill>
        <p:spPr>
          <a:xfrm>
            <a:off x="6204582" y="2519875"/>
            <a:ext cx="2513775" cy="2238745"/>
          </a:xfrm>
          <a:prstGeom prst="rect">
            <a:avLst/>
          </a:prstGeom>
          <a:noFill/>
          <a:ln>
            <a:noFill/>
          </a:ln>
        </p:spPr>
      </p:pic>
      <p:sp>
        <p:nvSpPr>
          <p:cNvPr id="66" name="Google Shape;66;p14"/>
          <p:cNvSpPr txBox="1"/>
          <p:nvPr>
            <p:ph idx="4294967295" type="subTitle"/>
          </p:nvPr>
        </p:nvSpPr>
        <p:spPr>
          <a:xfrm>
            <a:off x="6090600" y="4713325"/>
            <a:ext cx="2741700" cy="404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1300">
                <a:solidFill>
                  <a:srgbClr val="666666"/>
                </a:solidFill>
              </a:rPr>
              <a:t>Screenshot of demo applicant manager</a:t>
            </a:r>
            <a:endParaRPr sz="7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Plan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Objective</a:t>
            </a:r>
            <a:r>
              <a:rPr lang="en"/>
              <a:t>: Providing an easy to navigate and </a:t>
            </a:r>
            <a:r>
              <a:rPr lang="en"/>
              <a:t>convenient</a:t>
            </a:r>
            <a:r>
              <a:rPr lang="en"/>
              <a:t> method of storing information about candidates for hire.</a:t>
            </a:r>
            <a:endParaRPr/>
          </a:p>
          <a:p>
            <a:pPr indent="-317500" lvl="1" marL="914400" rtl="0" algn="l">
              <a:spcBef>
                <a:spcPts val="0"/>
              </a:spcBef>
              <a:spcAft>
                <a:spcPts val="0"/>
              </a:spcAft>
              <a:buSzPts val="1400"/>
              <a:buChar char="○"/>
            </a:pPr>
            <a:r>
              <a:rPr lang="en"/>
              <a:t>The user is able to log in and access information about a </a:t>
            </a:r>
            <a:r>
              <a:rPr lang="en"/>
              <a:t>candidate</a:t>
            </a:r>
            <a:r>
              <a:rPr lang="en"/>
              <a:t>.</a:t>
            </a:r>
            <a:endParaRPr/>
          </a:p>
          <a:p>
            <a:pPr indent="-317500" lvl="1" marL="914400" rtl="0" algn="l">
              <a:spcBef>
                <a:spcPts val="0"/>
              </a:spcBef>
              <a:spcAft>
                <a:spcPts val="0"/>
              </a:spcAft>
              <a:buSzPts val="1400"/>
              <a:buChar char="○"/>
            </a:pPr>
            <a:r>
              <a:rPr lang="en"/>
              <a:t>The application is simple to navigate.</a:t>
            </a:r>
            <a:endParaRPr/>
          </a:p>
          <a:p>
            <a:pPr indent="-342900" lvl="0" marL="457200" rtl="0" algn="l">
              <a:spcBef>
                <a:spcPts val="0"/>
              </a:spcBef>
              <a:spcAft>
                <a:spcPts val="0"/>
              </a:spcAft>
              <a:buSzPts val="1800"/>
              <a:buChar char="●"/>
            </a:pPr>
            <a:r>
              <a:rPr b="1" lang="en"/>
              <a:t>Scope</a:t>
            </a:r>
            <a:r>
              <a:rPr lang="en"/>
              <a:t>: Creating a minimalistic application that stores information.</a:t>
            </a:r>
            <a:endParaRPr/>
          </a:p>
          <a:p>
            <a:pPr indent="-317500" lvl="1" marL="914400" rtl="0" algn="l">
              <a:spcBef>
                <a:spcPts val="0"/>
              </a:spcBef>
              <a:spcAft>
                <a:spcPts val="0"/>
              </a:spcAft>
              <a:buSzPts val="1400"/>
              <a:buChar char="○"/>
            </a:pPr>
            <a:r>
              <a:rPr b="1" lang="en"/>
              <a:t>In-Scope</a:t>
            </a:r>
            <a:r>
              <a:rPr lang="en"/>
              <a:t>: Pulling information from the server, accessing information as an admin.</a:t>
            </a:r>
            <a:endParaRPr/>
          </a:p>
          <a:p>
            <a:pPr indent="-317500" lvl="1" marL="914400" rtl="0" algn="l">
              <a:spcBef>
                <a:spcPts val="0"/>
              </a:spcBef>
              <a:spcAft>
                <a:spcPts val="0"/>
              </a:spcAft>
              <a:buSzPts val="1400"/>
              <a:buChar char="○"/>
            </a:pPr>
            <a:r>
              <a:rPr b="1" lang="en"/>
              <a:t>Out Scope</a:t>
            </a:r>
            <a:r>
              <a:rPr lang="en"/>
              <a:t>: The flow of the webpages are </a:t>
            </a:r>
            <a:r>
              <a:rPr lang="en"/>
              <a:t>concise and easy to navigate.</a:t>
            </a:r>
            <a:endParaRPr/>
          </a:p>
          <a:p>
            <a:pPr indent="-342900" lvl="0" marL="457200" rtl="0" algn="l">
              <a:spcBef>
                <a:spcPts val="0"/>
              </a:spcBef>
              <a:spcAft>
                <a:spcPts val="0"/>
              </a:spcAft>
              <a:buSzPts val="1800"/>
              <a:buChar char="●"/>
            </a:pPr>
            <a:r>
              <a:rPr b="1" lang="en"/>
              <a:t>Testing Methodology</a:t>
            </a:r>
            <a:r>
              <a:rPr lang="en"/>
              <a:t>: Getting a user to login and navigate to candidate information.</a:t>
            </a:r>
            <a:endParaRPr/>
          </a:p>
          <a:p>
            <a:pPr indent="-342900" lvl="0" marL="457200" rtl="0" algn="l">
              <a:spcBef>
                <a:spcPts val="0"/>
              </a:spcBef>
              <a:spcAft>
                <a:spcPts val="0"/>
              </a:spcAft>
              <a:buSzPts val="1800"/>
              <a:buChar char="●"/>
            </a:pPr>
            <a:r>
              <a:rPr b="1" lang="en"/>
              <a:t>Approach</a:t>
            </a:r>
            <a:r>
              <a:rPr lang="en"/>
              <a:t>: Working with the client to build an application to their liking, then getting feedback once they’ve used the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Plan</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Assumption</a:t>
            </a:r>
            <a:r>
              <a:rPr lang="en"/>
              <a:t>: The user has correct login information and doesn’t need to retrieve any lost information. There are 3 candidate profiles already logged into the application.</a:t>
            </a:r>
            <a:endParaRPr/>
          </a:p>
          <a:p>
            <a:pPr indent="-342900" lvl="0" marL="457200" rtl="0" algn="l">
              <a:spcBef>
                <a:spcPts val="0"/>
              </a:spcBef>
              <a:spcAft>
                <a:spcPts val="0"/>
              </a:spcAft>
              <a:buSzPts val="1800"/>
              <a:buChar char="●"/>
            </a:pPr>
            <a:r>
              <a:rPr b="1" lang="en"/>
              <a:t>Risk</a:t>
            </a:r>
            <a:r>
              <a:rPr lang="en"/>
              <a:t>: If the user wants to manually add more profiles or losses information there is no way to go about this with the current demo.</a:t>
            </a:r>
            <a:endParaRPr/>
          </a:p>
          <a:p>
            <a:pPr indent="-342900" lvl="0" marL="457200" rtl="0" algn="l">
              <a:spcBef>
                <a:spcPts val="0"/>
              </a:spcBef>
              <a:spcAft>
                <a:spcPts val="0"/>
              </a:spcAft>
              <a:buSzPts val="1800"/>
              <a:buChar char="●"/>
            </a:pPr>
            <a:r>
              <a:rPr b="1" lang="en"/>
              <a:t>Mitigation Plan</a:t>
            </a:r>
            <a:r>
              <a:rPr lang="en"/>
              <a:t>: With simple contact with the developers, any lost information and be retrieved. More candidate profiles could be manually added in its current state.</a:t>
            </a:r>
            <a:endParaRPr/>
          </a:p>
          <a:p>
            <a:pPr indent="-342900" lvl="0" marL="457200" rtl="0" algn="l">
              <a:spcBef>
                <a:spcPts val="0"/>
              </a:spcBef>
              <a:spcAft>
                <a:spcPts val="0"/>
              </a:spcAft>
              <a:buSzPts val="1800"/>
              <a:buChar char="●"/>
            </a:pPr>
            <a:r>
              <a:rPr b="1" lang="en"/>
              <a:t>Roles and Responsibilities</a:t>
            </a:r>
            <a:r>
              <a:rPr lang="en"/>
              <a:t>: Test manager must </a:t>
            </a:r>
            <a:r>
              <a:rPr lang="en"/>
              <a:t>distribute</a:t>
            </a:r>
            <a:r>
              <a:rPr lang="en"/>
              <a:t> the test to the client and get feedback. Tester should be able to assess their own performance when working with the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Plan</a:t>
            </a:r>
            <a:endParaRPr/>
          </a:p>
        </p:txBody>
      </p:sp>
      <p:sp>
        <p:nvSpPr>
          <p:cNvPr id="84" name="Google Shape;84;p17"/>
          <p:cNvSpPr txBox="1"/>
          <p:nvPr>
            <p:ph idx="1" type="body"/>
          </p:nvPr>
        </p:nvSpPr>
        <p:spPr>
          <a:xfrm>
            <a:off x="311700" y="1152475"/>
            <a:ext cx="8520600" cy="367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Schedule</a:t>
            </a:r>
            <a:r>
              <a:rPr lang="en"/>
              <a:t>: Dates of the test will be recorded.</a:t>
            </a:r>
            <a:endParaRPr/>
          </a:p>
          <a:p>
            <a:pPr indent="-342900" lvl="0" marL="457200" rtl="0" algn="l">
              <a:spcBef>
                <a:spcPts val="0"/>
              </a:spcBef>
              <a:spcAft>
                <a:spcPts val="0"/>
              </a:spcAft>
              <a:buSzPts val="1800"/>
              <a:buChar char="●"/>
            </a:pPr>
            <a:r>
              <a:rPr b="1" lang="en"/>
              <a:t>Defect Tracking</a:t>
            </a:r>
            <a:r>
              <a:rPr lang="en"/>
              <a:t>: The client will be able to report of any issue arise while testing the application.</a:t>
            </a:r>
            <a:endParaRPr/>
          </a:p>
          <a:p>
            <a:pPr indent="-342900" lvl="0" marL="457200" rtl="0" algn="l">
              <a:spcBef>
                <a:spcPts val="0"/>
              </a:spcBef>
              <a:spcAft>
                <a:spcPts val="0"/>
              </a:spcAft>
              <a:buSzPts val="1800"/>
              <a:buChar char="●"/>
            </a:pPr>
            <a:r>
              <a:rPr b="1" lang="en"/>
              <a:t>Test Environments</a:t>
            </a:r>
            <a:r>
              <a:rPr lang="en"/>
              <a:t>: The </a:t>
            </a:r>
            <a:r>
              <a:rPr lang="en"/>
              <a:t>client </a:t>
            </a:r>
            <a:r>
              <a:rPr lang="en"/>
              <a:t>will use the current demo in Balsamiq to test.</a:t>
            </a:r>
            <a:endParaRPr/>
          </a:p>
          <a:p>
            <a:pPr indent="-342900" lvl="0" marL="457200" rtl="0" algn="l">
              <a:spcBef>
                <a:spcPts val="0"/>
              </a:spcBef>
              <a:spcAft>
                <a:spcPts val="0"/>
              </a:spcAft>
              <a:buSzPts val="1800"/>
              <a:buChar char="●"/>
            </a:pPr>
            <a:r>
              <a:rPr b="1" lang="en"/>
              <a:t>Entry Criteria</a:t>
            </a:r>
            <a:r>
              <a:rPr lang="en"/>
              <a:t>: Testing begins when the </a:t>
            </a:r>
            <a:r>
              <a:rPr lang="en"/>
              <a:t>client reaches the login screen.</a:t>
            </a:r>
            <a:endParaRPr/>
          </a:p>
          <a:p>
            <a:pPr indent="-342900" lvl="0" marL="457200" rtl="0" algn="l">
              <a:spcBef>
                <a:spcPts val="0"/>
              </a:spcBef>
              <a:spcAft>
                <a:spcPts val="0"/>
              </a:spcAft>
              <a:buSzPts val="1800"/>
              <a:buChar char="●"/>
            </a:pPr>
            <a:r>
              <a:rPr b="1" lang="en"/>
              <a:t>Exit Criteria</a:t>
            </a:r>
            <a:r>
              <a:rPr lang="en"/>
              <a:t>: Testing ends when the client is able to access candidate information.</a:t>
            </a:r>
            <a:endParaRPr/>
          </a:p>
          <a:p>
            <a:pPr indent="-342900" lvl="0" marL="457200" rtl="0" algn="l">
              <a:spcBef>
                <a:spcPts val="0"/>
              </a:spcBef>
              <a:spcAft>
                <a:spcPts val="0"/>
              </a:spcAft>
              <a:buSzPts val="1800"/>
              <a:buChar char="●"/>
            </a:pPr>
            <a:r>
              <a:rPr b="1" lang="en"/>
              <a:t>Test Automation</a:t>
            </a:r>
            <a:r>
              <a:rPr lang="en"/>
              <a:t>: The test is automated (not manual).</a:t>
            </a:r>
            <a:endParaRPr/>
          </a:p>
          <a:p>
            <a:pPr indent="-342900" lvl="0" marL="457200" rtl="0" algn="l">
              <a:spcBef>
                <a:spcPts val="0"/>
              </a:spcBef>
              <a:spcAft>
                <a:spcPts val="0"/>
              </a:spcAft>
              <a:buSzPts val="1800"/>
              <a:buChar char="●"/>
            </a:pPr>
            <a:r>
              <a:rPr b="1" lang="en"/>
              <a:t>Effort Estimation</a:t>
            </a:r>
            <a:r>
              <a:rPr lang="en"/>
              <a:t>: A team member must be present during the testing to assist if the client runs into any trouble. This will also help with assessing what needs to be modified.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 Plan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Testing </a:t>
            </a:r>
            <a:r>
              <a:rPr b="1" lang="en"/>
              <a:t>Deliverables</a:t>
            </a:r>
            <a:r>
              <a:rPr lang="en"/>
              <a:t>: At the end of the test the client will be given a Google Form to fill out. This will help the developers gain insight on how the client reacted to the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Instruments collected to develop feedback</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a Google Form to collect feedback from to client. This helped us gain some insight on what was working with our current demo, and what still needed to be modified.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Google Form the client filled out can be found </a:t>
            </a:r>
            <a:r>
              <a:rPr lang="en" u="sng">
                <a:solidFill>
                  <a:schemeClr val="hlink"/>
                </a:solidFill>
                <a:hlinkClick r:id="rId3"/>
              </a:rPr>
              <a:t>here</a:t>
            </a:r>
            <a:r>
              <a:rPr lang="en"/>
              <a:t>.</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