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479fb6f8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b479fb6f8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479fb6f8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b479fb6f8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479fb6f8e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b479fb6f8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479fb6f8e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b479fb6f8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479fb6f8e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b479fb6f8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479fb6f8e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b479fb6f8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479fb6f8e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b479fb6f8e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479fb6f8e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b479fb6f8e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479fb6f8e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2b479fb6f8e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479fb6f8e_1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b479fb6f8e_1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479fb6f8e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b479fb6f8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479fb6f8e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b479fb6f8e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Architectural Spike Presentation</a:t>
            </a:r>
            <a:endParaRPr/>
          </a:p>
        </p:txBody>
      </p:sp>
      <p:sp>
        <p:nvSpPr>
          <p:cNvPr id="87" name="Google Shape;87;p13"/>
          <p:cNvSpPr txBox="1"/>
          <p:nvPr>
            <p:ph idx="1" type="subTitle"/>
          </p:nvPr>
        </p:nvSpPr>
        <p:spPr>
          <a:xfrm>
            <a:off x="729625" y="2772125"/>
            <a:ext cx="7688100" cy="20655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440"/>
              <a:buNone/>
            </a:pPr>
            <a:r>
              <a:rPr lang="en" sz="2100">
                <a:solidFill>
                  <a:srgbClr val="000000"/>
                </a:solidFill>
                <a:latin typeface="Times New Roman"/>
                <a:ea typeface="Times New Roman"/>
                <a:cs typeface="Times New Roman"/>
                <a:sym typeface="Times New Roman"/>
              </a:rPr>
              <a:t>By:</a:t>
            </a:r>
            <a:endParaRPr sz="2100">
              <a:solidFill>
                <a:srgbClr val="000000"/>
              </a:solidFill>
              <a:latin typeface="Times New Roman"/>
              <a:ea typeface="Times New Roman"/>
              <a:cs typeface="Times New Roman"/>
              <a:sym typeface="Times New Roman"/>
            </a:endParaRPr>
          </a:p>
          <a:p>
            <a:pPr indent="0" lvl="0" marL="0" rtl="0" algn="ctr">
              <a:lnSpc>
                <a:spcPct val="95000"/>
              </a:lnSpc>
              <a:spcBef>
                <a:spcPts val="0"/>
              </a:spcBef>
              <a:spcAft>
                <a:spcPts val="0"/>
              </a:spcAft>
              <a:buSzPts val="440"/>
              <a:buNone/>
            </a:pPr>
            <a:r>
              <a:rPr lang="en" sz="2100">
                <a:solidFill>
                  <a:srgbClr val="000000"/>
                </a:solidFill>
                <a:latin typeface="Times New Roman"/>
                <a:ea typeface="Times New Roman"/>
                <a:cs typeface="Times New Roman"/>
                <a:sym typeface="Times New Roman"/>
              </a:rPr>
              <a:t>Trevor Aupperle</a:t>
            </a:r>
            <a:endParaRPr sz="2100">
              <a:solidFill>
                <a:srgbClr val="000000"/>
              </a:solidFill>
              <a:latin typeface="Times New Roman"/>
              <a:ea typeface="Times New Roman"/>
              <a:cs typeface="Times New Roman"/>
              <a:sym typeface="Times New Roman"/>
            </a:endParaRPr>
          </a:p>
          <a:p>
            <a:pPr indent="0" lvl="0" marL="0" rtl="0" algn="ctr">
              <a:lnSpc>
                <a:spcPct val="95000"/>
              </a:lnSpc>
              <a:spcBef>
                <a:spcPts val="0"/>
              </a:spcBef>
              <a:spcAft>
                <a:spcPts val="0"/>
              </a:spcAft>
              <a:buSzPts val="440"/>
              <a:buNone/>
            </a:pPr>
            <a:r>
              <a:rPr lang="en" sz="2100">
                <a:solidFill>
                  <a:srgbClr val="000000"/>
                </a:solidFill>
                <a:latin typeface="Times New Roman"/>
                <a:ea typeface="Times New Roman"/>
                <a:cs typeface="Times New Roman"/>
                <a:sym typeface="Times New Roman"/>
              </a:rPr>
              <a:t>Benjamin Fisk</a:t>
            </a:r>
            <a:endParaRPr sz="2100">
              <a:solidFill>
                <a:srgbClr val="000000"/>
              </a:solidFill>
              <a:latin typeface="Times New Roman"/>
              <a:ea typeface="Times New Roman"/>
              <a:cs typeface="Times New Roman"/>
              <a:sym typeface="Times New Roman"/>
            </a:endParaRPr>
          </a:p>
          <a:p>
            <a:pPr indent="0" lvl="0" marL="0" rtl="0" algn="ctr">
              <a:lnSpc>
                <a:spcPct val="95000"/>
              </a:lnSpc>
              <a:spcBef>
                <a:spcPts val="0"/>
              </a:spcBef>
              <a:spcAft>
                <a:spcPts val="0"/>
              </a:spcAft>
              <a:buSzPts val="440"/>
              <a:buNone/>
            </a:pPr>
            <a:r>
              <a:rPr lang="en" sz="2100">
                <a:solidFill>
                  <a:srgbClr val="000000"/>
                </a:solidFill>
                <a:latin typeface="Times New Roman"/>
                <a:ea typeface="Times New Roman"/>
                <a:cs typeface="Times New Roman"/>
                <a:sym typeface="Times New Roman"/>
              </a:rPr>
              <a:t>Camden Davis</a:t>
            </a:r>
            <a:endParaRPr sz="2100">
              <a:solidFill>
                <a:srgbClr val="000000"/>
              </a:solidFill>
              <a:latin typeface="Times New Roman"/>
              <a:ea typeface="Times New Roman"/>
              <a:cs typeface="Times New Roman"/>
              <a:sym typeface="Times New Roman"/>
            </a:endParaRPr>
          </a:p>
          <a:p>
            <a:pPr indent="0" lvl="0" marL="0" rtl="0" algn="ctr">
              <a:lnSpc>
                <a:spcPct val="95000"/>
              </a:lnSpc>
              <a:spcBef>
                <a:spcPts val="0"/>
              </a:spcBef>
              <a:spcAft>
                <a:spcPts val="0"/>
              </a:spcAft>
              <a:buSzPts val="440"/>
              <a:buNone/>
            </a:pPr>
            <a:r>
              <a:rPr lang="en" sz="2100">
                <a:solidFill>
                  <a:srgbClr val="000000"/>
                </a:solidFill>
                <a:latin typeface="Times New Roman"/>
                <a:ea typeface="Times New Roman"/>
                <a:cs typeface="Times New Roman"/>
                <a:sym typeface="Times New Roman"/>
              </a:rPr>
              <a:t>Mohab Yousef</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a:t>
            </a:r>
            <a:r>
              <a:rPr lang="en"/>
              <a:t>Alternative to unicorndial Package</a:t>
            </a:r>
            <a:endParaRPr/>
          </a:p>
        </p:txBody>
      </p:sp>
      <p:sp>
        <p:nvSpPr>
          <p:cNvPr id="141" name="Google Shape;141;p2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5"/>
              <a:buNone/>
            </a:pPr>
            <a:r>
              <a:rPr b="1" lang="en" sz="1400"/>
              <a:t>Summary: </a:t>
            </a:r>
            <a:r>
              <a:rPr lang="en" sz="1400"/>
              <a:t>As a user, I need an intuitive and friendly user interface to interact with.</a:t>
            </a:r>
            <a:endParaRPr sz="1400"/>
          </a:p>
          <a:p>
            <a:pPr indent="0" lvl="0" marL="0" rtl="0" algn="l">
              <a:lnSpc>
                <a:spcPct val="115000"/>
              </a:lnSpc>
              <a:spcBef>
                <a:spcPts val="0"/>
              </a:spcBef>
              <a:spcAft>
                <a:spcPts val="0"/>
              </a:spcAft>
              <a:buSzPts val="1405"/>
              <a:buNone/>
            </a:pPr>
            <a:r>
              <a:t/>
            </a:r>
            <a:endParaRPr b="1" sz="1400"/>
          </a:p>
          <a:p>
            <a:pPr indent="0" lvl="0" marL="0" rtl="0" algn="l">
              <a:lnSpc>
                <a:spcPct val="115000"/>
              </a:lnSpc>
              <a:spcBef>
                <a:spcPts val="0"/>
              </a:spcBef>
              <a:spcAft>
                <a:spcPts val="0"/>
              </a:spcAft>
              <a:buSzPts val="1405"/>
              <a:buNone/>
            </a:pPr>
            <a:r>
              <a:rPr b="1" lang="en" sz="1400"/>
              <a:t>Description:</a:t>
            </a:r>
            <a:endParaRPr sz="1400"/>
          </a:p>
          <a:p>
            <a:pPr indent="0" lvl="0" marL="0" rtl="0" algn="l">
              <a:lnSpc>
                <a:spcPct val="115000"/>
              </a:lnSpc>
              <a:spcBef>
                <a:spcPts val="0"/>
              </a:spcBef>
              <a:spcAft>
                <a:spcPts val="0"/>
              </a:spcAft>
              <a:buSzPts val="1405"/>
              <a:buNone/>
            </a:pPr>
            <a:r>
              <a:rPr lang="en" sz="1400"/>
              <a:t>There is a Flutter package, unicorndial, that is currently being used as a user interface component. However, it has not been updated in 5 years and no longer works with the new Flutter version. We need to find an alternative or build our own component. </a:t>
            </a:r>
            <a:endParaRPr sz="1400"/>
          </a:p>
          <a:p>
            <a:pPr indent="0" lvl="0" marL="0" rtl="0" algn="l">
              <a:lnSpc>
                <a:spcPct val="115000"/>
              </a:lnSpc>
              <a:spcBef>
                <a:spcPts val="0"/>
              </a:spcBef>
              <a:spcAft>
                <a:spcPts val="0"/>
              </a:spcAft>
              <a:buSzPts val="1405"/>
              <a:buNone/>
            </a:pPr>
            <a:r>
              <a:t/>
            </a:r>
            <a:endParaRPr b="1" sz="1400"/>
          </a:p>
          <a:p>
            <a:pPr indent="0" lvl="0" marL="0" rtl="0" algn="l">
              <a:lnSpc>
                <a:spcPct val="115000"/>
              </a:lnSpc>
              <a:spcBef>
                <a:spcPts val="0"/>
              </a:spcBef>
              <a:spcAft>
                <a:spcPts val="0"/>
              </a:spcAft>
              <a:buSzPts val="1405"/>
              <a:buNone/>
            </a:pPr>
            <a:r>
              <a:rPr b="1" lang="en" sz="1400"/>
              <a:t>Status: </a:t>
            </a:r>
            <a:r>
              <a:rPr b="1" lang="en" sz="1400">
                <a:solidFill>
                  <a:srgbClr val="CC0000"/>
                </a:solidFill>
              </a:rPr>
              <a:t>Not Started</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Stripe Update</a:t>
            </a:r>
            <a:endParaRPr/>
          </a:p>
        </p:txBody>
      </p:sp>
      <p:sp>
        <p:nvSpPr>
          <p:cNvPr id="147" name="Google Shape;147;p2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5"/>
              <a:buNone/>
            </a:pPr>
            <a:r>
              <a:rPr b="1" lang="en" sz="1400"/>
              <a:t>Summary: </a:t>
            </a:r>
            <a:r>
              <a:rPr lang="en" sz="1400"/>
              <a:t>As a user, I need a reliable purchasing system to make purchases on the app for the rides I request. </a:t>
            </a:r>
            <a:endParaRPr b="1" sz="1400"/>
          </a:p>
          <a:p>
            <a:pPr indent="0" lvl="0" marL="0" rtl="0" algn="l">
              <a:lnSpc>
                <a:spcPct val="115000"/>
              </a:lnSpc>
              <a:spcBef>
                <a:spcPts val="1200"/>
              </a:spcBef>
              <a:spcAft>
                <a:spcPts val="0"/>
              </a:spcAft>
              <a:buSzPts val="1405"/>
              <a:buNone/>
            </a:pPr>
            <a:r>
              <a:rPr b="1" lang="en" sz="1400"/>
              <a:t>Description: </a:t>
            </a:r>
            <a:r>
              <a:rPr lang="en" sz="1400"/>
              <a:t>Currently, the app uses the package stripe_payment to handle payments with the payment provider Stripe. Stripe has migrated to a newly updated package flutter_stripe. Changes need to be made in the app to handle the new package. </a:t>
            </a:r>
            <a:endParaRPr b="1" sz="1400"/>
          </a:p>
          <a:p>
            <a:pPr indent="0" lvl="0" marL="0" rtl="0" algn="l">
              <a:lnSpc>
                <a:spcPct val="115000"/>
              </a:lnSpc>
              <a:spcBef>
                <a:spcPts val="1200"/>
              </a:spcBef>
              <a:spcAft>
                <a:spcPts val="1200"/>
              </a:spcAft>
              <a:buSzPts val="1405"/>
              <a:buNone/>
            </a:pPr>
            <a:r>
              <a:rPr b="1" lang="en" sz="1400"/>
              <a:t>Status: </a:t>
            </a:r>
            <a:r>
              <a:rPr b="1" lang="en" sz="1400">
                <a:solidFill>
                  <a:srgbClr val="CC0000"/>
                </a:solidFill>
              </a:rPr>
              <a:t>Not Started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Figma </a:t>
            </a:r>
            <a:r>
              <a:rPr lang="en"/>
              <a:t>Mockups</a:t>
            </a:r>
            <a:endParaRPr/>
          </a:p>
        </p:txBody>
      </p:sp>
      <p:sp>
        <p:nvSpPr>
          <p:cNvPr id="153" name="Google Shape;153;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I need an intuitive and friendly interface to interact with.</a:t>
            </a:r>
            <a:r>
              <a:rPr lang="en" sz="1400"/>
              <a:t> </a:t>
            </a:r>
            <a:endParaRPr b="1" sz="1400"/>
          </a:p>
          <a:p>
            <a:pPr indent="0" lvl="0" marL="0" rtl="0" algn="l">
              <a:lnSpc>
                <a:spcPct val="115000"/>
              </a:lnSpc>
              <a:spcBef>
                <a:spcPts val="1200"/>
              </a:spcBef>
              <a:spcAft>
                <a:spcPts val="0"/>
              </a:spcAft>
              <a:buSzPts val="1300"/>
              <a:buNone/>
            </a:pPr>
            <a:r>
              <a:rPr b="1" lang="en" sz="1400"/>
              <a:t>Description: </a:t>
            </a:r>
            <a:r>
              <a:rPr lang="en" sz="1400"/>
              <a:t>Currently, the user interface for the app is simply bad. We need to draw up high-fidelity prototypes in Figma to create a better UI/UX system for users.</a:t>
            </a:r>
            <a:endParaRPr b="1" sz="1400"/>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Implement UI Changes</a:t>
            </a:r>
            <a:endParaRPr/>
          </a:p>
        </p:txBody>
      </p:sp>
      <p:sp>
        <p:nvSpPr>
          <p:cNvPr id="159" name="Google Shape;159;p2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I need an intuitive and friendly interface to interact with. </a:t>
            </a:r>
            <a:endParaRPr b="1" sz="1400"/>
          </a:p>
          <a:p>
            <a:pPr indent="0" lvl="0" marL="0" rtl="0" algn="l">
              <a:lnSpc>
                <a:spcPct val="115000"/>
              </a:lnSpc>
              <a:spcBef>
                <a:spcPts val="1200"/>
              </a:spcBef>
              <a:spcAft>
                <a:spcPts val="0"/>
              </a:spcAft>
              <a:buSzPts val="1300"/>
              <a:buNone/>
            </a:pPr>
            <a:r>
              <a:rPr b="1" lang="en" sz="1400"/>
              <a:t>Description: </a:t>
            </a:r>
            <a:r>
              <a:rPr lang="en" sz="1400"/>
              <a:t>After mocking up prototypes in Figma and getting them approved by the sponsor, we need to implement the features in the code.</a:t>
            </a:r>
            <a:endParaRPr b="1" sz="1400"/>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a:t>
            </a:r>
            <a:r>
              <a:rPr lang="en"/>
              <a:t>Driver Directions Research</a:t>
            </a:r>
            <a:endParaRPr/>
          </a:p>
        </p:txBody>
      </p:sp>
      <p:sp>
        <p:nvSpPr>
          <p:cNvPr id="165" name="Google Shape;165;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(driver), I need to be able to see the best route to take customers to their desired destination.</a:t>
            </a:r>
            <a:endParaRPr b="1" sz="1400"/>
          </a:p>
          <a:p>
            <a:pPr indent="0" lvl="0" marL="0" rtl="0" algn="l">
              <a:lnSpc>
                <a:spcPct val="115000"/>
              </a:lnSpc>
              <a:spcBef>
                <a:spcPts val="1200"/>
              </a:spcBef>
              <a:spcAft>
                <a:spcPts val="0"/>
              </a:spcAft>
              <a:buSzPts val="1300"/>
              <a:buNone/>
            </a:pPr>
            <a:r>
              <a:rPr b="1" lang="en" sz="1400"/>
              <a:t>Description: </a:t>
            </a:r>
            <a:r>
              <a:rPr lang="en" sz="1400"/>
              <a:t>We need to limit driver routes to streets that can accommodate golf carts legally (35 MPH or less) and also be able to show routes that will likely be “blocked” on game days for vehicles. We will have credentials to get through “blocked” roads. Need to take into account cost algorithms when researching. </a:t>
            </a:r>
            <a:r>
              <a:rPr lang="en" sz="1400" u="sng"/>
              <a:t>Complete research of how we can accomplish this.</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Driver Directions Research Impl.</a:t>
            </a:r>
            <a:endParaRPr/>
          </a:p>
        </p:txBody>
      </p:sp>
      <p:sp>
        <p:nvSpPr>
          <p:cNvPr id="171" name="Google Shape;171;p2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(driver), I need to be able to see the best route to take customers to their desired destination.</a:t>
            </a:r>
            <a:endParaRPr b="1" sz="1400"/>
          </a:p>
          <a:p>
            <a:pPr indent="0" lvl="0" marL="0" rtl="0" algn="l">
              <a:lnSpc>
                <a:spcPct val="115000"/>
              </a:lnSpc>
              <a:spcBef>
                <a:spcPts val="1200"/>
              </a:spcBef>
              <a:spcAft>
                <a:spcPts val="0"/>
              </a:spcAft>
              <a:buSzPts val="1300"/>
              <a:buNone/>
            </a:pPr>
            <a:r>
              <a:rPr b="1" lang="en" sz="1400"/>
              <a:t>Description: </a:t>
            </a:r>
            <a:r>
              <a:rPr lang="en" sz="1400"/>
              <a:t>We need to limit driver routes to streets that can accommodate golf carts legally (35 MPH or less) and also be able to show routes that will likely be “blocked” on game days for vehicles. We will have credentials to get through “blocked” roads. Need to take into account cost algorithms when researching. </a:t>
            </a:r>
            <a:r>
              <a:rPr lang="en" sz="1400" u="sng"/>
              <a:t>Implementation of research conclusions from parent user story. </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a:t>
            </a:r>
            <a:r>
              <a:rPr lang="en"/>
              <a:t>Rider ‘On the Way’ Notification</a:t>
            </a:r>
            <a:endParaRPr/>
          </a:p>
        </p:txBody>
      </p:sp>
      <p:sp>
        <p:nvSpPr>
          <p:cNvPr id="177" name="Google Shape;177;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I would like a notification about when my driver is going to arrive. </a:t>
            </a:r>
            <a:endParaRPr b="1" sz="1400"/>
          </a:p>
          <a:p>
            <a:pPr indent="0" lvl="0" marL="0" rtl="0" algn="l">
              <a:lnSpc>
                <a:spcPct val="115000"/>
              </a:lnSpc>
              <a:spcBef>
                <a:spcPts val="1200"/>
              </a:spcBef>
              <a:spcAft>
                <a:spcPts val="0"/>
              </a:spcAft>
              <a:buSzPts val="1300"/>
              <a:buNone/>
            </a:pPr>
            <a:r>
              <a:rPr b="1" lang="en" sz="1400"/>
              <a:t>Description: </a:t>
            </a:r>
            <a:r>
              <a:rPr lang="en" sz="1400"/>
              <a:t>Add a notification for the rider when the driver is on the way to pick them up with an estimated arrival time. Riders should see where the driver is while they are en route. </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Rider Status</a:t>
            </a:r>
            <a:endParaRPr/>
          </a:p>
        </p:txBody>
      </p:sp>
      <p:sp>
        <p:nvSpPr>
          <p:cNvPr id="183" name="Google Shape;183;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(rider), I would like to be able to see where I am at in my ride on a map as the drive is occurring. </a:t>
            </a:r>
            <a:endParaRPr b="1" sz="1400"/>
          </a:p>
          <a:p>
            <a:pPr indent="0" lvl="0" marL="0" rtl="0" algn="l">
              <a:lnSpc>
                <a:spcPct val="115000"/>
              </a:lnSpc>
              <a:spcBef>
                <a:spcPts val="1200"/>
              </a:spcBef>
              <a:spcAft>
                <a:spcPts val="0"/>
              </a:spcAft>
              <a:buSzPts val="1300"/>
              <a:buNone/>
            </a:pPr>
            <a:r>
              <a:rPr b="1" lang="en" sz="1400"/>
              <a:t>Description: </a:t>
            </a:r>
            <a:r>
              <a:rPr lang="en" sz="1400"/>
              <a:t>Once a ride has begun, the rider should see the golf cart location on a map as it moves along the drive.</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Rider Recap Screen</a:t>
            </a:r>
            <a:endParaRPr/>
          </a:p>
        </p:txBody>
      </p:sp>
      <p:sp>
        <p:nvSpPr>
          <p:cNvPr id="189" name="Google Shape;189;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(rider), I would like to see a recap of the ride I just took.</a:t>
            </a:r>
            <a:endParaRPr b="1" sz="1400"/>
          </a:p>
          <a:p>
            <a:pPr indent="0" lvl="0" marL="0" rtl="0" algn="l">
              <a:lnSpc>
                <a:spcPct val="115000"/>
              </a:lnSpc>
              <a:spcBef>
                <a:spcPts val="1200"/>
              </a:spcBef>
              <a:spcAft>
                <a:spcPts val="0"/>
              </a:spcAft>
              <a:buSzPts val="1300"/>
              <a:buNone/>
            </a:pPr>
            <a:r>
              <a:rPr b="1" lang="en" sz="1400"/>
              <a:t>Description: </a:t>
            </a:r>
            <a:r>
              <a:rPr lang="en" sz="1400"/>
              <a:t>Once a ride is over, a screen should be shown to the rider that summarizes their trip and costs. It should also prompt the user for a rating.</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Drivers Near Me</a:t>
            </a:r>
            <a:endParaRPr/>
          </a:p>
        </p:txBody>
      </p:sp>
      <p:sp>
        <p:nvSpPr>
          <p:cNvPr id="195" name="Google Shape;195;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(rider), I would like to see where the nearest drivers are around my current location. </a:t>
            </a:r>
            <a:endParaRPr b="1" sz="1400"/>
          </a:p>
          <a:p>
            <a:pPr indent="0" lvl="0" marL="0" rtl="0" algn="l">
              <a:lnSpc>
                <a:spcPct val="115000"/>
              </a:lnSpc>
              <a:spcBef>
                <a:spcPts val="1200"/>
              </a:spcBef>
              <a:spcAft>
                <a:spcPts val="0"/>
              </a:spcAft>
              <a:buSzPts val="1300"/>
              <a:buNone/>
            </a:pPr>
            <a:r>
              <a:rPr b="1" lang="en" sz="1400"/>
              <a:t>Description: </a:t>
            </a:r>
            <a:r>
              <a:rPr lang="en" sz="1400"/>
              <a:t>Riders should be able to see current locations of carts around them on a map.</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Spike Overview</a:t>
            </a:r>
            <a:endParaRPr/>
          </a:p>
        </p:txBody>
      </p:sp>
      <p:sp>
        <p:nvSpPr>
          <p:cNvPr id="93" name="Google Shape;93;p14"/>
          <p:cNvSpPr txBox="1"/>
          <p:nvPr>
            <p:ph idx="1" type="body"/>
          </p:nvPr>
        </p:nvSpPr>
        <p:spPr>
          <a:xfrm>
            <a:off x="729450" y="2078875"/>
            <a:ext cx="7688700" cy="2585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90000"/>
              </a:lnSpc>
              <a:spcBef>
                <a:spcPts val="0"/>
              </a:spcBef>
              <a:spcAft>
                <a:spcPts val="0"/>
              </a:spcAft>
              <a:buSzPts val="1200"/>
              <a:buChar char="●"/>
            </a:pPr>
            <a:r>
              <a:rPr lang="en" sz="1200"/>
              <a:t>Worked to gain familiarity with the application, technologies,  and software we will be using to design the app</a:t>
            </a:r>
            <a:endParaRPr sz="1200"/>
          </a:p>
          <a:p>
            <a:pPr indent="-304800" lvl="0" marL="457200" marR="0" rtl="0" algn="l">
              <a:lnSpc>
                <a:spcPct val="190000"/>
              </a:lnSpc>
              <a:spcBef>
                <a:spcPts val="0"/>
              </a:spcBef>
              <a:spcAft>
                <a:spcPts val="0"/>
              </a:spcAft>
              <a:buSzPts val="1200"/>
              <a:buChar char="●"/>
            </a:pPr>
            <a:r>
              <a:rPr lang="en" sz="1200"/>
              <a:t>Discovered and assessed problems with version compatibility between previously written code and the application</a:t>
            </a:r>
            <a:endParaRPr sz="1200"/>
          </a:p>
          <a:p>
            <a:pPr indent="-304800" lvl="0" marL="457200" marR="0" rtl="0" algn="l">
              <a:lnSpc>
                <a:spcPct val="190000"/>
              </a:lnSpc>
              <a:spcBef>
                <a:spcPts val="0"/>
              </a:spcBef>
              <a:spcAft>
                <a:spcPts val="0"/>
              </a:spcAft>
              <a:buSzPts val="1200"/>
              <a:buChar char="●"/>
            </a:pPr>
            <a:r>
              <a:rPr lang="en" sz="1200"/>
              <a:t>Communicated with our sponsor to get introductory information about the app and plans for the project</a:t>
            </a:r>
            <a:endParaRPr sz="1200"/>
          </a:p>
          <a:p>
            <a:pPr indent="-304800" lvl="0" marL="457200" marR="0" rtl="0" algn="l">
              <a:lnSpc>
                <a:spcPct val="190000"/>
              </a:lnSpc>
              <a:spcBef>
                <a:spcPts val="0"/>
              </a:spcBef>
              <a:spcAft>
                <a:spcPts val="0"/>
              </a:spcAft>
              <a:buSzPts val="1200"/>
              <a:buChar char="●"/>
            </a:pPr>
            <a:r>
              <a:rPr lang="en" sz="1200"/>
              <a:t>Met with the Blue Team to compare user stories and establish effective communication protocols for the semester</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Feedback/Rating System</a:t>
            </a:r>
            <a:endParaRPr/>
          </a:p>
        </p:txBody>
      </p:sp>
      <p:sp>
        <p:nvSpPr>
          <p:cNvPr id="201" name="Google Shape;201;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I need to be able to give feedback and rate both driver and riders after interactions with them. </a:t>
            </a:r>
            <a:endParaRPr b="1" sz="1400"/>
          </a:p>
          <a:p>
            <a:pPr indent="0" lvl="0" marL="0" rtl="0" algn="l">
              <a:lnSpc>
                <a:spcPct val="115000"/>
              </a:lnSpc>
              <a:spcBef>
                <a:spcPts val="1200"/>
              </a:spcBef>
              <a:spcAft>
                <a:spcPts val="0"/>
              </a:spcAft>
              <a:buSzPts val="1300"/>
              <a:buNone/>
            </a:pPr>
            <a:r>
              <a:rPr b="1" lang="en" sz="1400"/>
              <a:t>Description: </a:t>
            </a:r>
            <a:r>
              <a:rPr lang="en" sz="1400"/>
              <a:t>Implement a 5-Star rating system.</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Display Past Trips</a:t>
            </a:r>
            <a:endParaRPr/>
          </a:p>
        </p:txBody>
      </p:sp>
      <p:sp>
        <p:nvSpPr>
          <p:cNvPr id="207" name="Google Shape;207;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I would like to be able to see all of my previous trips as both a rider and a driver.</a:t>
            </a:r>
            <a:endParaRPr b="1" sz="1400"/>
          </a:p>
          <a:p>
            <a:pPr indent="0" lvl="0" marL="0" rtl="0" algn="l">
              <a:lnSpc>
                <a:spcPct val="115000"/>
              </a:lnSpc>
              <a:spcBef>
                <a:spcPts val="1200"/>
              </a:spcBef>
              <a:spcAft>
                <a:spcPts val="0"/>
              </a:spcAft>
              <a:buSzPts val="1300"/>
              <a:buNone/>
            </a:pPr>
            <a:r>
              <a:rPr b="1" lang="en" sz="1400"/>
              <a:t>Description: </a:t>
            </a:r>
            <a:r>
              <a:rPr lang="en" sz="1400"/>
              <a:t>Create a drivers past trips log and a riders past trips log.</a:t>
            </a:r>
            <a:endParaRPr sz="1400" u="sng"/>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Design Discussion</a:t>
            </a:r>
            <a:endParaRPr/>
          </a:p>
        </p:txBody>
      </p:sp>
      <p:sp>
        <p:nvSpPr>
          <p:cNvPr id="213" name="Google Shape;213;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51502" lvl="0" marL="457200" marR="0" rtl="0" algn="l">
              <a:lnSpc>
                <a:spcPct val="200000"/>
              </a:lnSpc>
              <a:spcBef>
                <a:spcPts val="0"/>
              </a:spcBef>
              <a:spcAft>
                <a:spcPts val="0"/>
              </a:spcAft>
              <a:buSzPts val="1935"/>
              <a:buChar char="●"/>
            </a:pPr>
            <a:r>
              <a:rPr lang="en" sz="1500"/>
              <a:t>Although it needs updating, the main design spec has been implemented by past teams</a:t>
            </a:r>
            <a:endParaRPr sz="1500"/>
          </a:p>
          <a:p>
            <a:pPr indent="-351502" lvl="0" marL="457200" marR="0" rtl="0" algn="l">
              <a:lnSpc>
                <a:spcPct val="200000"/>
              </a:lnSpc>
              <a:spcBef>
                <a:spcPts val="0"/>
              </a:spcBef>
              <a:spcAft>
                <a:spcPts val="0"/>
              </a:spcAft>
              <a:buSzPts val="1935"/>
              <a:buChar char="●"/>
            </a:pPr>
            <a:r>
              <a:rPr lang="en" sz="1500"/>
              <a:t>We will be using Flutter as the main framework, Google Firebase and Cloud Firestore for the database, authentication and cloud services, and Stripe for transactions</a:t>
            </a:r>
            <a:endParaRPr sz="1500"/>
          </a:p>
          <a:p>
            <a:pPr indent="0" lvl="0" marL="457200" rtl="0" algn="l">
              <a:lnSpc>
                <a:spcPct val="115000"/>
              </a:lnSpc>
              <a:spcBef>
                <a:spcPts val="1200"/>
              </a:spcBef>
              <a:spcAft>
                <a:spcPts val="1200"/>
              </a:spcAft>
              <a:buSzPts val="1405"/>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Process</a:t>
            </a:r>
            <a:endParaRPr/>
          </a:p>
        </p:txBody>
      </p:sp>
      <p:sp>
        <p:nvSpPr>
          <p:cNvPr id="219" name="Google Shape;219;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51502" lvl="0" marL="457200" marR="0" rtl="0" algn="l">
              <a:lnSpc>
                <a:spcPct val="200000"/>
              </a:lnSpc>
              <a:spcBef>
                <a:spcPts val="0"/>
              </a:spcBef>
              <a:spcAft>
                <a:spcPts val="0"/>
              </a:spcAft>
              <a:buSzPts val="1935"/>
              <a:buChar char="●"/>
            </a:pPr>
            <a:r>
              <a:rPr lang="en" sz="1500"/>
              <a:t>We will be using Jira as as project board to keep the project and tasks organized</a:t>
            </a:r>
            <a:endParaRPr sz="1500"/>
          </a:p>
          <a:p>
            <a:pPr indent="-351502" lvl="0" marL="457200" marR="0" rtl="0" algn="l">
              <a:lnSpc>
                <a:spcPct val="200000"/>
              </a:lnSpc>
              <a:spcBef>
                <a:spcPts val="0"/>
              </a:spcBef>
              <a:spcAft>
                <a:spcPts val="0"/>
              </a:spcAft>
              <a:buSzPts val="1935"/>
              <a:buChar char="●"/>
            </a:pPr>
            <a:r>
              <a:rPr lang="en" sz="1500"/>
              <a:t>We will be updating the app progress with our sponsor frequently</a:t>
            </a:r>
            <a:endParaRPr sz="1500"/>
          </a:p>
          <a:p>
            <a:pPr indent="-351502" lvl="0" marL="457200" marR="0" rtl="0" algn="l">
              <a:lnSpc>
                <a:spcPct val="200000"/>
              </a:lnSpc>
              <a:spcBef>
                <a:spcPts val="0"/>
              </a:spcBef>
              <a:spcAft>
                <a:spcPts val="0"/>
              </a:spcAft>
              <a:buSzPts val="1935"/>
              <a:buChar char="●"/>
            </a:pPr>
            <a:r>
              <a:rPr lang="en" sz="1500"/>
              <a:t>We will stay in contact with the blue team providing </a:t>
            </a:r>
            <a:r>
              <a:rPr lang="en" sz="1500"/>
              <a:t>regular</a:t>
            </a:r>
            <a:r>
              <a:rPr lang="en" sz="1500"/>
              <a:t> updates on our progress to avoid task overlap and </a:t>
            </a:r>
            <a:r>
              <a:rPr lang="en" sz="1500"/>
              <a:t>ensure</a:t>
            </a:r>
            <a:r>
              <a:rPr lang="en" sz="1500"/>
              <a:t> </a:t>
            </a:r>
            <a:r>
              <a:rPr lang="en" sz="1500"/>
              <a:t>seamless</a:t>
            </a:r>
            <a:r>
              <a:rPr lang="en" sz="1500"/>
              <a:t> integration</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Plan</a:t>
            </a:r>
            <a:endParaRPr/>
          </a:p>
        </p:txBody>
      </p:sp>
      <p:sp>
        <p:nvSpPr>
          <p:cNvPr id="225" name="Google Shape;225;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333067" lvl="0" marL="457200" marR="0" rtl="0" algn="l">
              <a:lnSpc>
                <a:spcPct val="200000"/>
              </a:lnSpc>
              <a:spcBef>
                <a:spcPts val="0"/>
              </a:spcBef>
              <a:spcAft>
                <a:spcPts val="0"/>
              </a:spcAft>
              <a:buSzPct val="129031"/>
              <a:buChar char="●"/>
            </a:pPr>
            <a:r>
              <a:rPr lang="en" sz="1500"/>
              <a:t>Our plan for the current week is to:</a:t>
            </a:r>
            <a:endParaRPr sz="1500"/>
          </a:p>
          <a:p>
            <a:pPr indent="-333067" lvl="1" marL="914400" marR="0" rtl="0" algn="l">
              <a:lnSpc>
                <a:spcPct val="200000"/>
              </a:lnSpc>
              <a:spcBef>
                <a:spcPts val="0"/>
              </a:spcBef>
              <a:spcAft>
                <a:spcPts val="0"/>
              </a:spcAft>
              <a:buSzPct val="129031"/>
              <a:buChar char="○"/>
            </a:pPr>
            <a:r>
              <a:rPr lang="en" sz="1500"/>
              <a:t>Populate Jira with tasks</a:t>
            </a:r>
            <a:endParaRPr sz="1500"/>
          </a:p>
          <a:p>
            <a:pPr indent="-333067" lvl="1" marL="914400" marR="0" rtl="0" algn="l">
              <a:lnSpc>
                <a:spcPct val="200000"/>
              </a:lnSpc>
              <a:spcBef>
                <a:spcPts val="0"/>
              </a:spcBef>
              <a:spcAft>
                <a:spcPts val="0"/>
              </a:spcAft>
              <a:buSzPct val="129031"/>
              <a:buChar char="○"/>
            </a:pPr>
            <a:r>
              <a:rPr lang="en" sz="1500"/>
              <a:t>Configure the Github repository</a:t>
            </a:r>
            <a:endParaRPr sz="1500"/>
          </a:p>
          <a:p>
            <a:pPr indent="-333067" lvl="1" marL="914400" marR="0" rtl="0" algn="l">
              <a:lnSpc>
                <a:spcPct val="200000"/>
              </a:lnSpc>
              <a:spcBef>
                <a:spcPts val="0"/>
              </a:spcBef>
              <a:spcAft>
                <a:spcPts val="0"/>
              </a:spcAft>
              <a:buSzPct val="129031"/>
              <a:buChar char="○"/>
            </a:pPr>
            <a:r>
              <a:rPr lang="en" sz="1500"/>
              <a:t>Verify developer environments</a:t>
            </a:r>
            <a:endParaRPr sz="1500"/>
          </a:p>
          <a:p>
            <a:pPr indent="-333067" lvl="1" marL="914400" marR="0" rtl="0" algn="l">
              <a:lnSpc>
                <a:spcPct val="200000"/>
              </a:lnSpc>
              <a:spcBef>
                <a:spcPts val="0"/>
              </a:spcBef>
              <a:spcAft>
                <a:spcPts val="0"/>
              </a:spcAft>
              <a:buSzPct val="129031"/>
              <a:buChar char="○"/>
            </a:pPr>
            <a:r>
              <a:rPr lang="en" sz="1500"/>
              <a:t>Explore options for outdated and incompatible packages</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Demo</a:t>
            </a:r>
            <a:endParaRPr/>
          </a:p>
        </p:txBody>
      </p:sp>
      <p:sp>
        <p:nvSpPr>
          <p:cNvPr id="231" name="Google Shape;231;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51502" lvl="0" marL="457200" marR="0" rtl="0" algn="l">
              <a:lnSpc>
                <a:spcPct val="150000"/>
              </a:lnSpc>
              <a:spcBef>
                <a:spcPts val="0"/>
              </a:spcBef>
              <a:spcAft>
                <a:spcPts val="0"/>
              </a:spcAft>
              <a:buSzPts val="1935"/>
              <a:buChar char="●"/>
            </a:pPr>
            <a:r>
              <a:rPr lang="en" sz="1500"/>
              <a:t>The welcome screen, login and sign-up interfaces are currently working. The actual function of these pages are not working as we are still fixing the code from previous teams</a:t>
            </a:r>
            <a:endParaRPr sz="1500"/>
          </a:p>
          <a:p>
            <a:pPr indent="-351502" lvl="0" marL="457200" marR="0" rtl="0" algn="l">
              <a:lnSpc>
                <a:spcPct val="150000"/>
              </a:lnSpc>
              <a:spcBef>
                <a:spcPts val="0"/>
              </a:spcBef>
              <a:spcAft>
                <a:spcPts val="0"/>
              </a:spcAft>
              <a:buSzPts val="1935"/>
              <a:buChar char="●"/>
            </a:pPr>
            <a:r>
              <a:rPr lang="en" sz="1500"/>
              <a:t>More screens (rider and driver screens) will become available as the codebase is updated</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Risk Mitigation</a:t>
            </a:r>
            <a:endParaRPr/>
          </a:p>
        </p:txBody>
      </p:sp>
      <p:sp>
        <p:nvSpPr>
          <p:cNvPr id="237" name="Google Shape;237;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92500"/>
          </a:bodyPr>
          <a:lstStyle/>
          <a:p>
            <a:pPr indent="-311150" lvl="0" marL="457200" rtl="0" algn="l">
              <a:lnSpc>
                <a:spcPct val="200000"/>
              </a:lnSpc>
              <a:spcBef>
                <a:spcPts val="0"/>
              </a:spcBef>
              <a:spcAft>
                <a:spcPts val="0"/>
              </a:spcAft>
              <a:buSzPct val="108108"/>
              <a:buChar char="●"/>
            </a:pPr>
            <a:r>
              <a:rPr lang="en"/>
              <a:t>Maintaining high levels of communication within our own team and between the orange and blue teams is crucial to ensure that tasks are not duplicated and that all elements of the application align seamlessly</a:t>
            </a:r>
            <a:endParaRPr/>
          </a:p>
          <a:p>
            <a:pPr indent="-311150" lvl="0" marL="457200" rtl="0" algn="l">
              <a:lnSpc>
                <a:spcPct val="200000"/>
              </a:lnSpc>
              <a:spcBef>
                <a:spcPts val="0"/>
              </a:spcBef>
              <a:spcAft>
                <a:spcPts val="0"/>
              </a:spcAft>
              <a:buSzPct val="108108"/>
              <a:buChar char="●"/>
            </a:pPr>
            <a:r>
              <a:rPr lang="en"/>
              <a:t>Regularly update and secure all project technologies.</a:t>
            </a:r>
            <a:endParaRPr/>
          </a:p>
          <a:p>
            <a:pPr indent="-311150" lvl="0" marL="457200" rtl="0" algn="l">
              <a:lnSpc>
                <a:spcPct val="200000"/>
              </a:lnSpc>
              <a:spcBef>
                <a:spcPts val="0"/>
              </a:spcBef>
              <a:spcAft>
                <a:spcPts val="0"/>
              </a:spcAft>
              <a:buSzPct val="108108"/>
              <a:buChar char="●"/>
            </a:pPr>
            <a:r>
              <a:rPr lang="en"/>
              <a:t>Prioritize user login information, profile data, and payment authentication.</a:t>
            </a:r>
            <a:endParaRPr/>
          </a:p>
          <a:p>
            <a:pPr indent="-311150" lvl="0" marL="457200" rtl="0" algn="l">
              <a:lnSpc>
                <a:spcPct val="200000"/>
              </a:lnSpc>
              <a:spcBef>
                <a:spcPts val="0"/>
              </a:spcBef>
              <a:spcAft>
                <a:spcPts val="0"/>
              </a:spcAft>
              <a:buSzPct val="108108"/>
              <a:buChar char="●"/>
            </a:pPr>
            <a:r>
              <a:rPr lang="en"/>
              <a:t>Implement strong security protocols to safeguard user trust.</a:t>
            </a:r>
            <a:endParaRPr/>
          </a:p>
          <a:p>
            <a:pPr indent="0" lvl="0" marL="14605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Lessons Learned</a:t>
            </a:r>
            <a:endParaRPr/>
          </a:p>
        </p:txBody>
      </p:sp>
      <p:sp>
        <p:nvSpPr>
          <p:cNvPr id="243" name="Google Shape;243;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51502" lvl="0" marL="457200" marR="0" rtl="0" algn="l">
              <a:lnSpc>
                <a:spcPct val="200000"/>
              </a:lnSpc>
              <a:spcBef>
                <a:spcPts val="0"/>
              </a:spcBef>
              <a:spcAft>
                <a:spcPts val="0"/>
              </a:spcAft>
              <a:buSzPts val="1935"/>
              <a:buChar char="●"/>
            </a:pPr>
            <a:r>
              <a:rPr lang="en" sz="1500"/>
              <a:t>Frameworks are confusing and need to be updated constantly</a:t>
            </a:r>
            <a:endParaRPr sz="1500"/>
          </a:p>
          <a:p>
            <a:pPr indent="-351502" lvl="0" marL="457200" marR="0" rtl="0" algn="l">
              <a:lnSpc>
                <a:spcPct val="200000"/>
              </a:lnSpc>
              <a:spcBef>
                <a:spcPts val="0"/>
              </a:spcBef>
              <a:spcAft>
                <a:spcPts val="0"/>
              </a:spcAft>
              <a:buSzPts val="1935"/>
              <a:buChar char="●"/>
            </a:pPr>
            <a:r>
              <a:rPr lang="en" sz="1500"/>
              <a:t>Understand current public/commercial app and OS versions and update code accordingly</a:t>
            </a:r>
            <a:endParaRPr sz="1500"/>
          </a:p>
          <a:p>
            <a:pPr indent="-228600" lvl="0" marL="457200" rtl="0" algn="l">
              <a:lnSpc>
                <a:spcPct val="115000"/>
              </a:lnSpc>
              <a:spcBef>
                <a:spcPts val="0"/>
              </a:spcBef>
              <a:spcAft>
                <a:spcPts val="0"/>
              </a:spcAft>
              <a:buSzPts val="1500"/>
              <a:buNone/>
            </a:pPr>
            <a:r>
              <a:t/>
            </a:r>
            <a:endParaRPr sz="1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Plans</a:t>
            </a:r>
            <a:endParaRPr/>
          </a:p>
        </p:txBody>
      </p:sp>
      <p:sp>
        <p:nvSpPr>
          <p:cNvPr id="249" name="Google Shape;249;p40"/>
          <p:cNvSpPr txBox="1"/>
          <p:nvPr>
            <p:ph idx="1" type="body"/>
          </p:nvPr>
        </p:nvSpPr>
        <p:spPr>
          <a:xfrm>
            <a:off x="729450" y="1853850"/>
            <a:ext cx="7688700" cy="3211131"/>
          </a:xfrm>
          <a:prstGeom prst="rect">
            <a:avLst/>
          </a:prstGeom>
          <a:noFill/>
          <a:ln>
            <a:noFill/>
          </a:ln>
        </p:spPr>
        <p:txBody>
          <a:bodyPr anchorCtr="0" anchor="t" bIns="91425" lIns="91425" spcFirstLastPara="1" rIns="91425" wrap="square" tIns="91425">
            <a:normAutofit fontScale="62500" lnSpcReduction="10000"/>
          </a:bodyPr>
          <a:lstStyle/>
          <a:p>
            <a:pPr indent="-305414" lvl="0" marL="457200" marR="0" rtl="0" algn="l">
              <a:lnSpc>
                <a:spcPct val="200000"/>
              </a:lnSpc>
              <a:spcBef>
                <a:spcPts val="0"/>
              </a:spcBef>
              <a:spcAft>
                <a:spcPts val="0"/>
              </a:spcAft>
              <a:buSzPct val="129031"/>
              <a:buChar char="●"/>
            </a:pPr>
            <a:r>
              <a:rPr lang="en" sz="1500"/>
              <a:t>Our first plan of action is to get all the code updated and working with current application and simulation versions</a:t>
            </a:r>
            <a:endParaRPr sz="1500"/>
          </a:p>
          <a:p>
            <a:pPr indent="-305414" lvl="0" marL="457200" marR="0" rtl="0" algn="l">
              <a:lnSpc>
                <a:spcPct val="200000"/>
              </a:lnSpc>
              <a:spcBef>
                <a:spcPts val="0"/>
              </a:spcBef>
              <a:spcAft>
                <a:spcPts val="0"/>
              </a:spcAft>
              <a:buSzPct val="129031"/>
              <a:buChar char="●"/>
            </a:pPr>
            <a:r>
              <a:rPr lang="en" sz="1500"/>
              <a:t>Our long Term plan throughout the </a:t>
            </a:r>
            <a:r>
              <a:rPr lang="en" sz="1500"/>
              <a:t>semester includes</a:t>
            </a:r>
            <a:r>
              <a:rPr lang="en" sz="1500"/>
              <a:t>:</a:t>
            </a:r>
            <a:endParaRPr sz="1500"/>
          </a:p>
          <a:p>
            <a:pPr indent="-305414" lvl="1" marL="914400" marR="0" rtl="0" algn="l">
              <a:lnSpc>
                <a:spcPct val="200000"/>
              </a:lnSpc>
              <a:spcBef>
                <a:spcPts val="0"/>
              </a:spcBef>
              <a:spcAft>
                <a:spcPts val="0"/>
              </a:spcAft>
              <a:buSzPct val="129031"/>
              <a:buChar char="○"/>
            </a:pPr>
            <a:r>
              <a:rPr lang="en" sz="1500"/>
              <a:t>Enable precise navigation for golf cart drivers through Google Maps.</a:t>
            </a:r>
            <a:endParaRPr sz="1500"/>
          </a:p>
          <a:p>
            <a:pPr indent="-305414" lvl="1" marL="914400" marR="0" rtl="0" algn="l">
              <a:lnSpc>
                <a:spcPct val="200000"/>
              </a:lnSpc>
              <a:spcBef>
                <a:spcPts val="0"/>
              </a:spcBef>
              <a:spcAft>
                <a:spcPts val="0"/>
              </a:spcAft>
              <a:buSzPct val="129031"/>
              <a:buChar char="○"/>
            </a:pPr>
            <a:r>
              <a:rPr lang="en" sz="1500"/>
              <a:t>Ensure optimal route planning for efficient transportation.</a:t>
            </a:r>
            <a:endParaRPr sz="1500"/>
          </a:p>
          <a:p>
            <a:pPr indent="-305414" lvl="1" marL="914400" marR="0" rtl="0" algn="l">
              <a:lnSpc>
                <a:spcPct val="200000"/>
              </a:lnSpc>
              <a:spcBef>
                <a:spcPts val="0"/>
              </a:spcBef>
              <a:spcAft>
                <a:spcPts val="0"/>
              </a:spcAft>
              <a:buSzPct val="129031"/>
              <a:buChar char="○"/>
            </a:pPr>
            <a:r>
              <a:rPr lang="en" sz="1500"/>
              <a:t>Provide users with real-time notifications and updates within the in-app map.</a:t>
            </a:r>
            <a:endParaRPr sz="1500"/>
          </a:p>
          <a:p>
            <a:pPr indent="-305414" lvl="1" marL="914400" marR="0" rtl="0" algn="l">
              <a:lnSpc>
                <a:spcPct val="200000"/>
              </a:lnSpc>
              <a:spcBef>
                <a:spcPts val="0"/>
              </a:spcBef>
              <a:spcAft>
                <a:spcPts val="0"/>
              </a:spcAft>
              <a:buSzPct val="129031"/>
              <a:buChar char="○"/>
            </a:pPr>
            <a:r>
              <a:rPr lang="en" sz="1500"/>
              <a:t>Enhance the user experience by keeping them informed throughout the ride.</a:t>
            </a:r>
            <a:endParaRPr sz="1500"/>
          </a:p>
          <a:p>
            <a:pPr indent="-305414" lvl="1" marL="914400" marR="0" rtl="0" algn="l">
              <a:lnSpc>
                <a:spcPct val="200000"/>
              </a:lnSpc>
              <a:spcBef>
                <a:spcPts val="0"/>
              </a:spcBef>
              <a:spcAft>
                <a:spcPts val="0"/>
              </a:spcAft>
              <a:buSzPct val="129031"/>
              <a:buChar char="○"/>
            </a:pPr>
            <a:r>
              <a:rPr lang="en" sz="1500"/>
              <a:t>Introduce a robust feedback and rating system within the app.</a:t>
            </a:r>
            <a:endParaRPr sz="1500"/>
          </a:p>
          <a:p>
            <a:pPr indent="-305414" lvl="1" marL="914400" marR="0" rtl="0" algn="l">
              <a:lnSpc>
                <a:spcPct val="200000"/>
              </a:lnSpc>
              <a:spcBef>
                <a:spcPts val="0"/>
              </a:spcBef>
              <a:spcAft>
                <a:spcPts val="0"/>
              </a:spcAft>
              <a:buSzPct val="129031"/>
              <a:buChar char="○"/>
            </a:pPr>
            <a:r>
              <a:rPr lang="en" sz="1500"/>
              <a:t>Implement a comprehensive record system for both drivers and riders.</a:t>
            </a:r>
            <a:endParaRPr sz="1500"/>
          </a:p>
          <a:p>
            <a:pPr indent="-305414" lvl="1" marL="914400" marR="0" rtl="0" algn="l">
              <a:lnSpc>
                <a:spcPct val="200000"/>
              </a:lnSpc>
              <a:spcBef>
                <a:spcPts val="0"/>
              </a:spcBef>
              <a:spcAft>
                <a:spcPts val="0"/>
              </a:spcAft>
              <a:buSzPct val="129031"/>
              <a:buChar char="○"/>
            </a:pPr>
            <a:r>
              <a:rPr lang="en" sz="1500"/>
              <a:t>Maintain a detailed history of past trips, enhancing user engagement and satisfaction.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Technical Challenges</a:t>
            </a:r>
            <a:endParaRPr/>
          </a:p>
        </p:txBody>
      </p:sp>
      <p:sp>
        <p:nvSpPr>
          <p:cNvPr id="99" name="Google Shape;99;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04800" lvl="0" marL="457200" marR="0" rtl="0" algn="l">
              <a:lnSpc>
                <a:spcPct val="190000"/>
              </a:lnSpc>
              <a:spcBef>
                <a:spcPts val="0"/>
              </a:spcBef>
              <a:spcAft>
                <a:spcPts val="0"/>
              </a:spcAft>
              <a:buSzPts val="1200"/>
              <a:buChar char="●"/>
            </a:pPr>
            <a:r>
              <a:rPr lang="en" sz="1200"/>
              <a:t>In order to simulate the app for iOS, some team members need access to lab Macs and admin privileges </a:t>
            </a:r>
            <a:endParaRPr sz="1200"/>
          </a:p>
          <a:p>
            <a:pPr indent="-304800" lvl="0" marL="457200" marR="0" rtl="0" algn="l">
              <a:lnSpc>
                <a:spcPct val="190000"/>
              </a:lnSpc>
              <a:spcBef>
                <a:spcPts val="0"/>
              </a:spcBef>
              <a:spcAft>
                <a:spcPts val="0"/>
              </a:spcAft>
              <a:buSzPts val="1200"/>
              <a:buChar char="●"/>
            </a:pPr>
            <a:r>
              <a:rPr lang="en" sz="1200"/>
              <a:t>The Flutter application version is outdated, therefore the current code does not work</a:t>
            </a:r>
            <a:endParaRPr sz="1200"/>
          </a:p>
          <a:p>
            <a:pPr indent="-304800" lvl="0" marL="457200" marR="0" rtl="0" algn="l">
              <a:lnSpc>
                <a:spcPct val="190000"/>
              </a:lnSpc>
              <a:spcBef>
                <a:spcPts val="0"/>
              </a:spcBef>
              <a:spcAft>
                <a:spcPts val="0"/>
              </a:spcAft>
              <a:buSzPts val="1200"/>
              <a:buChar char="●"/>
            </a:pPr>
            <a:r>
              <a:rPr lang="en" sz="1200"/>
              <a:t>The current simulation of the app is targeted toward iOS version 15, which needs to be updated to iOS 17</a:t>
            </a:r>
            <a:endParaRPr sz="1200"/>
          </a:p>
          <a:p>
            <a:pPr indent="-304800" lvl="0" marL="457200" marR="0" rtl="0" algn="l">
              <a:lnSpc>
                <a:spcPct val="190000"/>
              </a:lnSpc>
              <a:spcBef>
                <a:spcPts val="0"/>
              </a:spcBef>
              <a:spcAft>
                <a:spcPts val="0"/>
              </a:spcAft>
              <a:buSzPts val="1200"/>
              <a:buChar char="●"/>
            </a:pPr>
            <a:r>
              <a:rPr lang="en" sz="1200"/>
              <a:t>The app in its current state does not work on Android, which needs to be resolved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System Metaphor</a:t>
            </a:r>
            <a:endParaRPr/>
          </a:p>
        </p:txBody>
      </p:sp>
      <p:sp>
        <p:nvSpPr>
          <p:cNvPr id="105" name="Google Shape;105;p16"/>
          <p:cNvSpPr txBox="1"/>
          <p:nvPr>
            <p:ph idx="1" type="body"/>
          </p:nvPr>
        </p:nvSpPr>
        <p:spPr>
          <a:xfrm>
            <a:off x="729450" y="2078875"/>
            <a:ext cx="7688700" cy="2946300"/>
          </a:xfrm>
          <a:prstGeom prst="rect">
            <a:avLst/>
          </a:prstGeom>
          <a:noFill/>
          <a:ln>
            <a:noFill/>
          </a:ln>
        </p:spPr>
        <p:txBody>
          <a:bodyPr anchorCtr="0" anchor="t" bIns="91425" lIns="91425" spcFirstLastPara="1" rIns="91425" wrap="square" tIns="91425">
            <a:normAutofit/>
          </a:bodyPr>
          <a:lstStyle/>
          <a:p>
            <a:pPr indent="-304800" lvl="0" marL="457200" marR="0" rtl="0" algn="l">
              <a:lnSpc>
                <a:spcPct val="190000"/>
              </a:lnSpc>
              <a:spcBef>
                <a:spcPts val="0"/>
              </a:spcBef>
              <a:spcAft>
                <a:spcPts val="0"/>
              </a:spcAft>
              <a:buSzPts val="1200"/>
              <a:buChar char="●"/>
            </a:pPr>
            <a:r>
              <a:rPr lang="en" sz="1200"/>
              <a:t>Similar to a digital golf caddy guiding players through the course, this app acts as a digital gameday caddy. On football game days, it serves as a personal navigator through the campus. </a:t>
            </a:r>
            <a:r>
              <a:rPr lang="en" sz="1200"/>
              <a:t>Allows users to easily request rides from nearby golf carts, ensuring easy travel to desired locations.</a:t>
            </a:r>
            <a:endParaRPr sz="1200"/>
          </a:p>
          <a:p>
            <a:pPr indent="-304800" lvl="0" marL="457200" marR="0" rtl="0" algn="l">
              <a:lnSpc>
                <a:spcPct val="190000"/>
              </a:lnSpc>
              <a:spcBef>
                <a:spcPts val="0"/>
              </a:spcBef>
              <a:spcAft>
                <a:spcPts val="0"/>
              </a:spcAft>
              <a:buSzPts val="1200"/>
              <a:buChar char="●"/>
            </a:pPr>
            <a:r>
              <a:rPr lang="en" sz="1200"/>
              <a:t>Utilizes a friendly and intuitive interface.</a:t>
            </a:r>
            <a:endParaRPr sz="1200"/>
          </a:p>
          <a:p>
            <a:pPr indent="-304800" lvl="0" marL="457200" marR="0" rtl="0" algn="l">
              <a:lnSpc>
                <a:spcPct val="190000"/>
              </a:lnSpc>
              <a:spcBef>
                <a:spcPts val="0"/>
              </a:spcBef>
              <a:spcAft>
                <a:spcPts val="0"/>
              </a:spcAft>
              <a:buSzPts val="1200"/>
              <a:buChar char="●"/>
            </a:pPr>
            <a:r>
              <a:rPr lang="en" sz="1200"/>
              <a:t>Establishes a quick, efficient, and hassle-free environment for fans on game days.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Cycle Intent</a:t>
            </a:r>
            <a:endParaRPr/>
          </a:p>
        </p:txBody>
      </p:sp>
      <p:sp>
        <p:nvSpPr>
          <p:cNvPr id="111" name="Google Shape;111;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70000"/>
          </a:bodyPr>
          <a:lstStyle/>
          <a:p>
            <a:pPr indent="-314632" lvl="0" marL="457200" marR="0" rtl="0" algn="l">
              <a:lnSpc>
                <a:spcPct val="200000"/>
              </a:lnSpc>
              <a:spcBef>
                <a:spcPts val="0"/>
              </a:spcBef>
              <a:spcAft>
                <a:spcPts val="0"/>
              </a:spcAft>
              <a:buSzPct val="129031"/>
              <a:buChar char="●"/>
            </a:pPr>
            <a:r>
              <a:rPr lang="en" sz="1500"/>
              <a:t>Ensure all team members have thorough understanding of code base.</a:t>
            </a:r>
            <a:endParaRPr sz="1500"/>
          </a:p>
          <a:p>
            <a:pPr indent="-314632" lvl="0" marL="457200" marR="0" rtl="0" algn="l">
              <a:lnSpc>
                <a:spcPct val="200000"/>
              </a:lnSpc>
              <a:spcBef>
                <a:spcPts val="0"/>
              </a:spcBef>
              <a:spcAft>
                <a:spcPts val="0"/>
              </a:spcAft>
              <a:buSzPct val="129031"/>
              <a:buChar char="●"/>
            </a:pPr>
            <a:r>
              <a:rPr lang="en" sz="1500"/>
              <a:t>Establish efficient and effective development environments to enhance productivity over semester. </a:t>
            </a:r>
            <a:endParaRPr sz="1500"/>
          </a:p>
          <a:p>
            <a:pPr indent="-314632" lvl="0" marL="457200" marR="0" rtl="0" algn="l">
              <a:lnSpc>
                <a:spcPct val="200000"/>
              </a:lnSpc>
              <a:spcBef>
                <a:spcPts val="0"/>
              </a:spcBef>
              <a:spcAft>
                <a:spcPts val="0"/>
              </a:spcAft>
              <a:buSzPct val="129031"/>
              <a:buChar char="●"/>
            </a:pPr>
            <a:r>
              <a:rPr lang="en" sz="1500"/>
              <a:t>Ensure app can safely interface with current software versions by implementing necessary updates and improvements.</a:t>
            </a:r>
            <a:endParaRPr sz="1500"/>
          </a:p>
          <a:p>
            <a:pPr indent="-314632" lvl="0" marL="457200" marR="0" rtl="0" algn="l">
              <a:lnSpc>
                <a:spcPct val="200000"/>
              </a:lnSpc>
              <a:spcBef>
                <a:spcPts val="0"/>
              </a:spcBef>
              <a:spcAft>
                <a:spcPts val="0"/>
              </a:spcAft>
              <a:buSzPct val="129031"/>
              <a:buChar char="●"/>
            </a:pPr>
            <a:r>
              <a:rPr lang="en" sz="1500"/>
              <a:t>Explore options available for updating codebase to ensure seamless compatibility with latest software versions.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Flutter Migration</a:t>
            </a:r>
            <a:endParaRPr/>
          </a:p>
        </p:txBody>
      </p:sp>
      <p:sp>
        <p:nvSpPr>
          <p:cNvPr id="117" name="Google Shape;117;p18"/>
          <p:cNvSpPr txBox="1"/>
          <p:nvPr>
            <p:ph idx="1" type="body"/>
          </p:nvPr>
        </p:nvSpPr>
        <p:spPr>
          <a:xfrm>
            <a:off x="729450" y="2078875"/>
            <a:ext cx="7688700" cy="267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400"/>
              <a:t>Summary: </a:t>
            </a:r>
            <a:r>
              <a:rPr lang="en" sz="1400"/>
              <a:t>As a user, I need to be able to use the app to work as intended with no security flaws.</a:t>
            </a:r>
            <a:endParaRPr b="1" sz="1400"/>
          </a:p>
          <a:p>
            <a:pPr indent="0" lvl="0" marL="0" rtl="0" algn="l">
              <a:lnSpc>
                <a:spcPct val="115000"/>
              </a:lnSpc>
              <a:spcBef>
                <a:spcPts val="1200"/>
              </a:spcBef>
              <a:spcAft>
                <a:spcPts val="0"/>
              </a:spcAft>
              <a:buSzPts val="1300"/>
              <a:buNone/>
            </a:pPr>
            <a:r>
              <a:rPr b="1" lang="en" sz="1400"/>
              <a:t>Description: </a:t>
            </a:r>
            <a:r>
              <a:rPr lang="en" sz="1400"/>
              <a:t>The current Flutter version used in the application from previous teams is Flutter 1.22.5. This is a major concern since Flutter has since released 2 major version updates which include null-safety checking, sunsetting of old iOS versions (iOS 9 and iOS 10), and performance/security improvements. All of these are necessary to ensure the application works as intended and improves the security vulnerability risks.</a:t>
            </a:r>
            <a:endParaRPr b="1" sz="1400"/>
          </a:p>
          <a:p>
            <a:pPr indent="0" lvl="0" marL="0" rtl="0" algn="l">
              <a:lnSpc>
                <a:spcPct val="115000"/>
              </a:lnSpc>
              <a:spcBef>
                <a:spcPts val="1200"/>
              </a:spcBef>
              <a:spcAft>
                <a:spcPts val="1200"/>
              </a:spcAft>
              <a:buSzPts val="1300"/>
              <a:buNone/>
            </a:pPr>
            <a:r>
              <a:rPr b="1" lang="en" sz="1400"/>
              <a:t>Status: </a:t>
            </a:r>
            <a:r>
              <a:rPr b="1" lang="en" sz="1400">
                <a:solidFill>
                  <a:srgbClr val="6AA84F"/>
                </a:solidFill>
              </a:rPr>
              <a:t>Complete</a:t>
            </a:r>
            <a:endParaRPr b="1" sz="1400">
              <a:solidFill>
                <a:srgbClr val="6AA8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OS Check</a:t>
            </a:r>
            <a:endParaRPr/>
          </a:p>
        </p:txBody>
      </p:sp>
      <p:sp>
        <p:nvSpPr>
          <p:cNvPr id="123" name="Google Shape;123;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400"/>
              <a:t>Summary: </a:t>
            </a:r>
            <a:r>
              <a:rPr lang="en" sz="1400"/>
              <a:t>As a user, I need to be able to use the app on the most recent versions of iOS and Android operating systems. </a:t>
            </a:r>
            <a:endParaRPr b="1" sz="1400"/>
          </a:p>
          <a:p>
            <a:pPr indent="0" lvl="0" marL="0" rtl="0" algn="l">
              <a:lnSpc>
                <a:spcPct val="115000"/>
              </a:lnSpc>
              <a:spcBef>
                <a:spcPts val="1200"/>
              </a:spcBef>
              <a:spcAft>
                <a:spcPts val="0"/>
              </a:spcAft>
              <a:buSzPts val="1300"/>
              <a:buNone/>
            </a:pPr>
            <a:r>
              <a:rPr b="1" lang="en" sz="1400"/>
              <a:t>Description: </a:t>
            </a:r>
            <a:r>
              <a:rPr lang="en" sz="1400"/>
              <a:t>After migrating to Flutter 3.0, we need to ensure we can run the app on simulators for different operating systems.</a:t>
            </a:r>
            <a:endParaRPr b="1" sz="1400"/>
          </a:p>
          <a:p>
            <a:pPr indent="0" lvl="0" marL="0" rtl="0" algn="l">
              <a:lnSpc>
                <a:spcPct val="115000"/>
              </a:lnSpc>
              <a:spcBef>
                <a:spcPts val="1200"/>
              </a:spcBef>
              <a:spcAft>
                <a:spcPts val="1200"/>
              </a:spcAft>
              <a:buSzPts val="1300"/>
              <a:buNone/>
            </a:pPr>
            <a:r>
              <a:rPr b="1" lang="en" sz="1400"/>
              <a:t>Status: </a:t>
            </a:r>
            <a:r>
              <a:rPr b="1" lang="en" sz="1400">
                <a:solidFill>
                  <a:srgbClr val="3C78D8"/>
                </a:solidFill>
              </a:rPr>
              <a:t>In Progress</a:t>
            </a:r>
            <a:endParaRPr b="1" sz="1400">
              <a:solidFill>
                <a:srgbClr val="3C78D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Login via Facebook</a:t>
            </a:r>
            <a:endParaRPr/>
          </a:p>
        </p:txBody>
      </p:sp>
      <p:sp>
        <p:nvSpPr>
          <p:cNvPr id="129" name="Google Shape;129;p2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5"/>
              <a:buNone/>
            </a:pPr>
            <a:r>
              <a:rPr b="1" lang="en" sz="1400"/>
              <a:t>Summary: </a:t>
            </a:r>
            <a:r>
              <a:rPr lang="en" sz="1400"/>
              <a:t>As a user, I need to be able to login to the app using my Facebook profile.</a:t>
            </a:r>
            <a:endParaRPr b="1" sz="1400"/>
          </a:p>
          <a:p>
            <a:pPr indent="0" lvl="0" marL="0" rtl="0" algn="l">
              <a:lnSpc>
                <a:spcPct val="115000"/>
              </a:lnSpc>
              <a:spcBef>
                <a:spcPts val="1200"/>
              </a:spcBef>
              <a:spcAft>
                <a:spcPts val="0"/>
              </a:spcAft>
              <a:buSzPts val="1405"/>
              <a:buNone/>
            </a:pPr>
            <a:r>
              <a:rPr b="1" lang="en" sz="1400"/>
              <a:t>Description: </a:t>
            </a:r>
            <a:r>
              <a:rPr lang="en" sz="1400"/>
              <a:t>The Flutter package, flutter_facebook_login, is no longer compatible with Flutter 3.0 and </a:t>
            </a:r>
            <a:r>
              <a:rPr lang="en" sz="1400" u="sng"/>
              <a:t>has not been updated in over 4 years</a:t>
            </a:r>
            <a:r>
              <a:rPr lang="en" sz="1400"/>
              <a:t>. We need to find a new package that is capable of handling facebook sign-ins (we should probably use firebase_ui_oauth_facebook since it is specifically used in conjunction with Firebase and is built by Google).</a:t>
            </a:r>
            <a:endParaRPr b="1" sz="1400"/>
          </a:p>
          <a:p>
            <a:pPr indent="0" lvl="0" marL="0" rtl="0" algn="l">
              <a:lnSpc>
                <a:spcPct val="115000"/>
              </a:lnSpc>
              <a:spcBef>
                <a:spcPts val="1200"/>
              </a:spcBef>
              <a:spcAft>
                <a:spcPts val="1200"/>
              </a:spcAft>
              <a:buSzPts val="1405"/>
              <a:buNone/>
            </a:pPr>
            <a:r>
              <a:rPr b="1" lang="en" sz="1400"/>
              <a:t>Status: </a:t>
            </a:r>
            <a:r>
              <a:rPr b="1" lang="en" sz="1400">
                <a:solidFill>
                  <a:srgbClr val="CC0000"/>
                </a:solidFill>
              </a:rPr>
              <a:t>Not Started</a:t>
            </a:r>
            <a:endParaRPr b="1" sz="14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User Story - Geolocation Features</a:t>
            </a:r>
            <a:endParaRPr/>
          </a:p>
        </p:txBody>
      </p:sp>
      <p:sp>
        <p:nvSpPr>
          <p:cNvPr id="135" name="Google Shape;135;p2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400"/>
              <a:t>Summary: </a:t>
            </a:r>
            <a:r>
              <a:rPr lang="en" sz="1400"/>
              <a:t>As a user, I need specific geolocation features to work so that I can decide where to go and figure out where I am being picked up.</a:t>
            </a:r>
            <a:endParaRPr b="1" sz="1400"/>
          </a:p>
          <a:p>
            <a:pPr indent="0" lvl="0" marL="0" rtl="0" algn="l">
              <a:lnSpc>
                <a:spcPct val="115000"/>
              </a:lnSpc>
              <a:spcBef>
                <a:spcPts val="1200"/>
              </a:spcBef>
              <a:spcAft>
                <a:spcPts val="0"/>
              </a:spcAft>
              <a:buSzPts val="1300"/>
              <a:buNone/>
            </a:pPr>
            <a:r>
              <a:rPr b="1" lang="en" sz="1400"/>
              <a:t>Description: </a:t>
            </a:r>
            <a:r>
              <a:rPr lang="en" sz="1400"/>
              <a:t>The current geoflutterfire package is incompatible with newer versions of Firebase packages. We need to migrate to the more updated geoflutterfire2 package to handle the dependency issues. To do this, we will need to remove the package flutter_google_places and will need to find a replacement or build our own solution.</a:t>
            </a:r>
            <a:endParaRPr b="1" sz="1400"/>
          </a:p>
          <a:p>
            <a:pPr indent="0" lvl="0" marL="0" rtl="0" algn="l">
              <a:lnSpc>
                <a:spcPct val="115000"/>
              </a:lnSpc>
              <a:spcBef>
                <a:spcPts val="1200"/>
              </a:spcBef>
              <a:spcAft>
                <a:spcPts val="1200"/>
              </a:spcAft>
              <a:buSzPts val="1300"/>
              <a:buNone/>
            </a:pPr>
            <a:r>
              <a:rPr b="1" lang="en" sz="1400"/>
              <a:t>Status: </a:t>
            </a:r>
            <a:r>
              <a:rPr b="1" lang="en" sz="1400">
                <a:solidFill>
                  <a:srgbClr val="CC0000"/>
                </a:solidFill>
              </a:rPr>
              <a:t>Not Started</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