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01f9cdd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01f9cdd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b01f9cd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b01f9cd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b01f9cdd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b01f9cdd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b01f9cdd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b01f9cdd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b01f9cdd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b01f9cdd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b01f9cdd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b01f9cdd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b01f9cdd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b01f9cdd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b01f9cdd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b01f9cdd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b01f9cdd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b01f9cdd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b01f9cdd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b01f9cdd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b01f9cd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b01f9cd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b01f9cdd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b01f9cdd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b01f9cdd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b01f9cdd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b01f9cdd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b01f9cdd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b01f9cdd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b01f9cdd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b01f9cdd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b01f9cdd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b793593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b793593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b01f9cdd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b01f9cdd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b793593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b793593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b01f9cdd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b01f9cdd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b793593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b793593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b7935935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b793593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b793593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bb793593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b793593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bb793593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b7935935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bb7935935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b01f9cdd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b01f9cd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b01f9cdd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b01f9cdd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b01f9cd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b01f9cd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b01f9cdd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b01f9cdd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b01f9cdd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b01f9cdd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b01f9cdd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b01f9cdd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40059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Cycle Two </a:t>
            </a:r>
            <a:endParaRPr>
              <a:solidFill>
                <a:schemeClr val="dk1"/>
              </a:solidFill>
            </a:endParaRPr>
          </a:p>
          <a:p>
            <a:pPr indent="0" lvl="0" marL="0" rtl="0" algn="l">
              <a:spcBef>
                <a:spcPts val="0"/>
              </a:spcBef>
              <a:spcAft>
                <a:spcPts val="0"/>
              </a:spcAft>
              <a:buNone/>
            </a:pPr>
            <a:r>
              <a:rPr b="1" lang="en" sz="4200">
                <a:solidFill>
                  <a:schemeClr val="dk1"/>
                </a:solidFill>
                <a:latin typeface="Raleway"/>
                <a:ea typeface="Raleway"/>
                <a:cs typeface="Raleway"/>
                <a:sym typeface="Raleway"/>
              </a:rPr>
              <a:t>Presentation</a:t>
            </a:r>
            <a:r>
              <a:rPr b="1" lang="en" sz="4200">
                <a:solidFill>
                  <a:srgbClr val="1A1A1A"/>
                </a:solidFill>
                <a:latin typeface="Raleway"/>
                <a:ea typeface="Raleway"/>
                <a:cs typeface="Raleway"/>
                <a:sym typeface="Raleway"/>
              </a:rPr>
              <a:t> </a:t>
            </a:r>
            <a:endParaRPr/>
          </a:p>
        </p:txBody>
      </p:sp>
      <p:sp>
        <p:nvSpPr>
          <p:cNvPr id="87" name="Google Shape;87;p13"/>
          <p:cNvSpPr txBox="1"/>
          <p:nvPr>
            <p:ph idx="1" type="subTitle"/>
          </p:nvPr>
        </p:nvSpPr>
        <p:spPr>
          <a:xfrm>
            <a:off x="4262900" y="2774875"/>
            <a:ext cx="2124600" cy="16647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275"/>
              <a:buNone/>
            </a:pPr>
            <a:r>
              <a:rPr lang="en" sz="1825">
                <a:solidFill>
                  <a:srgbClr val="1A1A1A"/>
                </a:solidFill>
                <a:latin typeface="Times New Roman"/>
                <a:ea typeface="Times New Roman"/>
                <a:cs typeface="Times New Roman"/>
                <a:sym typeface="Times New Roman"/>
              </a:rPr>
              <a:t>By:</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Trevor Aupperle</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Benjamin Fisk</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Camden Davis</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Mohab Yousef</a:t>
            </a:r>
            <a:endParaRPr sz="1700">
              <a:solidFill>
                <a:srgbClr val="1A1A1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729450" y="1318650"/>
            <a:ext cx="76887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240">
                <a:solidFill>
                  <a:schemeClr val="dk1"/>
                </a:solidFill>
                <a:latin typeface="Raleway"/>
                <a:ea typeface="Raleway"/>
                <a:cs typeface="Raleway"/>
                <a:sym typeface="Raleway"/>
              </a:rPr>
              <a:t>User Story - Alternative To Unicorndial Package </a:t>
            </a:r>
            <a:r>
              <a:rPr b="1" lang="en" sz="2600">
                <a:solidFill>
                  <a:schemeClr val="dk1"/>
                </a:solidFill>
                <a:latin typeface="Raleway"/>
                <a:ea typeface="Raleway"/>
                <a:cs typeface="Raleway"/>
                <a:sym typeface="Raleway"/>
              </a:rPr>
              <a:t>- Trevor</a:t>
            </a:r>
            <a:endParaRPr b="1" sz="2240">
              <a:solidFill>
                <a:schemeClr val="dk1"/>
              </a:solidFill>
              <a:latin typeface="Raleway"/>
              <a:ea typeface="Raleway"/>
              <a:cs typeface="Raleway"/>
              <a:sym typeface="Raleway"/>
            </a:endParaRPr>
          </a:p>
        </p:txBody>
      </p:sp>
      <p:sp>
        <p:nvSpPr>
          <p:cNvPr id="141" name="Google Shape;141;p22"/>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an intuitive and friendly user interface to interact with.</a:t>
            </a:r>
            <a:endParaRPr>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b="1">
              <a:solidFill>
                <a:srgbClr val="595959"/>
              </a:solidFill>
              <a:latin typeface="Lato"/>
              <a:ea typeface="Lato"/>
              <a:cs typeface="Lato"/>
              <a:sym typeface="Lato"/>
            </a:endParaRPr>
          </a:p>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Description:</a:t>
            </a:r>
            <a:endParaRPr>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a:solidFill>
                  <a:srgbClr val="595959"/>
                </a:solidFill>
                <a:latin typeface="Lato"/>
                <a:ea typeface="Lato"/>
                <a:cs typeface="Lato"/>
                <a:sym typeface="Lato"/>
              </a:rPr>
              <a:t>There is a Flutter package, unicorndial, that is currently being used as a user interface component. However, it has not been updated in 5 years and no longer works with the new Flutter version. We need to find an alternative or build our own component. </a:t>
            </a:r>
            <a:endParaRPr>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b="1">
              <a:solidFill>
                <a:srgbClr val="595959"/>
              </a:solidFill>
              <a:latin typeface="Lato"/>
              <a:ea typeface="Lato"/>
              <a:cs typeface="Lato"/>
              <a:sym typeface="Lato"/>
            </a:endParaRPr>
          </a:p>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729450" y="13110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Stripe Update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47" name="Google Shape;147;p23"/>
          <p:cNvSpPr txBox="1"/>
          <p:nvPr/>
        </p:nvSpPr>
        <p:spPr>
          <a:xfrm>
            <a:off x="729450" y="19969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 reliable purchasing system to make purchases on the app for the rides I request.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Currently, the app uses the package stripe_payment to handle payments with the payment provider Stripe. Stripe has migrated to a newly updated package flutter_stripe. Changes need to be made in the app to handle the new package. </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a:t>
            </a:r>
            <a:r>
              <a:rPr b="1" lang="en">
                <a:solidFill>
                  <a:srgbClr val="0000FF"/>
                </a:solidFill>
                <a:latin typeface="Lato"/>
                <a:ea typeface="Lato"/>
                <a:cs typeface="Lato"/>
                <a:sym typeface="Lato"/>
              </a:rPr>
              <a:t> </a:t>
            </a:r>
            <a:r>
              <a:rPr b="1" lang="en" sz="1200">
                <a:solidFill>
                  <a:srgbClr val="00FF00"/>
                </a:solidFill>
                <a:latin typeface="Lato"/>
                <a:ea typeface="Lato"/>
                <a:cs typeface="Lato"/>
                <a:sym typeface="Lato"/>
              </a:rPr>
              <a:t>COMPLETE</a:t>
            </a:r>
            <a:endParaRPr>
              <a:solidFill>
                <a:srgbClr val="00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User Story - Location Package Update </a:t>
            </a:r>
            <a:r>
              <a:rPr lang="en">
                <a:solidFill>
                  <a:schemeClr val="dk1"/>
                </a:solidFill>
              </a:rPr>
              <a:t>- Trevor</a:t>
            </a:r>
            <a:endParaRPr>
              <a:solidFill>
                <a:schemeClr val="dk1"/>
              </a:solidFill>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the app to request to use my location.</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Currently, the app uses the package Geolocator to handle getting the user’s location. The old package is poorly implemented and out of date. Either the current package needs to be updated, or changes need to be made in the app to accommodate a new package.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Status</a:t>
            </a:r>
            <a:r>
              <a:rPr lang="en" sz="1200">
                <a:solidFill>
                  <a:srgbClr val="595959"/>
                </a:solidFill>
              </a:rPr>
              <a:t>: </a:t>
            </a:r>
            <a:r>
              <a:rPr b="1" lang="en" sz="1200">
                <a:solidFill>
                  <a:srgbClr val="00FF00"/>
                </a:solidFill>
              </a:rPr>
              <a:t>COMPLETE</a:t>
            </a:r>
            <a:endParaRPr b="1" sz="1200">
              <a:solidFill>
                <a:srgbClr val="0000FF"/>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nvSpPr>
        <p:spPr>
          <a:xfrm>
            <a:off x="729450" y="13414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Figma Mockups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59" name="Google Shape;159;p25"/>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an intuitive and friendly interface to interact with.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Currently, the user interface for the app is simply bad. We need to draw up high-fidelity prototypes in Figma to create a better UI/UX system for users.</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00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Implement UI Changes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65" name="Google Shape;165;p26"/>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an intuitive and friendly interface to interact with.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After mocking up prototypes in Figma and getting them approved by the sponsor, we need to implement the features in the code.</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00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Driver Directions Research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71" name="Google Shape;171;p27"/>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(driver), I need to be able to see the best route to take customers to their desired destination.</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We need to limit driver routes to streets that can accommodate golf carts legally (35 MPH or less) and also be able to show routes that will likely be “blocked” on game days for vehicles. We will have credentials to get through “blocked” roads. Need to take into account cost algorithms when researching. </a:t>
            </a:r>
            <a:r>
              <a:rPr lang="en" u="sng">
                <a:solidFill>
                  <a:srgbClr val="595959"/>
                </a:solidFill>
                <a:latin typeface="Lato"/>
                <a:ea typeface="Lato"/>
                <a:cs typeface="Lato"/>
                <a:sym typeface="Lato"/>
              </a:rPr>
              <a:t>Complete research of how we can accomplish this.</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00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729450" y="1318650"/>
            <a:ext cx="7688700" cy="5352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Driver Directions Research Impl.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77" name="Google Shape;177;p28"/>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(driver), I need to be able to see the best route to take customers to their desired destination.</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We need to limit driver routes to streets that can accommodate golf carts legally (35 MPH or less) and also be able to show routes that will likely be “blocked” on game days for vehicles. We will have credentials to get through “blocked” roads. Need to take into account cost algorithms when researching. </a:t>
            </a:r>
            <a:r>
              <a:rPr lang="en" u="sng">
                <a:solidFill>
                  <a:srgbClr val="595959"/>
                </a:solidFill>
                <a:latin typeface="Lato"/>
                <a:ea typeface="Lato"/>
                <a:cs typeface="Lato"/>
                <a:sym typeface="Lato"/>
              </a:rPr>
              <a:t>Implementation of research conclusions from parent user story. </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nvSpPr>
        <p:spPr>
          <a:xfrm>
            <a:off x="729450" y="1318650"/>
            <a:ext cx="76887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Rider ‘On the Way’ Notification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83" name="Google Shape;183;p29"/>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would like a notification about when my driver is going to arrive.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Add a notification for the rider when the driver is on the way to pick them up with an estimated arrival time. Riders should see where the driver is while they are en route. </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Rider Status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89" name="Google Shape;189;p30"/>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(rider), I would like to be able to see where I am at in my ride on a map as the drive is occurring.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Once a ride has begun, the rider should see the golf cart location on a map as it moves along the drive.</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Rider Recap Screen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95" name="Google Shape;195;p31"/>
          <p:cNvSpPr txBox="1"/>
          <p:nvPr/>
        </p:nvSpPr>
        <p:spPr>
          <a:xfrm>
            <a:off x="729450" y="20525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(rider), I would like to see a recap of the ride I just took.</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Once a ride is over, a screen should be shown to the rider that summarizes their trip and costs. It should also prompt the user for a rating.</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r>
              <a:rPr b="1" lang="en">
                <a:solidFill>
                  <a:srgbClr val="595959"/>
                </a:solidFill>
                <a:latin typeface="Lato"/>
                <a:ea typeface="Lato"/>
                <a:cs typeface="Lato"/>
                <a:sym typeface="Lato"/>
              </a:rPr>
              <a:t> </a:t>
            </a:r>
            <a:endParaRPr>
              <a:solidFill>
                <a:srgbClr val="59595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Cycle Two Overview - Ben</a:t>
            </a:r>
            <a:endParaRPr>
              <a:solidFill>
                <a:schemeClr val="dk1"/>
              </a:solidFill>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For this cycle, our team focused on redesigning the user interface of the application, as the old interface looked very outdated and was unintuitive for users. The new design fits in with other applications that many users will have experience with, which will make using the application easier. We also spent time exploring solutions to the driver routing problem, and deciding on ways to implement the new rating feature.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Drivers Near Me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201" name="Google Shape;201;p32"/>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(rider), I would like to see where the nearest drivers are around my current location.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Riders should be able to see current locations of carts around them on a map.</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Feedback/Rating System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207" name="Google Shape;207;p33"/>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to be able to give feedback and rate both driver and riders after interactions with them.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Implement a 5-Star rating system.</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00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solidFill>
                  <a:schemeClr val="dk1"/>
                </a:solidFill>
              </a:rPr>
              <a:t>User Story - Enhance Feedback and Tip Screen </a:t>
            </a:r>
            <a:r>
              <a:rPr lang="en" sz="2140">
                <a:solidFill>
                  <a:schemeClr val="dk1"/>
                </a:solidFill>
              </a:rPr>
              <a:t>- Trevor</a:t>
            </a:r>
            <a:endParaRPr sz="2140">
              <a:solidFill>
                <a:schemeClr val="dk1"/>
              </a:solidFill>
            </a:endParaRPr>
          </a:p>
        </p:txBody>
      </p:sp>
      <p:sp>
        <p:nvSpPr>
          <p:cNvPr id="213" name="Google Shape;213;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a streamlined and engaging interface for feedback and tips.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The current design doesn't have a feedback screen, which we've found to be less effective. The goal is to design, add a feedback screen and merge it with the tips screen so the rider can be able to rate and tip at the same time.</a:t>
            </a:r>
            <a:endParaRPr sz="1200">
              <a:solidFill>
                <a:srgbClr val="595959"/>
              </a:solidFill>
            </a:endParaRPr>
          </a:p>
          <a:p>
            <a:pPr indent="0" lvl="0" marL="0" rtl="0" algn="l">
              <a:spcBef>
                <a:spcPts val="0"/>
              </a:spcBef>
              <a:spcAft>
                <a:spcPts val="0"/>
              </a:spcAft>
              <a:buNone/>
            </a:pPr>
            <a:r>
              <a:t/>
            </a:r>
            <a:endParaRPr>
              <a:solidFill>
                <a:srgbClr val="595959"/>
              </a:solidFill>
            </a:endParaRPr>
          </a:p>
          <a:p>
            <a:pPr indent="0" lvl="0" marL="0" rtl="0" algn="l">
              <a:spcBef>
                <a:spcPts val="1200"/>
              </a:spcBef>
              <a:spcAft>
                <a:spcPts val="1200"/>
              </a:spcAft>
              <a:buNone/>
            </a:pPr>
            <a:r>
              <a:rPr b="1" lang="en">
                <a:solidFill>
                  <a:srgbClr val="595959"/>
                </a:solidFill>
              </a:rPr>
              <a:t>Status</a:t>
            </a:r>
            <a:r>
              <a:rPr lang="en">
                <a:solidFill>
                  <a:srgbClr val="595959"/>
                </a:solidFill>
              </a:rPr>
              <a:t>:</a:t>
            </a:r>
            <a:r>
              <a:rPr b="1" lang="en">
                <a:solidFill>
                  <a:srgbClr val="0000FF"/>
                </a:solidFill>
              </a:rPr>
              <a:t> IN PROGRESS</a:t>
            </a:r>
            <a:endParaRPr b="1">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Display Past Trips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219" name="Google Shape;219;p35"/>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would like to be able to see all of my previous trips as both a rider and a driver.</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Create a drivers past trips log and a riders past trips log.</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595959"/>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Design Documentation </a:t>
            </a:r>
            <a:r>
              <a:rPr lang="en">
                <a:solidFill>
                  <a:schemeClr val="dk1"/>
                </a:solidFill>
              </a:rPr>
              <a:t>- Trevor</a:t>
            </a:r>
            <a:endParaRPr>
              <a:solidFill>
                <a:schemeClr val="dk1"/>
              </a:solidFill>
            </a:endParaRPr>
          </a:p>
        </p:txBody>
      </p:sp>
      <p:sp>
        <p:nvSpPr>
          <p:cNvPr id="225" name="Google Shape;225;p36"/>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We continued to update the user interface designs. Updating the profile, default tip, and payment screens.</a:t>
            </a:r>
            <a:endParaRPr sz="1500"/>
          </a:p>
          <a:p>
            <a:pPr indent="-323850" lvl="0" marL="457200" rtl="0" algn="l">
              <a:lnSpc>
                <a:spcPct val="115000"/>
              </a:lnSpc>
              <a:spcBef>
                <a:spcPts val="0"/>
              </a:spcBef>
              <a:spcAft>
                <a:spcPts val="0"/>
              </a:spcAft>
              <a:buSzPts val="1500"/>
              <a:buChar char="●"/>
            </a:pPr>
            <a:r>
              <a:rPr lang="en" sz="1500"/>
              <a:t>We also added new designs for the rider recap, activity, tip and ratings screens.</a:t>
            </a:r>
            <a:endParaRPr sz="1500"/>
          </a:p>
        </p:txBody>
      </p:sp>
      <p:pic>
        <p:nvPicPr>
          <p:cNvPr id="226" name="Google Shape;226;p36"/>
          <p:cNvPicPr preferRelativeResize="0"/>
          <p:nvPr/>
        </p:nvPicPr>
        <p:blipFill>
          <a:blip r:embed="rId3">
            <a:alphaModFix/>
          </a:blip>
          <a:stretch>
            <a:fillRect/>
          </a:stretch>
        </p:blipFill>
        <p:spPr>
          <a:xfrm>
            <a:off x="4724249" y="1995550"/>
            <a:ext cx="1326949" cy="2863424"/>
          </a:xfrm>
          <a:prstGeom prst="rect">
            <a:avLst/>
          </a:prstGeom>
          <a:noFill/>
          <a:ln>
            <a:noFill/>
          </a:ln>
        </p:spPr>
      </p:pic>
      <p:pic>
        <p:nvPicPr>
          <p:cNvPr id="227" name="Google Shape;227;p36"/>
          <p:cNvPicPr preferRelativeResize="0"/>
          <p:nvPr/>
        </p:nvPicPr>
        <p:blipFill>
          <a:blip r:embed="rId4">
            <a:alphaModFix/>
          </a:blip>
          <a:stretch>
            <a:fillRect/>
          </a:stretch>
        </p:blipFill>
        <p:spPr>
          <a:xfrm>
            <a:off x="6102076" y="1995551"/>
            <a:ext cx="1326949" cy="2863424"/>
          </a:xfrm>
          <a:prstGeom prst="rect">
            <a:avLst/>
          </a:prstGeom>
          <a:noFill/>
          <a:ln>
            <a:noFill/>
          </a:ln>
        </p:spPr>
      </p:pic>
      <p:pic>
        <p:nvPicPr>
          <p:cNvPr id="228" name="Google Shape;228;p36"/>
          <p:cNvPicPr preferRelativeResize="0"/>
          <p:nvPr/>
        </p:nvPicPr>
        <p:blipFill>
          <a:blip r:embed="rId5">
            <a:alphaModFix/>
          </a:blip>
          <a:stretch>
            <a:fillRect/>
          </a:stretch>
        </p:blipFill>
        <p:spPr>
          <a:xfrm>
            <a:off x="7479895" y="1995541"/>
            <a:ext cx="1326949" cy="28634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Design Documentation </a:t>
            </a:r>
            <a:r>
              <a:rPr lang="en">
                <a:solidFill>
                  <a:schemeClr val="dk1"/>
                </a:solidFill>
              </a:rPr>
              <a:t>- Trevor</a:t>
            </a:r>
            <a:endParaRPr>
              <a:solidFill>
                <a:schemeClr val="dk1"/>
              </a:solidFill>
            </a:endParaRPr>
          </a:p>
        </p:txBody>
      </p:sp>
      <p:sp>
        <p:nvSpPr>
          <p:cNvPr id="234" name="Google Shape;234;p37"/>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20000"/>
          </a:bodyPr>
          <a:lstStyle/>
          <a:p>
            <a:pPr indent="-351502" lvl="0" marL="457200" rtl="0" algn="l">
              <a:lnSpc>
                <a:spcPct val="200000"/>
              </a:lnSpc>
              <a:spcBef>
                <a:spcPts val="0"/>
              </a:spcBef>
              <a:spcAft>
                <a:spcPts val="0"/>
              </a:spcAft>
              <a:buSzPts val="1935"/>
              <a:buChar char="●"/>
            </a:pPr>
            <a:r>
              <a:rPr lang="en" sz="1500"/>
              <a:t>We are using Flutter as the main framework, Google Firebase and Cloud Firestore for the database, authentication and cloud services, and Stripe for payment transactions</a:t>
            </a:r>
            <a:endParaRPr/>
          </a:p>
        </p:txBody>
      </p:sp>
      <p:pic>
        <p:nvPicPr>
          <p:cNvPr id="235" name="Google Shape;235;p37"/>
          <p:cNvPicPr preferRelativeResize="0"/>
          <p:nvPr/>
        </p:nvPicPr>
        <p:blipFill>
          <a:blip r:embed="rId3">
            <a:alphaModFix/>
          </a:blip>
          <a:stretch>
            <a:fillRect/>
          </a:stretch>
        </p:blipFill>
        <p:spPr>
          <a:xfrm>
            <a:off x="4724250" y="2006250"/>
            <a:ext cx="4267350" cy="19490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Process - Camden</a:t>
            </a:r>
            <a:endParaRPr>
              <a:solidFill>
                <a:schemeClr val="dk1"/>
              </a:solidFill>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42285" lvl="0" marL="457200" rtl="0" algn="l">
              <a:lnSpc>
                <a:spcPct val="200000"/>
              </a:lnSpc>
              <a:spcBef>
                <a:spcPts val="0"/>
              </a:spcBef>
              <a:spcAft>
                <a:spcPts val="0"/>
              </a:spcAft>
              <a:buSzPct val="129031"/>
              <a:buChar char="●"/>
            </a:pPr>
            <a:r>
              <a:rPr lang="en" sz="1500"/>
              <a:t>We will be using Jira as as project board to keep the project and tasks organized</a:t>
            </a:r>
            <a:endParaRPr sz="1500"/>
          </a:p>
          <a:p>
            <a:pPr indent="-342285" lvl="0" marL="457200" rtl="0" algn="l">
              <a:lnSpc>
                <a:spcPct val="200000"/>
              </a:lnSpc>
              <a:spcBef>
                <a:spcPts val="0"/>
              </a:spcBef>
              <a:spcAft>
                <a:spcPts val="0"/>
              </a:spcAft>
              <a:buSzPct val="129031"/>
              <a:buChar char="●"/>
            </a:pPr>
            <a:r>
              <a:rPr lang="en" sz="1500"/>
              <a:t>We will be updating the app progress with our sponsor frequently</a:t>
            </a:r>
            <a:endParaRPr sz="1500"/>
          </a:p>
          <a:p>
            <a:pPr indent="-342285" lvl="0" marL="457200" rtl="0" algn="l">
              <a:lnSpc>
                <a:spcPct val="200000"/>
              </a:lnSpc>
              <a:spcBef>
                <a:spcPts val="0"/>
              </a:spcBef>
              <a:spcAft>
                <a:spcPts val="0"/>
              </a:spcAft>
              <a:buSzPct val="129031"/>
              <a:buChar char="●"/>
            </a:pPr>
            <a:r>
              <a:rPr lang="en" sz="1500"/>
              <a:t>We will stay in contact with the blue team providing regular updates on our progress to avoid task overlap and ensure seamless integration between our teams</a:t>
            </a:r>
            <a:endParaRPr sz="1500"/>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Test Results - Ben</a:t>
            </a:r>
            <a:endParaRPr>
              <a:solidFill>
                <a:schemeClr val="dk1"/>
              </a:solidFill>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application's location features are functioning as expected on Android and IOS devices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application’s user interface changes for the rider side have been tested successfully</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user authentication and switch to driver elements have been explored, with some further testing remaining</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Management</a:t>
            </a:r>
            <a:r>
              <a:rPr lang="en">
                <a:solidFill>
                  <a:schemeClr val="dk1"/>
                </a:solidFill>
              </a:rPr>
              <a:t> Plan - Mohab</a:t>
            </a:r>
            <a:endParaRPr>
              <a:solidFill>
                <a:schemeClr val="dk1"/>
              </a:solidFill>
            </a:endParaRPr>
          </a:p>
        </p:txBody>
      </p:sp>
      <p:sp>
        <p:nvSpPr>
          <p:cNvPr id="253" name="Google Shape;253;p40"/>
          <p:cNvSpPr txBox="1"/>
          <p:nvPr>
            <p:ph idx="1" type="body"/>
          </p:nvPr>
        </p:nvSpPr>
        <p:spPr>
          <a:xfrm>
            <a:off x="729450" y="2052600"/>
            <a:ext cx="7688700" cy="24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coming cycle, we plan to:</a:t>
            </a:r>
            <a:endParaRPr/>
          </a:p>
          <a:p>
            <a:pPr indent="-311150" lvl="0" marL="457200" rtl="0" algn="l">
              <a:lnSpc>
                <a:spcPct val="200000"/>
              </a:lnSpc>
              <a:spcBef>
                <a:spcPts val="1200"/>
              </a:spcBef>
              <a:spcAft>
                <a:spcPts val="0"/>
              </a:spcAft>
              <a:buSzPts val="1300"/>
              <a:buChar char="●"/>
            </a:pPr>
            <a:r>
              <a:rPr lang="en"/>
              <a:t>Finalize designs for the rider side of the </a:t>
            </a:r>
            <a:r>
              <a:rPr lang="en"/>
              <a:t>application</a:t>
            </a:r>
            <a:r>
              <a:rPr lang="en"/>
              <a:t> and the user interface</a:t>
            </a:r>
            <a:endParaRPr/>
          </a:p>
          <a:p>
            <a:pPr indent="-311150" lvl="0" marL="457200" rtl="0" algn="l">
              <a:lnSpc>
                <a:spcPct val="200000"/>
              </a:lnSpc>
              <a:spcBef>
                <a:spcPts val="0"/>
              </a:spcBef>
              <a:spcAft>
                <a:spcPts val="0"/>
              </a:spcAft>
              <a:buSzPts val="1300"/>
              <a:buChar char="●"/>
            </a:pPr>
            <a:r>
              <a:rPr lang="en"/>
              <a:t>Implement the driver side user interface changes</a:t>
            </a:r>
            <a:endParaRPr/>
          </a:p>
          <a:p>
            <a:pPr indent="-311150" lvl="0" marL="457200" rtl="0" algn="l">
              <a:lnSpc>
                <a:spcPct val="200000"/>
              </a:lnSpc>
              <a:spcBef>
                <a:spcPts val="0"/>
              </a:spcBef>
              <a:spcAft>
                <a:spcPts val="0"/>
              </a:spcAft>
              <a:buSzPts val="1300"/>
              <a:buChar char="●"/>
            </a:pPr>
            <a:r>
              <a:rPr lang="en"/>
              <a:t>Connect the application with the existing database</a:t>
            </a:r>
            <a:endParaRPr/>
          </a:p>
          <a:p>
            <a:pPr indent="-311150" lvl="0" marL="457200" rtl="0" algn="l">
              <a:lnSpc>
                <a:spcPct val="200000"/>
              </a:lnSpc>
              <a:spcBef>
                <a:spcPts val="0"/>
              </a:spcBef>
              <a:spcAft>
                <a:spcPts val="0"/>
              </a:spcAft>
              <a:buSzPts val="1300"/>
              <a:buChar char="●"/>
            </a:pPr>
            <a:r>
              <a:rPr lang="en"/>
              <a:t>Implement notifications for riders</a:t>
            </a:r>
            <a:endParaRPr/>
          </a:p>
          <a:p>
            <a:pPr indent="-311150" lvl="0" marL="457200" rtl="0" algn="l">
              <a:lnSpc>
                <a:spcPct val="200000"/>
              </a:lnSpc>
              <a:spcBef>
                <a:spcPts val="0"/>
              </a:spcBef>
              <a:spcAft>
                <a:spcPts val="0"/>
              </a:spcAft>
              <a:buSzPts val="1300"/>
              <a:buChar char="●"/>
            </a:pPr>
            <a:r>
              <a:rPr lang="en"/>
              <a:t>Create the driver directions system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Demo - Trevor</a:t>
            </a:r>
            <a:endParaRPr>
              <a:solidFill>
                <a:schemeClr val="dk1"/>
              </a:solidFill>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entire rider interface has been implemented</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user can log in and out as they please</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user can see their past rides and their saved payment methods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Technical Challenges - Ben</a:t>
            </a:r>
            <a:endParaRPr>
              <a:solidFill>
                <a:schemeClr val="dk1"/>
              </a:solidFill>
            </a:endParaRPr>
          </a:p>
        </p:txBody>
      </p:sp>
      <p:sp>
        <p:nvSpPr>
          <p:cNvPr id="99" name="Google Shape;99;p15"/>
          <p:cNvSpPr txBox="1"/>
          <p:nvPr>
            <p:ph idx="1" type="body"/>
          </p:nvPr>
        </p:nvSpPr>
        <p:spPr>
          <a:xfrm>
            <a:off x="729450" y="2078875"/>
            <a:ext cx="7045200" cy="2261100"/>
          </a:xfrm>
          <a:prstGeom prst="rect">
            <a:avLst/>
          </a:prstGeom>
        </p:spPr>
        <p:txBody>
          <a:bodyPr anchorCtr="0" anchor="t" bIns="91425" lIns="91425" spcFirstLastPara="1" rIns="91425" wrap="square" tIns="91425">
            <a:normAutofit/>
          </a:bodyPr>
          <a:lstStyle/>
          <a:p>
            <a:pPr indent="-304800" lvl="0" marL="457200" rtl="0" algn="l">
              <a:lnSpc>
                <a:spcPct val="190000"/>
              </a:lnSpc>
              <a:spcBef>
                <a:spcPts val="0"/>
              </a:spcBef>
              <a:spcAft>
                <a:spcPts val="0"/>
              </a:spcAft>
              <a:buSzPts val="1200"/>
              <a:buChar char="●"/>
            </a:pPr>
            <a:r>
              <a:rPr lang="en" sz="1200"/>
              <a:t>Some of our team have had issues using the macs in the Senior Design lab, as a result of permission and storage </a:t>
            </a:r>
            <a:r>
              <a:rPr lang="en" sz="1200"/>
              <a:t>constraints</a:t>
            </a:r>
            <a:r>
              <a:rPr lang="en" sz="1200"/>
              <a:t>.</a:t>
            </a:r>
            <a:endParaRPr sz="1200"/>
          </a:p>
          <a:p>
            <a:pPr indent="-304800" lvl="0" marL="457200" rtl="0" algn="l">
              <a:lnSpc>
                <a:spcPct val="190000"/>
              </a:lnSpc>
              <a:spcBef>
                <a:spcPts val="0"/>
              </a:spcBef>
              <a:spcAft>
                <a:spcPts val="0"/>
              </a:spcAft>
              <a:buSzPts val="1200"/>
              <a:buChar char="●"/>
            </a:pPr>
            <a:r>
              <a:rPr lang="en" sz="1200"/>
              <a:t>Creating routes for drivers that do not use roads with speed limits above a certain threshold is proving difficult, as Google does not provide an API for this purpose</a:t>
            </a:r>
            <a:endParaRPr sz="1200"/>
          </a:p>
          <a:p>
            <a:pPr indent="0" lvl="0" marL="0" rtl="0" algn="l">
              <a:spcBef>
                <a:spcPts val="0"/>
              </a:spcBef>
              <a:spcAft>
                <a:spcPts val="120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Risk Mitigation </a:t>
            </a:r>
            <a:r>
              <a:rPr lang="en">
                <a:solidFill>
                  <a:schemeClr val="dk1"/>
                </a:solidFill>
              </a:rPr>
              <a:t>- Mohab</a:t>
            </a:r>
            <a:endParaRPr>
              <a:solidFill>
                <a:schemeClr val="dk1"/>
              </a:solidFill>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311150" lvl="0" marL="457200" rtl="0" algn="l">
              <a:lnSpc>
                <a:spcPct val="200000"/>
              </a:lnSpc>
              <a:spcBef>
                <a:spcPts val="0"/>
              </a:spcBef>
              <a:spcAft>
                <a:spcPts val="0"/>
              </a:spcAft>
              <a:buSzPct val="108108"/>
              <a:buChar char="●"/>
            </a:pPr>
            <a:r>
              <a:rPr lang="en"/>
              <a:t>Maintaining high levels of communication within our own team and between the orange and blue teams is crucial to ensure that tasks are not duplicated and that all elements of the application align seamlessly</a:t>
            </a:r>
            <a:endParaRPr/>
          </a:p>
          <a:p>
            <a:pPr indent="-311150" lvl="0" marL="457200" rtl="0" algn="l">
              <a:lnSpc>
                <a:spcPct val="200000"/>
              </a:lnSpc>
              <a:spcBef>
                <a:spcPts val="0"/>
              </a:spcBef>
              <a:spcAft>
                <a:spcPts val="0"/>
              </a:spcAft>
              <a:buSzPct val="108108"/>
              <a:buChar char="●"/>
            </a:pPr>
            <a:r>
              <a:rPr lang="en"/>
              <a:t>Regularly update and secure all project technologies.</a:t>
            </a:r>
            <a:endParaRPr/>
          </a:p>
          <a:p>
            <a:pPr indent="-311150" lvl="0" marL="457200" rtl="0" algn="l">
              <a:lnSpc>
                <a:spcPct val="200000"/>
              </a:lnSpc>
              <a:spcBef>
                <a:spcPts val="0"/>
              </a:spcBef>
              <a:spcAft>
                <a:spcPts val="0"/>
              </a:spcAft>
              <a:buSzPct val="108108"/>
              <a:buChar char="●"/>
            </a:pPr>
            <a:r>
              <a:rPr lang="en"/>
              <a:t>Prioritize user login information, profile data, and payment authentication.</a:t>
            </a:r>
            <a:endParaRPr/>
          </a:p>
          <a:p>
            <a:pPr indent="-311150" lvl="0" marL="457200" rtl="0" algn="l">
              <a:lnSpc>
                <a:spcPct val="200000"/>
              </a:lnSpc>
              <a:spcBef>
                <a:spcPts val="0"/>
              </a:spcBef>
              <a:spcAft>
                <a:spcPts val="0"/>
              </a:spcAft>
              <a:buSzPct val="93694"/>
              <a:buChar char="●"/>
            </a:pPr>
            <a:r>
              <a:rPr lang="en"/>
              <a:t>Implement strong security protocols to safeguard user trust.</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Lessons Learned - Mohab</a:t>
            </a:r>
            <a:endParaRPr>
              <a:solidFill>
                <a:schemeClr val="dk1"/>
              </a:solidFill>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Effective communication is important</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Updated infrastructure before adding development</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Make better documentation as we develop</a:t>
            </a:r>
            <a:endParaRPr sz="1400"/>
          </a:p>
          <a:p>
            <a:pPr indent="0" lvl="0" marL="457200" rtl="0" algn="l">
              <a:spcBef>
                <a:spcPts val="1200"/>
              </a:spcBef>
              <a:spcAft>
                <a:spcPts val="120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Lato"/>
                <a:ea typeface="Lato"/>
                <a:cs typeface="Lato"/>
                <a:sym typeface="Lato"/>
              </a:rPr>
              <a:t>Future Plans - Camden</a:t>
            </a:r>
            <a:endParaRPr>
              <a:solidFill>
                <a:schemeClr val="dk1"/>
              </a:solidFill>
              <a:latin typeface="Lato"/>
              <a:ea typeface="Lato"/>
              <a:cs typeface="Lato"/>
              <a:sym typeface="Lato"/>
            </a:endParaRPr>
          </a:p>
        </p:txBody>
      </p:sp>
      <p:sp>
        <p:nvSpPr>
          <p:cNvPr id="277" name="Google Shape;277;p44"/>
          <p:cNvSpPr txBox="1"/>
          <p:nvPr>
            <p:ph idx="1" type="body"/>
          </p:nvPr>
        </p:nvSpPr>
        <p:spPr>
          <a:xfrm>
            <a:off x="729450" y="2078875"/>
            <a:ext cx="7688700" cy="296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Our long term plan for the coming few cycles is as follows:</a:t>
            </a:r>
            <a:endParaRPr sz="1400"/>
          </a:p>
          <a:p>
            <a:pPr indent="-351502" lvl="1" marL="914400" rtl="0" algn="l">
              <a:lnSpc>
                <a:spcPct val="200000"/>
              </a:lnSpc>
              <a:spcBef>
                <a:spcPts val="0"/>
              </a:spcBef>
              <a:spcAft>
                <a:spcPts val="0"/>
              </a:spcAft>
              <a:buSzPts val="1935"/>
              <a:buChar char="○"/>
            </a:pPr>
            <a:r>
              <a:rPr lang="en" sz="1500"/>
              <a:t>Enable precise navigation for golf cart drivers through Google Maps.</a:t>
            </a:r>
            <a:endParaRPr sz="1500"/>
          </a:p>
          <a:p>
            <a:pPr indent="-351502" lvl="1" marL="914400" rtl="0" algn="l">
              <a:lnSpc>
                <a:spcPct val="200000"/>
              </a:lnSpc>
              <a:spcBef>
                <a:spcPts val="0"/>
              </a:spcBef>
              <a:spcAft>
                <a:spcPts val="0"/>
              </a:spcAft>
              <a:buSzPts val="1935"/>
              <a:buChar char="○"/>
            </a:pPr>
            <a:r>
              <a:rPr lang="en" sz="1500"/>
              <a:t>Ensure optimal route planning for efficient transportation.</a:t>
            </a:r>
            <a:endParaRPr sz="1500"/>
          </a:p>
          <a:p>
            <a:pPr indent="-351502" lvl="1" marL="914400" rtl="0" algn="l">
              <a:lnSpc>
                <a:spcPct val="200000"/>
              </a:lnSpc>
              <a:spcBef>
                <a:spcPts val="0"/>
              </a:spcBef>
              <a:spcAft>
                <a:spcPts val="0"/>
              </a:spcAft>
              <a:buSzPts val="1935"/>
              <a:buChar char="○"/>
            </a:pPr>
            <a:r>
              <a:rPr lang="en" sz="1500"/>
              <a:t>Provide users with real-time notifications and updates within the in-app map.</a:t>
            </a:r>
            <a:endParaRPr sz="1500"/>
          </a:p>
          <a:p>
            <a:pPr indent="-351502" lvl="1" marL="914400" rtl="0" algn="l">
              <a:lnSpc>
                <a:spcPct val="200000"/>
              </a:lnSpc>
              <a:spcBef>
                <a:spcPts val="0"/>
              </a:spcBef>
              <a:spcAft>
                <a:spcPts val="0"/>
              </a:spcAft>
              <a:buSzPts val="1935"/>
              <a:buChar char="○"/>
            </a:pPr>
            <a:r>
              <a:rPr lang="en" sz="1500"/>
              <a:t>Enhance the user experience by keeping them informed throughout the ride.</a:t>
            </a:r>
            <a:endParaRPr sz="1500"/>
          </a:p>
          <a:p>
            <a:pPr indent="-351502" lvl="1" marL="914400" rtl="0" algn="l">
              <a:lnSpc>
                <a:spcPct val="200000"/>
              </a:lnSpc>
              <a:spcBef>
                <a:spcPts val="0"/>
              </a:spcBef>
              <a:spcAft>
                <a:spcPts val="0"/>
              </a:spcAft>
              <a:buSzPts val="1935"/>
              <a:buChar char="○"/>
            </a:pPr>
            <a:r>
              <a:rPr lang="en" sz="1500"/>
              <a:t>Implement a comprehensive record system for both drivers and riders.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System Metaphor - Mohab</a:t>
            </a:r>
            <a:endParaRPr>
              <a:solidFill>
                <a:schemeClr val="dk1"/>
              </a:solidFill>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Similar to a digital golf caddy guiding players through the course, this app acts as a digital gameday caddy. On football game days, it serves as a personal navigator through the campus. Allows users to easily request rides from nearby golf carts, ensuring easy travel to desired locations.</a:t>
            </a:r>
            <a:endParaRPr sz="1500"/>
          </a:p>
          <a:p>
            <a:pPr indent="-323850" lvl="0" marL="457200" rtl="0" algn="l">
              <a:spcBef>
                <a:spcPts val="1200"/>
              </a:spcBef>
              <a:spcAft>
                <a:spcPts val="0"/>
              </a:spcAft>
              <a:buSzPts val="1500"/>
              <a:buChar char="-"/>
            </a:pPr>
            <a:r>
              <a:rPr lang="en" sz="1500"/>
              <a:t>Utilizes a friendly and intuitive interface.</a:t>
            </a:r>
            <a:endParaRPr sz="1500"/>
          </a:p>
          <a:p>
            <a:pPr indent="-323850" lvl="0" marL="457200" rtl="0" algn="l">
              <a:spcBef>
                <a:spcPts val="0"/>
              </a:spcBef>
              <a:spcAft>
                <a:spcPts val="0"/>
              </a:spcAft>
              <a:buSzPts val="1500"/>
              <a:buChar char="-"/>
            </a:pPr>
            <a:r>
              <a:rPr lang="en" sz="1500"/>
              <a:t>Establishes a quick, efficient, and hassle-free environment for fans on game days.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Lato"/>
                <a:ea typeface="Lato"/>
                <a:cs typeface="Lato"/>
                <a:sym typeface="Lato"/>
              </a:rPr>
              <a:t>Cycle Intent - Camden</a:t>
            </a:r>
            <a:endParaRPr>
              <a:solidFill>
                <a:schemeClr val="dk1"/>
              </a:solidFill>
              <a:latin typeface="Lato"/>
              <a:ea typeface="Lato"/>
              <a:cs typeface="Lato"/>
              <a:sym typeface="Lato"/>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finished creating prototypes for the modern user interface, and have begun working on the same developments for the driver side of the application. </a:t>
            </a:r>
            <a:endParaRPr/>
          </a:p>
          <a:p>
            <a:pPr indent="0" lvl="0" marL="0" rtl="0" algn="l">
              <a:spcBef>
                <a:spcPts val="1200"/>
              </a:spcBef>
              <a:spcAft>
                <a:spcPts val="0"/>
              </a:spcAft>
              <a:buNone/>
            </a:pPr>
            <a:r>
              <a:rPr lang="en"/>
              <a:t>We have explored options for solving the problem of the Google Maps API not including speed limits.</a:t>
            </a:r>
            <a:endParaRPr/>
          </a:p>
          <a:p>
            <a:pPr indent="0" lvl="0" marL="0" rtl="0" algn="l">
              <a:spcBef>
                <a:spcPts val="1200"/>
              </a:spcBef>
              <a:spcAft>
                <a:spcPts val="0"/>
              </a:spcAft>
              <a:buNone/>
            </a:pPr>
            <a:r>
              <a:rPr lang="en"/>
              <a:t>We have Implemented a system for riders to see their past ride history.</a:t>
            </a:r>
            <a:endParaRPr/>
          </a:p>
          <a:p>
            <a:pPr indent="0" lvl="0" marL="0" rtl="0" algn="l">
              <a:spcBef>
                <a:spcPts val="1200"/>
              </a:spcBef>
              <a:spcAft>
                <a:spcPts val="1200"/>
              </a:spcAft>
              <a:buNone/>
            </a:pPr>
            <a:r>
              <a:rPr lang="en"/>
              <a:t>We have begun connecting the application to the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User Story - Flutter Migration - Trevor</a:t>
            </a:r>
            <a:endParaRPr>
              <a:solidFill>
                <a:schemeClr val="dk1"/>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to be able to use the app to work as intended with no security flaws.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The current Flutter version used in the application from previous teams is Flutter 1.22.5. This is a major concern since Flutter has since released 2 major version updates which include null-safety checking, sunsetting of old iOS versions (iOS 9 and iOS 10), and performance/security improvements. All of these are necessary to ensure the application works as intended and improves the security vulnerability risks.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Status</a:t>
            </a:r>
            <a:r>
              <a:rPr lang="en" sz="1200">
                <a:solidFill>
                  <a:srgbClr val="595959"/>
                </a:solidFill>
              </a:rPr>
              <a:t>: </a:t>
            </a:r>
            <a:r>
              <a:rPr b="1" lang="en" sz="1200">
                <a:solidFill>
                  <a:srgbClr val="00FF00"/>
                </a:solidFill>
              </a:rPr>
              <a:t>COMPLETE</a:t>
            </a:r>
            <a:endParaRPr b="1" sz="1200">
              <a:solidFill>
                <a:srgbClr val="00FF00"/>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User Story - OS-Check - Trevor</a:t>
            </a:r>
            <a:endParaRPr>
              <a:solidFill>
                <a:schemeClr val="dk1"/>
              </a:solidFill>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to be able to use the app on the most recent versions of iOS and Android operating systems.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After migrating to Flutter 3.0, we need to ensure we can run the app on simulators for different operating systems.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Status: </a:t>
            </a:r>
            <a:r>
              <a:rPr b="1" lang="en" sz="1200">
                <a:solidFill>
                  <a:srgbClr val="00FF00"/>
                </a:solidFill>
              </a:rPr>
              <a:t>COMPLETE</a:t>
            </a:r>
            <a:endParaRPr sz="1200">
              <a:solidFill>
                <a:srgbClr val="0000FF"/>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752575" y="138007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en" sz="2300">
                <a:solidFill>
                  <a:schemeClr val="dk1"/>
                </a:solidFill>
                <a:latin typeface="Raleway"/>
                <a:ea typeface="Raleway"/>
                <a:cs typeface="Raleway"/>
                <a:sym typeface="Raleway"/>
              </a:rPr>
              <a:t>User Story - Login via Facebook - Trevor</a:t>
            </a:r>
            <a:endParaRPr b="1" sz="2300">
              <a:solidFill>
                <a:schemeClr val="dk1"/>
              </a:solidFill>
              <a:latin typeface="Raleway"/>
              <a:ea typeface="Raleway"/>
              <a:cs typeface="Raleway"/>
              <a:sym typeface="Raleway"/>
            </a:endParaRPr>
          </a:p>
        </p:txBody>
      </p:sp>
      <p:sp>
        <p:nvSpPr>
          <p:cNvPr id="129" name="Google Shape;129;p20"/>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to be able to login to the app using my Facebook profile.</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The Flutter package, flutter_facebook_login, is no longer compatible with Flutter 3.0 and </a:t>
            </a:r>
            <a:r>
              <a:rPr lang="en" u="sng">
                <a:solidFill>
                  <a:srgbClr val="595959"/>
                </a:solidFill>
                <a:latin typeface="Lato"/>
                <a:ea typeface="Lato"/>
                <a:cs typeface="Lato"/>
                <a:sym typeface="Lato"/>
              </a:rPr>
              <a:t>has not been updated in over 4 years</a:t>
            </a:r>
            <a:r>
              <a:rPr lang="en">
                <a:solidFill>
                  <a:srgbClr val="595959"/>
                </a:solidFill>
                <a:latin typeface="Lato"/>
                <a:ea typeface="Lato"/>
                <a:cs typeface="Lato"/>
                <a:sym typeface="Lato"/>
              </a:rPr>
              <a:t>. We need to find a new package that is capable of handling facebook sign-ins (we should probably use firebase_ui_oauth_facebook since it is specifically used in conjunction with Firebase and is built by Google).</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b="1">
              <a:solidFill>
                <a:srgbClr val="CC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Firebase Communication - Trevor </a:t>
            </a:r>
            <a:endParaRPr b="1" sz="2600">
              <a:solidFill>
                <a:schemeClr val="dk1"/>
              </a:solidFill>
              <a:latin typeface="Raleway"/>
              <a:ea typeface="Raleway"/>
              <a:cs typeface="Raleway"/>
              <a:sym typeface="Raleway"/>
            </a:endParaRPr>
          </a:p>
        </p:txBody>
      </p:sp>
      <p:sp>
        <p:nvSpPr>
          <p:cNvPr id="135" name="Google Shape;135;p21"/>
          <p:cNvSpPr txBox="1"/>
          <p:nvPr/>
        </p:nvSpPr>
        <p:spPr>
          <a:xfrm>
            <a:off x="847700" y="190150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the application to be able to communicate with a database to store and process data and requests.</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The current geoflutterfire package is incompatible with newer versions of Firebase packages. We need to migrate to the more updated geoflutterfire2 package to handle the dependency issues. </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