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b01f9cdd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b01f9cdd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b01f9cdd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b01f9cdd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b01f9cdd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b01f9cdd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b01f9cdd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b01f9cdd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b01f9cdd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b01f9cdd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b01f9cdd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b01f9cdd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b01f9cdd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b01f9cdd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bb01f9cdd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bb01f9cdd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b01f9cdd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bb01f9cdd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b01f9cdd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bb01f9cdd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b01f9cdd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b01f9cdd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b01f9cdd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bb01f9cdd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b01f9cdd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bb01f9cdd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b01f9cddf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b01f9cddf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bb01f9cddf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bb01f9cddf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bb01f9cddf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bb01f9cddf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bb793593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bb793593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bb01f9cdd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bb01f9cdd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bb7935935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bb7935935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bb7935935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bb7935935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bb7935935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bb7935935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b7935935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b7935935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bb7935935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bb7935935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b01f9cdd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b01f9cdd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b01f9cdd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b01f9cdd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b01f9cdd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b01f9cdd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b01f9cdd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b01f9cdd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b01f9cdd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b01f9cdd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b01f9cdd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b01f9cdd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40059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Cycle Three</a:t>
            </a:r>
            <a:endParaRPr>
              <a:solidFill>
                <a:schemeClr val="dk1"/>
              </a:solidFill>
            </a:endParaRPr>
          </a:p>
          <a:p>
            <a:pPr indent="0" lvl="0" marL="0" rtl="0" algn="l">
              <a:spcBef>
                <a:spcPts val="0"/>
              </a:spcBef>
              <a:spcAft>
                <a:spcPts val="0"/>
              </a:spcAft>
              <a:buNone/>
            </a:pPr>
            <a:r>
              <a:rPr b="1" lang="en" sz="4200">
                <a:solidFill>
                  <a:schemeClr val="dk1"/>
                </a:solidFill>
                <a:latin typeface="Raleway"/>
                <a:ea typeface="Raleway"/>
                <a:cs typeface="Raleway"/>
                <a:sym typeface="Raleway"/>
              </a:rPr>
              <a:t>Presentation</a:t>
            </a:r>
            <a:r>
              <a:rPr b="1" lang="en" sz="4200">
                <a:solidFill>
                  <a:srgbClr val="1A1A1A"/>
                </a:solidFill>
                <a:latin typeface="Raleway"/>
                <a:ea typeface="Raleway"/>
                <a:cs typeface="Raleway"/>
                <a:sym typeface="Raleway"/>
              </a:rPr>
              <a:t> </a:t>
            </a:r>
            <a:endParaRPr/>
          </a:p>
        </p:txBody>
      </p:sp>
      <p:sp>
        <p:nvSpPr>
          <p:cNvPr id="87" name="Google Shape;87;p13"/>
          <p:cNvSpPr txBox="1"/>
          <p:nvPr>
            <p:ph idx="1" type="subTitle"/>
          </p:nvPr>
        </p:nvSpPr>
        <p:spPr>
          <a:xfrm>
            <a:off x="4262900" y="2774875"/>
            <a:ext cx="2124600" cy="16647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275"/>
              <a:buNone/>
            </a:pPr>
            <a:r>
              <a:rPr lang="en" sz="1825">
                <a:solidFill>
                  <a:srgbClr val="1A1A1A"/>
                </a:solidFill>
                <a:latin typeface="Times New Roman"/>
                <a:ea typeface="Times New Roman"/>
                <a:cs typeface="Times New Roman"/>
                <a:sym typeface="Times New Roman"/>
              </a:rPr>
              <a:t>By:</a:t>
            </a:r>
            <a:endParaRPr sz="1825">
              <a:solidFill>
                <a:srgbClr val="1A1A1A"/>
              </a:solidFill>
              <a:latin typeface="Times New Roman"/>
              <a:ea typeface="Times New Roman"/>
              <a:cs typeface="Times New Roman"/>
              <a:sym typeface="Times New Roman"/>
            </a:endParaRPr>
          </a:p>
          <a:p>
            <a:pPr indent="0" lvl="0" marL="0" rtl="0" algn="l">
              <a:lnSpc>
                <a:spcPct val="85000"/>
              </a:lnSpc>
              <a:spcBef>
                <a:spcPts val="0"/>
              </a:spcBef>
              <a:spcAft>
                <a:spcPts val="0"/>
              </a:spcAft>
              <a:buClr>
                <a:schemeClr val="dk1"/>
              </a:buClr>
              <a:buSzPts val="275"/>
              <a:buFont typeface="Arial"/>
              <a:buNone/>
            </a:pPr>
            <a:r>
              <a:rPr lang="en" sz="1825">
                <a:solidFill>
                  <a:srgbClr val="1A1A1A"/>
                </a:solidFill>
                <a:latin typeface="Times New Roman"/>
                <a:ea typeface="Times New Roman"/>
                <a:cs typeface="Times New Roman"/>
                <a:sym typeface="Times New Roman"/>
              </a:rPr>
              <a:t>Trevor Aupperle</a:t>
            </a:r>
            <a:endParaRPr sz="1825">
              <a:solidFill>
                <a:srgbClr val="1A1A1A"/>
              </a:solidFill>
              <a:latin typeface="Times New Roman"/>
              <a:ea typeface="Times New Roman"/>
              <a:cs typeface="Times New Roman"/>
              <a:sym typeface="Times New Roman"/>
            </a:endParaRPr>
          </a:p>
          <a:p>
            <a:pPr indent="0" lvl="0" marL="0" rtl="0" algn="l">
              <a:lnSpc>
                <a:spcPct val="85000"/>
              </a:lnSpc>
              <a:spcBef>
                <a:spcPts val="0"/>
              </a:spcBef>
              <a:spcAft>
                <a:spcPts val="0"/>
              </a:spcAft>
              <a:buClr>
                <a:schemeClr val="dk1"/>
              </a:buClr>
              <a:buSzPts val="275"/>
              <a:buFont typeface="Arial"/>
              <a:buNone/>
            </a:pPr>
            <a:r>
              <a:rPr lang="en" sz="1825">
                <a:solidFill>
                  <a:srgbClr val="1A1A1A"/>
                </a:solidFill>
                <a:latin typeface="Times New Roman"/>
                <a:ea typeface="Times New Roman"/>
                <a:cs typeface="Times New Roman"/>
                <a:sym typeface="Times New Roman"/>
              </a:rPr>
              <a:t>Benjamin Fisk</a:t>
            </a:r>
            <a:endParaRPr sz="1825">
              <a:solidFill>
                <a:srgbClr val="1A1A1A"/>
              </a:solidFill>
              <a:latin typeface="Times New Roman"/>
              <a:ea typeface="Times New Roman"/>
              <a:cs typeface="Times New Roman"/>
              <a:sym typeface="Times New Roman"/>
            </a:endParaRPr>
          </a:p>
          <a:p>
            <a:pPr indent="0" lvl="0" marL="0" rtl="0" algn="l">
              <a:lnSpc>
                <a:spcPct val="85000"/>
              </a:lnSpc>
              <a:spcBef>
                <a:spcPts val="0"/>
              </a:spcBef>
              <a:spcAft>
                <a:spcPts val="0"/>
              </a:spcAft>
              <a:buClr>
                <a:schemeClr val="dk1"/>
              </a:buClr>
              <a:buSzPts val="275"/>
              <a:buFont typeface="Arial"/>
              <a:buNone/>
            </a:pPr>
            <a:r>
              <a:rPr lang="en" sz="1825">
                <a:solidFill>
                  <a:srgbClr val="1A1A1A"/>
                </a:solidFill>
                <a:latin typeface="Times New Roman"/>
                <a:ea typeface="Times New Roman"/>
                <a:cs typeface="Times New Roman"/>
                <a:sym typeface="Times New Roman"/>
              </a:rPr>
              <a:t>Camden Davis</a:t>
            </a:r>
            <a:endParaRPr sz="1825">
              <a:solidFill>
                <a:srgbClr val="1A1A1A"/>
              </a:solidFill>
              <a:latin typeface="Times New Roman"/>
              <a:ea typeface="Times New Roman"/>
              <a:cs typeface="Times New Roman"/>
              <a:sym typeface="Times New Roman"/>
            </a:endParaRPr>
          </a:p>
          <a:p>
            <a:pPr indent="0" lvl="0" marL="0" rtl="0" algn="l">
              <a:lnSpc>
                <a:spcPct val="85000"/>
              </a:lnSpc>
              <a:spcBef>
                <a:spcPts val="0"/>
              </a:spcBef>
              <a:spcAft>
                <a:spcPts val="0"/>
              </a:spcAft>
              <a:buClr>
                <a:schemeClr val="dk1"/>
              </a:buClr>
              <a:buSzPts val="275"/>
              <a:buFont typeface="Arial"/>
              <a:buNone/>
            </a:pPr>
            <a:r>
              <a:rPr lang="en" sz="1825">
                <a:solidFill>
                  <a:srgbClr val="1A1A1A"/>
                </a:solidFill>
                <a:latin typeface="Times New Roman"/>
                <a:ea typeface="Times New Roman"/>
                <a:cs typeface="Times New Roman"/>
                <a:sym typeface="Times New Roman"/>
              </a:rPr>
              <a:t>Mohab Yousef</a:t>
            </a:r>
            <a:endParaRPr sz="1700">
              <a:solidFill>
                <a:srgbClr val="1A1A1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nvSpPr>
        <p:spPr>
          <a:xfrm>
            <a:off x="729450" y="1318650"/>
            <a:ext cx="7688700" cy="5352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sz="2240">
                <a:solidFill>
                  <a:schemeClr val="dk1"/>
                </a:solidFill>
                <a:latin typeface="Raleway"/>
                <a:ea typeface="Raleway"/>
                <a:cs typeface="Raleway"/>
                <a:sym typeface="Raleway"/>
              </a:rPr>
              <a:t>User Story - Alternative To Unicorndial Package </a:t>
            </a:r>
            <a:r>
              <a:rPr b="1" lang="en" sz="2600">
                <a:solidFill>
                  <a:schemeClr val="dk1"/>
                </a:solidFill>
                <a:latin typeface="Raleway"/>
                <a:ea typeface="Raleway"/>
                <a:cs typeface="Raleway"/>
                <a:sym typeface="Raleway"/>
              </a:rPr>
              <a:t>- Trevor</a:t>
            </a:r>
            <a:endParaRPr b="1" sz="2240">
              <a:solidFill>
                <a:schemeClr val="dk1"/>
              </a:solidFill>
              <a:latin typeface="Raleway"/>
              <a:ea typeface="Raleway"/>
              <a:cs typeface="Raleway"/>
              <a:sym typeface="Raleway"/>
            </a:endParaRPr>
          </a:p>
        </p:txBody>
      </p:sp>
      <p:sp>
        <p:nvSpPr>
          <p:cNvPr id="141" name="Google Shape;141;p22"/>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I need an intuitive and friendly user interface to interact with.</a:t>
            </a:r>
            <a:endParaRPr>
              <a:solidFill>
                <a:srgbClr val="595959"/>
              </a:solidFill>
              <a:latin typeface="Lato"/>
              <a:ea typeface="Lato"/>
              <a:cs typeface="Lato"/>
              <a:sym typeface="Lato"/>
            </a:endParaRPr>
          </a:p>
          <a:p>
            <a:pPr indent="0" lvl="0" marL="0" rtl="0" algn="l">
              <a:lnSpc>
                <a:spcPct val="115000"/>
              </a:lnSpc>
              <a:spcBef>
                <a:spcPts val="0"/>
              </a:spcBef>
              <a:spcAft>
                <a:spcPts val="0"/>
              </a:spcAft>
              <a:buNone/>
            </a:pPr>
            <a:r>
              <a:t/>
            </a:r>
            <a:endParaRPr b="1">
              <a:solidFill>
                <a:srgbClr val="595959"/>
              </a:solidFill>
              <a:latin typeface="Lato"/>
              <a:ea typeface="Lato"/>
              <a:cs typeface="Lato"/>
              <a:sym typeface="Lato"/>
            </a:endParaRPr>
          </a:p>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Description:</a:t>
            </a:r>
            <a:endParaRPr>
              <a:solidFill>
                <a:srgbClr val="595959"/>
              </a:solidFill>
              <a:latin typeface="Lato"/>
              <a:ea typeface="Lato"/>
              <a:cs typeface="Lato"/>
              <a:sym typeface="Lato"/>
            </a:endParaRPr>
          </a:p>
          <a:p>
            <a:pPr indent="0" lvl="0" marL="0" rtl="0" algn="l">
              <a:lnSpc>
                <a:spcPct val="115000"/>
              </a:lnSpc>
              <a:spcBef>
                <a:spcPts val="0"/>
              </a:spcBef>
              <a:spcAft>
                <a:spcPts val="0"/>
              </a:spcAft>
              <a:buNone/>
            </a:pPr>
            <a:r>
              <a:rPr lang="en">
                <a:solidFill>
                  <a:srgbClr val="595959"/>
                </a:solidFill>
                <a:latin typeface="Lato"/>
                <a:ea typeface="Lato"/>
                <a:cs typeface="Lato"/>
                <a:sym typeface="Lato"/>
              </a:rPr>
              <a:t>There is a Flutter package, unicorndial, that is currently being used as a user interface component. However, it has not been updated in 5 years and no longer works with the new Flutter version. We need to find an alternative or build our own component. </a:t>
            </a:r>
            <a:endParaRPr>
              <a:solidFill>
                <a:srgbClr val="595959"/>
              </a:solidFill>
              <a:latin typeface="Lato"/>
              <a:ea typeface="Lato"/>
              <a:cs typeface="Lato"/>
              <a:sym typeface="Lato"/>
            </a:endParaRPr>
          </a:p>
          <a:p>
            <a:pPr indent="0" lvl="0" marL="0" rtl="0" algn="l">
              <a:lnSpc>
                <a:spcPct val="115000"/>
              </a:lnSpc>
              <a:spcBef>
                <a:spcPts val="0"/>
              </a:spcBef>
              <a:spcAft>
                <a:spcPts val="0"/>
              </a:spcAft>
              <a:buNone/>
            </a:pPr>
            <a:r>
              <a:t/>
            </a:r>
            <a:endParaRPr b="1">
              <a:solidFill>
                <a:srgbClr val="595959"/>
              </a:solidFill>
              <a:latin typeface="Lato"/>
              <a:ea typeface="Lato"/>
              <a:cs typeface="Lato"/>
              <a:sym typeface="Lato"/>
            </a:endParaRPr>
          </a:p>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Status:</a:t>
            </a:r>
            <a:r>
              <a:rPr b="1" lang="en">
                <a:solidFill>
                  <a:srgbClr val="595959"/>
                </a:solidFill>
                <a:latin typeface="Lato"/>
                <a:ea typeface="Lato"/>
                <a:cs typeface="Lato"/>
                <a:sym typeface="Lato"/>
              </a:rPr>
              <a:t> </a:t>
            </a:r>
            <a:r>
              <a:rPr b="1" lang="en">
                <a:solidFill>
                  <a:srgbClr val="CC0000"/>
                </a:solidFill>
                <a:latin typeface="Lato"/>
                <a:ea typeface="Lato"/>
                <a:cs typeface="Lato"/>
                <a:sym typeface="Lato"/>
              </a:rPr>
              <a:t>REMOVED</a:t>
            </a:r>
            <a:endParaRPr>
              <a:solidFill>
                <a:srgbClr val="595959"/>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nvSpPr>
        <p:spPr>
          <a:xfrm>
            <a:off x="729450" y="13110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Stripe Update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147" name="Google Shape;147;p23"/>
          <p:cNvSpPr txBox="1"/>
          <p:nvPr/>
        </p:nvSpPr>
        <p:spPr>
          <a:xfrm>
            <a:off x="729450" y="19969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I need a reliable purchasing system to make purchases on the app for the rides I request. </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Currently, the app uses the package stripe_payment to handle payments with the payment provider Stripe. Stripe has migrated to a newly updated package flutter_stripe. Changes need to be made in the app to handle the new package. </a:t>
            </a:r>
            <a:endParaRPr b="1">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a:t>
            </a:r>
            <a:r>
              <a:rPr b="1" lang="en">
                <a:solidFill>
                  <a:srgbClr val="0000FF"/>
                </a:solidFill>
                <a:latin typeface="Lato"/>
                <a:ea typeface="Lato"/>
                <a:cs typeface="Lato"/>
                <a:sym typeface="Lato"/>
              </a:rPr>
              <a:t> </a:t>
            </a:r>
            <a:r>
              <a:rPr b="1" lang="en" sz="1200">
                <a:solidFill>
                  <a:srgbClr val="00FF00"/>
                </a:solidFill>
                <a:latin typeface="Lato"/>
                <a:ea typeface="Lato"/>
                <a:cs typeface="Lato"/>
                <a:sym typeface="Lato"/>
              </a:rPr>
              <a:t>COMPLETE</a:t>
            </a:r>
            <a:endParaRPr>
              <a:solidFill>
                <a:srgbClr val="0000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User Story - Location Package Update </a:t>
            </a:r>
            <a:r>
              <a:rPr lang="en">
                <a:solidFill>
                  <a:schemeClr val="dk1"/>
                </a:solidFill>
              </a:rPr>
              <a:t>- Trevor</a:t>
            </a:r>
            <a:endParaRPr>
              <a:solidFill>
                <a:schemeClr val="dk1"/>
              </a:solidFill>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200">
                <a:solidFill>
                  <a:srgbClr val="595959"/>
                </a:solidFill>
              </a:rPr>
              <a:t>Summary</a:t>
            </a:r>
            <a:r>
              <a:rPr lang="en" sz="1200">
                <a:solidFill>
                  <a:srgbClr val="595959"/>
                </a:solidFill>
              </a:rPr>
              <a:t>: As a user, I need the app to request to use my location.</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rPr b="1" lang="en" sz="1200">
                <a:solidFill>
                  <a:srgbClr val="595959"/>
                </a:solidFill>
              </a:rPr>
              <a:t>Description</a:t>
            </a:r>
            <a:r>
              <a:rPr lang="en" sz="1200">
                <a:solidFill>
                  <a:srgbClr val="595959"/>
                </a:solidFill>
              </a:rPr>
              <a:t>: Currently, the app uses the package Geolocator to handle getting the user’s location. The old package is poorly implemented and out of date. Either the current package needs to be updated, or changes need to be made in the app to accommodate a new package. </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rPr b="1" lang="en" sz="1200">
                <a:solidFill>
                  <a:srgbClr val="595959"/>
                </a:solidFill>
              </a:rPr>
              <a:t>Status</a:t>
            </a:r>
            <a:r>
              <a:rPr lang="en" sz="1200">
                <a:solidFill>
                  <a:srgbClr val="595959"/>
                </a:solidFill>
              </a:rPr>
              <a:t>: </a:t>
            </a:r>
            <a:r>
              <a:rPr b="1" lang="en" sz="1200">
                <a:solidFill>
                  <a:srgbClr val="00FF00"/>
                </a:solidFill>
              </a:rPr>
              <a:t>COMPLETE</a:t>
            </a:r>
            <a:endParaRPr b="1" sz="1200">
              <a:solidFill>
                <a:srgbClr val="0000FF"/>
              </a:solidFil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nvSpPr>
        <p:spPr>
          <a:xfrm>
            <a:off x="729450" y="134140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Figma Mockups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159" name="Google Shape;159;p25"/>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I need an intuitive and friendly interface to interact with. </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Currently, the user interface for the app is simply bad. We need to draw up high-fidelity prototypes in Figma to create a better UI/UX system for users.</a:t>
            </a:r>
            <a:endParaRPr b="1">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sz="1200">
                <a:solidFill>
                  <a:srgbClr val="00FF00"/>
                </a:solidFill>
                <a:latin typeface="Lato"/>
                <a:ea typeface="Lato"/>
                <a:cs typeface="Lato"/>
                <a:sym typeface="Lato"/>
              </a:rPr>
              <a:t>COMPLETE</a:t>
            </a:r>
            <a:endParaRPr>
              <a:solidFill>
                <a:srgbClr val="0000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nvSpPr>
        <p:spPr>
          <a:xfrm>
            <a:off x="729450" y="13186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Implement UI Changes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165" name="Google Shape;165;p26"/>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I need an intuitive and friendly interface to interact with. </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After mocking up prototypes in Figma and getting them approved by the sponsor, we need to implement the features in the code.</a:t>
            </a:r>
            <a:endParaRPr b="1">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a:t>
            </a:r>
            <a:r>
              <a:rPr b="1" lang="en">
                <a:solidFill>
                  <a:srgbClr val="595959"/>
                </a:solidFill>
                <a:latin typeface="Lato"/>
                <a:ea typeface="Lato"/>
                <a:cs typeface="Lato"/>
                <a:sym typeface="Lato"/>
              </a:rPr>
              <a:t> </a:t>
            </a:r>
            <a:r>
              <a:rPr b="1" lang="en" sz="1200">
                <a:solidFill>
                  <a:srgbClr val="00FF00"/>
                </a:solidFill>
                <a:latin typeface="Lato"/>
                <a:ea typeface="Lato"/>
                <a:cs typeface="Lato"/>
                <a:sym typeface="Lato"/>
              </a:rPr>
              <a:t>COMPLETE</a:t>
            </a:r>
            <a:endParaRPr>
              <a:solidFill>
                <a:srgbClr val="0000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nvSpPr>
        <p:spPr>
          <a:xfrm>
            <a:off x="729450" y="13186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Driver Directions Research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171" name="Google Shape;171;p27"/>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(driver), I need to be able to see the best route to take customers to their desired destination.</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We need to limit driver routes to streets that can accommodate golf carts legally (35 MPH or less) and also be able to show routes that will likely be “blocked” on game days for vehicles. We will have credentials to get through “blocked” roads. Need to take into account cost algorithms when researching. </a:t>
            </a:r>
            <a:r>
              <a:rPr lang="en" u="sng">
                <a:solidFill>
                  <a:srgbClr val="595959"/>
                </a:solidFill>
                <a:latin typeface="Lato"/>
                <a:ea typeface="Lato"/>
                <a:cs typeface="Lato"/>
                <a:sym typeface="Lato"/>
              </a:rPr>
              <a:t>Complete research of how we can accomplish this.</a:t>
            </a:r>
            <a:endParaRPr u="sng">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a:solidFill>
                  <a:srgbClr val="0000FF"/>
                </a:solidFill>
                <a:latin typeface="Lato"/>
                <a:ea typeface="Lato"/>
                <a:cs typeface="Lato"/>
                <a:sym typeface="Lato"/>
              </a:rPr>
              <a:t>IN PROGRESS</a:t>
            </a:r>
            <a:endParaRPr>
              <a:solidFill>
                <a:srgbClr val="0000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nvSpPr>
        <p:spPr>
          <a:xfrm>
            <a:off x="729450" y="1318650"/>
            <a:ext cx="7688700" cy="535200"/>
          </a:xfrm>
          <a:prstGeom prst="rect">
            <a:avLst/>
          </a:prstGeom>
          <a:noFill/>
          <a:ln>
            <a:noFill/>
          </a:ln>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Driver Directions Research Impl.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177" name="Google Shape;177;p28"/>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(driver), I need to be able to see the best route to take customers to their desired destination.</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We need to limit driver routes to streets that can accommodate golf carts legally (35 MPH or less) and also be able to show routes that will likely be “blocked” on game days for vehicles. We will have credentials to get through “blocked” roads. Need to take into account cost algorithms when researching. </a:t>
            </a:r>
            <a:r>
              <a:rPr lang="en" u="sng">
                <a:solidFill>
                  <a:srgbClr val="595959"/>
                </a:solidFill>
                <a:latin typeface="Lato"/>
                <a:ea typeface="Lato"/>
                <a:cs typeface="Lato"/>
                <a:sym typeface="Lato"/>
              </a:rPr>
              <a:t>Implementation of research conclusions from parent user story. </a:t>
            </a:r>
            <a:endParaRPr u="sng">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a:solidFill>
                  <a:srgbClr val="CC0000"/>
                </a:solidFill>
                <a:latin typeface="Lato"/>
                <a:ea typeface="Lato"/>
                <a:cs typeface="Lato"/>
                <a:sym typeface="Lato"/>
              </a:rPr>
              <a:t>Not Started</a:t>
            </a:r>
            <a:endParaRPr>
              <a:solidFill>
                <a:srgbClr val="595959"/>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nvSpPr>
        <p:spPr>
          <a:xfrm>
            <a:off x="729450" y="1318650"/>
            <a:ext cx="7688700" cy="5352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Rider ‘On the Way’ Notification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183" name="Google Shape;183;p29"/>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I would like a notification about when my driver is going to arrive. </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Add a notification for the rider when the driver is on the way to pick them up with an estimated arrival time. Riders should see where the driver is while they are en route. </a:t>
            </a:r>
            <a:endParaRPr u="sng">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a:solidFill>
                  <a:srgbClr val="0000FF"/>
                </a:solidFill>
                <a:latin typeface="Lato"/>
                <a:ea typeface="Lato"/>
                <a:cs typeface="Lato"/>
                <a:sym typeface="Lato"/>
              </a:rPr>
              <a:t>IN PROGRESS</a:t>
            </a:r>
            <a:endParaRPr>
              <a:solidFill>
                <a:srgbClr val="595959"/>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nvSpPr>
        <p:spPr>
          <a:xfrm>
            <a:off x="729450" y="13186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Rider Status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189" name="Google Shape;189;p30"/>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(rider), I would like to be able to see where I am at in my ride on a map as the drive is occurring. </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Once a ride has begun, the rider should see the golf cart location on a map as it moves along the drive.</a:t>
            </a:r>
            <a:endParaRPr u="sng">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a:solidFill>
                  <a:srgbClr val="CC0000"/>
                </a:solidFill>
                <a:latin typeface="Lato"/>
                <a:ea typeface="Lato"/>
                <a:cs typeface="Lato"/>
                <a:sym typeface="Lato"/>
              </a:rPr>
              <a:t>Not Started</a:t>
            </a:r>
            <a:endParaRPr>
              <a:solidFill>
                <a:srgbClr val="595959"/>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nvSpPr>
        <p:spPr>
          <a:xfrm>
            <a:off x="729450" y="13186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Rider Recap Screen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195" name="Google Shape;195;p31"/>
          <p:cNvSpPr txBox="1"/>
          <p:nvPr/>
        </p:nvSpPr>
        <p:spPr>
          <a:xfrm>
            <a:off x="729450" y="20525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(rider), I would like to see a recap of the ride I just took.</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Once a ride is over, a screen should be shown to the rider that summarizes their trip and costs. It should also prompt the user for a rating.</a:t>
            </a:r>
            <a:endParaRPr u="sng">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a:solidFill>
                  <a:srgbClr val="0000FF"/>
                </a:solidFill>
                <a:latin typeface="Lato"/>
                <a:ea typeface="Lato"/>
                <a:cs typeface="Lato"/>
                <a:sym typeface="Lato"/>
              </a:rPr>
              <a:t>IN PROGRESS</a:t>
            </a:r>
            <a:r>
              <a:rPr b="1" lang="en">
                <a:solidFill>
                  <a:srgbClr val="595959"/>
                </a:solidFill>
                <a:latin typeface="Lato"/>
                <a:ea typeface="Lato"/>
                <a:cs typeface="Lato"/>
                <a:sym typeface="Lato"/>
              </a:rPr>
              <a:t> </a:t>
            </a:r>
            <a:endParaRPr>
              <a:solidFill>
                <a:srgbClr val="595959"/>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Cycle Three Overview - Ben</a:t>
            </a:r>
            <a:endParaRPr>
              <a:solidFill>
                <a:schemeClr val="dk1"/>
              </a:solidFill>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For this cycle, our team continued our redesign of the application’s user interface, specifically </a:t>
            </a:r>
            <a:r>
              <a:rPr lang="en" sz="1400"/>
              <a:t>targeting</a:t>
            </a:r>
            <a:r>
              <a:rPr lang="en" sz="1400"/>
              <a:t> the driver side of the application. Most of the driver side had not been implemented previously, so this work was essential for functionality of the app. We also spent time connecting new areas of the interface to the database. Finally, we also cleaned up the codebase and removed unused files from the project.</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nvSpPr>
        <p:spPr>
          <a:xfrm>
            <a:off x="729450" y="13186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Drivers Near Me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201" name="Google Shape;201;p32"/>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(rider), I would like to see where the nearest drivers are around my current location. </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Riders should be able to see current locations of carts around them on a map.</a:t>
            </a:r>
            <a:endParaRPr u="sng">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a:solidFill>
                  <a:srgbClr val="CC0000"/>
                </a:solidFill>
                <a:latin typeface="Lato"/>
                <a:ea typeface="Lato"/>
                <a:cs typeface="Lato"/>
                <a:sym typeface="Lato"/>
              </a:rPr>
              <a:t>Not Started</a:t>
            </a:r>
            <a:endParaRPr>
              <a:solidFill>
                <a:srgbClr val="595959"/>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nvSpPr>
        <p:spPr>
          <a:xfrm>
            <a:off x="729450" y="13186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Feedback/Rating System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207" name="Google Shape;207;p33"/>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I need to be able to give feedback and rate both driver and riders after interactions with them. </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Implement a 5-Star rating system.</a:t>
            </a:r>
            <a:endParaRPr u="sng">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sz="1200">
                <a:solidFill>
                  <a:srgbClr val="00FF00"/>
                </a:solidFill>
                <a:latin typeface="Lato"/>
                <a:ea typeface="Lato"/>
                <a:cs typeface="Lato"/>
                <a:sym typeface="Lato"/>
              </a:rPr>
              <a:t>COMPLETE</a:t>
            </a:r>
            <a:endParaRPr>
              <a:solidFill>
                <a:srgbClr val="0000FF"/>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40">
                <a:solidFill>
                  <a:schemeClr val="dk1"/>
                </a:solidFill>
              </a:rPr>
              <a:t>User Story - Enhance Feedback and Tip Screen </a:t>
            </a:r>
            <a:r>
              <a:rPr lang="en" sz="2140">
                <a:solidFill>
                  <a:schemeClr val="dk1"/>
                </a:solidFill>
              </a:rPr>
              <a:t>- Trevor</a:t>
            </a:r>
            <a:endParaRPr sz="2140">
              <a:solidFill>
                <a:schemeClr val="dk1"/>
              </a:solidFill>
            </a:endParaRPr>
          </a:p>
        </p:txBody>
      </p:sp>
      <p:sp>
        <p:nvSpPr>
          <p:cNvPr id="213" name="Google Shape;213;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200">
                <a:solidFill>
                  <a:srgbClr val="595959"/>
                </a:solidFill>
              </a:rPr>
              <a:t>Summary</a:t>
            </a:r>
            <a:r>
              <a:rPr lang="en" sz="1200">
                <a:solidFill>
                  <a:srgbClr val="595959"/>
                </a:solidFill>
              </a:rPr>
              <a:t>: As a user, I need a streamlined and engaging interface for feedback and tips.</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rPr b="1" lang="en" sz="1200">
                <a:solidFill>
                  <a:srgbClr val="595959"/>
                </a:solidFill>
              </a:rPr>
              <a:t>Description</a:t>
            </a:r>
            <a:r>
              <a:rPr lang="en" sz="1200">
                <a:solidFill>
                  <a:srgbClr val="595959"/>
                </a:solidFill>
              </a:rPr>
              <a:t>: The current design doesn't have a feedback screen, which we've found to be less effective. The goal is to design, add a feedback screen and merge it with the tips screen so the rider can be able to rate and tip at the same time.</a:t>
            </a:r>
            <a:endParaRPr sz="1200">
              <a:solidFill>
                <a:srgbClr val="595959"/>
              </a:solidFill>
            </a:endParaRPr>
          </a:p>
          <a:p>
            <a:pPr indent="0" lvl="0" marL="0" rtl="0" algn="l">
              <a:spcBef>
                <a:spcPts val="0"/>
              </a:spcBef>
              <a:spcAft>
                <a:spcPts val="0"/>
              </a:spcAft>
              <a:buNone/>
            </a:pPr>
            <a:r>
              <a:t/>
            </a:r>
            <a:endParaRPr>
              <a:solidFill>
                <a:srgbClr val="595959"/>
              </a:solidFill>
            </a:endParaRPr>
          </a:p>
          <a:p>
            <a:pPr indent="0" lvl="0" marL="0" rtl="0" algn="l">
              <a:spcBef>
                <a:spcPts val="1200"/>
              </a:spcBef>
              <a:spcAft>
                <a:spcPts val="1200"/>
              </a:spcAft>
              <a:buNone/>
            </a:pPr>
            <a:r>
              <a:rPr b="1" lang="en">
                <a:solidFill>
                  <a:srgbClr val="595959"/>
                </a:solidFill>
              </a:rPr>
              <a:t>Status</a:t>
            </a:r>
            <a:r>
              <a:rPr lang="en">
                <a:solidFill>
                  <a:srgbClr val="595959"/>
                </a:solidFill>
              </a:rPr>
              <a:t>:</a:t>
            </a:r>
            <a:r>
              <a:rPr b="1" lang="en">
                <a:solidFill>
                  <a:srgbClr val="0000FF"/>
                </a:solidFill>
              </a:rPr>
              <a:t> </a:t>
            </a:r>
            <a:r>
              <a:rPr b="1" lang="en" sz="1200">
                <a:solidFill>
                  <a:srgbClr val="00FF00"/>
                </a:solidFill>
              </a:rPr>
              <a:t>COMPLETE</a:t>
            </a:r>
            <a:endParaRPr b="1">
              <a:solidFill>
                <a:srgbClr val="0000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nvSpPr>
        <p:spPr>
          <a:xfrm>
            <a:off x="729450" y="13186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Display Past Trips </a:t>
            </a:r>
            <a:r>
              <a:rPr b="1" lang="en" sz="2600">
                <a:solidFill>
                  <a:schemeClr val="dk1"/>
                </a:solidFill>
                <a:latin typeface="Raleway"/>
                <a:ea typeface="Raleway"/>
                <a:cs typeface="Raleway"/>
                <a:sym typeface="Raleway"/>
              </a:rPr>
              <a:t>- Trevor</a:t>
            </a:r>
            <a:endParaRPr b="1" sz="2600">
              <a:solidFill>
                <a:schemeClr val="dk1"/>
              </a:solidFill>
              <a:latin typeface="Raleway"/>
              <a:ea typeface="Raleway"/>
              <a:cs typeface="Raleway"/>
              <a:sym typeface="Raleway"/>
            </a:endParaRPr>
          </a:p>
        </p:txBody>
      </p:sp>
      <p:sp>
        <p:nvSpPr>
          <p:cNvPr id="219" name="Google Shape;219;p35"/>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I would like to be able to see all of my previous trips as both a rider and a driver.</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Create a drivers past trips log and a riders past trips log.</a:t>
            </a:r>
            <a:endParaRPr u="sng">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sz="1200">
                <a:solidFill>
                  <a:srgbClr val="00FF00"/>
                </a:solidFill>
                <a:latin typeface="Lato"/>
                <a:ea typeface="Lato"/>
                <a:cs typeface="Lato"/>
                <a:sym typeface="Lato"/>
              </a:rPr>
              <a:t>COMPLETE</a:t>
            </a:r>
            <a:endParaRPr>
              <a:solidFill>
                <a:srgbClr val="595959"/>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Design Documentation </a:t>
            </a:r>
            <a:r>
              <a:rPr lang="en">
                <a:solidFill>
                  <a:schemeClr val="dk1"/>
                </a:solidFill>
              </a:rPr>
              <a:t>- Trevor</a:t>
            </a:r>
            <a:endParaRPr>
              <a:solidFill>
                <a:schemeClr val="dk1"/>
              </a:solidFill>
            </a:endParaRPr>
          </a:p>
        </p:txBody>
      </p:sp>
      <p:sp>
        <p:nvSpPr>
          <p:cNvPr id="225" name="Google Shape;225;p36"/>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Char char="●"/>
            </a:pPr>
            <a:r>
              <a:rPr lang="en" sz="1500"/>
              <a:t>We continued to update the user interface designs. Creating a new driver portal.</a:t>
            </a:r>
            <a:endParaRPr sz="1500"/>
          </a:p>
          <a:p>
            <a:pPr indent="-323850" lvl="0" marL="457200" rtl="0" algn="l">
              <a:lnSpc>
                <a:spcPct val="115000"/>
              </a:lnSpc>
              <a:spcBef>
                <a:spcPts val="0"/>
              </a:spcBef>
              <a:spcAft>
                <a:spcPts val="0"/>
              </a:spcAft>
              <a:buSzPts val="1500"/>
              <a:buChar char="●"/>
            </a:pPr>
            <a:r>
              <a:rPr lang="en" sz="1500"/>
              <a:t>This included adding design screens for becoming a driver, driver activity, earnings, etc.</a:t>
            </a:r>
            <a:endParaRPr sz="1500"/>
          </a:p>
        </p:txBody>
      </p:sp>
      <p:pic>
        <p:nvPicPr>
          <p:cNvPr id="226" name="Google Shape;226;p36"/>
          <p:cNvPicPr preferRelativeResize="0"/>
          <p:nvPr/>
        </p:nvPicPr>
        <p:blipFill>
          <a:blip r:embed="rId3">
            <a:alphaModFix/>
          </a:blip>
          <a:stretch>
            <a:fillRect/>
          </a:stretch>
        </p:blipFill>
        <p:spPr>
          <a:xfrm>
            <a:off x="4464100" y="1995550"/>
            <a:ext cx="1326951" cy="2877499"/>
          </a:xfrm>
          <a:prstGeom prst="rect">
            <a:avLst/>
          </a:prstGeom>
          <a:noFill/>
          <a:ln>
            <a:noFill/>
          </a:ln>
        </p:spPr>
      </p:pic>
      <p:pic>
        <p:nvPicPr>
          <p:cNvPr id="227" name="Google Shape;227;p36"/>
          <p:cNvPicPr preferRelativeResize="0"/>
          <p:nvPr/>
        </p:nvPicPr>
        <p:blipFill>
          <a:blip r:embed="rId4">
            <a:alphaModFix/>
          </a:blip>
          <a:stretch>
            <a:fillRect/>
          </a:stretch>
        </p:blipFill>
        <p:spPr>
          <a:xfrm>
            <a:off x="5892691" y="1995540"/>
            <a:ext cx="1326951" cy="2877511"/>
          </a:xfrm>
          <a:prstGeom prst="rect">
            <a:avLst/>
          </a:prstGeom>
          <a:noFill/>
          <a:ln>
            <a:noFill/>
          </a:ln>
        </p:spPr>
      </p:pic>
      <p:pic>
        <p:nvPicPr>
          <p:cNvPr id="228" name="Google Shape;228;p36"/>
          <p:cNvPicPr preferRelativeResize="0"/>
          <p:nvPr/>
        </p:nvPicPr>
        <p:blipFill>
          <a:blip r:embed="rId5">
            <a:alphaModFix/>
          </a:blip>
          <a:stretch>
            <a:fillRect/>
          </a:stretch>
        </p:blipFill>
        <p:spPr>
          <a:xfrm>
            <a:off x="7280248" y="1995529"/>
            <a:ext cx="1326951" cy="287753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Design Documentation </a:t>
            </a:r>
            <a:r>
              <a:rPr lang="en">
                <a:solidFill>
                  <a:schemeClr val="dk1"/>
                </a:solidFill>
              </a:rPr>
              <a:t>- Trevor</a:t>
            </a:r>
            <a:endParaRPr>
              <a:solidFill>
                <a:schemeClr val="dk1"/>
              </a:solidFill>
            </a:endParaRPr>
          </a:p>
        </p:txBody>
      </p:sp>
      <p:sp>
        <p:nvSpPr>
          <p:cNvPr id="234" name="Google Shape;234;p37"/>
          <p:cNvSpPr txBox="1"/>
          <p:nvPr>
            <p:ph idx="1" type="body"/>
          </p:nvPr>
        </p:nvSpPr>
        <p:spPr>
          <a:xfrm>
            <a:off x="729450" y="2078875"/>
            <a:ext cx="3842400" cy="2261100"/>
          </a:xfrm>
          <a:prstGeom prst="rect">
            <a:avLst/>
          </a:prstGeom>
        </p:spPr>
        <p:txBody>
          <a:bodyPr anchorCtr="0" anchor="t" bIns="91425" lIns="91425" spcFirstLastPara="1" rIns="91425" wrap="square" tIns="91425">
            <a:normAutofit lnSpcReduction="20000"/>
          </a:bodyPr>
          <a:lstStyle/>
          <a:p>
            <a:pPr indent="-351502" lvl="0" marL="457200" rtl="0" algn="l">
              <a:lnSpc>
                <a:spcPct val="200000"/>
              </a:lnSpc>
              <a:spcBef>
                <a:spcPts val="0"/>
              </a:spcBef>
              <a:spcAft>
                <a:spcPts val="0"/>
              </a:spcAft>
              <a:buSzPts val="1935"/>
              <a:buChar char="●"/>
            </a:pPr>
            <a:r>
              <a:rPr lang="en" sz="1500"/>
              <a:t>We are using Flutter as the main framework, Google Firebase and Cloud Firestore for the database, authentication and cloud services, and Stripe for payment transactions</a:t>
            </a:r>
            <a:endParaRPr/>
          </a:p>
        </p:txBody>
      </p:sp>
      <p:pic>
        <p:nvPicPr>
          <p:cNvPr id="235" name="Google Shape;235;p37"/>
          <p:cNvPicPr preferRelativeResize="0"/>
          <p:nvPr/>
        </p:nvPicPr>
        <p:blipFill>
          <a:blip r:embed="rId3">
            <a:alphaModFix/>
          </a:blip>
          <a:stretch>
            <a:fillRect/>
          </a:stretch>
        </p:blipFill>
        <p:spPr>
          <a:xfrm>
            <a:off x="4724250" y="2006250"/>
            <a:ext cx="4267350" cy="194903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Process - Camden</a:t>
            </a:r>
            <a:endParaRPr>
              <a:solidFill>
                <a:schemeClr val="dk1"/>
              </a:solidFill>
            </a:endParaRPr>
          </a:p>
        </p:txBody>
      </p:sp>
      <p:sp>
        <p:nvSpPr>
          <p:cNvPr id="241" name="Google Shape;241;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333067" lvl="0" marL="457200" rtl="0" algn="l">
              <a:lnSpc>
                <a:spcPct val="200000"/>
              </a:lnSpc>
              <a:spcBef>
                <a:spcPts val="0"/>
              </a:spcBef>
              <a:spcAft>
                <a:spcPts val="0"/>
              </a:spcAft>
              <a:buSzPct val="129031"/>
              <a:buChar char="●"/>
            </a:pPr>
            <a:r>
              <a:rPr lang="en" sz="1500"/>
              <a:t>We used Jira as as project board to keep the project and tasks organized</a:t>
            </a:r>
            <a:endParaRPr sz="1500"/>
          </a:p>
          <a:p>
            <a:pPr indent="-333067" lvl="0" marL="457200" rtl="0" algn="l">
              <a:lnSpc>
                <a:spcPct val="200000"/>
              </a:lnSpc>
              <a:spcBef>
                <a:spcPts val="0"/>
              </a:spcBef>
              <a:spcAft>
                <a:spcPts val="0"/>
              </a:spcAft>
              <a:buSzPct val="129031"/>
              <a:buChar char="●"/>
            </a:pPr>
            <a:r>
              <a:rPr lang="en" sz="1500"/>
              <a:t>We added the  screens that needed to be worked on in Jira to understand what needed to be done</a:t>
            </a:r>
            <a:endParaRPr sz="1500"/>
          </a:p>
          <a:p>
            <a:pPr indent="-333067" lvl="0" marL="457200" rtl="0" algn="l">
              <a:lnSpc>
                <a:spcPct val="200000"/>
              </a:lnSpc>
              <a:spcBef>
                <a:spcPts val="0"/>
              </a:spcBef>
              <a:spcAft>
                <a:spcPts val="0"/>
              </a:spcAft>
              <a:buSzPct val="129031"/>
              <a:buChar char="●"/>
            </a:pPr>
            <a:r>
              <a:rPr lang="en" sz="1500"/>
              <a:t>We will stay in contact with the blue team providing regular updates on our progress to avoid task overlap and ensure seamless integration between our teams</a:t>
            </a:r>
            <a:endParaRPr sz="1500"/>
          </a:p>
          <a:p>
            <a:pPr indent="0" lvl="0" marL="0" rtl="0" algn="l">
              <a:lnSpc>
                <a:spcPct val="100000"/>
              </a:lnSpc>
              <a:spcBef>
                <a:spcPts val="0"/>
              </a:spcBef>
              <a:spcAft>
                <a:spcPts val="0"/>
              </a:spcAft>
              <a:buNone/>
            </a:pPr>
            <a:r>
              <a:t/>
            </a:r>
            <a:endParaRPr sz="14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Test Results - Ben</a:t>
            </a:r>
            <a:endParaRPr>
              <a:solidFill>
                <a:schemeClr val="dk1"/>
              </a:solidFill>
            </a:endParaRPr>
          </a:p>
        </p:txBody>
      </p:sp>
      <p:sp>
        <p:nvSpPr>
          <p:cNvPr id="247" name="Google Shape;247;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000000"/>
              </a:buClr>
              <a:buSzPts val="1400"/>
              <a:buChar char="●"/>
            </a:pPr>
            <a:r>
              <a:rPr lang="en" sz="1400">
                <a:solidFill>
                  <a:srgbClr val="000000"/>
                </a:solidFill>
              </a:rPr>
              <a:t>The application's authentication feature for drivers are functioning as expected</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The application’s user interface changes for the driver side have been tested successfully</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The connection to the database has been tested and is functioning as expected</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Risk Mitigation </a:t>
            </a:r>
            <a:r>
              <a:rPr lang="en">
                <a:solidFill>
                  <a:schemeClr val="dk1"/>
                </a:solidFill>
              </a:rPr>
              <a:t>- Mohab</a:t>
            </a:r>
            <a:endParaRPr>
              <a:solidFill>
                <a:schemeClr val="dk1"/>
              </a:solidFill>
            </a:endParaRPr>
          </a:p>
        </p:txBody>
      </p:sp>
      <p:sp>
        <p:nvSpPr>
          <p:cNvPr id="253" name="Google Shape;253;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a:bodyPr>
          <a:lstStyle/>
          <a:p>
            <a:pPr indent="-311150" lvl="0" marL="457200" rtl="0" algn="l">
              <a:lnSpc>
                <a:spcPct val="200000"/>
              </a:lnSpc>
              <a:spcBef>
                <a:spcPts val="0"/>
              </a:spcBef>
              <a:spcAft>
                <a:spcPts val="0"/>
              </a:spcAft>
              <a:buSzPct val="108108"/>
              <a:buChar char="●"/>
            </a:pPr>
            <a:r>
              <a:rPr lang="en"/>
              <a:t>Maintaining high levels of communication within our own team and between the orange and blue teams is crucial to ensure that tasks are not duplicated and that all elements of the application align seamlessly</a:t>
            </a:r>
            <a:endParaRPr/>
          </a:p>
          <a:p>
            <a:pPr indent="-311150" lvl="0" marL="457200" rtl="0" algn="l">
              <a:lnSpc>
                <a:spcPct val="200000"/>
              </a:lnSpc>
              <a:spcBef>
                <a:spcPts val="0"/>
              </a:spcBef>
              <a:spcAft>
                <a:spcPts val="0"/>
              </a:spcAft>
              <a:buSzPct val="108108"/>
              <a:buChar char="●"/>
            </a:pPr>
            <a:r>
              <a:rPr lang="en"/>
              <a:t>Regularly update and secure all project technologies.</a:t>
            </a:r>
            <a:endParaRPr/>
          </a:p>
          <a:p>
            <a:pPr indent="-311150" lvl="0" marL="457200" rtl="0" algn="l">
              <a:lnSpc>
                <a:spcPct val="200000"/>
              </a:lnSpc>
              <a:spcBef>
                <a:spcPts val="0"/>
              </a:spcBef>
              <a:spcAft>
                <a:spcPts val="0"/>
              </a:spcAft>
              <a:buSzPct val="108108"/>
              <a:buChar char="●"/>
            </a:pPr>
            <a:r>
              <a:rPr lang="en"/>
              <a:t>Prioritize user login information, profile data, and payment authentication.</a:t>
            </a:r>
            <a:endParaRPr/>
          </a:p>
          <a:p>
            <a:pPr indent="-311150" lvl="0" marL="457200" rtl="0" algn="l">
              <a:lnSpc>
                <a:spcPct val="200000"/>
              </a:lnSpc>
              <a:spcBef>
                <a:spcPts val="0"/>
              </a:spcBef>
              <a:spcAft>
                <a:spcPts val="0"/>
              </a:spcAft>
              <a:buSzPct val="93694"/>
              <a:buChar char="●"/>
            </a:pPr>
            <a:r>
              <a:rPr lang="en"/>
              <a:t>Implement strong security protocols to safeguard user trust.</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Lessons Learned - Mohab</a:t>
            </a:r>
            <a:endParaRPr>
              <a:solidFill>
                <a:schemeClr val="dk1"/>
              </a:solidFill>
            </a:endParaRPr>
          </a:p>
        </p:txBody>
      </p:sp>
      <p:sp>
        <p:nvSpPr>
          <p:cNvPr id="259" name="Google Shape;259;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sz="1400"/>
              <a:t>Effective communication is important</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Updated infrastructure before adding development</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Make better documentation as we develop</a:t>
            </a:r>
            <a:endParaRPr sz="1400"/>
          </a:p>
          <a:p>
            <a:pPr indent="0" lvl="0" marL="457200" rtl="0" algn="l">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Technical Challenges - Ben</a:t>
            </a:r>
            <a:endParaRPr>
              <a:solidFill>
                <a:schemeClr val="dk1"/>
              </a:solidFill>
            </a:endParaRPr>
          </a:p>
        </p:txBody>
      </p:sp>
      <p:sp>
        <p:nvSpPr>
          <p:cNvPr id="99" name="Google Shape;99;p15"/>
          <p:cNvSpPr txBox="1"/>
          <p:nvPr>
            <p:ph idx="1" type="body"/>
          </p:nvPr>
        </p:nvSpPr>
        <p:spPr>
          <a:xfrm>
            <a:off x="729450" y="2078875"/>
            <a:ext cx="7045200" cy="2261100"/>
          </a:xfrm>
          <a:prstGeom prst="rect">
            <a:avLst/>
          </a:prstGeom>
        </p:spPr>
        <p:txBody>
          <a:bodyPr anchorCtr="0" anchor="t" bIns="91425" lIns="91425" spcFirstLastPara="1" rIns="91425" wrap="square" tIns="91425">
            <a:normAutofit lnSpcReduction="20000"/>
          </a:bodyPr>
          <a:lstStyle/>
          <a:p>
            <a:pPr indent="-304800" lvl="0" marL="457200" rtl="0" algn="l">
              <a:lnSpc>
                <a:spcPct val="190000"/>
              </a:lnSpc>
              <a:spcBef>
                <a:spcPts val="0"/>
              </a:spcBef>
              <a:spcAft>
                <a:spcPts val="0"/>
              </a:spcAft>
              <a:buSzPts val="1200"/>
              <a:buChar char="●"/>
            </a:pPr>
            <a:r>
              <a:rPr lang="en" sz="1200"/>
              <a:t>Some of our team have had issues using the macs in the Senior Design lab, as a result of permission and storage </a:t>
            </a:r>
            <a:r>
              <a:rPr lang="en" sz="1200"/>
              <a:t>constraints</a:t>
            </a:r>
            <a:r>
              <a:rPr lang="en" sz="1200"/>
              <a:t>.</a:t>
            </a:r>
            <a:endParaRPr sz="1200"/>
          </a:p>
          <a:p>
            <a:pPr indent="-304800" lvl="0" marL="457200" rtl="0" algn="l">
              <a:lnSpc>
                <a:spcPct val="190000"/>
              </a:lnSpc>
              <a:spcBef>
                <a:spcPts val="0"/>
              </a:spcBef>
              <a:spcAft>
                <a:spcPts val="0"/>
              </a:spcAft>
              <a:buSzPts val="1200"/>
              <a:buChar char="●"/>
            </a:pPr>
            <a:r>
              <a:rPr lang="en" sz="1200"/>
              <a:t>Creating routes for drivers that do not use roads with speed limits above a certain threshold is proving difficult, as Google does not provide an API for this purpose.</a:t>
            </a:r>
            <a:endParaRPr sz="1200"/>
          </a:p>
          <a:p>
            <a:pPr indent="-304800" lvl="0" marL="457200" rtl="0" algn="l">
              <a:lnSpc>
                <a:spcPct val="190000"/>
              </a:lnSpc>
              <a:spcBef>
                <a:spcPts val="0"/>
              </a:spcBef>
              <a:spcAft>
                <a:spcPts val="0"/>
              </a:spcAft>
              <a:buSzPts val="1200"/>
              <a:buChar char="●"/>
            </a:pPr>
            <a:r>
              <a:rPr lang="en" sz="1200"/>
              <a:t>We were delayed in completing some of our user stories due to many simple aspects of the app not being implemented yet.</a:t>
            </a:r>
            <a:endParaRPr sz="1200"/>
          </a:p>
          <a:p>
            <a:pPr indent="0" lvl="0" marL="0" rtl="0" algn="l">
              <a:spcBef>
                <a:spcPts val="0"/>
              </a:spcBef>
              <a:spcAft>
                <a:spcPts val="1200"/>
              </a:spcAft>
              <a:buNone/>
            </a:pPr>
            <a:r>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latin typeface="Lato"/>
                <a:ea typeface="Lato"/>
                <a:cs typeface="Lato"/>
                <a:sym typeface="Lato"/>
              </a:rPr>
              <a:t>Future Plans - Camden</a:t>
            </a:r>
            <a:endParaRPr>
              <a:solidFill>
                <a:schemeClr val="dk1"/>
              </a:solidFill>
              <a:latin typeface="Lato"/>
              <a:ea typeface="Lato"/>
              <a:cs typeface="Lato"/>
              <a:sym typeface="Lato"/>
            </a:endParaRPr>
          </a:p>
        </p:txBody>
      </p:sp>
      <p:sp>
        <p:nvSpPr>
          <p:cNvPr id="265" name="Google Shape;265;p42"/>
          <p:cNvSpPr txBox="1"/>
          <p:nvPr>
            <p:ph idx="1" type="body"/>
          </p:nvPr>
        </p:nvSpPr>
        <p:spPr>
          <a:xfrm>
            <a:off x="729450" y="2078875"/>
            <a:ext cx="7688700" cy="2966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SzPts val="1400"/>
              <a:buChar char="●"/>
            </a:pPr>
            <a:r>
              <a:rPr lang="en" sz="1400"/>
              <a:t>For the last bit of the cycle/semester:</a:t>
            </a:r>
            <a:endParaRPr sz="1400"/>
          </a:p>
          <a:p>
            <a:pPr indent="-317500" lvl="1" marL="914400" rtl="0" algn="l">
              <a:lnSpc>
                <a:spcPct val="200000"/>
              </a:lnSpc>
              <a:spcBef>
                <a:spcPts val="0"/>
              </a:spcBef>
              <a:spcAft>
                <a:spcPts val="0"/>
              </a:spcAft>
              <a:buSzPts val="1400"/>
              <a:buChar char="○"/>
            </a:pPr>
            <a:r>
              <a:rPr lang="en" sz="1400"/>
              <a:t>We mainly will be focusing on cleaning up code</a:t>
            </a:r>
            <a:endParaRPr sz="1400"/>
          </a:p>
          <a:p>
            <a:pPr indent="-317500" lvl="1" marL="914400" rtl="0" algn="l">
              <a:lnSpc>
                <a:spcPct val="200000"/>
              </a:lnSpc>
              <a:spcBef>
                <a:spcPts val="0"/>
              </a:spcBef>
              <a:spcAft>
                <a:spcPts val="0"/>
              </a:spcAft>
              <a:buSzPts val="1400"/>
              <a:buChar char="○"/>
            </a:pPr>
            <a:r>
              <a:rPr lang="en" sz="1400"/>
              <a:t>We will work on documentation and updating user manuals</a:t>
            </a:r>
            <a:endParaRPr sz="1400"/>
          </a:p>
          <a:p>
            <a:pPr indent="-317500" lvl="1" marL="914400" rtl="0" algn="l">
              <a:lnSpc>
                <a:spcPct val="200000"/>
              </a:lnSpc>
              <a:spcBef>
                <a:spcPts val="0"/>
              </a:spcBef>
              <a:spcAft>
                <a:spcPts val="0"/>
              </a:spcAft>
              <a:buSzPts val="1400"/>
              <a:buChar char="○"/>
            </a:pPr>
            <a:r>
              <a:rPr lang="en" sz="1400"/>
              <a:t>Communicating with our sponsor to see how he wants us to wrap up the project so next semester students can continue it</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System Metaphor - Mohab</a:t>
            </a:r>
            <a:endParaRPr>
              <a:solidFill>
                <a:schemeClr val="dk1"/>
              </a:solidFill>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Similar to a digital golf caddy guiding players through the course, this app acts as a digital gameday caddy. On football game days, it serves as a personal navigator through the campus. Allows users to easily request rides from nearby golf carts, ensuring easy travel to desired locations.</a:t>
            </a:r>
            <a:endParaRPr sz="1500"/>
          </a:p>
          <a:p>
            <a:pPr indent="-323850" lvl="0" marL="457200" rtl="0" algn="l">
              <a:spcBef>
                <a:spcPts val="1200"/>
              </a:spcBef>
              <a:spcAft>
                <a:spcPts val="0"/>
              </a:spcAft>
              <a:buSzPts val="1500"/>
              <a:buChar char="-"/>
            </a:pPr>
            <a:r>
              <a:rPr lang="en" sz="1500"/>
              <a:t>Utilizes a friendly and intuitive interface.</a:t>
            </a:r>
            <a:endParaRPr sz="1500"/>
          </a:p>
          <a:p>
            <a:pPr indent="-323850" lvl="0" marL="457200" rtl="0" algn="l">
              <a:spcBef>
                <a:spcPts val="0"/>
              </a:spcBef>
              <a:spcAft>
                <a:spcPts val="0"/>
              </a:spcAft>
              <a:buSzPts val="1500"/>
              <a:buChar char="-"/>
            </a:pPr>
            <a:r>
              <a:rPr lang="en" sz="1500"/>
              <a:t>Establishes a quick, efficient, and hassle-free environment for fans on game days.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latin typeface="Lato"/>
                <a:ea typeface="Lato"/>
                <a:cs typeface="Lato"/>
                <a:sym typeface="Lato"/>
              </a:rPr>
              <a:t>Cycle Intent - Camden</a:t>
            </a:r>
            <a:endParaRPr>
              <a:solidFill>
                <a:schemeClr val="dk1"/>
              </a:solidFill>
              <a:latin typeface="Lato"/>
              <a:ea typeface="Lato"/>
              <a:cs typeface="Lato"/>
              <a:sym typeface="Lato"/>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We have completed UI designed for both the rider and driver side</a:t>
            </a:r>
            <a:endParaRPr/>
          </a:p>
          <a:p>
            <a:pPr indent="-311150" lvl="0" marL="457200" rtl="0" algn="l">
              <a:lnSpc>
                <a:spcPct val="200000"/>
              </a:lnSpc>
              <a:spcBef>
                <a:spcPts val="0"/>
              </a:spcBef>
              <a:spcAft>
                <a:spcPts val="0"/>
              </a:spcAft>
              <a:buSzPts val="1300"/>
              <a:buChar char="●"/>
            </a:pPr>
            <a:r>
              <a:rPr lang="en"/>
              <a:t>We have completed screen that deal with money and tips</a:t>
            </a:r>
            <a:endParaRPr/>
          </a:p>
          <a:p>
            <a:pPr indent="-311150" lvl="0" marL="457200" rtl="0" algn="l">
              <a:lnSpc>
                <a:spcPct val="200000"/>
              </a:lnSpc>
              <a:spcBef>
                <a:spcPts val="0"/>
              </a:spcBef>
              <a:spcAft>
                <a:spcPts val="0"/>
              </a:spcAft>
              <a:buSzPts val="1300"/>
              <a:buChar char="●"/>
            </a:pPr>
            <a:r>
              <a:rPr lang="en"/>
              <a:t>We connected to the database and have been able to make changes to user data</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User Story - Flutter Migration - Trevor</a:t>
            </a:r>
            <a:endParaRPr>
              <a:solidFill>
                <a:schemeClr val="dk1"/>
              </a:solidFill>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200">
                <a:solidFill>
                  <a:srgbClr val="595959"/>
                </a:solidFill>
              </a:rPr>
              <a:t>Summary</a:t>
            </a:r>
            <a:r>
              <a:rPr lang="en" sz="1200">
                <a:solidFill>
                  <a:srgbClr val="595959"/>
                </a:solidFill>
              </a:rPr>
              <a:t>: As a user, I need to be able to use the app to work as intended with no security flaws.</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rPr b="1" lang="en" sz="1200">
                <a:solidFill>
                  <a:srgbClr val="595959"/>
                </a:solidFill>
              </a:rPr>
              <a:t>Description</a:t>
            </a:r>
            <a:r>
              <a:rPr lang="en" sz="1200">
                <a:solidFill>
                  <a:srgbClr val="595959"/>
                </a:solidFill>
              </a:rPr>
              <a:t>: The current Flutter version used in the application from previous teams is Flutter 1.22.5. This is a major concern since Flutter has since released 2 major version updates which include null-safety checking, sunsetting of old iOS versions (iOS 9 and iOS 10), and performance/security improvements. All of these are necessary to ensure the application works as intended and improves the security vulnerability risks.</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rPr b="1" lang="en" sz="1200">
                <a:solidFill>
                  <a:srgbClr val="595959"/>
                </a:solidFill>
              </a:rPr>
              <a:t>Status</a:t>
            </a:r>
            <a:r>
              <a:rPr lang="en" sz="1200">
                <a:solidFill>
                  <a:srgbClr val="595959"/>
                </a:solidFill>
              </a:rPr>
              <a:t>: </a:t>
            </a:r>
            <a:r>
              <a:rPr b="1" lang="en" sz="1200">
                <a:solidFill>
                  <a:srgbClr val="00FF00"/>
                </a:solidFill>
              </a:rPr>
              <a:t>COMPLETE</a:t>
            </a:r>
            <a:endParaRPr b="1" sz="1200">
              <a:solidFill>
                <a:srgbClr val="00FF00"/>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User Story - OS-Check - Trevor</a:t>
            </a:r>
            <a:endParaRPr>
              <a:solidFill>
                <a:schemeClr val="dk1"/>
              </a:solidFill>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200">
                <a:solidFill>
                  <a:srgbClr val="595959"/>
                </a:solidFill>
              </a:rPr>
              <a:t>Summary</a:t>
            </a:r>
            <a:r>
              <a:rPr lang="en" sz="1200">
                <a:solidFill>
                  <a:srgbClr val="595959"/>
                </a:solidFill>
              </a:rPr>
              <a:t>: As a user, I need to be able to use the app on the most recent versions of iOS and Android operating systems. </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rPr b="1" lang="en" sz="1200">
                <a:solidFill>
                  <a:srgbClr val="595959"/>
                </a:solidFill>
              </a:rPr>
              <a:t>Description</a:t>
            </a:r>
            <a:r>
              <a:rPr lang="en" sz="1200">
                <a:solidFill>
                  <a:srgbClr val="595959"/>
                </a:solidFill>
              </a:rPr>
              <a:t>: After migrating to Flutter 3.0, we need to ensure we can run the app on simulators for different operating systems.</a:t>
            </a:r>
            <a:endParaRPr sz="1200">
              <a:solidFill>
                <a:srgbClr val="595959"/>
              </a:solidFill>
            </a:endParaRPr>
          </a:p>
          <a:p>
            <a:pPr indent="0" lvl="0" marL="0" rtl="0" algn="l">
              <a:lnSpc>
                <a:spcPct val="100000"/>
              </a:lnSpc>
              <a:spcBef>
                <a:spcPts val="0"/>
              </a:spcBef>
              <a:spcAft>
                <a:spcPts val="0"/>
              </a:spcAft>
              <a:buNone/>
            </a:pPr>
            <a:r>
              <a:t/>
            </a:r>
            <a:endParaRPr sz="1200">
              <a:solidFill>
                <a:srgbClr val="595959"/>
              </a:solidFill>
            </a:endParaRPr>
          </a:p>
          <a:p>
            <a:pPr indent="0" lvl="0" marL="0" rtl="0" algn="l">
              <a:lnSpc>
                <a:spcPct val="100000"/>
              </a:lnSpc>
              <a:spcBef>
                <a:spcPts val="0"/>
              </a:spcBef>
              <a:spcAft>
                <a:spcPts val="0"/>
              </a:spcAft>
              <a:buNone/>
            </a:pPr>
            <a:r>
              <a:rPr b="1" lang="en" sz="1200">
                <a:solidFill>
                  <a:srgbClr val="595959"/>
                </a:solidFill>
              </a:rPr>
              <a:t>Status: </a:t>
            </a:r>
            <a:r>
              <a:rPr b="1" lang="en" sz="1200">
                <a:solidFill>
                  <a:srgbClr val="00FF00"/>
                </a:solidFill>
              </a:rPr>
              <a:t>COMPLETE</a:t>
            </a:r>
            <a:endParaRPr sz="1200">
              <a:solidFill>
                <a:srgbClr val="0000FF"/>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752575" y="1380075"/>
            <a:ext cx="7688700" cy="5352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None/>
            </a:pPr>
            <a:r>
              <a:rPr b="1" lang="en" sz="2300">
                <a:solidFill>
                  <a:schemeClr val="dk1"/>
                </a:solidFill>
                <a:latin typeface="Raleway"/>
                <a:ea typeface="Raleway"/>
                <a:cs typeface="Raleway"/>
                <a:sym typeface="Raleway"/>
              </a:rPr>
              <a:t>User Story - Login via Facebook - Trevor</a:t>
            </a:r>
            <a:endParaRPr b="1" sz="2300">
              <a:solidFill>
                <a:schemeClr val="dk1"/>
              </a:solidFill>
              <a:latin typeface="Raleway"/>
              <a:ea typeface="Raleway"/>
              <a:cs typeface="Raleway"/>
              <a:sym typeface="Raleway"/>
            </a:endParaRPr>
          </a:p>
        </p:txBody>
      </p:sp>
      <p:sp>
        <p:nvSpPr>
          <p:cNvPr id="129" name="Google Shape;129;p20"/>
          <p:cNvSpPr txBox="1"/>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I need to be able to login to the app using my Facebook profile.</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The Flutter package, flutter_facebook_login, is no longer compatible with Flutter 3.0 and </a:t>
            </a:r>
            <a:r>
              <a:rPr lang="en" u="sng">
                <a:solidFill>
                  <a:srgbClr val="595959"/>
                </a:solidFill>
                <a:latin typeface="Lato"/>
                <a:ea typeface="Lato"/>
                <a:cs typeface="Lato"/>
                <a:sym typeface="Lato"/>
              </a:rPr>
              <a:t>has not been updated in over 4 years</a:t>
            </a:r>
            <a:r>
              <a:rPr lang="en">
                <a:solidFill>
                  <a:srgbClr val="595959"/>
                </a:solidFill>
                <a:latin typeface="Lato"/>
                <a:ea typeface="Lato"/>
                <a:cs typeface="Lato"/>
                <a:sym typeface="Lato"/>
              </a:rPr>
              <a:t>. We need to find a new package that is capable of handling facebook sign-ins (we should probably use firebase_ui_oauth_facebook since it is specifically used in conjunction with Firebase and is built by Google).</a:t>
            </a:r>
            <a:endParaRPr b="1">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a:solidFill>
                  <a:srgbClr val="CC0000"/>
                </a:solidFill>
                <a:latin typeface="Lato"/>
                <a:ea typeface="Lato"/>
                <a:cs typeface="Lato"/>
                <a:sym typeface="Lato"/>
              </a:rPr>
              <a:t>REMOVED</a:t>
            </a:r>
            <a:endParaRPr b="1">
              <a:solidFill>
                <a:srgbClr val="CC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nvSpPr>
        <p:spPr>
          <a:xfrm>
            <a:off x="729450" y="1318650"/>
            <a:ext cx="7688700" cy="5352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600">
                <a:solidFill>
                  <a:schemeClr val="dk1"/>
                </a:solidFill>
                <a:latin typeface="Raleway"/>
                <a:ea typeface="Raleway"/>
                <a:cs typeface="Raleway"/>
                <a:sym typeface="Raleway"/>
              </a:rPr>
              <a:t>User Story - Firebase Communication - Trevor </a:t>
            </a:r>
            <a:endParaRPr b="1" sz="2600">
              <a:solidFill>
                <a:schemeClr val="dk1"/>
              </a:solidFill>
              <a:latin typeface="Raleway"/>
              <a:ea typeface="Raleway"/>
              <a:cs typeface="Raleway"/>
              <a:sym typeface="Raleway"/>
            </a:endParaRPr>
          </a:p>
        </p:txBody>
      </p:sp>
      <p:sp>
        <p:nvSpPr>
          <p:cNvPr id="135" name="Google Shape;135;p21"/>
          <p:cNvSpPr txBox="1"/>
          <p:nvPr/>
        </p:nvSpPr>
        <p:spPr>
          <a:xfrm>
            <a:off x="847700" y="1901500"/>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595959"/>
                </a:solidFill>
                <a:latin typeface="Lato"/>
                <a:ea typeface="Lato"/>
                <a:cs typeface="Lato"/>
                <a:sym typeface="Lato"/>
              </a:rPr>
              <a:t>Summary: </a:t>
            </a:r>
            <a:r>
              <a:rPr lang="en">
                <a:solidFill>
                  <a:srgbClr val="595959"/>
                </a:solidFill>
                <a:latin typeface="Lato"/>
                <a:ea typeface="Lato"/>
                <a:cs typeface="Lato"/>
                <a:sym typeface="Lato"/>
              </a:rPr>
              <a:t>As a user, I need the application to be able to communicate with a database to store and process data and requests.</a:t>
            </a:r>
            <a:endParaRPr b="1">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b="1" lang="en">
                <a:solidFill>
                  <a:srgbClr val="595959"/>
                </a:solidFill>
                <a:latin typeface="Lato"/>
                <a:ea typeface="Lato"/>
                <a:cs typeface="Lato"/>
                <a:sym typeface="Lato"/>
              </a:rPr>
              <a:t>Description: </a:t>
            </a:r>
            <a:r>
              <a:rPr lang="en">
                <a:solidFill>
                  <a:srgbClr val="595959"/>
                </a:solidFill>
                <a:latin typeface="Lato"/>
                <a:ea typeface="Lato"/>
                <a:cs typeface="Lato"/>
                <a:sym typeface="Lato"/>
              </a:rPr>
              <a:t>The current geoflutterfire package is incompatible with newer versions of Firebase packages. We need to migrate to the more updated geoflutterfire2 package to handle the dependency issues. </a:t>
            </a:r>
            <a:endParaRPr b="1">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rPr b="1" lang="en">
                <a:solidFill>
                  <a:srgbClr val="595959"/>
                </a:solidFill>
                <a:latin typeface="Lato"/>
                <a:ea typeface="Lato"/>
                <a:cs typeface="Lato"/>
                <a:sym typeface="Lato"/>
              </a:rPr>
              <a:t>Status: </a:t>
            </a:r>
            <a:r>
              <a:rPr b="1" lang="en">
                <a:solidFill>
                  <a:srgbClr val="0000FF"/>
                </a:solidFill>
                <a:latin typeface="Lato"/>
                <a:ea typeface="Lato"/>
                <a:cs typeface="Lato"/>
                <a:sym typeface="Lato"/>
              </a:rPr>
              <a:t>IN PROGRESS</a:t>
            </a:r>
            <a:endParaRPr>
              <a:solidFill>
                <a:srgbClr val="595959"/>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