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6858000" cy="9067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56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22" roundtripDataSignature="AMtx7miR859PwTyoPUm8W7adDyosotb9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56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62050" y="679450"/>
            <a:ext cx="4533900" cy="3400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06888"/>
            <a:ext cx="5029200" cy="4081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13775"/>
            <a:ext cx="2971800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13775"/>
            <a:ext cx="2971800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2" type="sldNum"/>
          </p:nvPr>
        </p:nvSpPr>
        <p:spPr>
          <a:xfrm>
            <a:off x="3886200" y="8613775"/>
            <a:ext cx="2971800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1162050" y="679450"/>
            <a:ext cx="4533900" cy="3400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914400" y="4306888"/>
            <a:ext cx="5029200" cy="4081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/>
          <p:nvPr>
            <p:ph idx="2" type="sldImg"/>
          </p:nvPr>
        </p:nvSpPr>
        <p:spPr>
          <a:xfrm>
            <a:off x="1162050" y="679450"/>
            <a:ext cx="4533900" cy="3400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4" name="Google Shape;154;p10:notes"/>
          <p:cNvSpPr txBox="1"/>
          <p:nvPr>
            <p:ph idx="1" type="body"/>
          </p:nvPr>
        </p:nvSpPr>
        <p:spPr>
          <a:xfrm>
            <a:off x="914400" y="4306888"/>
            <a:ext cx="5029200" cy="4081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0:notes"/>
          <p:cNvSpPr txBox="1"/>
          <p:nvPr>
            <p:ph idx="12" type="sldNum"/>
          </p:nvPr>
        </p:nvSpPr>
        <p:spPr>
          <a:xfrm>
            <a:off x="3886200" y="8613775"/>
            <a:ext cx="2971800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/>
          <p:nvPr>
            <p:ph idx="2" type="sldImg"/>
          </p:nvPr>
        </p:nvSpPr>
        <p:spPr>
          <a:xfrm>
            <a:off x="1162050" y="679450"/>
            <a:ext cx="4533900" cy="3400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1" name="Google Shape;161;p11:notes"/>
          <p:cNvSpPr txBox="1"/>
          <p:nvPr>
            <p:ph idx="1" type="body"/>
          </p:nvPr>
        </p:nvSpPr>
        <p:spPr>
          <a:xfrm>
            <a:off x="914400" y="4306888"/>
            <a:ext cx="5029200" cy="4081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1:notes"/>
          <p:cNvSpPr txBox="1"/>
          <p:nvPr>
            <p:ph idx="12" type="sldNum"/>
          </p:nvPr>
        </p:nvSpPr>
        <p:spPr>
          <a:xfrm>
            <a:off x="3886200" y="8613775"/>
            <a:ext cx="2971800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:notes"/>
          <p:cNvSpPr/>
          <p:nvPr>
            <p:ph idx="2" type="sldImg"/>
          </p:nvPr>
        </p:nvSpPr>
        <p:spPr>
          <a:xfrm>
            <a:off x="1162050" y="679450"/>
            <a:ext cx="4533900" cy="3400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9" name="Google Shape;169;p12:notes"/>
          <p:cNvSpPr txBox="1"/>
          <p:nvPr>
            <p:ph idx="1" type="body"/>
          </p:nvPr>
        </p:nvSpPr>
        <p:spPr>
          <a:xfrm>
            <a:off x="914400" y="4306888"/>
            <a:ext cx="5029200" cy="4081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2:notes"/>
          <p:cNvSpPr txBox="1"/>
          <p:nvPr>
            <p:ph idx="12" type="sldNum"/>
          </p:nvPr>
        </p:nvSpPr>
        <p:spPr>
          <a:xfrm>
            <a:off x="3886200" y="8613775"/>
            <a:ext cx="2971800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:notes"/>
          <p:cNvSpPr/>
          <p:nvPr>
            <p:ph idx="2" type="sldImg"/>
          </p:nvPr>
        </p:nvSpPr>
        <p:spPr>
          <a:xfrm>
            <a:off x="1162050" y="679450"/>
            <a:ext cx="4533900" cy="3400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0" name="Google Shape;180;p13:notes"/>
          <p:cNvSpPr txBox="1"/>
          <p:nvPr>
            <p:ph idx="1" type="body"/>
          </p:nvPr>
        </p:nvSpPr>
        <p:spPr>
          <a:xfrm>
            <a:off x="914400" y="4306888"/>
            <a:ext cx="5029200" cy="4081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3:notes"/>
          <p:cNvSpPr txBox="1"/>
          <p:nvPr>
            <p:ph idx="12" type="sldNum"/>
          </p:nvPr>
        </p:nvSpPr>
        <p:spPr>
          <a:xfrm>
            <a:off x="3886200" y="8613775"/>
            <a:ext cx="2971800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:notes"/>
          <p:cNvSpPr/>
          <p:nvPr>
            <p:ph idx="2" type="sldImg"/>
          </p:nvPr>
        </p:nvSpPr>
        <p:spPr>
          <a:xfrm>
            <a:off x="1162050" y="679450"/>
            <a:ext cx="4533900" cy="3400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1" name="Google Shape;191;p14:notes"/>
          <p:cNvSpPr txBox="1"/>
          <p:nvPr>
            <p:ph idx="1" type="body"/>
          </p:nvPr>
        </p:nvSpPr>
        <p:spPr>
          <a:xfrm>
            <a:off x="914400" y="4306888"/>
            <a:ext cx="5029200" cy="4081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4:notes"/>
          <p:cNvSpPr txBox="1"/>
          <p:nvPr>
            <p:ph idx="12" type="sldNum"/>
          </p:nvPr>
        </p:nvSpPr>
        <p:spPr>
          <a:xfrm>
            <a:off x="3886200" y="8613775"/>
            <a:ext cx="2971800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:notes"/>
          <p:cNvSpPr/>
          <p:nvPr>
            <p:ph idx="2" type="sldImg"/>
          </p:nvPr>
        </p:nvSpPr>
        <p:spPr>
          <a:xfrm>
            <a:off x="1162050" y="679450"/>
            <a:ext cx="4533900" cy="3400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0" name="Google Shape;200;p15:notes"/>
          <p:cNvSpPr txBox="1"/>
          <p:nvPr>
            <p:ph idx="1" type="body"/>
          </p:nvPr>
        </p:nvSpPr>
        <p:spPr>
          <a:xfrm>
            <a:off x="914400" y="4306888"/>
            <a:ext cx="5029200" cy="4081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5:notes"/>
          <p:cNvSpPr txBox="1"/>
          <p:nvPr>
            <p:ph idx="12" type="sldNum"/>
          </p:nvPr>
        </p:nvSpPr>
        <p:spPr>
          <a:xfrm>
            <a:off x="3886200" y="8613775"/>
            <a:ext cx="2971800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:notes"/>
          <p:cNvSpPr/>
          <p:nvPr>
            <p:ph idx="2" type="sldImg"/>
          </p:nvPr>
        </p:nvSpPr>
        <p:spPr>
          <a:xfrm>
            <a:off x="1162050" y="679450"/>
            <a:ext cx="4533900" cy="3400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0" name="Google Shape;210;p16:notes"/>
          <p:cNvSpPr txBox="1"/>
          <p:nvPr>
            <p:ph idx="1" type="body"/>
          </p:nvPr>
        </p:nvSpPr>
        <p:spPr>
          <a:xfrm>
            <a:off x="914400" y="4306888"/>
            <a:ext cx="5029200" cy="4081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6:notes"/>
          <p:cNvSpPr txBox="1"/>
          <p:nvPr>
            <p:ph idx="12" type="sldNum"/>
          </p:nvPr>
        </p:nvSpPr>
        <p:spPr>
          <a:xfrm>
            <a:off x="3886200" y="8613775"/>
            <a:ext cx="2971800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/>
          <p:nvPr>
            <p:ph idx="2" type="sldImg"/>
          </p:nvPr>
        </p:nvSpPr>
        <p:spPr>
          <a:xfrm>
            <a:off x="1162050" y="679450"/>
            <a:ext cx="4533900" cy="3400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914400" y="4306888"/>
            <a:ext cx="5029200" cy="4081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 txBox="1"/>
          <p:nvPr>
            <p:ph idx="12" type="sldNum"/>
          </p:nvPr>
        </p:nvSpPr>
        <p:spPr>
          <a:xfrm>
            <a:off x="3886200" y="8613775"/>
            <a:ext cx="2971800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62050" y="679450"/>
            <a:ext cx="4533900" cy="3400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914400" y="4306888"/>
            <a:ext cx="5029200" cy="4081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 txBox="1"/>
          <p:nvPr>
            <p:ph idx="12" type="sldNum"/>
          </p:nvPr>
        </p:nvSpPr>
        <p:spPr>
          <a:xfrm>
            <a:off x="3886200" y="8613775"/>
            <a:ext cx="2971800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62050" y="679450"/>
            <a:ext cx="4533900" cy="3400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914400" y="4306888"/>
            <a:ext cx="5029200" cy="4081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 txBox="1"/>
          <p:nvPr>
            <p:ph idx="12" type="sldNum"/>
          </p:nvPr>
        </p:nvSpPr>
        <p:spPr>
          <a:xfrm>
            <a:off x="3886200" y="8613775"/>
            <a:ext cx="2971800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/>
          <p:nvPr>
            <p:ph idx="2" type="sldImg"/>
          </p:nvPr>
        </p:nvSpPr>
        <p:spPr>
          <a:xfrm>
            <a:off x="1162050" y="679450"/>
            <a:ext cx="4533900" cy="3400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914400" y="4306888"/>
            <a:ext cx="5029200" cy="4081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 txBox="1"/>
          <p:nvPr>
            <p:ph idx="12" type="sldNum"/>
          </p:nvPr>
        </p:nvSpPr>
        <p:spPr>
          <a:xfrm>
            <a:off x="3886200" y="8613775"/>
            <a:ext cx="2971800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/>
          <p:nvPr>
            <p:ph idx="2" type="sldImg"/>
          </p:nvPr>
        </p:nvSpPr>
        <p:spPr>
          <a:xfrm>
            <a:off x="1162050" y="679450"/>
            <a:ext cx="4533900" cy="3400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914400" y="4306888"/>
            <a:ext cx="5029200" cy="4081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 txBox="1"/>
          <p:nvPr>
            <p:ph idx="12" type="sldNum"/>
          </p:nvPr>
        </p:nvSpPr>
        <p:spPr>
          <a:xfrm>
            <a:off x="3886200" y="8613775"/>
            <a:ext cx="2971800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/>
          <p:nvPr>
            <p:ph idx="2" type="sldImg"/>
          </p:nvPr>
        </p:nvSpPr>
        <p:spPr>
          <a:xfrm>
            <a:off x="1162050" y="679450"/>
            <a:ext cx="4533900" cy="3400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914400" y="4306888"/>
            <a:ext cx="5029200" cy="4081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 txBox="1"/>
          <p:nvPr>
            <p:ph idx="12" type="sldNum"/>
          </p:nvPr>
        </p:nvSpPr>
        <p:spPr>
          <a:xfrm>
            <a:off x="3886200" y="8613775"/>
            <a:ext cx="2971800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/>
          <p:nvPr>
            <p:ph idx="2" type="sldImg"/>
          </p:nvPr>
        </p:nvSpPr>
        <p:spPr>
          <a:xfrm>
            <a:off x="1162050" y="679450"/>
            <a:ext cx="4533900" cy="3400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914400" y="4306888"/>
            <a:ext cx="5029200" cy="4081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8:notes"/>
          <p:cNvSpPr txBox="1"/>
          <p:nvPr>
            <p:ph idx="12" type="sldNum"/>
          </p:nvPr>
        </p:nvSpPr>
        <p:spPr>
          <a:xfrm>
            <a:off x="3886200" y="8613775"/>
            <a:ext cx="2971800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/>
          <p:nvPr>
            <p:ph idx="2" type="sldImg"/>
          </p:nvPr>
        </p:nvSpPr>
        <p:spPr>
          <a:xfrm>
            <a:off x="1162050" y="679450"/>
            <a:ext cx="4533900" cy="3400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7" name="Google Shape;147;p9:notes"/>
          <p:cNvSpPr txBox="1"/>
          <p:nvPr>
            <p:ph idx="1" type="body"/>
          </p:nvPr>
        </p:nvSpPr>
        <p:spPr>
          <a:xfrm>
            <a:off x="914400" y="4306888"/>
            <a:ext cx="5029200" cy="4081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9:notes"/>
          <p:cNvSpPr txBox="1"/>
          <p:nvPr>
            <p:ph idx="12" type="sldNum"/>
          </p:nvPr>
        </p:nvSpPr>
        <p:spPr>
          <a:xfrm>
            <a:off x="3886200" y="8613775"/>
            <a:ext cx="2971800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2000"/>
              </a:spcBef>
              <a:spcAft>
                <a:spcPts val="0"/>
              </a:spcAft>
              <a:buClr>
                <a:srgbClr val="003399"/>
              </a:buClr>
              <a:buSzPts val="2000"/>
              <a:buFont typeface="Arial"/>
              <a:buNone/>
              <a:defRPr/>
            </a:lvl1pPr>
            <a:lvl2pPr lvl="1" algn="ctr">
              <a:spcBef>
                <a:spcPts val="360"/>
              </a:spcBef>
              <a:spcAft>
                <a:spcPts val="0"/>
              </a:spcAft>
              <a:buClr>
                <a:srgbClr val="0066CC"/>
              </a:buClr>
              <a:buSzPts val="1800"/>
              <a:buFont typeface="Arial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0" type="dt"/>
          </p:nvPr>
        </p:nvSpPr>
        <p:spPr>
          <a:xfrm>
            <a:off x="76200" y="6553200"/>
            <a:ext cx="3048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1" type="ftr"/>
          </p:nvPr>
        </p:nvSpPr>
        <p:spPr>
          <a:xfrm>
            <a:off x="3733800" y="6553200"/>
            <a:ext cx="1600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2" type="sldNum"/>
          </p:nvPr>
        </p:nvSpPr>
        <p:spPr>
          <a:xfrm>
            <a:off x="7315200" y="6553200"/>
            <a:ext cx="1752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Fall 2017               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7"/>
          <p:cNvSpPr txBox="1"/>
          <p:nvPr>
            <p:ph type="title"/>
          </p:nvPr>
        </p:nvSpPr>
        <p:spPr>
          <a:xfrm>
            <a:off x="1143000" y="0"/>
            <a:ext cx="7315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" type="body"/>
          </p:nvPr>
        </p:nvSpPr>
        <p:spPr>
          <a:xfrm rot="5400000">
            <a:off x="1905000" y="-609600"/>
            <a:ext cx="5334000" cy="86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800"/>
              </a:spcBef>
              <a:spcAft>
                <a:spcPts val="0"/>
              </a:spcAft>
              <a:buClr>
                <a:srgbClr val="003399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66CC"/>
              </a:buClr>
              <a:buSzPts val="1800"/>
              <a:buChar char="–"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0" type="dt"/>
          </p:nvPr>
        </p:nvSpPr>
        <p:spPr>
          <a:xfrm>
            <a:off x="76200" y="6553200"/>
            <a:ext cx="3048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1" type="ftr"/>
          </p:nvPr>
        </p:nvSpPr>
        <p:spPr>
          <a:xfrm>
            <a:off x="3733800" y="6553200"/>
            <a:ext cx="1600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7"/>
          <p:cNvSpPr txBox="1"/>
          <p:nvPr>
            <p:ph idx="12" type="sldNum"/>
          </p:nvPr>
        </p:nvSpPr>
        <p:spPr>
          <a:xfrm>
            <a:off x="7315200" y="6553200"/>
            <a:ext cx="1752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Fall 2008               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8"/>
          <p:cNvSpPr txBox="1"/>
          <p:nvPr>
            <p:ph type="title"/>
          </p:nvPr>
        </p:nvSpPr>
        <p:spPr>
          <a:xfrm rot="5400000">
            <a:off x="4629150" y="2114550"/>
            <a:ext cx="6400800" cy="21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8"/>
          <p:cNvSpPr txBox="1"/>
          <p:nvPr>
            <p:ph idx="1" type="body"/>
          </p:nvPr>
        </p:nvSpPr>
        <p:spPr>
          <a:xfrm rot="5400000">
            <a:off x="209550" y="19050"/>
            <a:ext cx="6400800" cy="6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800"/>
              </a:spcBef>
              <a:spcAft>
                <a:spcPts val="0"/>
              </a:spcAft>
              <a:buClr>
                <a:srgbClr val="003399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66CC"/>
              </a:buClr>
              <a:buSzPts val="1800"/>
              <a:buChar char="–"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8"/>
          <p:cNvSpPr txBox="1"/>
          <p:nvPr>
            <p:ph idx="10" type="dt"/>
          </p:nvPr>
        </p:nvSpPr>
        <p:spPr>
          <a:xfrm>
            <a:off x="76200" y="6553200"/>
            <a:ext cx="3048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8"/>
          <p:cNvSpPr txBox="1"/>
          <p:nvPr>
            <p:ph idx="11" type="ftr"/>
          </p:nvPr>
        </p:nvSpPr>
        <p:spPr>
          <a:xfrm>
            <a:off x="3733800" y="6553200"/>
            <a:ext cx="1600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8"/>
          <p:cNvSpPr txBox="1"/>
          <p:nvPr>
            <p:ph idx="12" type="sldNum"/>
          </p:nvPr>
        </p:nvSpPr>
        <p:spPr>
          <a:xfrm>
            <a:off x="7315200" y="6553200"/>
            <a:ext cx="1752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Fall 2008               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9"/>
          <p:cNvSpPr txBox="1"/>
          <p:nvPr>
            <p:ph type="title"/>
          </p:nvPr>
        </p:nvSpPr>
        <p:spPr>
          <a:xfrm>
            <a:off x="1143000" y="0"/>
            <a:ext cx="7315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" type="body"/>
          </p:nvPr>
        </p:nvSpPr>
        <p:spPr>
          <a:xfrm>
            <a:off x="228600" y="1066800"/>
            <a:ext cx="8686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800"/>
              </a:spcBef>
              <a:spcAft>
                <a:spcPts val="0"/>
              </a:spcAft>
              <a:buClr>
                <a:srgbClr val="003399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66CC"/>
              </a:buClr>
              <a:buSzPts val="1800"/>
              <a:buChar char="–"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0" type="dt"/>
          </p:nvPr>
        </p:nvSpPr>
        <p:spPr>
          <a:xfrm>
            <a:off x="76200" y="6553200"/>
            <a:ext cx="3048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1" type="ftr"/>
          </p:nvPr>
        </p:nvSpPr>
        <p:spPr>
          <a:xfrm>
            <a:off x="3733800" y="6553200"/>
            <a:ext cx="1600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2" type="sldNum"/>
          </p:nvPr>
        </p:nvSpPr>
        <p:spPr>
          <a:xfrm>
            <a:off x="7315200" y="6553200"/>
            <a:ext cx="1752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Fall 2017              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000"/>
              </a:spcBef>
              <a:spcAft>
                <a:spcPts val="0"/>
              </a:spcAft>
              <a:buClr>
                <a:srgbClr val="003399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0066CC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  <a:defRPr sz="16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4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400"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400"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400"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400"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400"/>
            </a:lvl9pPr>
          </a:lstStyle>
          <a:p/>
        </p:txBody>
      </p:sp>
      <p:sp>
        <p:nvSpPr>
          <p:cNvPr id="33" name="Google Shape;33;p20"/>
          <p:cNvSpPr txBox="1"/>
          <p:nvPr>
            <p:ph idx="10" type="dt"/>
          </p:nvPr>
        </p:nvSpPr>
        <p:spPr>
          <a:xfrm>
            <a:off x="76200" y="6553200"/>
            <a:ext cx="3048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1" type="ftr"/>
          </p:nvPr>
        </p:nvSpPr>
        <p:spPr>
          <a:xfrm>
            <a:off x="3733800" y="6553200"/>
            <a:ext cx="1600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2" type="sldNum"/>
          </p:nvPr>
        </p:nvSpPr>
        <p:spPr>
          <a:xfrm>
            <a:off x="7315200" y="6553200"/>
            <a:ext cx="1752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Fall 2008               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/>
          <p:nvPr>
            <p:ph type="title"/>
          </p:nvPr>
        </p:nvSpPr>
        <p:spPr>
          <a:xfrm>
            <a:off x="1143000" y="0"/>
            <a:ext cx="7315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" type="body"/>
          </p:nvPr>
        </p:nvSpPr>
        <p:spPr>
          <a:xfrm>
            <a:off x="228600" y="1066800"/>
            <a:ext cx="42672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2800"/>
              </a:spcBef>
              <a:spcAft>
                <a:spcPts val="0"/>
              </a:spcAft>
              <a:buClr>
                <a:srgbClr val="003399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0066CC"/>
              </a:buClr>
              <a:buSzPts val="2400"/>
              <a:buFont typeface="Arial"/>
              <a:buChar char="–"/>
              <a:defRPr sz="24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Google Shape;39;p21"/>
          <p:cNvSpPr txBox="1"/>
          <p:nvPr>
            <p:ph idx="2" type="body"/>
          </p:nvPr>
        </p:nvSpPr>
        <p:spPr>
          <a:xfrm>
            <a:off x="4648200" y="1066800"/>
            <a:ext cx="42672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2800"/>
              </a:spcBef>
              <a:spcAft>
                <a:spcPts val="0"/>
              </a:spcAft>
              <a:buClr>
                <a:srgbClr val="003399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0066CC"/>
              </a:buClr>
              <a:buSzPts val="2400"/>
              <a:buFont typeface="Arial"/>
              <a:buChar char="–"/>
              <a:defRPr sz="24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21"/>
          <p:cNvSpPr txBox="1"/>
          <p:nvPr>
            <p:ph idx="10" type="dt"/>
          </p:nvPr>
        </p:nvSpPr>
        <p:spPr>
          <a:xfrm>
            <a:off x="76200" y="6553200"/>
            <a:ext cx="3048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idx="11" type="ftr"/>
          </p:nvPr>
        </p:nvSpPr>
        <p:spPr>
          <a:xfrm>
            <a:off x="3733800" y="6553200"/>
            <a:ext cx="1600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2" type="sldNum"/>
          </p:nvPr>
        </p:nvSpPr>
        <p:spPr>
          <a:xfrm>
            <a:off x="7315200" y="6553200"/>
            <a:ext cx="1752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Fall 2008               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400"/>
              </a:spcBef>
              <a:spcAft>
                <a:spcPts val="0"/>
              </a:spcAft>
              <a:buClr>
                <a:srgbClr val="003399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b="1" sz="18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  <a:defRPr b="1" sz="16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  <a:defRPr b="1" sz="1600"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  <a:defRPr b="1" sz="1600"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  <a:defRPr b="1" sz="1600"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  <a:defRPr b="1" sz="1600"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  <a:defRPr b="1" sz="1600"/>
            </a:lvl9pPr>
          </a:lstStyle>
          <a:p/>
        </p:txBody>
      </p:sp>
      <p:sp>
        <p:nvSpPr>
          <p:cNvPr id="46" name="Google Shape;46;p2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2400"/>
              </a:spcBef>
              <a:spcAft>
                <a:spcPts val="0"/>
              </a:spcAft>
              <a:buClr>
                <a:srgbClr val="003399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Arial"/>
              <a:buChar char="–"/>
              <a:defRPr sz="20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47" name="Google Shape;47;p2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400"/>
              </a:spcBef>
              <a:spcAft>
                <a:spcPts val="0"/>
              </a:spcAft>
              <a:buClr>
                <a:srgbClr val="003399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b="1" sz="18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  <a:defRPr b="1" sz="16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  <a:defRPr b="1" sz="1600"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  <a:defRPr b="1" sz="1600"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  <a:defRPr b="1" sz="1600"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  <a:defRPr b="1" sz="1600"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  <a:defRPr b="1" sz="1600"/>
            </a:lvl9pPr>
          </a:lstStyle>
          <a:p/>
        </p:txBody>
      </p:sp>
      <p:sp>
        <p:nvSpPr>
          <p:cNvPr id="48" name="Google Shape;48;p2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2400"/>
              </a:spcBef>
              <a:spcAft>
                <a:spcPts val="0"/>
              </a:spcAft>
              <a:buClr>
                <a:srgbClr val="003399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Arial"/>
              <a:buChar char="–"/>
              <a:defRPr sz="20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49" name="Google Shape;49;p22"/>
          <p:cNvSpPr txBox="1"/>
          <p:nvPr>
            <p:ph idx="10" type="dt"/>
          </p:nvPr>
        </p:nvSpPr>
        <p:spPr>
          <a:xfrm>
            <a:off x="76200" y="6553200"/>
            <a:ext cx="3048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2"/>
          <p:cNvSpPr txBox="1"/>
          <p:nvPr>
            <p:ph idx="11" type="ftr"/>
          </p:nvPr>
        </p:nvSpPr>
        <p:spPr>
          <a:xfrm>
            <a:off x="3733800" y="6553200"/>
            <a:ext cx="1600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2" type="sldNum"/>
          </p:nvPr>
        </p:nvSpPr>
        <p:spPr>
          <a:xfrm>
            <a:off x="7315200" y="6553200"/>
            <a:ext cx="1752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Fall 2008               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3"/>
          <p:cNvSpPr txBox="1"/>
          <p:nvPr>
            <p:ph type="title"/>
          </p:nvPr>
        </p:nvSpPr>
        <p:spPr>
          <a:xfrm>
            <a:off x="1143000" y="0"/>
            <a:ext cx="7315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3"/>
          <p:cNvSpPr txBox="1"/>
          <p:nvPr>
            <p:ph idx="10" type="dt"/>
          </p:nvPr>
        </p:nvSpPr>
        <p:spPr>
          <a:xfrm>
            <a:off x="76200" y="6553200"/>
            <a:ext cx="3048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3"/>
          <p:cNvSpPr txBox="1"/>
          <p:nvPr>
            <p:ph idx="11" type="ftr"/>
          </p:nvPr>
        </p:nvSpPr>
        <p:spPr>
          <a:xfrm>
            <a:off x="3733800" y="6553200"/>
            <a:ext cx="1600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2" type="sldNum"/>
          </p:nvPr>
        </p:nvSpPr>
        <p:spPr>
          <a:xfrm>
            <a:off x="7315200" y="6553200"/>
            <a:ext cx="1752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Fall 2017               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4"/>
          <p:cNvSpPr txBox="1"/>
          <p:nvPr>
            <p:ph idx="10" type="dt"/>
          </p:nvPr>
        </p:nvSpPr>
        <p:spPr>
          <a:xfrm>
            <a:off x="76200" y="6553200"/>
            <a:ext cx="3048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1" type="ftr"/>
          </p:nvPr>
        </p:nvSpPr>
        <p:spPr>
          <a:xfrm>
            <a:off x="3733800" y="6553200"/>
            <a:ext cx="1600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2" type="sldNum"/>
          </p:nvPr>
        </p:nvSpPr>
        <p:spPr>
          <a:xfrm>
            <a:off x="7315200" y="6553200"/>
            <a:ext cx="1752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Fall 2017               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3200"/>
              </a:spcBef>
              <a:spcAft>
                <a:spcPts val="0"/>
              </a:spcAft>
              <a:buClr>
                <a:srgbClr val="003399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0066CC"/>
              </a:buClr>
              <a:buSzPts val="2800"/>
              <a:buFont typeface="Arial"/>
              <a:buChar char="–"/>
              <a:defRPr sz="28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/>
        </p:txBody>
      </p:sp>
      <p:sp>
        <p:nvSpPr>
          <p:cNvPr id="64" name="Google Shape;64;p2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400"/>
              </a:spcBef>
              <a:spcAft>
                <a:spcPts val="0"/>
              </a:spcAft>
              <a:buClr>
                <a:srgbClr val="003399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0066CC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  <a:defRPr sz="10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  <a:defRPr sz="9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  <a:defRPr sz="900"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  <a:defRPr sz="900"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  <a:defRPr sz="900"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  <a:defRPr sz="900"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  <a:defRPr sz="900"/>
            </a:lvl9pPr>
          </a:lstStyle>
          <a:p/>
        </p:txBody>
      </p:sp>
      <p:sp>
        <p:nvSpPr>
          <p:cNvPr id="65" name="Google Shape;65;p25"/>
          <p:cNvSpPr txBox="1"/>
          <p:nvPr>
            <p:ph idx="10" type="dt"/>
          </p:nvPr>
        </p:nvSpPr>
        <p:spPr>
          <a:xfrm>
            <a:off x="76200" y="6553200"/>
            <a:ext cx="3048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1" type="ftr"/>
          </p:nvPr>
        </p:nvSpPr>
        <p:spPr>
          <a:xfrm>
            <a:off x="3733800" y="6553200"/>
            <a:ext cx="1600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7315200" y="6553200"/>
            <a:ext cx="1752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Fall 2008               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2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400"/>
              </a:spcBef>
              <a:spcAft>
                <a:spcPts val="0"/>
              </a:spcAft>
              <a:buClr>
                <a:srgbClr val="003399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0066CC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  <a:defRPr sz="10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  <a:defRPr sz="9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  <a:defRPr sz="900"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  <a:defRPr sz="900"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  <a:defRPr sz="900"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  <a:defRPr sz="900"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  <a:defRPr sz="900"/>
            </a:lvl9pPr>
          </a:lstStyle>
          <a:p/>
        </p:txBody>
      </p:sp>
      <p:sp>
        <p:nvSpPr>
          <p:cNvPr id="72" name="Google Shape;72;p26"/>
          <p:cNvSpPr txBox="1"/>
          <p:nvPr>
            <p:ph idx="10" type="dt"/>
          </p:nvPr>
        </p:nvSpPr>
        <p:spPr>
          <a:xfrm>
            <a:off x="76200" y="6553200"/>
            <a:ext cx="3048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1" type="ftr"/>
          </p:nvPr>
        </p:nvSpPr>
        <p:spPr>
          <a:xfrm>
            <a:off x="3733800" y="6553200"/>
            <a:ext cx="1600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6"/>
          <p:cNvSpPr txBox="1"/>
          <p:nvPr>
            <p:ph idx="12" type="sldNum"/>
          </p:nvPr>
        </p:nvSpPr>
        <p:spPr>
          <a:xfrm>
            <a:off x="7315200" y="6553200"/>
            <a:ext cx="1752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Fall 2008               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1143000" y="0"/>
            <a:ext cx="7315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228600" y="1066800"/>
            <a:ext cx="8686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spcBef>
                <a:spcPts val="2000"/>
              </a:spcBef>
              <a:spcAft>
                <a:spcPts val="0"/>
              </a:spcAft>
              <a:buClr>
                <a:srgbClr val="003399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0066CC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0" type="dt"/>
          </p:nvPr>
        </p:nvSpPr>
        <p:spPr>
          <a:xfrm>
            <a:off x="76200" y="6553200"/>
            <a:ext cx="3048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3733800" y="6553200"/>
            <a:ext cx="1600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7315200" y="6553200"/>
            <a:ext cx="1752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Fall 2017               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17"/>
          <p:cNvCxnSpPr/>
          <p:nvPr/>
        </p:nvCxnSpPr>
        <p:spPr>
          <a:xfrm>
            <a:off x="228600" y="990600"/>
            <a:ext cx="8686800" cy="0"/>
          </a:xfrm>
          <a:prstGeom prst="straightConnector1">
            <a:avLst/>
          </a:prstGeom>
          <a:noFill/>
          <a:ln cap="flat" cmpd="tri" w="76200">
            <a:solidFill>
              <a:srgbClr val="DDD8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17"/>
          <p:cNvSpPr txBox="1"/>
          <p:nvPr/>
        </p:nvSpPr>
        <p:spPr>
          <a:xfrm>
            <a:off x="990600" y="381000"/>
            <a:ext cx="1219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7" name="Google Shape;17;p17"/>
          <p:cNvCxnSpPr/>
          <p:nvPr/>
        </p:nvCxnSpPr>
        <p:spPr>
          <a:xfrm>
            <a:off x="152400" y="6477000"/>
            <a:ext cx="8839200" cy="0"/>
          </a:xfrm>
          <a:prstGeom prst="straightConnector1">
            <a:avLst/>
          </a:prstGeom>
          <a:noFill/>
          <a:ln cap="flat" cmpd="dbl" w="38100">
            <a:solidFill>
              <a:srgbClr val="DDD8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AVR Interfacing</a:t>
            </a:r>
            <a:br>
              <a:rPr lang="en-US"/>
            </a:br>
            <a:r>
              <a:rPr lang="en-US"/>
              <a:t> </a:t>
            </a:r>
            <a:br>
              <a:rPr lang="en-US"/>
            </a:br>
            <a:r>
              <a:rPr lang="en-US"/>
              <a:t>IO Ports</a:t>
            </a:r>
            <a:endParaRPr i="1" sz="2800"/>
          </a:p>
        </p:txBody>
      </p:sp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"/>
          <p:cNvSpPr txBox="1"/>
          <p:nvPr>
            <p:ph type="title"/>
          </p:nvPr>
        </p:nvSpPr>
        <p:spPr>
          <a:xfrm>
            <a:off x="1143000" y="0"/>
            <a:ext cx="7315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I/O Ports Programming</a:t>
            </a:r>
            <a:endParaRPr/>
          </a:p>
        </p:txBody>
      </p:sp>
      <p:pic>
        <p:nvPicPr>
          <p:cNvPr id="158" name="Google Shape;15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1571655"/>
            <a:ext cx="5133975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/>
          <p:cNvSpPr txBox="1"/>
          <p:nvPr>
            <p:ph type="title"/>
          </p:nvPr>
        </p:nvSpPr>
        <p:spPr>
          <a:xfrm>
            <a:off x="1143000" y="0"/>
            <a:ext cx="7315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I/O Ports Programming</a:t>
            </a:r>
            <a:endParaRPr/>
          </a:p>
        </p:txBody>
      </p:sp>
      <p:sp>
        <p:nvSpPr>
          <p:cNvPr id="165" name="Google Shape;165;p11"/>
          <p:cNvSpPr/>
          <p:nvPr/>
        </p:nvSpPr>
        <p:spPr>
          <a:xfrm>
            <a:off x="609600" y="1219200"/>
            <a:ext cx="45720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I/O Port applications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I/O Port applications 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1"/>
          <p:cNvSpPr/>
          <p:nvPr/>
        </p:nvSpPr>
        <p:spPr>
          <a:xfrm>
            <a:off x="762000" y="1828800"/>
            <a:ext cx="6934200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72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rgbClr val="000072"/>
                </a:solidFill>
                <a:latin typeface="Arial"/>
                <a:ea typeface="Arial"/>
                <a:cs typeface="Arial"/>
                <a:sym typeface="Arial"/>
              </a:rPr>
              <a:t>As Output</a:t>
            </a:r>
            <a:br>
              <a:rPr b="1" lang="en-US" sz="1800">
                <a:solidFill>
                  <a:srgbClr val="00007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rgbClr val="000072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LED and 7-Segemnt</a:t>
            </a:r>
            <a:b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rgbClr val="000072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LCD display</a:t>
            </a:r>
            <a:b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rgbClr val="000072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Motors.</a:t>
            </a:r>
            <a:b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rgbClr val="000072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Buzzer.</a:t>
            </a:r>
            <a:b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rgbClr val="000072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Signal to another µC.</a:t>
            </a:r>
            <a:b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rgbClr val="000072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to PC through PC Serial Port.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72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rgbClr val="000072"/>
                </a:solidFill>
                <a:latin typeface="Arial"/>
                <a:ea typeface="Arial"/>
                <a:cs typeface="Arial"/>
                <a:sym typeface="Arial"/>
              </a:rPr>
              <a:t>As Input</a:t>
            </a:r>
            <a:br>
              <a:rPr b="1" lang="en-US" sz="1800">
                <a:solidFill>
                  <a:srgbClr val="00007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rgbClr val="000072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Switches(push button, keypad etc.)</a:t>
            </a:r>
            <a:b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rgbClr val="000072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Analog/Digital sensors.</a:t>
            </a:r>
            <a:b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rgbClr val="000072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Signal from another µC.</a:t>
            </a:r>
            <a:b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rgbClr val="000072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from PC through PC Serial Port.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"/>
          <p:cNvSpPr txBox="1"/>
          <p:nvPr>
            <p:ph type="title"/>
          </p:nvPr>
        </p:nvSpPr>
        <p:spPr>
          <a:xfrm>
            <a:off x="1143000" y="0"/>
            <a:ext cx="7315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Interfacing with Switches and Leds</a:t>
            </a:r>
            <a:endParaRPr/>
          </a:p>
        </p:txBody>
      </p:sp>
      <p:sp>
        <p:nvSpPr>
          <p:cNvPr id="173" name="Google Shape;173;p12"/>
          <p:cNvSpPr/>
          <p:nvPr/>
        </p:nvSpPr>
        <p:spPr>
          <a:xfrm>
            <a:off x="609600" y="1219200"/>
            <a:ext cx="45720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I/O Port applications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LED</a:t>
            </a: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Configuration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2"/>
          <p:cNvSpPr/>
          <p:nvPr/>
        </p:nvSpPr>
        <p:spPr>
          <a:xfrm>
            <a:off x="1295400" y="2340351"/>
            <a:ext cx="4572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72"/>
                </a:solidFill>
                <a:latin typeface="Arial"/>
                <a:ea typeface="Arial"/>
                <a:cs typeface="Arial"/>
                <a:sym typeface="Arial"/>
              </a:rPr>
              <a:t>Negative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000">
                <a:solidFill>
                  <a:srgbClr val="000072"/>
                </a:solidFill>
                <a:latin typeface="Arial"/>
                <a:ea typeface="Arial"/>
                <a:cs typeface="Arial"/>
                <a:sym typeface="Arial"/>
              </a:rPr>
              <a:t>Logic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2"/>
          <p:cNvSpPr/>
          <p:nvPr/>
        </p:nvSpPr>
        <p:spPr>
          <a:xfrm>
            <a:off x="5216857" y="2340351"/>
            <a:ext cx="4572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72"/>
                </a:solidFill>
                <a:latin typeface="Arial"/>
                <a:ea typeface="Arial"/>
                <a:cs typeface="Arial"/>
                <a:sym typeface="Arial"/>
              </a:rPr>
              <a:t>Positive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000">
                <a:solidFill>
                  <a:srgbClr val="000072"/>
                </a:solidFill>
                <a:latin typeface="Arial"/>
                <a:ea typeface="Arial"/>
                <a:cs typeface="Arial"/>
                <a:sym typeface="Arial"/>
              </a:rPr>
              <a:t>Logic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3158038"/>
            <a:ext cx="2821675" cy="2175962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177" name="Google Shape;17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3000" y="3088702"/>
            <a:ext cx="2857500" cy="221932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"/>
          <p:cNvSpPr txBox="1"/>
          <p:nvPr>
            <p:ph type="title"/>
          </p:nvPr>
        </p:nvSpPr>
        <p:spPr>
          <a:xfrm>
            <a:off x="1143000" y="0"/>
            <a:ext cx="7315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Interfacing with Switches and Leds</a:t>
            </a:r>
            <a:endParaRPr/>
          </a:p>
        </p:txBody>
      </p:sp>
      <p:sp>
        <p:nvSpPr>
          <p:cNvPr id="184" name="Google Shape;184;p13"/>
          <p:cNvSpPr/>
          <p:nvPr/>
        </p:nvSpPr>
        <p:spPr>
          <a:xfrm>
            <a:off x="609600" y="1219200"/>
            <a:ext cx="45720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I/O Port applications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Switch</a:t>
            </a: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Configuration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3"/>
          <p:cNvSpPr/>
          <p:nvPr/>
        </p:nvSpPr>
        <p:spPr>
          <a:xfrm>
            <a:off x="1295400" y="2340351"/>
            <a:ext cx="4572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72"/>
                </a:solidFill>
                <a:latin typeface="Arial"/>
                <a:ea typeface="Arial"/>
                <a:cs typeface="Arial"/>
                <a:sym typeface="Arial"/>
              </a:rPr>
              <a:t>Pull Down Resistor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3"/>
          <p:cNvSpPr/>
          <p:nvPr/>
        </p:nvSpPr>
        <p:spPr>
          <a:xfrm>
            <a:off x="4800600" y="2340351"/>
            <a:ext cx="4572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72"/>
                </a:solidFill>
                <a:latin typeface="Arial"/>
                <a:ea typeface="Arial"/>
                <a:cs typeface="Arial"/>
                <a:sym typeface="Arial"/>
              </a:rPr>
              <a:t>Pull</a:t>
            </a:r>
            <a:r>
              <a:rPr b="1" lang="en-US" sz="1200">
                <a:solidFill>
                  <a:srgbClr val="00007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000">
                <a:solidFill>
                  <a:srgbClr val="000072"/>
                </a:solidFill>
                <a:latin typeface="Arial"/>
                <a:ea typeface="Arial"/>
                <a:cs typeface="Arial"/>
                <a:sym typeface="Arial"/>
              </a:rPr>
              <a:t>UP Resistor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1754" y="2895600"/>
            <a:ext cx="1866900" cy="269557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188" name="Google Shape;18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72062" y="2947987"/>
            <a:ext cx="1590675" cy="25908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"/>
          <p:cNvSpPr txBox="1"/>
          <p:nvPr>
            <p:ph type="title"/>
          </p:nvPr>
        </p:nvSpPr>
        <p:spPr>
          <a:xfrm>
            <a:off x="1143000" y="0"/>
            <a:ext cx="7315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Interfacing with Switches and Leds</a:t>
            </a:r>
            <a:endParaRPr/>
          </a:p>
        </p:txBody>
      </p:sp>
      <p:sp>
        <p:nvSpPr>
          <p:cNvPr id="195" name="Google Shape;195;p14"/>
          <p:cNvSpPr/>
          <p:nvPr/>
        </p:nvSpPr>
        <p:spPr>
          <a:xfrm>
            <a:off x="609600" y="1219200"/>
            <a:ext cx="45720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I/O Port applications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Switch de-bounce problem 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0" y="1961345"/>
            <a:ext cx="3886200" cy="1527841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197" name="Google Shape;197;p14"/>
          <p:cNvSpPr/>
          <p:nvPr/>
        </p:nvSpPr>
        <p:spPr>
          <a:xfrm>
            <a:off x="609600" y="3710434"/>
            <a:ext cx="830580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Could be handled using software or hardware.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It relies on the fact that bouncing takes a maximum period of 20-30 ms.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basic idea is to implement a delay after the first detected edge, during which no scanning for the switch is done. after the delay period is finished, scanning can proceed (Exercise 3).</a:t>
            </a:r>
            <a:endParaRPr/>
          </a:p>
          <a:p>
            <a:pPr indent="-571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"/>
          <p:cNvSpPr txBox="1"/>
          <p:nvPr>
            <p:ph type="title"/>
          </p:nvPr>
        </p:nvSpPr>
        <p:spPr>
          <a:xfrm>
            <a:off x="1143000" y="0"/>
            <a:ext cx="7315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Interfacing with 7-Segment</a:t>
            </a:r>
            <a:endParaRPr/>
          </a:p>
        </p:txBody>
      </p:sp>
      <p:pic>
        <p:nvPicPr>
          <p:cNvPr id="204" name="Google Shape;20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295400"/>
            <a:ext cx="2162175" cy="181927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205" name="Google Shape;20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9200" y="1296537"/>
            <a:ext cx="2852666" cy="1759978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206" name="Google Shape;206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8630" y="3276600"/>
            <a:ext cx="2847975" cy="26289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207" name="Google Shape;207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53000" y="3474350"/>
            <a:ext cx="2819400" cy="242887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"/>
          <p:cNvSpPr txBox="1"/>
          <p:nvPr>
            <p:ph type="title"/>
          </p:nvPr>
        </p:nvSpPr>
        <p:spPr>
          <a:xfrm>
            <a:off x="1143000" y="0"/>
            <a:ext cx="7315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Interfacing with 7-Segment</a:t>
            </a:r>
            <a:endParaRPr/>
          </a:p>
        </p:txBody>
      </p:sp>
      <p:pic>
        <p:nvPicPr>
          <p:cNvPr id="214" name="Google Shape;21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133600"/>
            <a:ext cx="4038600" cy="39624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215" name="Google Shape;215;p16"/>
          <p:cNvSpPr txBox="1"/>
          <p:nvPr/>
        </p:nvSpPr>
        <p:spPr>
          <a:xfrm>
            <a:off x="381000" y="1309300"/>
            <a:ext cx="814037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reduce the number of pins can be used to interface the 7 segment,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use decoder connected and follows;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29250" y="2081212"/>
            <a:ext cx="3028950" cy="40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type="title"/>
          </p:nvPr>
        </p:nvSpPr>
        <p:spPr>
          <a:xfrm>
            <a:off x="1143000" y="0"/>
            <a:ext cx="7315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Agenda</a:t>
            </a:r>
            <a:endParaRPr/>
          </a:p>
        </p:txBody>
      </p:sp>
      <p:sp>
        <p:nvSpPr>
          <p:cNvPr id="99" name="Google Shape;99;p2"/>
          <p:cNvSpPr/>
          <p:nvPr/>
        </p:nvSpPr>
        <p:spPr>
          <a:xfrm>
            <a:off x="685800" y="1447800"/>
            <a:ext cx="8305800" cy="4093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I/O Ports.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I/O Ports Programming.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Interfacing with Switches and Leds.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Interfacing with 7-Segment.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Interfacing with DC-Motor.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Interfacing with LCD.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Interfacing with Keypad.	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>
            <p:ph type="title"/>
          </p:nvPr>
        </p:nvSpPr>
        <p:spPr>
          <a:xfrm>
            <a:off x="1143000" y="0"/>
            <a:ext cx="7315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b="0" lang="en-US"/>
              <a:t>I/O Ports</a:t>
            </a:r>
            <a:r>
              <a:rPr lang="en-US"/>
              <a:t> </a:t>
            </a:r>
            <a:endParaRPr/>
          </a:p>
        </p:txBody>
      </p:sp>
      <p:sp>
        <p:nvSpPr>
          <p:cNvPr id="106" name="Google Shape;106;p3"/>
          <p:cNvSpPr/>
          <p:nvPr/>
        </p:nvSpPr>
        <p:spPr>
          <a:xfrm>
            <a:off x="304800" y="1371600"/>
            <a:ext cx="8991600" cy="501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ATmega328p has programmable I/O lines divided into: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ADC 7:6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PORTB(PB7….…..PB0)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PORTC(PC6….…..PC0)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PORTD(PD7……..PD0)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PORT is controlled by 3 registers: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DDRx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Data Direction Register to set the pin either output or input pin.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PORTx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Register to assign a value to the port (from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µC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interface).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PINx: 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Register where it holds the input value from interface.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Most pins in µC make more than one function (multiplexed functions)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>
            <p:ph type="title"/>
          </p:nvPr>
        </p:nvSpPr>
        <p:spPr>
          <a:xfrm>
            <a:off x="1143000" y="0"/>
            <a:ext cx="7315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b="0" lang="en-US"/>
              <a:t>I/O Ports</a:t>
            </a:r>
            <a:r>
              <a:rPr lang="en-US"/>
              <a:t> </a:t>
            </a:r>
            <a:endParaRPr/>
          </a:p>
        </p:txBody>
      </p:sp>
      <p:pic>
        <p:nvPicPr>
          <p:cNvPr id="113" name="Google Shape;11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1752600"/>
            <a:ext cx="4733925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/>
          <p:nvPr>
            <p:ph type="title"/>
          </p:nvPr>
        </p:nvSpPr>
        <p:spPr>
          <a:xfrm>
            <a:off x="1143000" y="0"/>
            <a:ext cx="7315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b="0" lang="en-US"/>
              <a:t>I/O Ports</a:t>
            </a:r>
            <a:r>
              <a:rPr lang="en-US"/>
              <a:t> </a:t>
            </a:r>
            <a:endParaRPr/>
          </a:p>
        </p:txBody>
      </p:sp>
      <p:pic>
        <p:nvPicPr>
          <p:cNvPr descr="A close-up of a computer chip&#10;&#10;Description automatically generated with low confidence" id="120" name="Google Shape;12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775" y="1066800"/>
            <a:ext cx="6860450" cy="53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5"/>
          <p:cNvSpPr txBox="1"/>
          <p:nvPr>
            <p:ph idx="10" type="dt"/>
          </p:nvPr>
        </p:nvSpPr>
        <p:spPr>
          <a:xfrm>
            <a:off x="76200" y="6553200"/>
            <a:ext cx="3048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EENG 514        Ch. 4: Sequential Circuits</a:t>
            </a:r>
            <a:endParaRPr/>
          </a:p>
        </p:txBody>
      </p:sp>
      <p:sp>
        <p:nvSpPr>
          <p:cNvPr id="122" name="Google Shape;122;p5"/>
          <p:cNvSpPr txBox="1"/>
          <p:nvPr>
            <p:ph idx="11" type="ftr"/>
          </p:nvPr>
        </p:nvSpPr>
        <p:spPr>
          <a:xfrm>
            <a:off x="3733800" y="6553200"/>
            <a:ext cx="1600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Dr. Abou-Auf</a:t>
            </a:r>
            <a:endParaRPr/>
          </a:p>
        </p:txBody>
      </p:sp>
      <p:sp>
        <p:nvSpPr>
          <p:cNvPr id="123" name="Google Shape;123;p5"/>
          <p:cNvSpPr txBox="1"/>
          <p:nvPr>
            <p:ph idx="12" type="sldNum"/>
          </p:nvPr>
        </p:nvSpPr>
        <p:spPr>
          <a:xfrm>
            <a:off x="7315200" y="6553200"/>
            <a:ext cx="1752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Fall 2017              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 txBox="1"/>
          <p:nvPr>
            <p:ph type="title"/>
          </p:nvPr>
        </p:nvSpPr>
        <p:spPr>
          <a:xfrm>
            <a:off x="1143000" y="0"/>
            <a:ext cx="7315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b="0" lang="en-US"/>
              <a:t>I/O Ports</a:t>
            </a:r>
            <a:r>
              <a:rPr lang="en-US"/>
              <a:t> </a:t>
            </a:r>
            <a:endParaRPr/>
          </a:p>
        </p:txBody>
      </p:sp>
      <p:pic>
        <p:nvPicPr>
          <p:cNvPr id="130" name="Google Shape;13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925" y="1328737"/>
            <a:ext cx="7296150" cy="420052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/>
          <p:nvPr>
            <p:ph type="title"/>
          </p:nvPr>
        </p:nvSpPr>
        <p:spPr>
          <a:xfrm>
            <a:off x="1143000" y="0"/>
            <a:ext cx="7315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I/O Ports Programming</a:t>
            </a:r>
            <a:endParaRPr/>
          </a:p>
        </p:txBody>
      </p:sp>
      <p:sp>
        <p:nvSpPr>
          <p:cNvPr id="137" name="Google Shape;137;p7"/>
          <p:cNvSpPr/>
          <p:nvPr/>
        </p:nvSpPr>
        <p:spPr>
          <a:xfrm>
            <a:off x="685800" y="1447800"/>
            <a:ext cx="8229600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decided which Port is input and which is output: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Configure the port direction use register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DDRX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🡪 for Output.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🡪 for Input.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Read(input case) : 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register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PINx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Write(output case) : 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register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PORTx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case you set any PIN as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activate the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internal pull up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resistor by setting the corresponding bit in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PORTX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register. 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/>
          <p:nvPr>
            <p:ph type="title"/>
          </p:nvPr>
        </p:nvSpPr>
        <p:spPr>
          <a:xfrm>
            <a:off x="1143000" y="0"/>
            <a:ext cx="7315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I/O Ports Programming</a:t>
            </a:r>
            <a:endParaRPr/>
          </a:p>
        </p:txBody>
      </p:sp>
      <p:sp>
        <p:nvSpPr>
          <p:cNvPr id="144" name="Google Shape;144;p8"/>
          <p:cNvSpPr/>
          <p:nvPr/>
        </p:nvSpPr>
        <p:spPr>
          <a:xfrm>
            <a:off x="76200" y="1295400"/>
            <a:ext cx="9067800" cy="44319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74" l="-604" r="0" t="-68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 txBox="1"/>
          <p:nvPr>
            <p:ph type="title"/>
          </p:nvPr>
        </p:nvSpPr>
        <p:spPr>
          <a:xfrm>
            <a:off x="1143000" y="0"/>
            <a:ext cx="7315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I/O Ports Programming</a:t>
            </a:r>
            <a:endParaRPr/>
          </a:p>
        </p:txBody>
      </p:sp>
      <p:sp>
        <p:nvSpPr>
          <p:cNvPr id="151" name="Google Shape;151;p9"/>
          <p:cNvSpPr/>
          <p:nvPr/>
        </p:nvSpPr>
        <p:spPr>
          <a:xfrm>
            <a:off x="457200" y="1371600"/>
            <a:ext cx="9067800" cy="332405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282" l="-604" r="0" t="-91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notes">
  <a:themeElements>
    <a:clrScheme name="not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2005-04-15T08:10:26Z</dcterms:created>
  <dc:creator>Ahmed Abou-Auf</dc:creator>
</cp:coreProperties>
</file>