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6" r:id="rId1"/>
  </p:sldMasterIdLst>
  <p:notesMasterIdLst>
    <p:notesMasterId r:id="rId12"/>
  </p:notesMasterIdLst>
  <p:handoutMasterIdLst>
    <p:handoutMasterId r:id="rId13"/>
  </p:handoutMasterIdLst>
  <p:sldIdLst>
    <p:sldId id="256" r:id="rId2"/>
    <p:sldId id="441" r:id="rId3"/>
    <p:sldId id="442" r:id="rId4"/>
    <p:sldId id="443" r:id="rId5"/>
    <p:sldId id="444" r:id="rId6"/>
    <p:sldId id="445" r:id="rId7"/>
    <p:sldId id="446" r:id="rId8"/>
    <p:sldId id="447" r:id="rId9"/>
    <p:sldId id="448" r:id="rId10"/>
    <p:sldId id="449" r:id="rId11"/>
  </p:sldIdLst>
  <p:sldSz cx="9144000" cy="6858000" type="screen4x3"/>
  <p:notesSz cx="6858000" cy="9067800"/>
  <p:defaultTextStyle>
    <a:defPPr>
      <a:defRPr lang="en-US"/>
    </a:defPPr>
    <a:lvl1pPr algn="l" rtl="0" eaLnBrk="0" fontAlgn="base" hangingPunct="0">
      <a:spcBef>
        <a:spcPct val="0"/>
      </a:spcBef>
      <a:spcAft>
        <a:spcPct val="0"/>
      </a:spcAft>
      <a:defRPr sz="1200" kern="1200">
        <a:solidFill>
          <a:schemeClr val="tx1"/>
        </a:solidFill>
        <a:latin typeface="Arial" charset="0"/>
        <a:ea typeface="+mn-ea"/>
        <a:cs typeface="+mn-cs"/>
      </a:defRPr>
    </a:lvl1pPr>
    <a:lvl2pPr marL="457200" algn="l" rtl="0" eaLnBrk="0" fontAlgn="base" hangingPunct="0">
      <a:spcBef>
        <a:spcPct val="0"/>
      </a:spcBef>
      <a:spcAft>
        <a:spcPct val="0"/>
      </a:spcAft>
      <a:defRPr sz="1200" kern="1200">
        <a:solidFill>
          <a:schemeClr val="tx1"/>
        </a:solidFill>
        <a:latin typeface="Arial" charset="0"/>
        <a:ea typeface="+mn-ea"/>
        <a:cs typeface="+mn-cs"/>
      </a:defRPr>
    </a:lvl2pPr>
    <a:lvl3pPr marL="914400" algn="l" rtl="0" eaLnBrk="0" fontAlgn="base" hangingPunct="0">
      <a:spcBef>
        <a:spcPct val="0"/>
      </a:spcBef>
      <a:spcAft>
        <a:spcPct val="0"/>
      </a:spcAft>
      <a:defRPr sz="1200" kern="1200">
        <a:solidFill>
          <a:schemeClr val="tx1"/>
        </a:solidFill>
        <a:latin typeface="Arial" charset="0"/>
        <a:ea typeface="+mn-ea"/>
        <a:cs typeface="+mn-cs"/>
      </a:defRPr>
    </a:lvl3pPr>
    <a:lvl4pPr marL="1371600" algn="l" rtl="0" eaLnBrk="0" fontAlgn="base" hangingPunct="0">
      <a:spcBef>
        <a:spcPct val="0"/>
      </a:spcBef>
      <a:spcAft>
        <a:spcPct val="0"/>
      </a:spcAft>
      <a:defRPr sz="1200" kern="1200">
        <a:solidFill>
          <a:schemeClr val="tx1"/>
        </a:solidFill>
        <a:latin typeface="Arial" charset="0"/>
        <a:ea typeface="+mn-ea"/>
        <a:cs typeface="+mn-cs"/>
      </a:defRPr>
    </a:lvl4pPr>
    <a:lvl5pPr marL="1828800" algn="l" rtl="0" eaLnBrk="0" fontAlgn="base" hangingPunct="0">
      <a:spcBef>
        <a:spcPct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Arial" charset="0"/>
        <a:ea typeface="+mn-ea"/>
        <a:cs typeface="+mn-cs"/>
      </a:defRPr>
    </a:lvl6pPr>
    <a:lvl7pPr marL="2743200" algn="l" defTabSz="914400" rtl="0" eaLnBrk="1" latinLnBrk="0" hangingPunct="1">
      <a:defRPr sz="1200" kern="1200">
        <a:solidFill>
          <a:schemeClr val="tx1"/>
        </a:solidFill>
        <a:latin typeface="Arial" charset="0"/>
        <a:ea typeface="+mn-ea"/>
        <a:cs typeface="+mn-cs"/>
      </a:defRPr>
    </a:lvl7pPr>
    <a:lvl8pPr marL="3200400" algn="l" defTabSz="914400" rtl="0" eaLnBrk="1" latinLnBrk="0" hangingPunct="1">
      <a:defRPr sz="1200" kern="1200">
        <a:solidFill>
          <a:schemeClr val="tx1"/>
        </a:solidFill>
        <a:latin typeface="Arial" charset="0"/>
        <a:ea typeface="+mn-ea"/>
        <a:cs typeface="+mn-cs"/>
      </a:defRPr>
    </a:lvl8pPr>
    <a:lvl9pPr marL="3657600" algn="l" defTabSz="914400" rtl="0" eaLnBrk="1" latinLnBrk="0" hangingPunct="1">
      <a:defRPr sz="1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56">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a:srgbClr val="FF9999"/>
    <a:srgbClr val="FF99CC"/>
    <a:srgbClr val="3366FF"/>
    <a:srgbClr val="D27D00"/>
    <a:srgbClr val="F0EA00"/>
    <a:srgbClr val="DDD800"/>
    <a:srgbClr val="FFFF00"/>
    <a:srgbClr val="FFFF66"/>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19" autoAdjust="0"/>
    <p:restoredTop sz="95083" autoAdjust="0"/>
  </p:normalViewPr>
  <p:slideViewPr>
    <p:cSldViewPr>
      <p:cViewPr varScale="1">
        <p:scale>
          <a:sx n="81" d="100"/>
          <a:sy n="81" d="100"/>
        </p:scale>
        <p:origin x="706" y="72"/>
      </p:cViewPr>
      <p:guideLst>
        <p:guide orient="horz" pos="2160"/>
        <p:guide pos="2880"/>
      </p:guideLst>
    </p:cSldViewPr>
  </p:slideViewPr>
  <p:outlineViewPr>
    <p:cViewPr>
      <p:scale>
        <a:sx n="33" d="100"/>
        <a:sy n="33" d="100"/>
      </p:scale>
      <p:origin x="0" y="1195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886" y="-96"/>
      </p:cViewPr>
      <p:guideLst>
        <p:guide orient="horz" pos="2856"/>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55847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6594" name="Rectangle 2"/>
          <p:cNvSpPr>
            <a:spLocks noGrp="1" noChangeArrowheads="1"/>
          </p:cNvSpPr>
          <p:nvPr>
            <p:ph type="hdr" sz="quarter"/>
          </p:nvPr>
        </p:nvSpPr>
        <p:spPr bwMode="auto">
          <a:xfrm>
            <a:off x="0" y="0"/>
            <a:ext cx="2971800" cy="454025"/>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defRPr>
                <a:latin typeface="Times New Roman" pitchFamily="18" charset="0"/>
              </a:defRPr>
            </a:lvl1pPr>
          </a:lstStyle>
          <a:p>
            <a:endParaRPr lang="en-US"/>
          </a:p>
        </p:txBody>
      </p:sp>
      <p:sp>
        <p:nvSpPr>
          <p:cNvPr id="366595" name="Rectangle 3"/>
          <p:cNvSpPr>
            <a:spLocks noGrp="1" noChangeArrowheads="1"/>
          </p:cNvSpPr>
          <p:nvPr>
            <p:ph type="dt" idx="1"/>
          </p:nvPr>
        </p:nvSpPr>
        <p:spPr bwMode="auto">
          <a:xfrm>
            <a:off x="3886200" y="0"/>
            <a:ext cx="2971800" cy="454025"/>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defRPr>
                <a:latin typeface="Times New Roman" pitchFamily="18" charset="0"/>
              </a:defRPr>
            </a:lvl1pPr>
          </a:lstStyle>
          <a:p>
            <a:endParaRPr lang="en-US"/>
          </a:p>
        </p:txBody>
      </p:sp>
      <p:sp>
        <p:nvSpPr>
          <p:cNvPr id="366596" name="Rectangle 4"/>
          <p:cNvSpPr>
            <a:spLocks noGrp="1" noRot="1" noChangeAspect="1" noChangeArrowheads="1" noTextEdit="1"/>
          </p:cNvSpPr>
          <p:nvPr>
            <p:ph type="sldImg" idx="2"/>
          </p:nvPr>
        </p:nvSpPr>
        <p:spPr bwMode="auto">
          <a:xfrm>
            <a:off x="1162050" y="679450"/>
            <a:ext cx="4533900" cy="3400425"/>
          </a:xfrm>
          <a:prstGeom prst="rect">
            <a:avLst/>
          </a:prstGeom>
          <a:noFill/>
          <a:ln w="9525">
            <a:solidFill>
              <a:srgbClr val="000000"/>
            </a:solidFill>
            <a:miter lim="800000"/>
            <a:headEnd/>
            <a:tailEnd/>
          </a:ln>
          <a:effectLst/>
        </p:spPr>
      </p:sp>
      <p:sp>
        <p:nvSpPr>
          <p:cNvPr id="366597" name="Rectangle 5"/>
          <p:cNvSpPr>
            <a:spLocks noGrp="1" noChangeArrowheads="1"/>
          </p:cNvSpPr>
          <p:nvPr>
            <p:ph type="body" sz="quarter" idx="3"/>
          </p:nvPr>
        </p:nvSpPr>
        <p:spPr bwMode="auto">
          <a:xfrm>
            <a:off x="914400" y="4306888"/>
            <a:ext cx="5029200" cy="4081462"/>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0"/>
            <a:r>
              <a:rPr lang="en-US"/>
              <a:t>Second level</a:t>
            </a:r>
          </a:p>
          <a:p>
            <a:pPr lvl="0"/>
            <a:r>
              <a:rPr lang="en-US"/>
              <a:t>Third level</a:t>
            </a:r>
          </a:p>
          <a:p>
            <a:pPr lvl="0"/>
            <a:r>
              <a:rPr lang="en-US"/>
              <a:t>Fourth level</a:t>
            </a:r>
          </a:p>
          <a:p>
            <a:pPr lvl="0"/>
            <a:r>
              <a:rPr lang="en-US"/>
              <a:t>Fifth level</a:t>
            </a:r>
          </a:p>
        </p:txBody>
      </p:sp>
      <p:sp>
        <p:nvSpPr>
          <p:cNvPr id="366598" name="Rectangle 6"/>
          <p:cNvSpPr>
            <a:spLocks noGrp="1" noChangeArrowheads="1"/>
          </p:cNvSpPr>
          <p:nvPr>
            <p:ph type="ftr" sz="quarter" idx="4"/>
          </p:nvPr>
        </p:nvSpPr>
        <p:spPr bwMode="auto">
          <a:xfrm>
            <a:off x="0" y="8613775"/>
            <a:ext cx="2971800" cy="454025"/>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defRPr>
                <a:latin typeface="Times New Roman" pitchFamily="18" charset="0"/>
              </a:defRPr>
            </a:lvl1pPr>
          </a:lstStyle>
          <a:p>
            <a:endParaRPr lang="en-US"/>
          </a:p>
        </p:txBody>
      </p:sp>
      <p:sp>
        <p:nvSpPr>
          <p:cNvPr id="366599" name="Rectangle 7"/>
          <p:cNvSpPr>
            <a:spLocks noGrp="1" noChangeArrowheads="1"/>
          </p:cNvSpPr>
          <p:nvPr>
            <p:ph type="sldNum" sz="quarter" idx="5"/>
          </p:nvPr>
        </p:nvSpPr>
        <p:spPr bwMode="auto">
          <a:xfrm>
            <a:off x="3886200" y="8613775"/>
            <a:ext cx="2971800" cy="454025"/>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a:latin typeface="Times New Roman" pitchFamily="18" charset="0"/>
              </a:defRPr>
            </a:lvl1pPr>
          </a:lstStyle>
          <a:p>
            <a:fld id="{B971F334-4792-474A-B3EC-5F694BAD8119}" type="slidenum">
              <a:rPr lang="en-US"/>
              <a:pPr/>
              <a:t>‹#›</a:t>
            </a:fld>
            <a:endParaRPr lang="en-US"/>
          </a:p>
        </p:txBody>
      </p:sp>
    </p:spTree>
    <p:extLst>
      <p:ext uri="{BB962C8B-B14F-4D97-AF65-F5344CB8AC3E}">
        <p14:creationId xmlns:p14="http://schemas.microsoft.com/office/powerpoint/2010/main" val="30955134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EB5D5F-856D-40C0-9AA2-C857437A6DCC}" type="slidenum">
              <a:rPr lang="en-US"/>
              <a:pPr/>
              <a:t>1</a:t>
            </a:fld>
            <a:endParaRPr lang="en-US"/>
          </a:p>
        </p:txBody>
      </p:sp>
      <p:sp>
        <p:nvSpPr>
          <p:cNvPr id="1123330" name="Rectangle 2"/>
          <p:cNvSpPr>
            <a:spLocks noGrp="1" noRot="1" noChangeAspect="1" noChangeArrowheads="1" noTextEdit="1"/>
          </p:cNvSpPr>
          <p:nvPr>
            <p:ph type="sldImg"/>
          </p:nvPr>
        </p:nvSpPr>
        <p:spPr>
          <a:ln/>
        </p:spPr>
      </p:sp>
      <p:sp>
        <p:nvSpPr>
          <p:cNvPr id="112333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262250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71F334-4792-474A-B3EC-5F694BAD8119}" type="slidenum">
              <a:rPr lang="en-US" smtClean="0"/>
              <a:pPr/>
              <a:t>10</a:t>
            </a:fld>
            <a:endParaRPr lang="en-US"/>
          </a:p>
        </p:txBody>
      </p:sp>
    </p:spTree>
    <p:extLst>
      <p:ext uri="{BB962C8B-B14F-4D97-AF65-F5344CB8AC3E}">
        <p14:creationId xmlns:p14="http://schemas.microsoft.com/office/powerpoint/2010/main" val="3857788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71F334-4792-474A-B3EC-5F694BAD8119}" type="slidenum">
              <a:rPr lang="en-US" smtClean="0"/>
              <a:pPr/>
              <a:t>2</a:t>
            </a:fld>
            <a:endParaRPr lang="en-US"/>
          </a:p>
        </p:txBody>
      </p:sp>
    </p:spTree>
    <p:extLst>
      <p:ext uri="{BB962C8B-B14F-4D97-AF65-F5344CB8AC3E}">
        <p14:creationId xmlns:p14="http://schemas.microsoft.com/office/powerpoint/2010/main" val="3775656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71F334-4792-474A-B3EC-5F694BAD8119}" type="slidenum">
              <a:rPr lang="en-US" smtClean="0"/>
              <a:pPr/>
              <a:t>3</a:t>
            </a:fld>
            <a:endParaRPr lang="en-US"/>
          </a:p>
        </p:txBody>
      </p:sp>
    </p:spTree>
    <p:extLst>
      <p:ext uri="{BB962C8B-B14F-4D97-AF65-F5344CB8AC3E}">
        <p14:creationId xmlns:p14="http://schemas.microsoft.com/office/powerpoint/2010/main" val="163232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71F334-4792-474A-B3EC-5F694BAD8119}" type="slidenum">
              <a:rPr lang="en-US" smtClean="0"/>
              <a:pPr/>
              <a:t>4</a:t>
            </a:fld>
            <a:endParaRPr lang="en-US"/>
          </a:p>
        </p:txBody>
      </p:sp>
    </p:spTree>
    <p:extLst>
      <p:ext uri="{BB962C8B-B14F-4D97-AF65-F5344CB8AC3E}">
        <p14:creationId xmlns:p14="http://schemas.microsoft.com/office/powerpoint/2010/main" val="4207580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71F334-4792-474A-B3EC-5F694BAD8119}" type="slidenum">
              <a:rPr lang="en-US" smtClean="0"/>
              <a:pPr/>
              <a:t>5</a:t>
            </a:fld>
            <a:endParaRPr lang="en-US"/>
          </a:p>
        </p:txBody>
      </p:sp>
    </p:spTree>
    <p:extLst>
      <p:ext uri="{BB962C8B-B14F-4D97-AF65-F5344CB8AC3E}">
        <p14:creationId xmlns:p14="http://schemas.microsoft.com/office/powerpoint/2010/main" val="1044942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71F334-4792-474A-B3EC-5F694BAD8119}" type="slidenum">
              <a:rPr lang="en-US" smtClean="0"/>
              <a:pPr/>
              <a:t>6</a:t>
            </a:fld>
            <a:endParaRPr lang="en-US"/>
          </a:p>
        </p:txBody>
      </p:sp>
    </p:spTree>
    <p:extLst>
      <p:ext uri="{BB962C8B-B14F-4D97-AF65-F5344CB8AC3E}">
        <p14:creationId xmlns:p14="http://schemas.microsoft.com/office/powerpoint/2010/main" val="4206268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71F334-4792-474A-B3EC-5F694BAD8119}" type="slidenum">
              <a:rPr lang="en-US" smtClean="0"/>
              <a:pPr/>
              <a:t>7</a:t>
            </a:fld>
            <a:endParaRPr lang="en-US"/>
          </a:p>
        </p:txBody>
      </p:sp>
    </p:spTree>
    <p:extLst>
      <p:ext uri="{BB962C8B-B14F-4D97-AF65-F5344CB8AC3E}">
        <p14:creationId xmlns:p14="http://schemas.microsoft.com/office/powerpoint/2010/main" val="1331603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71F334-4792-474A-B3EC-5F694BAD8119}" type="slidenum">
              <a:rPr lang="en-US" smtClean="0"/>
              <a:pPr/>
              <a:t>8</a:t>
            </a:fld>
            <a:endParaRPr lang="en-US"/>
          </a:p>
        </p:txBody>
      </p:sp>
    </p:spTree>
    <p:extLst>
      <p:ext uri="{BB962C8B-B14F-4D97-AF65-F5344CB8AC3E}">
        <p14:creationId xmlns:p14="http://schemas.microsoft.com/office/powerpoint/2010/main" val="360916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71F334-4792-474A-B3EC-5F694BAD8119}" type="slidenum">
              <a:rPr lang="en-US" smtClean="0"/>
              <a:pPr/>
              <a:t>9</a:t>
            </a:fld>
            <a:endParaRPr lang="en-US"/>
          </a:p>
        </p:txBody>
      </p:sp>
    </p:spTree>
    <p:extLst>
      <p:ext uri="{BB962C8B-B14F-4D97-AF65-F5344CB8AC3E}">
        <p14:creationId xmlns:p14="http://schemas.microsoft.com/office/powerpoint/2010/main" val="4128067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r>
              <a:rPr lang="en-US" dirty="0"/>
              <a:t>EENG 514        Ch. 4: Sequential Circuits</a:t>
            </a:r>
          </a:p>
        </p:txBody>
      </p:sp>
      <p:sp>
        <p:nvSpPr>
          <p:cNvPr id="5" name="Footer Placeholder 4"/>
          <p:cNvSpPr>
            <a:spLocks noGrp="1"/>
          </p:cNvSpPr>
          <p:nvPr>
            <p:ph type="ftr" sz="quarter" idx="11"/>
          </p:nvPr>
        </p:nvSpPr>
        <p:spPr/>
        <p:txBody>
          <a:bodyPr/>
          <a:lstStyle>
            <a:lvl1pPr>
              <a:defRPr/>
            </a:lvl1pPr>
          </a:lstStyle>
          <a:p>
            <a:r>
              <a:rPr lang="en-US"/>
              <a:t>Dr. Abou-Auf</a:t>
            </a:r>
          </a:p>
        </p:txBody>
      </p:sp>
      <p:sp>
        <p:nvSpPr>
          <p:cNvPr id="6" name="Slide Number Placeholder 5"/>
          <p:cNvSpPr>
            <a:spLocks noGrp="1"/>
          </p:cNvSpPr>
          <p:nvPr>
            <p:ph type="sldNum" sz="quarter" idx="12"/>
          </p:nvPr>
        </p:nvSpPr>
        <p:spPr/>
        <p:txBody>
          <a:bodyPr/>
          <a:lstStyle>
            <a:lvl1pPr>
              <a:defRPr/>
            </a:lvl1pPr>
          </a:lstStyle>
          <a:p>
            <a:r>
              <a:rPr lang="en-US" dirty="0"/>
              <a:t> Fall 2017               Slide </a:t>
            </a:r>
            <a:fld id="{B742BF93-29A9-407A-ABC1-9FA7C6A109D2}"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r>
              <a:rPr lang="en-US" dirty="0"/>
              <a:t>EENG 514        Ch. 4: Sequential Circuits</a:t>
            </a:r>
          </a:p>
        </p:txBody>
      </p:sp>
      <p:sp>
        <p:nvSpPr>
          <p:cNvPr id="5" name="Footer Placeholder 4"/>
          <p:cNvSpPr>
            <a:spLocks noGrp="1"/>
          </p:cNvSpPr>
          <p:nvPr>
            <p:ph type="ftr" sz="quarter" idx="11"/>
          </p:nvPr>
        </p:nvSpPr>
        <p:spPr/>
        <p:txBody>
          <a:bodyPr/>
          <a:lstStyle>
            <a:lvl1pPr>
              <a:defRPr/>
            </a:lvl1pPr>
          </a:lstStyle>
          <a:p>
            <a:r>
              <a:rPr lang="en-US"/>
              <a:t>Dr. Abou-Auf</a:t>
            </a:r>
          </a:p>
        </p:txBody>
      </p:sp>
      <p:sp>
        <p:nvSpPr>
          <p:cNvPr id="6" name="Slide Number Placeholder 5"/>
          <p:cNvSpPr>
            <a:spLocks noGrp="1"/>
          </p:cNvSpPr>
          <p:nvPr>
            <p:ph type="sldNum" sz="quarter" idx="12"/>
          </p:nvPr>
        </p:nvSpPr>
        <p:spPr/>
        <p:txBody>
          <a:bodyPr/>
          <a:lstStyle>
            <a:lvl1pPr>
              <a:defRPr/>
            </a:lvl1pPr>
          </a:lstStyle>
          <a:p>
            <a:r>
              <a:rPr lang="en-US" dirty="0"/>
              <a:t> Fall 2008               Slide </a:t>
            </a:r>
            <a:fld id="{5B695662-6332-4658-8B52-732A71EFF1C8}"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0"/>
            <a:ext cx="217170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0"/>
            <a:ext cx="63627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r>
              <a:rPr lang="en-US" dirty="0"/>
              <a:t>EENG 514        Ch. 4: Sequential Circuits</a:t>
            </a:r>
          </a:p>
        </p:txBody>
      </p:sp>
      <p:sp>
        <p:nvSpPr>
          <p:cNvPr id="5" name="Footer Placeholder 4"/>
          <p:cNvSpPr>
            <a:spLocks noGrp="1"/>
          </p:cNvSpPr>
          <p:nvPr>
            <p:ph type="ftr" sz="quarter" idx="11"/>
          </p:nvPr>
        </p:nvSpPr>
        <p:spPr/>
        <p:txBody>
          <a:bodyPr/>
          <a:lstStyle>
            <a:lvl1pPr>
              <a:defRPr/>
            </a:lvl1pPr>
          </a:lstStyle>
          <a:p>
            <a:r>
              <a:rPr lang="en-US"/>
              <a:t>Dr. Abou-Auf</a:t>
            </a:r>
          </a:p>
        </p:txBody>
      </p:sp>
      <p:sp>
        <p:nvSpPr>
          <p:cNvPr id="6" name="Slide Number Placeholder 5"/>
          <p:cNvSpPr>
            <a:spLocks noGrp="1"/>
          </p:cNvSpPr>
          <p:nvPr>
            <p:ph type="sldNum" sz="quarter" idx="12"/>
          </p:nvPr>
        </p:nvSpPr>
        <p:spPr/>
        <p:txBody>
          <a:bodyPr/>
          <a:lstStyle>
            <a:lvl1pPr>
              <a:defRPr/>
            </a:lvl1pPr>
          </a:lstStyle>
          <a:p>
            <a:r>
              <a:rPr lang="en-US" dirty="0"/>
              <a:t> Fall 2008               Slide </a:t>
            </a:r>
            <a:fld id="{514DFDA8-3B29-4BF1-B53A-ED9A41538085}"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r>
              <a:rPr lang="en-US" dirty="0"/>
              <a:t>EENG 514        Ch. 4: Sequential Circuits</a:t>
            </a:r>
          </a:p>
        </p:txBody>
      </p:sp>
      <p:sp>
        <p:nvSpPr>
          <p:cNvPr id="5" name="Footer Placeholder 4"/>
          <p:cNvSpPr>
            <a:spLocks noGrp="1"/>
          </p:cNvSpPr>
          <p:nvPr>
            <p:ph type="ftr" sz="quarter" idx="11"/>
          </p:nvPr>
        </p:nvSpPr>
        <p:spPr/>
        <p:txBody>
          <a:bodyPr/>
          <a:lstStyle>
            <a:lvl1pPr>
              <a:defRPr/>
            </a:lvl1pPr>
          </a:lstStyle>
          <a:p>
            <a:r>
              <a:rPr lang="en-US"/>
              <a:t>Dr. Abou-Auf</a:t>
            </a:r>
          </a:p>
        </p:txBody>
      </p:sp>
      <p:sp>
        <p:nvSpPr>
          <p:cNvPr id="6" name="Slide Number Placeholder 5"/>
          <p:cNvSpPr>
            <a:spLocks noGrp="1"/>
          </p:cNvSpPr>
          <p:nvPr>
            <p:ph type="sldNum" sz="quarter" idx="12"/>
          </p:nvPr>
        </p:nvSpPr>
        <p:spPr/>
        <p:txBody>
          <a:bodyPr/>
          <a:lstStyle>
            <a:lvl1pPr>
              <a:defRPr/>
            </a:lvl1pPr>
          </a:lstStyle>
          <a:p>
            <a:r>
              <a:rPr lang="en-US" dirty="0"/>
              <a:t> Fall 2017              Slide </a:t>
            </a:r>
            <a:fld id="{5CC4C93E-4874-49C6-953F-4E43A5161E1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r>
              <a:rPr lang="en-US" dirty="0"/>
              <a:t>EENG 514        Ch. 4: Sequential Circuits</a:t>
            </a:r>
          </a:p>
        </p:txBody>
      </p:sp>
      <p:sp>
        <p:nvSpPr>
          <p:cNvPr id="5" name="Footer Placeholder 4"/>
          <p:cNvSpPr>
            <a:spLocks noGrp="1"/>
          </p:cNvSpPr>
          <p:nvPr>
            <p:ph type="ftr" sz="quarter" idx="11"/>
          </p:nvPr>
        </p:nvSpPr>
        <p:spPr/>
        <p:txBody>
          <a:bodyPr/>
          <a:lstStyle>
            <a:lvl1pPr>
              <a:defRPr/>
            </a:lvl1pPr>
          </a:lstStyle>
          <a:p>
            <a:r>
              <a:rPr lang="en-US"/>
              <a:t>Dr. Abou-Auf</a:t>
            </a:r>
          </a:p>
        </p:txBody>
      </p:sp>
      <p:sp>
        <p:nvSpPr>
          <p:cNvPr id="6" name="Slide Number Placeholder 5"/>
          <p:cNvSpPr>
            <a:spLocks noGrp="1"/>
          </p:cNvSpPr>
          <p:nvPr>
            <p:ph type="sldNum" sz="quarter" idx="12"/>
          </p:nvPr>
        </p:nvSpPr>
        <p:spPr/>
        <p:txBody>
          <a:bodyPr/>
          <a:lstStyle>
            <a:lvl1pPr>
              <a:defRPr/>
            </a:lvl1pPr>
          </a:lstStyle>
          <a:p>
            <a:r>
              <a:rPr lang="en-US" dirty="0"/>
              <a:t> Fall 2008               Slide </a:t>
            </a:r>
            <a:fld id="{0015E19A-8F60-4879-9299-E2215AE00B2B}"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066800"/>
            <a:ext cx="42672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2672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r>
              <a:rPr lang="en-US" dirty="0"/>
              <a:t>EENG 514        Ch. 4: Sequential Circuits</a:t>
            </a:r>
          </a:p>
        </p:txBody>
      </p:sp>
      <p:sp>
        <p:nvSpPr>
          <p:cNvPr id="6" name="Footer Placeholder 5"/>
          <p:cNvSpPr>
            <a:spLocks noGrp="1"/>
          </p:cNvSpPr>
          <p:nvPr>
            <p:ph type="ftr" sz="quarter" idx="11"/>
          </p:nvPr>
        </p:nvSpPr>
        <p:spPr/>
        <p:txBody>
          <a:bodyPr/>
          <a:lstStyle>
            <a:lvl1pPr>
              <a:defRPr/>
            </a:lvl1pPr>
          </a:lstStyle>
          <a:p>
            <a:r>
              <a:rPr lang="en-US"/>
              <a:t>Dr. Abou-Auf</a:t>
            </a:r>
          </a:p>
        </p:txBody>
      </p:sp>
      <p:sp>
        <p:nvSpPr>
          <p:cNvPr id="7" name="Slide Number Placeholder 6"/>
          <p:cNvSpPr>
            <a:spLocks noGrp="1"/>
          </p:cNvSpPr>
          <p:nvPr>
            <p:ph type="sldNum" sz="quarter" idx="12"/>
          </p:nvPr>
        </p:nvSpPr>
        <p:spPr/>
        <p:txBody>
          <a:bodyPr/>
          <a:lstStyle>
            <a:lvl1pPr>
              <a:defRPr/>
            </a:lvl1pPr>
          </a:lstStyle>
          <a:p>
            <a:r>
              <a:rPr lang="en-US" dirty="0"/>
              <a:t> Fall 2008               Slide </a:t>
            </a:r>
            <a:fld id="{EFE65D8E-73C5-47C9-B805-68FA5CD39AB2}"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r>
              <a:rPr lang="en-US" dirty="0"/>
              <a:t>EENG 514        Ch. 4: Sequential Circuits</a:t>
            </a:r>
          </a:p>
        </p:txBody>
      </p:sp>
      <p:sp>
        <p:nvSpPr>
          <p:cNvPr id="8" name="Footer Placeholder 7"/>
          <p:cNvSpPr>
            <a:spLocks noGrp="1"/>
          </p:cNvSpPr>
          <p:nvPr>
            <p:ph type="ftr" sz="quarter" idx="11"/>
          </p:nvPr>
        </p:nvSpPr>
        <p:spPr/>
        <p:txBody>
          <a:bodyPr/>
          <a:lstStyle>
            <a:lvl1pPr>
              <a:defRPr/>
            </a:lvl1pPr>
          </a:lstStyle>
          <a:p>
            <a:r>
              <a:rPr lang="en-US"/>
              <a:t>Dr. Abou-Auf</a:t>
            </a:r>
          </a:p>
        </p:txBody>
      </p:sp>
      <p:sp>
        <p:nvSpPr>
          <p:cNvPr id="9" name="Slide Number Placeholder 8"/>
          <p:cNvSpPr>
            <a:spLocks noGrp="1"/>
          </p:cNvSpPr>
          <p:nvPr>
            <p:ph type="sldNum" sz="quarter" idx="12"/>
          </p:nvPr>
        </p:nvSpPr>
        <p:spPr/>
        <p:txBody>
          <a:bodyPr/>
          <a:lstStyle>
            <a:lvl1pPr>
              <a:defRPr/>
            </a:lvl1pPr>
          </a:lstStyle>
          <a:p>
            <a:r>
              <a:rPr lang="en-US" dirty="0"/>
              <a:t> Fall 2008               Slide </a:t>
            </a:r>
            <a:fld id="{1BC224EA-C687-405C-A076-1692F4927118}"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lvl1pPr>
              <a:defRPr/>
            </a:lvl1pPr>
          </a:lstStyle>
          <a:p>
            <a:r>
              <a:rPr lang="en-US" dirty="0"/>
              <a:t>EENG 514        Ch. 4: Sequential Circuits</a:t>
            </a:r>
          </a:p>
        </p:txBody>
      </p:sp>
      <p:sp>
        <p:nvSpPr>
          <p:cNvPr id="4" name="Footer Placeholder 3"/>
          <p:cNvSpPr>
            <a:spLocks noGrp="1"/>
          </p:cNvSpPr>
          <p:nvPr>
            <p:ph type="ftr" sz="quarter" idx="11"/>
          </p:nvPr>
        </p:nvSpPr>
        <p:spPr/>
        <p:txBody>
          <a:bodyPr/>
          <a:lstStyle>
            <a:lvl1pPr>
              <a:defRPr/>
            </a:lvl1pPr>
          </a:lstStyle>
          <a:p>
            <a:r>
              <a:rPr lang="en-US"/>
              <a:t>Dr. Abou-Auf</a:t>
            </a:r>
          </a:p>
        </p:txBody>
      </p:sp>
      <p:sp>
        <p:nvSpPr>
          <p:cNvPr id="5" name="Slide Number Placeholder 4"/>
          <p:cNvSpPr>
            <a:spLocks noGrp="1"/>
          </p:cNvSpPr>
          <p:nvPr>
            <p:ph type="sldNum" sz="quarter" idx="12"/>
          </p:nvPr>
        </p:nvSpPr>
        <p:spPr/>
        <p:txBody>
          <a:bodyPr/>
          <a:lstStyle>
            <a:lvl1pPr>
              <a:defRPr/>
            </a:lvl1pPr>
          </a:lstStyle>
          <a:p>
            <a:r>
              <a:rPr lang="en-US" dirty="0"/>
              <a:t> Fall 2017               Slide </a:t>
            </a:r>
            <a:fld id="{A6155446-2E20-4AFF-8802-658844AC3B7D}"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dirty="0"/>
              <a:t>EENG 514        Ch. 4: Sequential Circuits</a:t>
            </a:r>
          </a:p>
        </p:txBody>
      </p:sp>
      <p:sp>
        <p:nvSpPr>
          <p:cNvPr id="3" name="Footer Placeholder 2"/>
          <p:cNvSpPr>
            <a:spLocks noGrp="1"/>
          </p:cNvSpPr>
          <p:nvPr>
            <p:ph type="ftr" sz="quarter" idx="11"/>
          </p:nvPr>
        </p:nvSpPr>
        <p:spPr/>
        <p:txBody>
          <a:bodyPr/>
          <a:lstStyle>
            <a:lvl1pPr>
              <a:defRPr/>
            </a:lvl1pPr>
          </a:lstStyle>
          <a:p>
            <a:r>
              <a:rPr lang="en-US"/>
              <a:t>Dr. Abou-Auf</a:t>
            </a:r>
          </a:p>
        </p:txBody>
      </p:sp>
      <p:sp>
        <p:nvSpPr>
          <p:cNvPr id="4" name="Slide Number Placeholder 3"/>
          <p:cNvSpPr>
            <a:spLocks noGrp="1"/>
          </p:cNvSpPr>
          <p:nvPr>
            <p:ph type="sldNum" sz="quarter" idx="12"/>
          </p:nvPr>
        </p:nvSpPr>
        <p:spPr/>
        <p:txBody>
          <a:bodyPr/>
          <a:lstStyle>
            <a:lvl1pPr>
              <a:defRPr/>
            </a:lvl1pPr>
          </a:lstStyle>
          <a:p>
            <a:r>
              <a:rPr lang="en-US" dirty="0"/>
              <a:t> Fall 2017               Slide </a:t>
            </a:r>
            <a:fld id="{8F94FE06-08FC-4434-9B30-42D0A5ECC4E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dirty="0"/>
              <a:t>EENG 514        Ch. 4: Sequential Circuits</a:t>
            </a:r>
          </a:p>
        </p:txBody>
      </p:sp>
      <p:sp>
        <p:nvSpPr>
          <p:cNvPr id="6" name="Footer Placeholder 5"/>
          <p:cNvSpPr>
            <a:spLocks noGrp="1"/>
          </p:cNvSpPr>
          <p:nvPr>
            <p:ph type="ftr" sz="quarter" idx="11"/>
          </p:nvPr>
        </p:nvSpPr>
        <p:spPr/>
        <p:txBody>
          <a:bodyPr/>
          <a:lstStyle>
            <a:lvl1pPr>
              <a:defRPr/>
            </a:lvl1pPr>
          </a:lstStyle>
          <a:p>
            <a:r>
              <a:rPr lang="en-US"/>
              <a:t>Dr. Abou-Auf</a:t>
            </a:r>
          </a:p>
        </p:txBody>
      </p:sp>
      <p:sp>
        <p:nvSpPr>
          <p:cNvPr id="7" name="Slide Number Placeholder 6"/>
          <p:cNvSpPr>
            <a:spLocks noGrp="1"/>
          </p:cNvSpPr>
          <p:nvPr>
            <p:ph type="sldNum" sz="quarter" idx="12"/>
          </p:nvPr>
        </p:nvSpPr>
        <p:spPr/>
        <p:txBody>
          <a:bodyPr/>
          <a:lstStyle>
            <a:lvl1pPr>
              <a:defRPr/>
            </a:lvl1pPr>
          </a:lstStyle>
          <a:p>
            <a:r>
              <a:rPr lang="en-US" dirty="0"/>
              <a:t> Fall 2008               Slide </a:t>
            </a:r>
            <a:fld id="{323AEB4C-4816-491A-9933-1AA579826D7F}"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dirty="0"/>
              <a:t>EENG 514        Ch. 4: Sequential Circuits</a:t>
            </a:r>
          </a:p>
        </p:txBody>
      </p:sp>
      <p:sp>
        <p:nvSpPr>
          <p:cNvPr id="6" name="Footer Placeholder 5"/>
          <p:cNvSpPr>
            <a:spLocks noGrp="1"/>
          </p:cNvSpPr>
          <p:nvPr>
            <p:ph type="ftr" sz="quarter" idx="11"/>
          </p:nvPr>
        </p:nvSpPr>
        <p:spPr/>
        <p:txBody>
          <a:bodyPr/>
          <a:lstStyle>
            <a:lvl1pPr>
              <a:defRPr/>
            </a:lvl1pPr>
          </a:lstStyle>
          <a:p>
            <a:r>
              <a:rPr lang="en-US"/>
              <a:t>Dr. Abou-Auf</a:t>
            </a:r>
          </a:p>
        </p:txBody>
      </p:sp>
      <p:sp>
        <p:nvSpPr>
          <p:cNvPr id="7" name="Slide Number Placeholder 6"/>
          <p:cNvSpPr>
            <a:spLocks noGrp="1"/>
          </p:cNvSpPr>
          <p:nvPr>
            <p:ph type="sldNum" sz="quarter" idx="12"/>
          </p:nvPr>
        </p:nvSpPr>
        <p:spPr/>
        <p:txBody>
          <a:bodyPr/>
          <a:lstStyle>
            <a:lvl1pPr>
              <a:defRPr/>
            </a:lvl1pPr>
          </a:lstStyle>
          <a:p>
            <a:r>
              <a:rPr lang="en-US" dirty="0"/>
              <a:t> Fall 2008               Slide </a:t>
            </a:r>
            <a:fld id="{313961AC-A2B9-46B1-805C-3A03D250B2C4}"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882" name="Rectangle 2"/>
          <p:cNvSpPr>
            <a:spLocks noGrp="1" noChangeArrowheads="1"/>
          </p:cNvSpPr>
          <p:nvPr>
            <p:ph type="title"/>
          </p:nvPr>
        </p:nvSpPr>
        <p:spPr bwMode="auto">
          <a:xfrm>
            <a:off x="1143000" y="0"/>
            <a:ext cx="7315200" cy="990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890883" name="Rectangle 3"/>
          <p:cNvSpPr>
            <a:spLocks noGrp="1" noChangeArrowheads="1"/>
          </p:cNvSpPr>
          <p:nvPr>
            <p:ph type="body" idx="1"/>
          </p:nvPr>
        </p:nvSpPr>
        <p:spPr bwMode="auto">
          <a:xfrm>
            <a:off x="228600" y="1066800"/>
            <a:ext cx="8686800" cy="533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4"/>
            <a:r>
              <a:rPr lang="en-US"/>
              <a:t>	</a:t>
            </a:r>
          </a:p>
        </p:txBody>
      </p:sp>
      <p:sp>
        <p:nvSpPr>
          <p:cNvPr id="890884" name="Rectangle 4"/>
          <p:cNvSpPr>
            <a:spLocks noGrp="1" noChangeArrowheads="1"/>
          </p:cNvSpPr>
          <p:nvPr>
            <p:ph type="dt" sz="half" idx="2"/>
          </p:nvPr>
        </p:nvSpPr>
        <p:spPr bwMode="auto">
          <a:xfrm>
            <a:off x="76200" y="6553200"/>
            <a:ext cx="3048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defRPr>
            </a:lvl1pPr>
          </a:lstStyle>
          <a:p>
            <a:r>
              <a:rPr lang="en-US" dirty="0"/>
              <a:t>EENG 514        Ch. 4: Sequential Circuits</a:t>
            </a:r>
          </a:p>
        </p:txBody>
      </p:sp>
      <p:sp>
        <p:nvSpPr>
          <p:cNvPr id="890885" name="Rectangle 5"/>
          <p:cNvSpPr>
            <a:spLocks noGrp="1" noChangeArrowheads="1"/>
          </p:cNvSpPr>
          <p:nvPr>
            <p:ph type="ftr" sz="quarter" idx="3"/>
          </p:nvPr>
        </p:nvSpPr>
        <p:spPr bwMode="auto">
          <a:xfrm>
            <a:off x="3733800" y="6553200"/>
            <a:ext cx="16002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Times New Roman" pitchFamily="18" charset="0"/>
              </a:defRPr>
            </a:lvl1pPr>
          </a:lstStyle>
          <a:p>
            <a:r>
              <a:rPr lang="en-US"/>
              <a:t>Dr. Abou-Auf</a:t>
            </a:r>
          </a:p>
        </p:txBody>
      </p:sp>
      <p:sp>
        <p:nvSpPr>
          <p:cNvPr id="890886" name="Rectangle 6"/>
          <p:cNvSpPr>
            <a:spLocks noGrp="1" noChangeArrowheads="1"/>
          </p:cNvSpPr>
          <p:nvPr>
            <p:ph type="sldNum" sz="quarter" idx="4"/>
          </p:nvPr>
        </p:nvSpPr>
        <p:spPr bwMode="auto">
          <a:xfrm>
            <a:off x="7315200" y="6553200"/>
            <a:ext cx="1752600" cy="30480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Times New Roman" pitchFamily="18" charset="0"/>
              </a:defRPr>
            </a:lvl1pPr>
          </a:lstStyle>
          <a:p>
            <a:r>
              <a:rPr lang="en-US" dirty="0"/>
              <a:t> Fall 2017               Slide </a:t>
            </a:r>
            <a:fld id="{F65A8E95-87C3-43BA-BA2A-65D52D3568FE}" type="slidenum">
              <a:rPr lang="en-US" smtClean="0"/>
              <a:pPr/>
              <a:t>‹#›</a:t>
            </a:fld>
            <a:endParaRPr lang="en-US" dirty="0"/>
          </a:p>
        </p:txBody>
      </p:sp>
      <p:sp>
        <p:nvSpPr>
          <p:cNvPr id="890887" name="Line 7"/>
          <p:cNvSpPr>
            <a:spLocks noChangeShapeType="1"/>
          </p:cNvSpPr>
          <p:nvPr/>
        </p:nvSpPr>
        <p:spPr bwMode="auto">
          <a:xfrm flipV="1">
            <a:off x="228600" y="990600"/>
            <a:ext cx="8686800" cy="0"/>
          </a:xfrm>
          <a:prstGeom prst="line">
            <a:avLst/>
          </a:prstGeom>
          <a:noFill/>
          <a:ln w="76200" cmpd="tri">
            <a:solidFill>
              <a:srgbClr val="DDD800"/>
            </a:solidFill>
            <a:round/>
            <a:headEnd type="none" w="sm" len="sm"/>
            <a:tailEnd type="none" w="sm" len="sm"/>
          </a:ln>
          <a:effectLst/>
        </p:spPr>
        <p:txBody>
          <a:bodyPr wrap="none" anchor="ctr"/>
          <a:lstStyle/>
          <a:p>
            <a:endParaRPr lang="en-US"/>
          </a:p>
        </p:txBody>
      </p:sp>
      <p:sp>
        <p:nvSpPr>
          <p:cNvPr id="890888" name="Text Box 8"/>
          <p:cNvSpPr txBox="1">
            <a:spLocks noChangeArrowheads="1"/>
          </p:cNvSpPr>
          <p:nvPr/>
        </p:nvSpPr>
        <p:spPr bwMode="auto">
          <a:xfrm>
            <a:off x="990600" y="381000"/>
            <a:ext cx="1219200" cy="336550"/>
          </a:xfrm>
          <a:prstGeom prst="rect">
            <a:avLst/>
          </a:prstGeom>
          <a:noFill/>
          <a:ln w="12700">
            <a:noFill/>
            <a:miter lim="800000"/>
            <a:headEnd type="none" w="sm" len="sm"/>
            <a:tailEnd type="none" w="sm" len="sm"/>
          </a:ln>
          <a:effectLst/>
        </p:spPr>
        <p:txBody>
          <a:bodyPr>
            <a:spAutoFit/>
          </a:bodyPr>
          <a:lstStyle/>
          <a:p>
            <a:pPr>
              <a:spcBef>
                <a:spcPct val="50000"/>
              </a:spcBef>
            </a:pPr>
            <a:endParaRPr lang="en-US" sz="1600">
              <a:latin typeface="Verdana" pitchFamily="34" charset="0"/>
            </a:endParaRPr>
          </a:p>
        </p:txBody>
      </p:sp>
      <p:sp>
        <p:nvSpPr>
          <p:cNvPr id="890889" name="Line 9"/>
          <p:cNvSpPr>
            <a:spLocks noChangeShapeType="1"/>
          </p:cNvSpPr>
          <p:nvPr/>
        </p:nvSpPr>
        <p:spPr bwMode="auto">
          <a:xfrm>
            <a:off x="152400" y="6477000"/>
            <a:ext cx="8839200" cy="0"/>
          </a:xfrm>
          <a:prstGeom prst="line">
            <a:avLst/>
          </a:prstGeom>
          <a:noFill/>
          <a:ln w="38100" cmpd="dbl">
            <a:solidFill>
              <a:srgbClr val="DDD800"/>
            </a:solidFill>
            <a:round/>
            <a:headEnd type="none" w="sm" len="sm"/>
            <a:tailEnd type="none" w="sm" len="sm"/>
          </a:ln>
          <a:effec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hdr="0"/>
  <p:txStyles>
    <p:titleStyle>
      <a:lvl1pPr algn="ctr" rtl="0" eaLnBrk="0" fontAlgn="base" hangingPunct="0">
        <a:spcBef>
          <a:spcPct val="0"/>
        </a:spcBef>
        <a:spcAft>
          <a:spcPct val="0"/>
        </a:spcAft>
        <a:defRPr sz="2400" b="1">
          <a:solidFill>
            <a:srgbClr val="FF3300"/>
          </a:solidFill>
          <a:latin typeface="+mj-lt"/>
          <a:ea typeface="+mj-ea"/>
          <a:cs typeface="+mj-cs"/>
        </a:defRPr>
      </a:lvl1pPr>
      <a:lvl2pPr algn="ctr" rtl="0" eaLnBrk="0" fontAlgn="base" hangingPunct="0">
        <a:spcBef>
          <a:spcPct val="0"/>
        </a:spcBef>
        <a:spcAft>
          <a:spcPct val="0"/>
        </a:spcAft>
        <a:defRPr sz="2400" b="1">
          <a:solidFill>
            <a:srgbClr val="FF3300"/>
          </a:solidFill>
          <a:latin typeface="Arial" charset="0"/>
        </a:defRPr>
      </a:lvl2pPr>
      <a:lvl3pPr algn="ctr" rtl="0" eaLnBrk="0" fontAlgn="base" hangingPunct="0">
        <a:spcBef>
          <a:spcPct val="0"/>
        </a:spcBef>
        <a:spcAft>
          <a:spcPct val="0"/>
        </a:spcAft>
        <a:defRPr sz="2400" b="1">
          <a:solidFill>
            <a:srgbClr val="FF3300"/>
          </a:solidFill>
          <a:latin typeface="Arial" charset="0"/>
        </a:defRPr>
      </a:lvl3pPr>
      <a:lvl4pPr algn="ctr" rtl="0" eaLnBrk="0" fontAlgn="base" hangingPunct="0">
        <a:spcBef>
          <a:spcPct val="0"/>
        </a:spcBef>
        <a:spcAft>
          <a:spcPct val="0"/>
        </a:spcAft>
        <a:defRPr sz="2400" b="1">
          <a:solidFill>
            <a:srgbClr val="FF3300"/>
          </a:solidFill>
          <a:latin typeface="Arial" charset="0"/>
        </a:defRPr>
      </a:lvl4pPr>
      <a:lvl5pPr algn="ctr" rtl="0" eaLnBrk="0" fontAlgn="base" hangingPunct="0">
        <a:spcBef>
          <a:spcPct val="0"/>
        </a:spcBef>
        <a:spcAft>
          <a:spcPct val="0"/>
        </a:spcAft>
        <a:defRPr sz="2400" b="1">
          <a:solidFill>
            <a:srgbClr val="FF3300"/>
          </a:solidFill>
          <a:latin typeface="Arial" charset="0"/>
        </a:defRPr>
      </a:lvl5pPr>
      <a:lvl6pPr marL="457200" algn="ctr" rtl="0" eaLnBrk="0" fontAlgn="base" hangingPunct="0">
        <a:spcBef>
          <a:spcPct val="0"/>
        </a:spcBef>
        <a:spcAft>
          <a:spcPct val="0"/>
        </a:spcAft>
        <a:defRPr sz="2400" b="1">
          <a:solidFill>
            <a:srgbClr val="FF3300"/>
          </a:solidFill>
          <a:latin typeface="Arial" charset="0"/>
        </a:defRPr>
      </a:lvl6pPr>
      <a:lvl7pPr marL="914400" algn="ctr" rtl="0" eaLnBrk="0" fontAlgn="base" hangingPunct="0">
        <a:spcBef>
          <a:spcPct val="0"/>
        </a:spcBef>
        <a:spcAft>
          <a:spcPct val="0"/>
        </a:spcAft>
        <a:defRPr sz="2400" b="1">
          <a:solidFill>
            <a:srgbClr val="FF3300"/>
          </a:solidFill>
          <a:latin typeface="Arial" charset="0"/>
        </a:defRPr>
      </a:lvl7pPr>
      <a:lvl8pPr marL="1371600" algn="ctr" rtl="0" eaLnBrk="0" fontAlgn="base" hangingPunct="0">
        <a:spcBef>
          <a:spcPct val="0"/>
        </a:spcBef>
        <a:spcAft>
          <a:spcPct val="0"/>
        </a:spcAft>
        <a:defRPr sz="2400" b="1">
          <a:solidFill>
            <a:srgbClr val="FF3300"/>
          </a:solidFill>
          <a:latin typeface="Arial" charset="0"/>
        </a:defRPr>
      </a:lvl8pPr>
      <a:lvl9pPr marL="1828800" algn="ctr" rtl="0" eaLnBrk="0" fontAlgn="base" hangingPunct="0">
        <a:spcBef>
          <a:spcPct val="0"/>
        </a:spcBef>
        <a:spcAft>
          <a:spcPct val="0"/>
        </a:spcAft>
        <a:defRPr sz="2400" b="1">
          <a:solidFill>
            <a:srgbClr val="FF3300"/>
          </a:solidFill>
          <a:latin typeface="Arial" charset="0"/>
        </a:defRPr>
      </a:lvl9pPr>
    </p:titleStyle>
    <p:bodyStyle>
      <a:lvl1pPr marL="342900" indent="-342900" algn="l" rtl="0" eaLnBrk="0" fontAlgn="base" hangingPunct="0">
        <a:spcBef>
          <a:spcPct val="100000"/>
        </a:spcBef>
        <a:spcAft>
          <a:spcPct val="0"/>
        </a:spcAft>
        <a:buChar char="•"/>
        <a:defRPr sz="2000" b="1">
          <a:solidFill>
            <a:srgbClr val="003399"/>
          </a:solidFill>
          <a:latin typeface="+mn-lt"/>
          <a:ea typeface="+mn-ea"/>
          <a:cs typeface="+mn-cs"/>
        </a:defRPr>
      </a:lvl1pPr>
      <a:lvl2pPr marL="742950" indent="-285750" algn="l" rtl="0" eaLnBrk="0" fontAlgn="base" hangingPunct="0">
        <a:spcBef>
          <a:spcPct val="20000"/>
        </a:spcBef>
        <a:spcAft>
          <a:spcPct val="0"/>
        </a:spcAft>
        <a:buChar char="–"/>
        <a:defRPr>
          <a:solidFill>
            <a:srgbClr val="0066CC"/>
          </a:solidFill>
          <a:latin typeface="+mn-lt"/>
        </a:defRPr>
      </a:lvl2pPr>
      <a:lvl3pPr marL="1143000" indent="-228600" algn="l" rtl="0" eaLnBrk="0" fontAlgn="base" hangingPunct="0">
        <a:spcBef>
          <a:spcPct val="0"/>
        </a:spcBef>
        <a:spcAft>
          <a:spcPct val="0"/>
        </a:spcAft>
        <a:defRPr sz="1400">
          <a:solidFill>
            <a:schemeClr val="tx1"/>
          </a:solidFill>
          <a:latin typeface="Courier New" pitchFamily="49" charset="0"/>
          <a:cs typeface="Courier New" pitchFamily="49" charset="0"/>
        </a:defRPr>
      </a:lvl3pPr>
      <a:lvl4pPr marL="1600200" indent="-228600" algn="l" rtl="0" eaLnBrk="0" fontAlgn="base" hangingPunct="0">
        <a:spcBef>
          <a:spcPct val="0"/>
        </a:spcBef>
        <a:spcAft>
          <a:spcPct val="0"/>
        </a:spcAft>
        <a:defRPr sz="1400">
          <a:solidFill>
            <a:schemeClr val="tx1"/>
          </a:solidFill>
          <a:latin typeface="Courier New" pitchFamily="49" charset="0"/>
          <a:cs typeface="Courier New" pitchFamily="49" charset="0"/>
        </a:defRPr>
      </a:lvl4pPr>
      <a:lvl5pPr marL="2057400" indent="-228600" algn="l" rtl="0" eaLnBrk="0" fontAlgn="base" hangingPunct="0">
        <a:spcBef>
          <a:spcPct val="0"/>
        </a:spcBef>
        <a:spcAft>
          <a:spcPct val="0"/>
        </a:spcAft>
        <a:defRPr sz="1400">
          <a:solidFill>
            <a:schemeClr val="tx1"/>
          </a:solidFill>
          <a:latin typeface="Courier New" pitchFamily="49" charset="0"/>
          <a:cs typeface="Courier New" pitchFamily="49" charset="0"/>
        </a:defRPr>
      </a:lvl5pPr>
      <a:lvl6pPr marL="2514600" indent="-228600" algn="l" rtl="0" eaLnBrk="0" fontAlgn="base" hangingPunct="0">
        <a:spcBef>
          <a:spcPct val="0"/>
        </a:spcBef>
        <a:spcAft>
          <a:spcPct val="0"/>
        </a:spcAft>
        <a:defRPr sz="1400">
          <a:solidFill>
            <a:schemeClr val="tx1"/>
          </a:solidFill>
          <a:latin typeface="Courier New" pitchFamily="49" charset="0"/>
          <a:cs typeface="Courier New" pitchFamily="49" charset="0"/>
        </a:defRPr>
      </a:lvl6pPr>
      <a:lvl7pPr marL="2971800" indent="-228600" algn="l" rtl="0" eaLnBrk="0" fontAlgn="base" hangingPunct="0">
        <a:spcBef>
          <a:spcPct val="0"/>
        </a:spcBef>
        <a:spcAft>
          <a:spcPct val="0"/>
        </a:spcAft>
        <a:defRPr sz="1400">
          <a:solidFill>
            <a:schemeClr val="tx1"/>
          </a:solidFill>
          <a:latin typeface="Courier New" pitchFamily="49" charset="0"/>
          <a:cs typeface="Courier New" pitchFamily="49" charset="0"/>
        </a:defRPr>
      </a:lvl7pPr>
      <a:lvl8pPr marL="3429000" indent="-228600" algn="l" rtl="0" eaLnBrk="0" fontAlgn="base" hangingPunct="0">
        <a:spcBef>
          <a:spcPct val="0"/>
        </a:spcBef>
        <a:spcAft>
          <a:spcPct val="0"/>
        </a:spcAft>
        <a:defRPr sz="1400">
          <a:solidFill>
            <a:schemeClr val="tx1"/>
          </a:solidFill>
          <a:latin typeface="Courier New" pitchFamily="49" charset="0"/>
          <a:cs typeface="Courier New" pitchFamily="49" charset="0"/>
        </a:defRPr>
      </a:lvl8pPr>
      <a:lvl9pPr marL="3886200" indent="-228600" algn="l" rtl="0" eaLnBrk="0" fontAlgn="base" hangingPunct="0">
        <a:spcBef>
          <a:spcPct val="0"/>
        </a:spcBef>
        <a:spcAft>
          <a:spcPct val="0"/>
        </a:spcAft>
        <a:defRPr sz="1400">
          <a:solidFill>
            <a:schemeClr val="tx1"/>
          </a:solidFill>
          <a:latin typeface="Courier New" pitchFamily="49" charset="0"/>
          <a:cs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40" name="Rectangle 4"/>
          <p:cNvSpPr>
            <a:spLocks noGrp="1" noChangeArrowheads="1"/>
          </p:cNvSpPr>
          <p:nvPr>
            <p:ph type="ctrTitle"/>
          </p:nvPr>
        </p:nvSpPr>
        <p:spPr/>
        <p:txBody>
          <a:bodyPr/>
          <a:lstStyle/>
          <a:p>
            <a:r>
              <a:rPr lang="en-US" dirty="0"/>
              <a:t>AVR Interfacing</a:t>
            </a:r>
            <a:br>
              <a:rPr lang="en-US" dirty="0"/>
            </a:br>
            <a:r>
              <a:rPr lang="en-US" dirty="0"/>
              <a:t> </a:t>
            </a:r>
            <a:br>
              <a:rPr lang="en-US" dirty="0"/>
            </a:br>
            <a:r>
              <a:rPr lang="en-US" dirty="0"/>
              <a:t>Interrupt</a:t>
            </a:r>
            <a:endParaRPr lang="en-US" sz="2800" i="1"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AVR External Interrupts Programming </a:t>
            </a:r>
            <a:br>
              <a:rPr lang="en-US" dirty="0"/>
            </a:br>
            <a:endParaRPr lang="en-US" dirty="0"/>
          </a:p>
        </p:txBody>
      </p:sp>
      <p:sp>
        <p:nvSpPr>
          <p:cNvPr id="4" name="Rectangle 3"/>
          <p:cNvSpPr/>
          <p:nvPr/>
        </p:nvSpPr>
        <p:spPr>
          <a:xfrm>
            <a:off x="76200" y="990600"/>
            <a:ext cx="9067800" cy="2554545"/>
          </a:xfrm>
          <a:prstGeom prst="rect">
            <a:avLst/>
          </a:prstGeom>
        </p:spPr>
        <p:txBody>
          <a:bodyPr wrap="square">
            <a:spAutoFit/>
          </a:bodyPr>
          <a:lstStyle/>
          <a:p>
            <a:pPr lvl="2"/>
            <a:endParaRPr lang="en-US" sz="2000" b="1" dirty="0"/>
          </a:p>
          <a:p>
            <a:pPr marL="800100" lvl="1" indent="-342900">
              <a:buFont typeface="Arial" panose="020B0604020202020204" pitchFamily="34" charset="0"/>
              <a:buChar char="•"/>
            </a:pPr>
            <a:r>
              <a:rPr lang="en-US" sz="2000" b="1" dirty="0"/>
              <a:t>EIFR – External Interrupt Flag Register</a:t>
            </a:r>
          </a:p>
          <a:p>
            <a:pPr lvl="1"/>
            <a:r>
              <a:rPr lang="en-US" sz="2000" dirty="0"/>
              <a:t>When an edge or logic change on the INT0 pin triggers an interrupt request, INTF0 becomes set (one). If the I-bit in SREG and the INT0 bit in EIMSK are set (one), the MCU will jump to the corresponding Interrupt Vector. The flag is cleared when the interrupt routine is executed.</a:t>
            </a:r>
          </a:p>
          <a:p>
            <a:pPr lvl="1"/>
            <a:endParaRPr lang="en-US" sz="2000" dirty="0"/>
          </a:p>
          <a:p>
            <a:pPr lvl="1"/>
            <a:endParaRPr lang="en-US" sz="2000" dirty="0"/>
          </a:p>
        </p:txBody>
      </p:sp>
      <p:pic>
        <p:nvPicPr>
          <p:cNvPr id="7" name="Picture 6">
            <a:extLst>
              <a:ext uri="{FF2B5EF4-FFF2-40B4-BE49-F238E27FC236}">
                <a16:creationId xmlns:a16="http://schemas.microsoft.com/office/drawing/2014/main" id="{10508208-015E-4DBB-89C0-92A67D9F45EE}"/>
              </a:ext>
            </a:extLst>
          </p:cNvPr>
          <p:cNvPicPr>
            <a:picLocks noChangeAspect="1"/>
          </p:cNvPicPr>
          <p:nvPr/>
        </p:nvPicPr>
        <p:blipFill>
          <a:blip r:embed="rId3"/>
          <a:stretch>
            <a:fillRect/>
          </a:stretch>
        </p:blipFill>
        <p:spPr>
          <a:xfrm>
            <a:off x="381000" y="3657600"/>
            <a:ext cx="8629650" cy="1171575"/>
          </a:xfrm>
          <a:prstGeom prst="rect">
            <a:avLst/>
          </a:prstGeom>
        </p:spPr>
      </p:pic>
    </p:spTree>
    <p:extLst>
      <p:ext uri="{BB962C8B-B14F-4D97-AF65-F5344CB8AC3E}">
        <p14:creationId xmlns:p14="http://schemas.microsoft.com/office/powerpoint/2010/main" val="16733271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Agenda</a:t>
            </a:r>
          </a:p>
        </p:txBody>
      </p:sp>
      <p:sp>
        <p:nvSpPr>
          <p:cNvPr id="4" name="Rectangle 3"/>
          <p:cNvSpPr/>
          <p:nvPr/>
        </p:nvSpPr>
        <p:spPr>
          <a:xfrm>
            <a:off x="685800" y="1447800"/>
            <a:ext cx="8305800" cy="2862322"/>
          </a:xfrm>
          <a:prstGeom prst="rect">
            <a:avLst/>
          </a:prstGeom>
        </p:spPr>
        <p:txBody>
          <a:bodyPr wrap="square">
            <a:spAutoFit/>
          </a:bodyPr>
          <a:lstStyle/>
          <a:p>
            <a:pPr marL="342900" indent="-342900">
              <a:buFont typeface="Arial" panose="020B0604020202020204" pitchFamily="34" charset="0"/>
              <a:buChar char="•"/>
            </a:pPr>
            <a:r>
              <a:rPr lang="en-US" sz="2000" dirty="0"/>
              <a:t>Interrupts Definition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AVR Interrupts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AVR External Interrupts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AVR External Interrupts Programming </a:t>
            </a:r>
            <a:br>
              <a:rPr lang="en-US" sz="2000" dirty="0"/>
            </a:br>
            <a:br>
              <a:rPr lang="en-US" sz="2000" dirty="0"/>
            </a:br>
            <a:r>
              <a:rPr lang="en-US" sz="2000" dirty="0"/>
              <a:t>	</a:t>
            </a:r>
            <a:endParaRPr lang="ar-EG" sz="2000" dirty="0"/>
          </a:p>
        </p:txBody>
      </p:sp>
    </p:spTree>
    <p:extLst>
      <p:ext uri="{BB962C8B-B14F-4D97-AF65-F5344CB8AC3E}">
        <p14:creationId xmlns:p14="http://schemas.microsoft.com/office/powerpoint/2010/main" val="11845899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Interrupts Definition</a:t>
            </a:r>
          </a:p>
        </p:txBody>
      </p:sp>
      <p:sp>
        <p:nvSpPr>
          <p:cNvPr id="4" name="Rectangle 3"/>
          <p:cNvSpPr/>
          <p:nvPr/>
        </p:nvSpPr>
        <p:spPr>
          <a:xfrm>
            <a:off x="76200" y="1143000"/>
            <a:ext cx="9067800" cy="5016758"/>
          </a:xfrm>
          <a:prstGeom prst="rect">
            <a:avLst/>
          </a:prstGeom>
        </p:spPr>
        <p:txBody>
          <a:bodyPr wrap="square">
            <a:spAutoFit/>
          </a:bodyPr>
          <a:lstStyle/>
          <a:p>
            <a:pPr marL="800100" lvl="1" indent="-342900">
              <a:buFont typeface="Arial" panose="020B0604020202020204" pitchFamily="34" charset="0"/>
              <a:buChar char="•"/>
            </a:pPr>
            <a:r>
              <a:rPr lang="en-US" sz="2000" dirty="0"/>
              <a:t>An interrupt is a signal to the processor emitted by hardware or software indicating an event that needs immediate attention.</a:t>
            </a:r>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r>
              <a:rPr lang="en-US" sz="2000" dirty="0"/>
              <a:t>When an interrupt event occurs, the microcontroller pause its current task and attend to the interrupt by executing an </a:t>
            </a:r>
            <a:r>
              <a:rPr lang="en-US" sz="2000" b="1" dirty="0"/>
              <a:t>Interrupt Service Routine (ISR) </a:t>
            </a:r>
            <a:r>
              <a:rPr lang="en-US" sz="2000" dirty="0"/>
              <a:t>at the end of the ISR the microcontroller returns to the task it had pause and continue its normal operations. </a:t>
            </a:r>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r>
              <a:rPr lang="en-US" sz="2000" b="1" dirty="0"/>
              <a:t>Interrupt Service Routine (ISR) or Interrupt Handler</a:t>
            </a:r>
            <a:r>
              <a:rPr lang="en-US" sz="2000" dirty="0"/>
              <a:t> </a:t>
            </a:r>
          </a:p>
          <a:p>
            <a:pPr lvl="1"/>
            <a:r>
              <a:rPr lang="en-US" sz="2000" dirty="0"/>
              <a:t>	Piece of code that should be execute when an interrupt is triggered.</a:t>
            </a:r>
          </a:p>
          <a:p>
            <a:pPr lvl="1"/>
            <a:endParaRPr lang="en-US" sz="2000" dirty="0"/>
          </a:p>
          <a:p>
            <a:pPr marL="800100" lvl="1" indent="-342900">
              <a:buFont typeface="Arial" panose="020B0604020202020204" pitchFamily="34" charset="0"/>
              <a:buChar char="•"/>
            </a:pPr>
            <a:r>
              <a:rPr lang="en-US" sz="2000" dirty="0"/>
              <a:t>Each interrupt has its own ISR. Its address in ROM is save in interrupt vector table. </a:t>
            </a:r>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r>
              <a:rPr lang="en-US" sz="2000" dirty="0"/>
              <a:t>It should be deterministic and short as possible so not to pause the CPU much of time. </a:t>
            </a:r>
            <a:endParaRPr lang="ar-EG" sz="2000" dirty="0"/>
          </a:p>
        </p:txBody>
      </p:sp>
    </p:spTree>
    <p:extLst>
      <p:ext uri="{BB962C8B-B14F-4D97-AF65-F5344CB8AC3E}">
        <p14:creationId xmlns:p14="http://schemas.microsoft.com/office/powerpoint/2010/main" val="7084799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Interrupts Definition</a:t>
            </a:r>
          </a:p>
        </p:txBody>
      </p:sp>
      <p:sp>
        <p:nvSpPr>
          <p:cNvPr id="4" name="Rectangle 3"/>
          <p:cNvSpPr/>
          <p:nvPr/>
        </p:nvSpPr>
        <p:spPr>
          <a:xfrm>
            <a:off x="76200" y="1143000"/>
            <a:ext cx="9067800" cy="2554545"/>
          </a:xfrm>
          <a:prstGeom prst="rect">
            <a:avLst/>
          </a:prstGeom>
        </p:spPr>
        <p:txBody>
          <a:bodyPr wrap="square">
            <a:spAutoFit/>
          </a:bodyPr>
          <a:lstStyle/>
          <a:p>
            <a:pPr marL="800100" lvl="1" indent="-342900">
              <a:buFont typeface="Arial" panose="020B0604020202020204" pitchFamily="34" charset="0"/>
              <a:buChar char="•"/>
            </a:pPr>
            <a:r>
              <a:rPr lang="en-US" sz="2000" b="1" dirty="0"/>
              <a:t>Interrupt Vector Table(IVT)</a:t>
            </a:r>
            <a:r>
              <a:rPr lang="en-US" sz="2000" dirty="0"/>
              <a:t> </a:t>
            </a:r>
          </a:p>
          <a:p>
            <a:pPr marL="1257300" lvl="2" indent="-342900">
              <a:buFont typeface="Wingdings" panose="05000000000000000000" pitchFamily="2" charset="2"/>
              <a:buChar char="Ø"/>
            </a:pPr>
            <a:r>
              <a:rPr lang="en-US" sz="2000" dirty="0"/>
              <a:t>Constant table in Flash EEPROM Program memory. </a:t>
            </a:r>
          </a:p>
          <a:p>
            <a:pPr marL="1257300" lvl="2" indent="-342900">
              <a:buFont typeface="Wingdings" panose="05000000000000000000" pitchFamily="2" charset="2"/>
              <a:buChar char="Ø"/>
            </a:pPr>
            <a:r>
              <a:rPr lang="en-US" sz="2000" dirty="0"/>
              <a:t>Each interrupt has specific address in the interrupt vector table for its ISR.</a:t>
            </a:r>
          </a:p>
          <a:p>
            <a:pPr marL="1257300" lvl="2" indent="-342900">
              <a:buFont typeface="Wingdings" panose="05000000000000000000" pitchFamily="2" charset="2"/>
              <a:buChar char="Ø"/>
            </a:pPr>
            <a:r>
              <a:rPr lang="en-US" sz="2000" b="1" dirty="0"/>
              <a:t>Handler = ISR = Code</a:t>
            </a:r>
            <a:r>
              <a:rPr lang="en-US" sz="2000" dirty="0"/>
              <a:t> </a:t>
            </a:r>
            <a:br>
              <a:rPr lang="en-US" sz="2000" dirty="0"/>
            </a:br>
            <a:br>
              <a:rPr lang="en-US" sz="2000" dirty="0"/>
            </a:br>
            <a:br>
              <a:rPr lang="en-US" sz="2000" dirty="0"/>
            </a:br>
            <a:endParaRPr lang="ar-EG" sz="2000" dirty="0"/>
          </a:p>
        </p:txBody>
      </p:sp>
      <p:pic>
        <p:nvPicPr>
          <p:cNvPr id="3" name="Picture 2"/>
          <p:cNvPicPr>
            <a:picLocks noChangeAspect="1"/>
          </p:cNvPicPr>
          <p:nvPr/>
        </p:nvPicPr>
        <p:blipFill>
          <a:blip r:embed="rId3"/>
          <a:stretch>
            <a:fillRect/>
          </a:stretch>
        </p:blipFill>
        <p:spPr>
          <a:xfrm>
            <a:off x="1447800" y="3124200"/>
            <a:ext cx="6315075" cy="30497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8694074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7315200" cy="990600"/>
          </a:xfrm>
        </p:spPr>
        <p:txBody>
          <a:bodyPr vert="horz" wrap="square" lIns="91440" tIns="45720" rIns="91440" bIns="45720" numCol="1" anchor="ctr" anchorCtr="0" compatLnSpc="1">
            <a:prstTxWarp prst="textNoShape">
              <a:avLst/>
            </a:prstTxWarp>
            <a:normAutofit/>
          </a:bodyPr>
          <a:lstStyle/>
          <a:p>
            <a:r>
              <a:rPr lang="en-US" b="1">
                <a:latin typeface="+mj-lt"/>
                <a:ea typeface="+mj-ea"/>
                <a:cs typeface="+mj-cs"/>
              </a:rPr>
              <a:t>AVR Interrupts </a:t>
            </a:r>
          </a:p>
        </p:txBody>
      </p:sp>
      <p:sp>
        <p:nvSpPr>
          <p:cNvPr id="4" name="Rectangle 3"/>
          <p:cNvSpPr/>
          <p:nvPr/>
        </p:nvSpPr>
        <p:spPr bwMode="auto">
          <a:xfrm>
            <a:off x="228600" y="1066800"/>
            <a:ext cx="4267200" cy="533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marL="800100" lvl="1" indent="-342900">
              <a:lnSpc>
                <a:spcPct val="90000"/>
              </a:lnSpc>
              <a:spcAft>
                <a:spcPts val="600"/>
              </a:spcAft>
              <a:buFont typeface="Arial" panose="020B0604020202020204" pitchFamily="34" charset="0"/>
              <a:buChar char="•"/>
            </a:pPr>
            <a:r>
              <a:rPr lang="en-US" sz="2400" b="1">
                <a:solidFill>
                  <a:srgbClr val="003399"/>
                </a:solidFill>
              </a:rPr>
              <a:t>Interrupt Vector Table(IVT) of Atmega328P</a:t>
            </a:r>
          </a:p>
          <a:p>
            <a:pPr marL="1257300" lvl="2" indent="-342900">
              <a:lnSpc>
                <a:spcPct val="90000"/>
              </a:lnSpc>
              <a:spcAft>
                <a:spcPts val="600"/>
              </a:spcAft>
              <a:buFont typeface="Wingdings" panose="05000000000000000000" pitchFamily="2" charset="2"/>
              <a:buChar char="Ø"/>
            </a:pPr>
            <a:r>
              <a:rPr lang="en-US" sz="2400">
                <a:solidFill>
                  <a:srgbClr val="003399"/>
                </a:solidFill>
              </a:rPr>
              <a:t>The lower the address the higher is the priority level.</a:t>
            </a:r>
          </a:p>
          <a:p>
            <a:pPr marL="1257300" lvl="2" indent="-342900">
              <a:lnSpc>
                <a:spcPct val="90000"/>
              </a:lnSpc>
              <a:spcAft>
                <a:spcPts val="600"/>
              </a:spcAft>
              <a:buFont typeface="Wingdings" panose="05000000000000000000" pitchFamily="2" charset="2"/>
              <a:buChar char="Ø"/>
            </a:pPr>
            <a:r>
              <a:rPr lang="en-US" sz="2400">
                <a:solidFill>
                  <a:srgbClr val="003399"/>
                </a:solidFill>
              </a:rPr>
              <a:t>All interrupts are assigned individual enable bits to which must be written a logic one together with the Global Interrupt Enable bit </a:t>
            </a:r>
            <a:br>
              <a:rPr lang="en-US" sz="2400">
                <a:solidFill>
                  <a:srgbClr val="003399"/>
                </a:solidFill>
              </a:rPr>
            </a:br>
            <a:r>
              <a:rPr lang="en-US" sz="2400">
                <a:solidFill>
                  <a:srgbClr val="003399"/>
                </a:solidFill>
              </a:rPr>
              <a:t> </a:t>
            </a:r>
            <a:br>
              <a:rPr lang="en-US" sz="2400">
                <a:solidFill>
                  <a:srgbClr val="003399"/>
                </a:solidFill>
              </a:rPr>
            </a:br>
            <a:r>
              <a:rPr lang="en-US" sz="2400">
                <a:solidFill>
                  <a:srgbClr val="003399"/>
                </a:solidFill>
              </a:rPr>
              <a:t> </a:t>
            </a:r>
          </a:p>
        </p:txBody>
      </p:sp>
      <p:pic>
        <p:nvPicPr>
          <p:cNvPr id="6" name="Picture 5">
            <a:extLst>
              <a:ext uri="{FF2B5EF4-FFF2-40B4-BE49-F238E27FC236}">
                <a16:creationId xmlns:a16="http://schemas.microsoft.com/office/drawing/2014/main" id="{C3E0C1B5-9B1D-429A-990F-84CB909E8F03}"/>
              </a:ext>
            </a:extLst>
          </p:cNvPr>
          <p:cNvPicPr>
            <a:picLocks noChangeAspect="1"/>
          </p:cNvPicPr>
          <p:nvPr/>
        </p:nvPicPr>
        <p:blipFill>
          <a:blip r:embed="rId3"/>
          <a:stretch>
            <a:fillRect/>
          </a:stretch>
        </p:blipFill>
        <p:spPr>
          <a:xfrm>
            <a:off x="4648200" y="1143000"/>
            <a:ext cx="4267200" cy="5105400"/>
          </a:xfrm>
          <a:prstGeom prst="rect">
            <a:avLst/>
          </a:prstGeom>
          <a:noFill/>
        </p:spPr>
      </p:pic>
      <p:sp>
        <p:nvSpPr>
          <p:cNvPr id="11" name="Date Placeholder 4">
            <a:extLst>
              <a:ext uri="{FF2B5EF4-FFF2-40B4-BE49-F238E27FC236}">
                <a16:creationId xmlns:a16="http://schemas.microsoft.com/office/drawing/2014/main" id="{322B6016-9142-4411-9262-79B5BBDCA2D7}"/>
              </a:ext>
            </a:extLst>
          </p:cNvPr>
          <p:cNvSpPr>
            <a:spLocks noGrp="1"/>
          </p:cNvSpPr>
          <p:nvPr>
            <p:ph type="dt" sz="half" idx="10"/>
          </p:nvPr>
        </p:nvSpPr>
        <p:spPr>
          <a:xfrm>
            <a:off x="76200" y="6553200"/>
            <a:ext cx="3048000" cy="304800"/>
          </a:xfrm>
        </p:spPr>
        <p:txBody>
          <a:bodyPr/>
          <a:lstStyle/>
          <a:p>
            <a:pPr>
              <a:spcAft>
                <a:spcPts val="600"/>
              </a:spcAft>
            </a:pPr>
            <a:r>
              <a:rPr lang="en-US"/>
              <a:t>EENG 514        Ch. 4: Sequential Circuits</a:t>
            </a:r>
          </a:p>
        </p:txBody>
      </p:sp>
      <p:sp>
        <p:nvSpPr>
          <p:cNvPr id="13" name="Footer Placeholder 5">
            <a:extLst>
              <a:ext uri="{FF2B5EF4-FFF2-40B4-BE49-F238E27FC236}">
                <a16:creationId xmlns:a16="http://schemas.microsoft.com/office/drawing/2014/main" id="{8A718859-4A35-48F7-B422-A55DD983461F}"/>
              </a:ext>
            </a:extLst>
          </p:cNvPr>
          <p:cNvSpPr>
            <a:spLocks noGrp="1"/>
          </p:cNvSpPr>
          <p:nvPr>
            <p:ph type="ftr" sz="quarter" idx="11"/>
          </p:nvPr>
        </p:nvSpPr>
        <p:spPr>
          <a:xfrm>
            <a:off x="3733800" y="6553200"/>
            <a:ext cx="1600200" cy="304800"/>
          </a:xfrm>
        </p:spPr>
        <p:txBody>
          <a:bodyPr/>
          <a:lstStyle/>
          <a:p>
            <a:pPr>
              <a:spcAft>
                <a:spcPts val="600"/>
              </a:spcAft>
            </a:pPr>
            <a:r>
              <a:rPr lang="en-US"/>
              <a:t>Dr. Abou-Auf</a:t>
            </a:r>
          </a:p>
        </p:txBody>
      </p:sp>
      <p:sp>
        <p:nvSpPr>
          <p:cNvPr id="15" name="Slide Number Placeholder 6">
            <a:extLst>
              <a:ext uri="{FF2B5EF4-FFF2-40B4-BE49-F238E27FC236}">
                <a16:creationId xmlns:a16="http://schemas.microsoft.com/office/drawing/2014/main" id="{1D1AA643-5B24-4615-88F7-BF5AC7E5E289}"/>
              </a:ext>
            </a:extLst>
          </p:cNvPr>
          <p:cNvSpPr>
            <a:spLocks noGrp="1"/>
          </p:cNvSpPr>
          <p:nvPr>
            <p:ph type="sldNum" sz="quarter" idx="12"/>
          </p:nvPr>
        </p:nvSpPr>
        <p:spPr>
          <a:xfrm>
            <a:off x="7315200" y="6553200"/>
            <a:ext cx="1752600" cy="304800"/>
          </a:xfrm>
        </p:spPr>
        <p:txBody>
          <a:bodyPr/>
          <a:lstStyle/>
          <a:p>
            <a:pPr>
              <a:spcAft>
                <a:spcPts val="600"/>
              </a:spcAft>
            </a:pPr>
            <a:r>
              <a:rPr lang="en-US"/>
              <a:t> Fall 2008               Slide </a:t>
            </a:r>
            <a:fld id="{EFE65D8E-73C5-47C9-B805-68FA5CD39AB2}" type="slidenum">
              <a:rPr lang="en-US"/>
              <a:pPr>
                <a:spcAft>
                  <a:spcPts val="600"/>
                </a:spcAft>
              </a:pPr>
              <a:t>5</a:t>
            </a:fld>
            <a:endParaRPr lang="en-US"/>
          </a:p>
        </p:txBody>
      </p:sp>
    </p:spTree>
    <p:extLst>
      <p:ext uri="{BB962C8B-B14F-4D97-AF65-F5344CB8AC3E}">
        <p14:creationId xmlns:p14="http://schemas.microsoft.com/office/powerpoint/2010/main" val="320868455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AVR Interrupts </a:t>
            </a:r>
          </a:p>
        </p:txBody>
      </p:sp>
      <p:sp>
        <p:nvSpPr>
          <p:cNvPr id="4" name="Rectangle 3"/>
          <p:cNvSpPr/>
          <p:nvPr/>
        </p:nvSpPr>
        <p:spPr>
          <a:xfrm>
            <a:off x="76200" y="1066800"/>
            <a:ext cx="9067800" cy="8402300"/>
          </a:xfrm>
          <a:prstGeom prst="rect">
            <a:avLst/>
          </a:prstGeom>
        </p:spPr>
        <p:txBody>
          <a:bodyPr wrap="square">
            <a:spAutoFit/>
          </a:bodyPr>
          <a:lstStyle/>
          <a:p>
            <a:pPr marL="800100" lvl="1" indent="-342900">
              <a:buFont typeface="Arial" panose="020B0604020202020204" pitchFamily="34" charset="0"/>
              <a:buChar char="•"/>
            </a:pPr>
            <a:r>
              <a:rPr lang="en-US" sz="2000" b="1" dirty="0"/>
              <a:t>What happens when an interrupt occurs in AVR Microcontrollers?</a:t>
            </a:r>
          </a:p>
          <a:p>
            <a:pPr marL="800100" lvl="1" indent="-342900">
              <a:buFont typeface="Arial" panose="020B0604020202020204" pitchFamily="34" charset="0"/>
              <a:buChar char="•"/>
            </a:pPr>
            <a:endParaRPr lang="en-US" sz="2000" b="1" dirty="0"/>
          </a:p>
          <a:p>
            <a:pPr marL="1257300" lvl="2" indent="-342900">
              <a:buFont typeface="Wingdings" panose="05000000000000000000" pitchFamily="2" charset="2"/>
              <a:buChar char="Ø"/>
            </a:pPr>
            <a:r>
              <a:rPr lang="en-US" sz="2000" dirty="0"/>
              <a:t>The microcontroller completes the execution of the current instruction.</a:t>
            </a:r>
          </a:p>
          <a:p>
            <a:pPr marL="1257300" lvl="2" indent="-342900">
              <a:buFont typeface="Wingdings" panose="05000000000000000000" pitchFamily="2" charset="2"/>
              <a:buChar char="Ø"/>
            </a:pPr>
            <a:r>
              <a:rPr lang="en-US" sz="2000" dirty="0"/>
              <a:t>Clears the Global interrupt enable bit.</a:t>
            </a:r>
          </a:p>
          <a:p>
            <a:pPr marL="1257300" lvl="2" indent="-342900">
              <a:buFont typeface="Wingdings" panose="05000000000000000000" pitchFamily="2" charset="2"/>
              <a:buChar char="Ø"/>
            </a:pPr>
            <a:r>
              <a:rPr lang="en-US" sz="2000" dirty="0"/>
              <a:t>Stores the address of the next instruction that should have been executed (the content of the </a:t>
            </a:r>
            <a:r>
              <a:rPr lang="en-US" sz="2000" b="1" dirty="0"/>
              <a:t>PC</a:t>
            </a:r>
            <a:r>
              <a:rPr lang="en-US" sz="2000" dirty="0"/>
              <a:t>) and all the CPU registers are pushed onto the stack. </a:t>
            </a:r>
          </a:p>
          <a:p>
            <a:pPr marL="1257300" lvl="2" indent="-342900">
              <a:buFont typeface="Wingdings" panose="05000000000000000000" pitchFamily="2" charset="2"/>
              <a:buChar char="Ø"/>
            </a:pPr>
            <a:r>
              <a:rPr lang="en-US" sz="2000" dirty="0"/>
              <a:t>The interrupt vector of the triggered interrupt (ISR start</a:t>
            </a:r>
            <a:br>
              <a:rPr lang="en-US" sz="2000" dirty="0"/>
            </a:br>
            <a:r>
              <a:rPr lang="en-US" sz="2000" dirty="0"/>
              <a:t>address of this interrupt) is then loaded in the </a:t>
            </a:r>
            <a:r>
              <a:rPr lang="en-US" sz="2000" b="1" dirty="0"/>
              <a:t>PC(program counter) </a:t>
            </a:r>
            <a:r>
              <a:rPr lang="en-US" sz="2000" dirty="0"/>
              <a:t>from the </a:t>
            </a:r>
            <a:r>
              <a:rPr lang="en-US" sz="2000" b="1" dirty="0"/>
              <a:t>interrupt vector table.</a:t>
            </a:r>
          </a:p>
          <a:p>
            <a:pPr marL="1257300" lvl="2" indent="-342900">
              <a:buFont typeface="Wingdings" panose="05000000000000000000" pitchFamily="2" charset="2"/>
              <a:buChar char="Ø"/>
            </a:pPr>
            <a:r>
              <a:rPr lang="en-US" sz="2000" dirty="0"/>
              <a:t>Microcontroller starts execution from that point up until reaches the end of the </a:t>
            </a:r>
            <a:r>
              <a:rPr lang="en-US" sz="2000" b="1" dirty="0"/>
              <a:t>ISR.</a:t>
            </a:r>
          </a:p>
          <a:p>
            <a:pPr marL="1257300" lvl="2" indent="-342900">
              <a:buFont typeface="Wingdings" panose="05000000000000000000" pitchFamily="2" charset="2"/>
              <a:buChar char="Ø"/>
            </a:pPr>
            <a:r>
              <a:rPr lang="en-US" sz="2000" dirty="0"/>
              <a:t>The address that was stored on the stack in </a:t>
            </a:r>
            <a:r>
              <a:rPr lang="en-US" sz="2000" b="1" dirty="0"/>
              <a:t>step 1 </a:t>
            </a:r>
            <a:r>
              <a:rPr lang="en-US" sz="2000" dirty="0"/>
              <a:t>is reloaded in the </a:t>
            </a:r>
            <a:r>
              <a:rPr lang="en-US" sz="2000" b="1" dirty="0"/>
              <a:t>PC </a:t>
            </a:r>
            <a:r>
              <a:rPr lang="en-US" sz="2000" dirty="0"/>
              <a:t>register. </a:t>
            </a:r>
          </a:p>
          <a:p>
            <a:pPr marL="1257300" lvl="2" indent="-342900">
              <a:buFont typeface="Wingdings" panose="05000000000000000000" pitchFamily="2" charset="2"/>
              <a:buChar char="Ø"/>
            </a:pPr>
            <a:r>
              <a:rPr lang="en-US" sz="2000" dirty="0"/>
              <a:t>The Global interrupt enable is re-enabled. </a:t>
            </a:r>
          </a:p>
          <a:p>
            <a:pPr marL="1257300" lvl="2" indent="-342900">
              <a:buFont typeface="Wingdings" panose="05000000000000000000" pitchFamily="2" charset="2"/>
              <a:buChar char="Ø"/>
            </a:pPr>
            <a:r>
              <a:rPr lang="en-US" sz="2000" dirty="0"/>
              <a:t>The micro-controller then continue executing the program. </a:t>
            </a:r>
            <a:br>
              <a:rPr lang="en-US" sz="2000" dirty="0"/>
            </a:br>
            <a:br>
              <a:rPr lang="en-US" sz="2000" dirty="0"/>
            </a:br>
            <a:br>
              <a:rPr lang="en-US" sz="2000" dirty="0"/>
            </a:br>
            <a:r>
              <a:rPr lang="en-US" sz="2000" dirty="0"/>
              <a:t> </a:t>
            </a:r>
            <a:br>
              <a:rPr lang="en-US" sz="2000" dirty="0"/>
            </a:br>
            <a:r>
              <a:rPr lang="en-US" sz="2000" dirty="0"/>
              <a:t> </a:t>
            </a:r>
            <a:br>
              <a:rPr lang="en-US" sz="2000" dirty="0"/>
            </a:br>
            <a:r>
              <a:rPr lang="en-US" sz="2000" dirty="0"/>
              <a:t> </a:t>
            </a:r>
            <a:br>
              <a:rPr lang="en-US" sz="2000" dirty="0"/>
            </a:br>
            <a:br>
              <a:rPr lang="en-US" sz="2000" dirty="0"/>
            </a:br>
            <a:br>
              <a:rPr lang="en-US" sz="2000" dirty="0"/>
            </a:br>
            <a:r>
              <a:rPr lang="en-US" sz="2000" dirty="0"/>
              <a:t> </a:t>
            </a:r>
            <a:br>
              <a:rPr lang="en-US" sz="2000" dirty="0"/>
            </a:br>
            <a:endParaRPr lang="en-US" sz="2000" dirty="0"/>
          </a:p>
        </p:txBody>
      </p:sp>
    </p:spTree>
    <p:extLst>
      <p:ext uri="{BB962C8B-B14F-4D97-AF65-F5344CB8AC3E}">
        <p14:creationId xmlns:p14="http://schemas.microsoft.com/office/powerpoint/2010/main" val="13021282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AVR Interrupts </a:t>
            </a:r>
          </a:p>
        </p:txBody>
      </p:sp>
      <p:sp>
        <p:nvSpPr>
          <p:cNvPr id="4" name="Rectangle 3"/>
          <p:cNvSpPr/>
          <p:nvPr/>
        </p:nvSpPr>
        <p:spPr>
          <a:xfrm>
            <a:off x="76200" y="1066800"/>
            <a:ext cx="9067800" cy="7663636"/>
          </a:xfrm>
          <a:prstGeom prst="rect">
            <a:avLst/>
          </a:prstGeom>
        </p:spPr>
        <p:txBody>
          <a:bodyPr wrap="square">
            <a:spAutoFit/>
          </a:bodyPr>
          <a:lstStyle/>
          <a:p>
            <a:pPr marL="800100" lvl="1" indent="-342900">
              <a:buFont typeface="Arial" panose="020B0604020202020204" pitchFamily="34" charset="0"/>
              <a:buChar char="•"/>
            </a:pPr>
            <a:r>
              <a:rPr lang="en-US" sz="2000" b="1" dirty="0"/>
              <a:t>Status Register</a:t>
            </a:r>
            <a:r>
              <a:rPr lang="en-US" sz="2000" dirty="0"/>
              <a:t> </a:t>
            </a:r>
            <a:br>
              <a:rPr lang="en-US" sz="2000" dirty="0"/>
            </a:br>
            <a:r>
              <a:rPr lang="en-US" sz="2000" dirty="0"/>
              <a:t>Contains the status of the flags such as Overflow flag, Negative flag, Zero flag, Carry flag, Half-carry flag, </a:t>
            </a:r>
            <a:r>
              <a:rPr lang="en-US" sz="2000" b="1" dirty="0"/>
              <a:t>Global Interrupt mask (I) bit.</a:t>
            </a:r>
            <a:r>
              <a:rPr lang="en-US" sz="2000" dirty="0"/>
              <a:t> </a:t>
            </a:r>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a:p>
          <a:p>
            <a:pPr lvl="1"/>
            <a:endParaRPr lang="en-US" sz="2000" dirty="0"/>
          </a:p>
          <a:p>
            <a:pPr marL="800100" lvl="1" indent="-342900">
              <a:buFont typeface="Arial" panose="020B0604020202020204" pitchFamily="34" charset="0"/>
              <a:buChar char="•"/>
            </a:pPr>
            <a:r>
              <a:rPr lang="en-US" sz="2000" b="1" dirty="0"/>
              <a:t>How to set the I-bit?</a:t>
            </a:r>
            <a:r>
              <a:rPr lang="en-US" sz="2000" dirty="0"/>
              <a:t> </a:t>
            </a:r>
            <a:br>
              <a:rPr lang="en-US" sz="2000" dirty="0"/>
            </a:br>
            <a:r>
              <a:rPr lang="en-US" sz="1600" dirty="0"/>
              <a:t>SREG = SREG | (1&lt;&lt;7); </a:t>
            </a:r>
          </a:p>
          <a:p>
            <a:pPr marL="800100" lvl="1" indent="-342900">
              <a:buFont typeface="Arial" panose="020B0604020202020204" pitchFamily="34" charset="0"/>
              <a:buChar char="•"/>
            </a:pPr>
            <a:r>
              <a:rPr lang="en-US" sz="2000" b="1" dirty="0"/>
              <a:t>How to clear the I-bit? </a:t>
            </a:r>
            <a:br>
              <a:rPr lang="en-US" sz="2000" b="1" dirty="0"/>
            </a:br>
            <a:r>
              <a:rPr lang="en-US" sz="1600" dirty="0"/>
              <a:t>SREG = SREG &amp; (~(1&lt;&lt;7)); </a:t>
            </a:r>
          </a:p>
          <a:p>
            <a:pPr marL="800100" lvl="1" indent="-342900">
              <a:buFont typeface="Arial" panose="020B0604020202020204" pitchFamily="34" charset="0"/>
              <a:buChar char="•"/>
            </a:pPr>
            <a:r>
              <a:rPr lang="en-US" sz="2000" dirty="0"/>
              <a:t>On Atmega328P microcontroller there are two (2) external interrupts:</a:t>
            </a:r>
          </a:p>
          <a:p>
            <a:pPr marL="1257300" lvl="2" indent="-342900">
              <a:buFont typeface="Wingdings" panose="05000000000000000000" pitchFamily="2" charset="2"/>
              <a:buChar char="Ø"/>
            </a:pPr>
            <a:r>
              <a:rPr lang="en-US" sz="2000" b="1" dirty="0"/>
              <a:t>External Interrupt 0 (INT0) </a:t>
            </a:r>
            <a:r>
              <a:rPr lang="en-US" sz="2000" dirty="0"/>
              <a:t>: Triggered from pin 2 (PD2).</a:t>
            </a:r>
          </a:p>
          <a:p>
            <a:pPr marL="1257300" lvl="2" indent="-342900">
              <a:buFont typeface="Wingdings" panose="05000000000000000000" pitchFamily="2" charset="2"/>
              <a:buChar char="Ø"/>
            </a:pPr>
            <a:r>
              <a:rPr lang="en-US" sz="2000" b="1" dirty="0"/>
              <a:t>External Interrupt 1 (INT1) </a:t>
            </a:r>
            <a:r>
              <a:rPr lang="en-US" sz="2000" dirty="0"/>
              <a:t>: Triggered from pin 3 (PD3).</a:t>
            </a:r>
          </a:p>
          <a:p>
            <a:pPr lvl="2"/>
            <a:br>
              <a:rPr lang="en-US" sz="2000" dirty="0"/>
            </a:br>
            <a:br>
              <a:rPr lang="en-US" sz="2000" dirty="0"/>
            </a:br>
            <a:br>
              <a:rPr lang="en-US" sz="2000" dirty="0"/>
            </a:br>
            <a:br>
              <a:rPr lang="en-US" sz="2000" dirty="0"/>
            </a:br>
            <a:r>
              <a:rPr lang="en-US" sz="2000" dirty="0"/>
              <a:t> </a:t>
            </a:r>
            <a:br>
              <a:rPr lang="en-US" sz="2000" dirty="0"/>
            </a:br>
            <a:r>
              <a:rPr lang="en-US" sz="2000" dirty="0"/>
              <a:t> </a:t>
            </a:r>
            <a:br>
              <a:rPr lang="en-US" sz="2000" dirty="0"/>
            </a:br>
            <a:r>
              <a:rPr lang="en-US" sz="2000" dirty="0"/>
              <a:t> </a:t>
            </a:r>
            <a:br>
              <a:rPr lang="en-US" sz="2000" dirty="0"/>
            </a:br>
            <a:br>
              <a:rPr lang="en-US" sz="2000" dirty="0"/>
            </a:br>
            <a:br>
              <a:rPr lang="en-US" sz="2000" dirty="0"/>
            </a:br>
            <a:r>
              <a:rPr lang="en-US" sz="2000" dirty="0"/>
              <a:t> </a:t>
            </a:r>
            <a:br>
              <a:rPr lang="en-US" sz="2000" dirty="0"/>
            </a:br>
            <a:endParaRPr lang="en-US" sz="2000" dirty="0"/>
          </a:p>
        </p:txBody>
      </p:sp>
      <p:pic>
        <p:nvPicPr>
          <p:cNvPr id="3" name="Picture 2"/>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1981200" y="2133600"/>
            <a:ext cx="5200650" cy="10637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539203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AVR External Interrupts Programming </a:t>
            </a:r>
            <a:br>
              <a:rPr lang="en-US" dirty="0"/>
            </a:br>
            <a:endParaRPr lang="en-US" dirty="0"/>
          </a:p>
        </p:txBody>
      </p:sp>
      <p:sp>
        <p:nvSpPr>
          <p:cNvPr id="4" name="Rectangle 3"/>
          <p:cNvSpPr/>
          <p:nvPr/>
        </p:nvSpPr>
        <p:spPr>
          <a:xfrm>
            <a:off x="76200" y="1066800"/>
            <a:ext cx="9067800" cy="5940088"/>
          </a:xfrm>
          <a:prstGeom prst="rect">
            <a:avLst/>
          </a:prstGeom>
        </p:spPr>
        <p:txBody>
          <a:bodyPr wrap="square">
            <a:spAutoFit/>
          </a:bodyPr>
          <a:lstStyle/>
          <a:p>
            <a:pPr marL="800100" lvl="1" indent="-342900">
              <a:buFont typeface="Arial" panose="020B0604020202020204" pitchFamily="34" charset="0"/>
              <a:buChar char="•"/>
            </a:pPr>
            <a:r>
              <a:rPr lang="en-US" sz="2000" dirty="0"/>
              <a:t> </a:t>
            </a:r>
            <a:r>
              <a:rPr lang="en-US" sz="2000" b="1" dirty="0"/>
              <a:t>External Interrupt Mask Register </a:t>
            </a:r>
          </a:p>
          <a:p>
            <a:pPr lvl="1"/>
            <a:r>
              <a:rPr lang="en-US" sz="2000" dirty="0"/>
              <a:t>	The </a:t>
            </a:r>
            <a:r>
              <a:rPr lang="en-US" sz="2000" dirty="0" err="1"/>
              <a:t>ATmega</a:t>
            </a:r>
            <a:r>
              <a:rPr lang="en-US" sz="2000" dirty="0"/>
              <a:t> 328P supports two external interrupts which are  	individually enabled by setting bits INT1 and INT0 in the External 	Interrupt Mask Register</a:t>
            </a:r>
          </a:p>
          <a:p>
            <a:pPr lvl="1"/>
            <a:endParaRPr lang="en-US" sz="2000" dirty="0"/>
          </a:p>
          <a:p>
            <a:pPr lvl="1"/>
            <a:endParaRPr lang="en-US" sz="2000" dirty="0"/>
          </a:p>
          <a:p>
            <a:pPr lvl="1"/>
            <a:endParaRPr lang="en-US" sz="2000" dirty="0"/>
          </a:p>
          <a:p>
            <a:pPr lvl="1"/>
            <a:endParaRPr lang="en-US" sz="2000" dirty="0"/>
          </a:p>
          <a:p>
            <a:pPr lvl="1"/>
            <a:endParaRPr lang="en-US" sz="2000" dirty="0"/>
          </a:p>
          <a:p>
            <a:pPr marL="800100" lvl="1" indent="-342900">
              <a:buFont typeface="Arial" panose="020B0604020202020204" pitchFamily="34" charset="0"/>
              <a:buChar char="•"/>
            </a:pPr>
            <a:r>
              <a:rPr lang="pt-BR" sz="2000" b="1" dirty="0"/>
              <a:t>EICRA – External Interrupt Control Register A </a:t>
            </a:r>
            <a:br>
              <a:rPr lang="en-US" sz="2000" dirty="0"/>
            </a:br>
            <a:r>
              <a:rPr lang="en-US" sz="2000" dirty="0"/>
              <a:t>The external interrupt control register A contains control bits for interrupt sense control</a:t>
            </a:r>
          </a:p>
          <a:p>
            <a:pPr lvl="1"/>
            <a:endParaRPr lang="en-US" sz="2000" dirty="0"/>
          </a:p>
          <a:p>
            <a:pPr lvl="1"/>
            <a:br>
              <a:rPr lang="en-US" sz="2000" dirty="0"/>
            </a:br>
            <a:br>
              <a:rPr lang="en-US" sz="2000" dirty="0"/>
            </a:br>
            <a:br>
              <a:rPr lang="en-US" sz="2000" dirty="0"/>
            </a:br>
            <a:br>
              <a:rPr lang="en-US" sz="2000" dirty="0"/>
            </a:br>
            <a:r>
              <a:rPr lang="en-US" sz="2000" dirty="0"/>
              <a:t> </a:t>
            </a:r>
            <a:br>
              <a:rPr lang="en-US" sz="2000" dirty="0"/>
            </a:br>
            <a:endParaRPr lang="en-US" sz="2000" dirty="0"/>
          </a:p>
        </p:txBody>
      </p:sp>
      <p:pic>
        <p:nvPicPr>
          <p:cNvPr id="7" name="Picture 6">
            <a:extLst>
              <a:ext uri="{FF2B5EF4-FFF2-40B4-BE49-F238E27FC236}">
                <a16:creationId xmlns:a16="http://schemas.microsoft.com/office/drawing/2014/main" id="{8BFBC587-4CD1-4802-A9CC-D3D7E0A3510C}"/>
              </a:ext>
            </a:extLst>
          </p:cNvPr>
          <p:cNvPicPr>
            <a:picLocks noChangeAspect="1"/>
          </p:cNvPicPr>
          <p:nvPr/>
        </p:nvPicPr>
        <p:blipFill>
          <a:blip r:embed="rId3"/>
          <a:stretch>
            <a:fillRect/>
          </a:stretch>
        </p:blipFill>
        <p:spPr>
          <a:xfrm>
            <a:off x="419100" y="5029200"/>
            <a:ext cx="8305800" cy="1095375"/>
          </a:xfrm>
          <a:prstGeom prst="rect">
            <a:avLst/>
          </a:prstGeom>
        </p:spPr>
      </p:pic>
      <p:pic>
        <p:nvPicPr>
          <p:cNvPr id="11" name="Picture 10">
            <a:extLst>
              <a:ext uri="{FF2B5EF4-FFF2-40B4-BE49-F238E27FC236}">
                <a16:creationId xmlns:a16="http://schemas.microsoft.com/office/drawing/2014/main" id="{25F9D487-9B4B-4FFD-AF9D-A2269DA579D2}"/>
              </a:ext>
            </a:extLst>
          </p:cNvPr>
          <p:cNvPicPr>
            <a:picLocks noChangeAspect="1"/>
          </p:cNvPicPr>
          <p:nvPr/>
        </p:nvPicPr>
        <p:blipFill>
          <a:blip r:embed="rId4"/>
          <a:stretch>
            <a:fillRect/>
          </a:stretch>
        </p:blipFill>
        <p:spPr>
          <a:xfrm>
            <a:off x="590550" y="2514600"/>
            <a:ext cx="8420100" cy="1133475"/>
          </a:xfrm>
          <a:prstGeom prst="rect">
            <a:avLst/>
          </a:prstGeom>
        </p:spPr>
      </p:pic>
    </p:spTree>
    <p:extLst>
      <p:ext uri="{BB962C8B-B14F-4D97-AF65-F5344CB8AC3E}">
        <p14:creationId xmlns:p14="http://schemas.microsoft.com/office/powerpoint/2010/main" val="366735404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AVR External Interrupts Programming </a:t>
            </a:r>
            <a:br>
              <a:rPr lang="en-US" dirty="0"/>
            </a:br>
            <a:endParaRPr lang="en-US" dirty="0"/>
          </a:p>
        </p:txBody>
      </p:sp>
      <p:sp>
        <p:nvSpPr>
          <p:cNvPr id="4" name="Rectangle 3"/>
          <p:cNvSpPr/>
          <p:nvPr/>
        </p:nvSpPr>
        <p:spPr>
          <a:xfrm>
            <a:off x="76200" y="1066800"/>
            <a:ext cx="9067800" cy="4708981"/>
          </a:xfrm>
          <a:prstGeom prst="rect">
            <a:avLst/>
          </a:prstGeom>
        </p:spPr>
        <p:txBody>
          <a:bodyPr wrap="square">
            <a:spAutoFit/>
          </a:bodyPr>
          <a:lstStyle/>
          <a:p>
            <a:pPr marL="800100" lvl="1" indent="-342900">
              <a:buFont typeface="Arial" panose="020B0604020202020204" pitchFamily="34" charset="0"/>
              <a:buChar char="•"/>
            </a:pPr>
            <a:r>
              <a:rPr lang="en-US" sz="2000" dirty="0"/>
              <a:t> </a:t>
            </a:r>
            <a:r>
              <a:rPr lang="pt-BR" sz="2000" b="1" dirty="0"/>
              <a:t>EICRA – External Interrupt Control Register</a:t>
            </a:r>
            <a:endParaRPr lang="en-US" sz="2000" b="1" dirty="0"/>
          </a:p>
          <a:p>
            <a:pPr marL="1257300" lvl="2" indent="-342900">
              <a:buFont typeface="Wingdings" panose="05000000000000000000" pitchFamily="2" charset="2"/>
              <a:buChar char="Ø"/>
            </a:pPr>
            <a:r>
              <a:rPr lang="en-US" sz="2000" dirty="0"/>
              <a:t>INT0 control </a:t>
            </a:r>
          </a:p>
          <a:p>
            <a:pPr lvl="2"/>
            <a:br>
              <a:rPr lang="en-US" sz="2000" dirty="0"/>
            </a:br>
            <a:endParaRPr lang="en-US" sz="2000" dirty="0"/>
          </a:p>
          <a:p>
            <a:pPr lvl="2"/>
            <a:endParaRPr lang="en-US" sz="2000" dirty="0"/>
          </a:p>
          <a:p>
            <a:pPr lvl="2"/>
            <a:endParaRPr lang="en-US" sz="2000" dirty="0"/>
          </a:p>
          <a:p>
            <a:pPr lvl="2"/>
            <a:endParaRPr lang="en-US" sz="2000" dirty="0"/>
          </a:p>
          <a:p>
            <a:pPr lvl="2"/>
            <a:r>
              <a:rPr lang="en-US" sz="2000" dirty="0"/>
              <a:t> </a:t>
            </a:r>
          </a:p>
          <a:p>
            <a:pPr marL="1257300" lvl="2" indent="-342900">
              <a:buFont typeface="Wingdings" panose="05000000000000000000" pitchFamily="2" charset="2"/>
              <a:buChar char="Ø"/>
            </a:pPr>
            <a:r>
              <a:rPr lang="en-US" sz="2000" dirty="0"/>
              <a:t>INT1 control </a:t>
            </a:r>
          </a:p>
          <a:p>
            <a:pPr lvl="2"/>
            <a:br>
              <a:rPr lang="en-US" sz="2000" dirty="0"/>
            </a:br>
            <a:br>
              <a:rPr lang="en-US" sz="2000" dirty="0"/>
            </a:br>
            <a:br>
              <a:rPr lang="en-US" sz="2000" dirty="0"/>
            </a:br>
            <a:br>
              <a:rPr lang="en-US" sz="2000" dirty="0"/>
            </a:br>
            <a:r>
              <a:rPr lang="en-US" sz="2000" dirty="0"/>
              <a:t> </a:t>
            </a:r>
            <a:br>
              <a:rPr lang="en-US" sz="2000" dirty="0"/>
            </a:br>
            <a:endParaRPr lang="en-US" sz="2000" dirty="0"/>
          </a:p>
        </p:txBody>
      </p:sp>
      <p:pic>
        <p:nvPicPr>
          <p:cNvPr id="6" name="Picture 5">
            <a:extLst>
              <a:ext uri="{FF2B5EF4-FFF2-40B4-BE49-F238E27FC236}">
                <a16:creationId xmlns:a16="http://schemas.microsoft.com/office/drawing/2014/main" id="{D7AE7DD9-5286-4623-9C9B-2554936071A2}"/>
              </a:ext>
            </a:extLst>
          </p:cNvPr>
          <p:cNvPicPr>
            <a:picLocks noChangeAspect="1"/>
          </p:cNvPicPr>
          <p:nvPr/>
        </p:nvPicPr>
        <p:blipFill>
          <a:blip r:embed="rId3"/>
          <a:stretch>
            <a:fillRect/>
          </a:stretch>
        </p:blipFill>
        <p:spPr>
          <a:xfrm>
            <a:off x="590550" y="4038600"/>
            <a:ext cx="8420100" cy="1560320"/>
          </a:xfrm>
          <a:prstGeom prst="rect">
            <a:avLst/>
          </a:prstGeom>
        </p:spPr>
      </p:pic>
      <p:pic>
        <p:nvPicPr>
          <p:cNvPr id="9" name="Picture 8">
            <a:extLst>
              <a:ext uri="{FF2B5EF4-FFF2-40B4-BE49-F238E27FC236}">
                <a16:creationId xmlns:a16="http://schemas.microsoft.com/office/drawing/2014/main" id="{FEAC8D2B-9737-482E-9FF2-D73C9975584F}"/>
              </a:ext>
            </a:extLst>
          </p:cNvPr>
          <p:cNvPicPr>
            <a:picLocks noChangeAspect="1"/>
          </p:cNvPicPr>
          <p:nvPr/>
        </p:nvPicPr>
        <p:blipFill>
          <a:blip r:embed="rId4"/>
          <a:stretch>
            <a:fillRect/>
          </a:stretch>
        </p:blipFill>
        <p:spPr>
          <a:xfrm>
            <a:off x="590550" y="1877238"/>
            <a:ext cx="8420100" cy="1551762"/>
          </a:xfrm>
          <a:prstGeom prst="rect">
            <a:avLst/>
          </a:prstGeom>
        </p:spPr>
      </p:pic>
    </p:spTree>
    <p:extLst>
      <p:ext uri="{BB962C8B-B14F-4D97-AF65-F5344CB8AC3E}">
        <p14:creationId xmlns:p14="http://schemas.microsoft.com/office/powerpoint/2010/main" val="1222631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notes">
  <a:themeElements>
    <a:clrScheme name="not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not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lnDef>
  </a:objectDefaults>
  <a:extraClrSchemeLst>
    <a:extraClrScheme>
      <a:clrScheme name="not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ot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ot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ot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ot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ot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ot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20845</TotalTime>
  <Words>692</Words>
  <Application>Microsoft Office PowerPoint</Application>
  <PresentationFormat>On-screen Show (4:3)</PresentationFormat>
  <Paragraphs>90</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Courier New</vt:lpstr>
      <vt:lpstr>Times New Roman</vt:lpstr>
      <vt:lpstr>Verdana</vt:lpstr>
      <vt:lpstr>Wingdings</vt:lpstr>
      <vt:lpstr>notes</vt:lpstr>
      <vt:lpstr>AVR Interfacing   Interrupt</vt:lpstr>
      <vt:lpstr> Agenda</vt:lpstr>
      <vt:lpstr>Interrupts Definition</vt:lpstr>
      <vt:lpstr>Interrupts Definition</vt:lpstr>
      <vt:lpstr>AVR Interrupts </vt:lpstr>
      <vt:lpstr>AVR Interrupts </vt:lpstr>
      <vt:lpstr>AVR Interrupts </vt:lpstr>
      <vt:lpstr>AVR External Interrupts Programming  </vt:lpstr>
      <vt:lpstr>AVR External Interrupts Programming  </vt:lpstr>
      <vt:lpstr>AVR External Interrupts Programming  </vt:lpstr>
    </vt:vector>
  </TitlesOfParts>
  <Company>PyramidTech,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Magnetostatic Fields</dc:title>
  <dc:creator>Ahmed Abou-Auf</dc:creator>
  <cp:lastModifiedBy>mostafa mahmoud</cp:lastModifiedBy>
  <cp:revision>490</cp:revision>
  <cp:lastPrinted>2005-07-04T07:58:56Z</cp:lastPrinted>
  <dcterms:created xsi:type="dcterms:W3CDTF">2005-04-15T08:10:26Z</dcterms:created>
  <dcterms:modified xsi:type="dcterms:W3CDTF">2022-03-04T12:23:13Z</dcterms:modified>
</cp:coreProperties>
</file>