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307" r:id="rId37"/>
    <p:sldId id="298" r:id="rId38"/>
    <p:sldId id="299" r:id="rId39"/>
    <p:sldId id="305" r:id="rId40"/>
    <p:sldId id="308" r:id="rId41"/>
    <p:sldId id="310" r:id="rId42"/>
    <p:sldId id="297" r:id="rId43"/>
    <p:sldId id="301" r:id="rId44"/>
    <p:sldId id="302" r:id="rId45"/>
    <p:sldId id="304" r:id="rId46"/>
  </p:sldIdLst>
  <p:sldSz cx="14401800" cy="10801350"/>
  <p:notesSz cx="6858000" cy="9144000"/>
  <p:defaultTextStyle>
    <a:defPPr>
      <a:defRPr lang="ar-SA"/>
    </a:defPPr>
    <a:lvl1pPr algn="r" defTabSz="1439863" rtl="1" fontAlgn="base">
      <a:spcBef>
        <a:spcPct val="0"/>
      </a:spcBef>
      <a:spcAft>
        <a:spcPct val="0"/>
      </a:spcAft>
      <a:defRPr sz="2900" kern="1200">
        <a:solidFill>
          <a:schemeClr val="tx1"/>
        </a:solidFill>
        <a:latin typeface="Arial" charset="0"/>
        <a:ea typeface="+mn-ea"/>
        <a:cs typeface="Arial" charset="0"/>
      </a:defRPr>
    </a:lvl1pPr>
    <a:lvl2pPr marL="719138" indent="-261938" algn="r" defTabSz="1439863" rtl="1" fontAlgn="base">
      <a:spcBef>
        <a:spcPct val="0"/>
      </a:spcBef>
      <a:spcAft>
        <a:spcPct val="0"/>
      </a:spcAft>
      <a:defRPr sz="2900" kern="1200">
        <a:solidFill>
          <a:schemeClr val="tx1"/>
        </a:solidFill>
        <a:latin typeface="Arial" charset="0"/>
        <a:ea typeface="+mn-ea"/>
        <a:cs typeface="Arial" charset="0"/>
      </a:defRPr>
    </a:lvl2pPr>
    <a:lvl3pPr marL="1439863" indent="-525463" algn="r" defTabSz="1439863" rtl="1" fontAlgn="base">
      <a:spcBef>
        <a:spcPct val="0"/>
      </a:spcBef>
      <a:spcAft>
        <a:spcPct val="0"/>
      </a:spcAft>
      <a:defRPr sz="2900" kern="1200">
        <a:solidFill>
          <a:schemeClr val="tx1"/>
        </a:solidFill>
        <a:latin typeface="Arial" charset="0"/>
        <a:ea typeface="+mn-ea"/>
        <a:cs typeface="Arial" charset="0"/>
      </a:defRPr>
    </a:lvl3pPr>
    <a:lvl4pPr marL="2159000" indent="-787400" algn="r" defTabSz="1439863" rtl="1" fontAlgn="base">
      <a:spcBef>
        <a:spcPct val="0"/>
      </a:spcBef>
      <a:spcAft>
        <a:spcPct val="0"/>
      </a:spcAft>
      <a:defRPr sz="2900" kern="1200">
        <a:solidFill>
          <a:schemeClr val="tx1"/>
        </a:solidFill>
        <a:latin typeface="Arial" charset="0"/>
        <a:ea typeface="+mn-ea"/>
        <a:cs typeface="Arial" charset="0"/>
      </a:defRPr>
    </a:lvl4pPr>
    <a:lvl5pPr marL="2879725" indent="-1050925" algn="r" defTabSz="1439863" rtl="1" fontAlgn="base">
      <a:spcBef>
        <a:spcPct val="0"/>
      </a:spcBef>
      <a:spcAft>
        <a:spcPct val="0"/>
      </a:spcAft>
      <a:defRPr sz="2900" kern="1200">
        <a:solidFill>
          <a:schemeClr val="tx1"/>
        </a:solidFill>
        <a:latin typeface="Arial" charset="0"/>
        <a:ea typeface="+mn-ea"/>
        <a:cs typeface="Arial" charset="0"/>
      </a:defRPr>
    </a:lvl5pPr>
    <a:lvl6pPr marL="2286000" algn="l" defTabSz="914400" rtl="0" eaLnBrk="1" latinLnBrk="0" hangingPunct="1">
      <a:defRPr sz="2900" kern="1200">
        <a:solidFill>
          <a:schemeClr val="tx1"/>
        </a:solidFill>
        <a:latin typeface="Arial" charset="0"/>
        <a:ea typeface="+mn-ea"/>
        <a:cs typeface="Arial" charset="0"/>
      </a:defRPr>
    </a:lvl6pPr>
    <a:lvl7pPr marL="2743200" algn="l" defTabSz="914400" rtl="0" eaLnBrk="1" latinLnBrk="0" hangingPunct="1">
      <a:defRPr sz="2900" kern="1200">
        <a:solidFill>
          <a:schemeClr val="tx1"/>
        </a:solidFill>
        <a:latin typeface="Arial" charset="0"/>
        <a:ea typeface="+mn-ea"/>
        <a:cs typeface="Arial" charset="0"/>
      </a:defRPr>
    </a:lvl7pPr>
    <a:lvl8pPr marL="3200400" algn="l" defTabSz="914400" rtl="0" eaLnBrk="1" latinLnBrk="0" hangingPunct="1">
      <a:defRPr sz="2900" kern="1200">
        <a:solidFill>
          <a:schemeClr val="tx1"/>
        </a:solidFill>
        <a:latin typeface="Arial" charset="0"/>
        <a:ea typeface="+mn-ea"/>
        <a:cs typeface="Arial" charset="0"/>
      </a:defRPr>
    </a:lvl8pPr>
    <a:lvl9pPr marL="3657600" algn="l" defTabSz="914400" rtl="0" eaLnBrk="1" latinLnBrk="0" hangingPunct="1">
      <a:defRPr sz="29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42" d="100"/>
          <a:sy n="42" d="100"/>
        </p:scale>
        <p:origin x="-1506" y="-108"/>
      </p:cViewPr>
      <p:guideLst>
        <p:guide orient="horz" pos="3402"/>
        <p:guide pos="4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defTabSz="1440000" fontAlgn="auto">
              <a:spcBef>
                <a:spcPts val="0"/>
              </a:spcBef>
              <a:spcAft>
                <a:spcPts val="0"/>
              </a:spcAft>
              <a:defRPr sz="1200">
                <a:latin typeface="+mn-lt"/>
                <a:cs typeface="+mn-cs"/>
              </a:defRPr>
            </a:lvl1pPr>
          </a:lstStyle>
          <a:p>
            <a:pPr>
              <a:defRPr/>
            </a:pPr>
            <a:endParaRPr lang="ar-SA"/>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defTabSz="1440000" fontAlgn="auto">
              <a:spcBef>
                <a:spcPts val="0"/>
              </a:spcBef>
              <a:spcAft>
                <a:spcPts val="0"/>
              </a:spcAft>
              <a:defRPr sz="1200" smtClean="0">
                <a:latin typeface="+mn-lt"/>
                <a:cs typeface="+mn-cs"/>
              </a:defRPr>
            </a:lvl1pPr>
          </a:lstStyle>
          <a:p>
            <a:pPr>
              <a:defRPr/>
            </a:pPr>
            <a:fld id="{48F7F696-D3E6-4205-A33D-235D13A86613}" type="datetimeFigureOut">
              <a:rPr lang="ar-SA"/>
              <a:pPr>
                <a:defRPr/>
              </a:pPr>
              <a:t>08/05/39</a:t>
            </a:fld>
            <a:endParaRPr lang="ar-S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ar-S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defTabSz="1440000" fontAlgn="auto">
              <a:spcBef>
                <a:spcPts val="0"/>
              </a:spcBef>
              <a:spcAft>
                <a:spcPts val="0"/>
              </a:spcAft>
              <a:defRPr sz="1200">
                <a:latin typeface="+mn-lt"/>
                <a:cs typeface="+mn-cs"/>
              </a:defRPr>
            </a:lvl1pPr>
          </a:lstStyle>
          <a:p>
            <a:pPr>
              <a:defRPr/>
            </a:pPr>
            <a:endParaRPr lang="ar-SA"/>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defTabSz="1440000" fontAlgn="auto">
              <a:spcBef>
                <a:spcPts val="0"/>
              </a:spcBef>
              <a:spcAft>
                <a:spcPts val="0"/>
              </a:spcAft>
              <a:defRPr sz="1200" smtClean="0">
                <a:latin typeface="+mn-lt"/>
                <a:cs typeface="+mn-cs"/>
              </a:defRPr>
            </a:lvl1pPr>
          </a:lstStyle>
          <a:p>
            <a:pPr>
              <a:defRPr/>
            </a:pPr>
            <a:fld id="{B25DB245-B812-496A-9DFA-CBD1B3FB3E8C}" type="slidenum">
              <a:rPr lang="ar-SA"/>
              <a:pPr>
                <a:defRPr/>
              </a:pPr>
              <a:t>‹#›</a:t>
            </a:fld>
            <a:endParaRPr lang="ar-SA"/>
          </a:p>
        </p:txBody>
      </p:sp>
    </p:spTree>
    <p:extLst>
      <p:ext uri="{BB962C8B-B14F-4D97-AF65-F5344CB8AC3E}">
        <p14:creationId xmlns:p14="http://schemas.microsoft.com/office/powerpoint/2010/main" val="871345999"/>
      </p:ext>
    </p:extLst>
  </p:cSld>
  <p:clrMap bg1="lt1" tx1="dk1" bg2="lt2" tx2="dk2" accent1="accent1" accent2="accent2" accent3="accent3" accent4="accent4" accent5="accent5" accent6="accent6" hlink="hlink" folHlink="folHlink"/>
  <p:notesStyle>
    <a:lvl1pPr algn="r" defTabSz="1439863" rtl="1" fontAlgn="base">
      <a:spcBef>
        <a:spcPct val="30000"/>
      </a:spcBef>
      <a:spcAft>
        <a:spcPct val="0"/>
      </a:spcAft>
      <a:defRPr kern="1200">
        <a:solidFill>
          <a:schemeClr val="tx1"/>
        </a:solidFill>
        <a:latin typeface="+mn-lt"/>
        <a:ea typeface="+mn-ea"/>
        <a:cs typeface="+mn-cs"/>
      </a:defRPr>
    </a:lvl1pPr>
    <a:lvl2pPr marL="719138" algn="r" defTabSz="1439863" rtl="1" fontAlgn="base">
      <a:spcBef>
        <a:spcPct val="30000"/>
      </a:spcBef>
      <a:spcAft>
        <a:spcPct val="0"/>
      </a:spcAft>
      <a:defRPr kern="1200">
        <a:solidFill>
          <a:schemeClr val="tx1"/>
        </a:solidFill>
        <a:latin typeface="+mn-lt"/>
        <a:ea typeface="+mn-ea"/>
        <a:cs typeface="+mn-cs"/>
      </a:defRPr>
    </a:lvl2pPr>
    <a:lvl3pPr marL="1439863" algn="r" defTabSz="1439863" rtl="1" fontAlgn="base">
      <a:spcBef>
        <a:spcPct val="30000"/>
      </a:spcBef>
      <a:spcAft>
        <a:spcPct val="0"/>
      </a:spcAft>
      <a:defRPr kern="1200">
        <a:solidFill>
          <a:schemeClr val="tx1"/>
        </a:solidFill>
        <a:latin typeface="+mn-lt"/>
        <a:ea typeface="+mn-ea"/>
        <a:cs typeface="+mn-cs"/>
      </a:defRPr>
    </a:lvl3pPr>
    <a:lvl4pPr marL="2159000" algn="r" defTabSz="1439863" rtl="1" fontAlgn="base">
      <a:spcBef>
        <a:spcPct val="30000"/>
      </a:spcBef>
      <a:spcAft>
        <a:spcPct val="0"/>
      </a:spcAft>
      <a:defRPr kern="1200">
        <a:solidFill>
          <a:schemeClr val="tx1"/>
        </a:solidFill>
        <a:latin typeface="+mn-lt"/>
        <a:ea typeface="+mn-ea"/>
        <a:cs typeface="+mn-cs"/>
      </a:defRPr>
    </a:lvl4pPr>
    <a:lvl5pPr marL="2879725" algn="r" defTabSz="1439863" rtl="1" fontAlgn="base">
      <a:spcBef>
        <a:spcPct val="30000"/>
      </a:spcBef>
      <a:spcAft>
        <a:spcPct val="0"/>
      </a:spcAft>
      <a:defRPr kern="1200">
        <a:solidFill>
          <a:schemeClr val="tx1"/>
        </a:solidFill>
        <a:latin typeface="+mn-lt"/>
        <a:ea typeface="+mn-ea"/>
        <a:cs typeface="+mn-cs"/>
      </a:defRPr>
    </a:lvl5pPr>
    <a:lvl6pPr marL="3600000" algn="r" defTabSz="1440000" rtl="1" eaLnBrk="1" latinLnBrk="0" hangingPunct="1">
      <a:defRPr sz="1800" kern="1200">
        <a:solidFill>
          <a:schemeClr val="tx1"/>
        </a:solidFill>
        <a:latin typeface="+mn-lt"/>
        <a:ea typeface="+mn-ea"/>
        <a:cs typeface="+mn-cs"/>
      </a:defRPr>
    </a:lvl6pPr>
    <a:lvl7pPr marL="4320000" algn="r" defTabSz="1440000" rtl="1" eaLnBrk="1" latinLnBrk="0" hangingPunct="1">
      <a:defRPr sz="1800" kern="1200">
        <a:solidFill>
          <a:schemeClr val="tx1"/>
        </a:solidFill>
        <a:latin typeface="+mn-lt"/>
        <a:ea typeface="+mn-ea"/>
        <a:cs typeface="+mn-cs"/>
      </a:defRPr>
    </a:lvl7pPr>
    <a:lvl8pPr marL="5040000" algn="r" defTabSz="1440000" rtl="1" eaLnBrk="1" latinLnBrk="0" hangingPunct="1">
      <a:defRPr sz="1800" kern="1200">
        <a:solidFill>
          <a:schemeClr val="tx1"/>
        </a:solidFill>
        <a:latin typeface="+mn-lt"/>
        <a:ea typeface="+mn-ea"/>
        <a:cs typeface="+mn-cs"/>
      </a:defRPr>
    </a:lvl8pPr>
    <a:lvl9pPr marL="5760000" algn="r" defTabSz="1440000" rtl="1"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ar-SA" smtClean="0"/>
          </a:p>
          <a:p>
            <a:pPr>
              <a:spcBef>
                <a:spcPct val="0"/>
              </a:spcBef>
            </a:pPr>
            <a:endParaRPr lang="ar-SA"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900">
                <a:solidFill>
                  <a:schemeClr val="tx1"/>
                </a:solidFill>
                <a:latin typeface="Calibri" pitchFamily="34" charset="0"/>
                <a:cs typeface="Arial" charset="0"/>
              </a:defRPr>
            </a:lvl1pPr>
            <a:lvl2pPr marL="742950" indent="-285750">
              <a:defRPr sz="2900">
                <a:solidFill>
                  <a:schemeClr val="tx1"/>
                </a:solidFill>
                <a:latin typeface="Calibri" pitchFamily="34" charset="0"/>
                <a:cs typeface="Arial" charset="0"/>
              </a:defRPr>
            </a:lvl2pPr>
            <a:lvl3pPr marL="1143000" indent="-228600">
              <a:defRPr sz="2900">
                <a:solidFill>
                  <a:schemeClr val="tx1"/>
                </a:solidFill>
                <a:latin typeface="Calibri" pitchFamily="34" charset="0"/>
                <a:cs typeface="Arial" charset="0"/>
              </a:defRPr>
            </a:lvl3pPr>
            <a:lvl4pPr marL="1600200" indent="-228600">
              <a:defRPr sz="2900">
                <a:solidFill>
                  <a:schemeClr val="tx1"/>
                </a:solidFill>
                <a:latin typeface="Calibri" pitchFamily="34" charset="0"/>
                <a:cs typeface="Arial" charset="0"/>
              </a:defRPr>
            </a:lvl4pPr>
            <a:lvl5pPr marL="2057400" indent="-228600">
              <a:defRPr sz="2900">
                <a:solidFill>
                  <a:schemeClr val="tx1"/>
                </a:solidFill>
                <a:latin typeface="Calibri" pitchFamily="34" charset="0"/>
                <a:cs typeface="Arial" charset="0"/>
              </a:defRPr>
            </a:lvl5pPr>
            <a:lvl6pPr marL="2514600" indent="-228600" algn="r" defTabSz="1439863" rtl="1" fontAlgn="base">
              <a:spcBef>
                <a:spcPct val="0"/>
              </a:spcBef>
              <a:spcAft>
                <a:spcPct val="0"/>
              </a:spcAft>
              <a:defRPr sz="2900">
                <a:solidFill>
                  <a:schemeClr val="tx1"/>
                </a:solidFill>
                <a:latin typeface="Calibri" pitchFamily="34" charset="0"/>
                <a:cs typeface="Arial" charset="0"/>
              </a:defRPr>
            </a:lvl6pPr>
            <a:lvl7pPr marL="2971800" indent="-228600" algn="r" defTabSz="1439863" rtl="1" fontAlgn="base">
              <a:spcBef>
                <a:spcPct val="0"/>
              </a:spcBef>
              <a:spcAft>
                <a:spcPct val="0"/>
              </a:spcAft>
              <a:defRPr sz="2900">
                <a:solidFill>
                  <a:schemeClr val="tx1"/>
                </a:solidFill>
                <a:latin typeface="Calibri" pitchFamily="34" charset="0"/>
                <a:cs typeface="Arial" charset="0"/>
              </a:defRPr>
            </a:lvl7pPr>
            <a:lvl8pPr marL="3429000" indent="-228600" algn="r" defTabSz="1439863" rtl="1" fontAlgn="base">
              <a:spcBef>
                <a:spcPct val="0"/>
              </a:spcBef>
              <a:spcAft>
                <a:spcPct val="0"/>
              </a:spcAft>
              <a:defRPr sz="2900">
                <a:solidFill>
                  <a:schemeClr val="tx1"/>
                </a:solidFill>
                <a:latin typeface="Calibri" pitchFamily="34" charset="0"/>
                <a:cs typeface="Arial" charset="0"/>
              </a:defRPr>
            </a:lvl8pPr>
            <a:lvl9pPr marL="3886200" indent="-228600" algn="r" defTabSz="1439863" rtl="1" fontAlgn="base">
              <a:spcBef>
                <a:spcPct val="0"/>
              </a:spcBef>
              <a:spcAft>
                <a:spcPct val="0"/>
              </a:spcAft>
              <a:defRPr sz="2900">
                <a:solidFill>
                  <a:schemeClr val="tx1"/>
                </a:solidFill>
                <a:latin typeface="Calibri" pitchFamily="34" charset="0"/>
                <a:cs typeface="Arial" charset="0"/>
              </a:defRPr>
            </a:lvl9pPr>
          </a:lstStyle>
          <a:p>
            <a:pPr defTabSz="1439863" fontAlgn="base">
              <a:spcBef>
                <a:spcPct val="0"/>
              </a:spcBef>
              <a:spcAft>
                <a:spcPct val="0"/>
              </a:spcAft>
            </a:pPr>
            <a:fld id="{572636AA-90A9-4F10-A98B-3ED11C16D962}" type="slidenum">
              <a:rPr lang="ar-SA" sz="1200"/>
              <a:pPr defTabSz="1439863" fontAlgn="base">
                <a:spcBef>
                  <a:spcPct val="0"/>
                </a:spcBef>
                <a:spcAft>
                  <a:spcPct val="0"/>
                </a:spcAft>
              </a:pPr>
              <a:t>1</a:t>
            </a:fld>
            <a:endParaRPr lang="ar-SA"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080135" y="3355428"/>
            <a:ext cx="12241530" cy="2315289"/>
          </a:xfrm>
        </p:spPr>
        <p:txBody>
          <a:bodyPr/>
          <a:lstStyle/>
          <a:p>
            <a:r>
              <a:rPr lang="ar-SA" smtClean="0"/>
              <a:t>انقر لتحرير نمط العنوان الرئيسي</a:t>
            </a:r>
            <a:endParaRPr lang="ar-SA"/>
          </a:p>
        </p:txBody>
      </p:sp>
      <p:sp>
        <p:nvSpPr>
          <p:cNvPr id="3" name="Subtitle 2"/>
          <p:cNvSpPr>
            <a:spLocks noGrp="1"/>
          </p:cNvSpPr>
          <p:nvPr>
            <p:ph type="subTitle" idx="1"/>
          </p:nvPr>
        </p:nvSpPr>
        <p:spPr>
          <a:xfrm>
            <a:off x="2160270" y="6120765"/>
            <a:ext cx="10081260" cy="2760345"/>
          </a:xfrm>
        </p:spPr>
        <p:txBody>
          <a:bodyPr/>
          <a:lstStyle>
            <a:lvl1pPr marL="0" indent="0" algn="ctr">
              <a:buNone/>
              <a:defRPr>
                <a:solidFill>
                  <a:schemeClr val="tx1">
                    <a:tint val="75000"/>
                  </a:schemeClr>
                </a:solidFill>
              </a:defRPr>
            </a:lvl1pPr>
            <a:lvl2pPr marL="719972" indent="0" algn="ctr">
              <a:buNone/>
              <a:defRPr>
                <a:solidFill>
                  <a:schemeClr val="tx1">
                    <a:tint val="75000"/>
                  </a:schemeClr>
                </a:solidFill>
              </a:defRPr>
            </a:lvl2pPr>
            <a:lvl3pPr marL="1439947" indent="0" algn="ctr">
              <a:buNone/>
              <a:defRPr>
                <a:solidFill>
                  <a:schemeClr val="tx1">
                    <a:tint val="75000"/>
                  </a:schemeClr>
                </a:solidFill>
              </a:defRPr>
            </a:lvl3pPr>
            <a:lvl4pPr marL="2159917" indent="0" algn="ctr">
              <a:buNone/>
              <a:defRPr>
                <a:solidFill>
                  <a:schemeClr val="tx1">
                    <a:tint val="75000"/>
                  </a:schemeClr>
                </a:solidFill>
              </a:defRPr>
            </a:lvl4pPr>
            <a:lvl5pPr marL="2879894" indent="0" algn="ctr">
              <a:buNone/>
              <a:defRPr>
                <a:solidFill>
                  <a:schemeClr val="tx1">
                    <a:tint val="75000"/>
                  </a:schemeClr>
                </a:solidFill>
              </a:defRPr>
            </a:lvl5pPr>
            <a:lvl6pPr marL="3599866" indent="0" algn="ctr">
              <a:buNone/>
              <a:defRPr>
                <a:solidFill>
                  <a:schemeClr val="tx1">
                    <a:tint val="75000"/>
                  </a:schemeClr>
                </a:solidFill>
              </a:defRPr>
            </a:lvl6pPr>
            <a:lvl7pPr marL="4319839" indent="0" algn="ctr">
              <a:buNone/>
              <a:defRPr>
                <a:solidFill>
                  <a:schemeClr val="tx1">
                    <a:tint val="75000"/>
                  </a:schemeClr>
                </a:solidFill>
              </a:defRPr>
            </a:lvl7pPr>
            <a:lvl8pPr marL="5039811" indent="0" algn="ctr">
              <a:buNone/>
              <a:defRPr>
                <a:solidFill>
                  <a:schemeClr val="tx1">
                    <a:tint val="75000"/>
                  </a:schemeClr>
                </a:solidFill>
              </a:defRPr>
            </a:lvl8pPr>
            <a:lvl9pPr marL="5759783"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Date Placeholder 3"/>
          <p:cNvSpPr>
            <a:spLocks noGrp="1"/>
          </p:cNvSpPr>
          <p:nvPr>
            <p:ph type="dt" sz="half" idx="10"/>
          </p:nvPr>
        </p:nvSpPr>
        <p:spPr/>
        <p:txBody>
          <a:bodyPr/>
          <a:lstStyle>
            <a:lvl1pPr>
              <a:defRPr/>
            </a:lvl1pPr>
          </a:lstStyle>
          <a:p>
            <a:pPr>
              <a:defRPr/>
            </a:pPr>
            <a:fld id="{B2C78BE8-7729-4E07-9EE6-9A7CF5E9BF27}" type="datetimeFigureOut">
              <a:rPr lang="ar-SA"/>
              <a:pPr>
                <a:defRPr/>
              </a:pPr>
              <a:t>08/05/39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F906760B-917D-49B9-8D2A-FC12B36D35EF}" type="slidenum">
              <a:rPr lang="ar-SA"/>
              <a:pPr>
                <a:defRPr/>
              </a:pPr>
              <a:t>‹#›</a:t>
            </a:fld>
            <a:endParaRPr lang="ar-SA"/>
          </a:p>
        </p:txBody>
      </p:sp>
    </p:spTree>
    <p:extLst>
      <p:ext uri="{BB962C8B-B14F-4D97-AF65-F5344CB8AC3E}">
        <p14:creationId xmlns:p14="http://schemas.microsoft.com/office/powerpoint/2010/main" val="245158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ar-SA"/>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Date Placeholder 3"/>
          <p:cNvSpPr>
            <a:spLocks noGrp="1"/>
          </p:cNvSpPr>
          <p:nvPr>
            <p:ph type="dt" sz="half" idx="10"/>
          </p:nvPr>
        </p:nvSpPr>
        <p:spPr/>
        <p:txBody>
          <a:bodyPr/>
          <a:lstStyle>
            <a:lvl1pPr>
              <a:defRPr/>
            </a:lvl1pPr>
          </a:lstStyle>
          <a:p>
            <a:pPr>
              <a:defRPr/>
            </a:pPr>
            <a:fld id="{B452EC3E-807A-4836-84D1-11308E95DF88}" type="datetimeFigureOut">
              <a:rPr lang="ar-SA"/>
              <a:pPr>
                <a:defRPr/>
              </a:pPr>
              <a:t>08/05/39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AE672FB3-A088-47B9-AE72-778F9D6CBE6A}" type="slidenum">
              <a:rPr lang="ar-SA"/>
              <a:pPr>
                <a:defRPr/>
              </a:pPr>
              <a:t>‹#›</a:t>
            </a:fld>
            <a:endParaRPr lang="ar-SA"/>
          </a:p>
        </p:txBody>
      </p:sp>
    </p:spTree>
    <p:extLst>
      <p:ext uri="{BB962C8B-B14F-4D97-AF65-F5344CB8AC3E}">
        <p14:creationId xmlns:p14="http://schemas.microsoft.com/office/powerpoint/2010/main" val="249026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44565" y="680089"/>
            <a:ext cx="5103137" cy="14516814"/>
          </a:xfrm>
        </p:spPr>
        <p:txBody>
          <a:bodyPr vert="eaVert"/>
          <a:lstStyle/>
          <a:p>
            <a:r>
              <a:rPr lang="ar-SA" smtClean="0"/>
              <a:t>انقر لتحرير نمط العنوان الرئيسي</a:t>
            </a:r>
            <a:endParaRPr lang="ar-SA"/>
          </a:p>
        </p:txBody>
      </p:sp>
      <p:sp>
        <p:nvSpPr>
          <p:cNvPr id="3" name="Vertical Text Placeholder 2"/>
          <p:cNvSpPr>
            <a:spLocks noGrp="1"/>
          </p:cNvSpPr>
          <p:nvPr>
            <p:ph type="body" orient="vert" idx="1"/>
          </p:nvPr>
        </p:nvSpPr>
        <p:spPr>
          <a:xfrm>
            <a:off x="1135144" y="680089"/>
            <a:ext cx="15069384" cy="14516814"/>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Date Placeholder 3"/>
          <p:cNvSpPr>
            <a:spLocks noGrp="1"/>
          </p:cNvSpPr>
          <p:nvPr>
            <p:ph type="dt" sz="half" idx="10"/>
          </p:nvPr>
        </p:nvSpPr>
        <p:spPr/>
        <p:txBody>
          <a:bodyPr/>
          <a:lstStyle>
            <a:lvl1pPr>
              <a:defRPr/>
            </a:lvl1pPr>
          </a:lstStyle>
          <a:p>
            <a:pPr>
              <a:defRPr/>
            </a:pPr>
            <a:fld id="{6C09A782-F525-4E71-947A-959F1C8167E6}" type="datetimeFigureOut">
              <a:rPr lang="ar-SA"/>
              <a:pPr>
                <a:defRPr/>
              </a:pPr>
              <a:t>08/05/39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6A39839F-34BB-42C5-88B6-06F88D550628}" type="slidenum">
              <a:rPr lang="ar-SA"/>
              <a:pPr>
                <a:defRPr/>
              </a:pPr>
              <a:t>‹#›</a:t>
            </a:fld>
            <a:endParaRPr lang="ar-SA"/>
          </a:p>
        </p:txBody>
      </p:sp>
    </p:spTree>
    <p:extLst>
      <p:ext uri="{BB962C8B-B14F-4D97-AF65-F5344CB8AC3E}">
        <p14:creationId xmlns:p14="http://schemas.microsoft.com/office/powerpoint/2010/main" val="29721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ar-SA"/>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Date Placeholder 3"/>
          <p:cNvSpPr>
            <a:spLocks noGrp="1"/>
          </p:cNvSpPr>
          <p:nvPr>
            <p:ph type="dt" sz="half" idx="10"/>
          </p:nvPr>
        </p:nvSpPr>
        <p:spPr/>
        <p:txBody>
          <a:bodyPr/>
          <a:lstStyle>
            <a:lvl1pPr>
              <a:defRPr/>
            </a:lvl1pPr>
          </a:lstStyle>
          <a:p>
            <a:pPr>
              <a:defRPr/>
            </a:pPr>
            <a:fld id="{3B6D112C-08DF-4D36-B83F-FDC190D08CC1}" type="datetimeFigureOut">
              <a:rPr lang="ar-SA"/>
              <a:pPr>
                <a:defRPr/>
              </a:pPr>
              <a:t>08/05/39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B5354438-A70A-48B8-9115-87D893C2FCBF}" type="slidenum">
              <a:rPr lang="ar-SA"/>
              <a:pPr>
                <a:defRPr/>
              </a:pPr>
              <a:t>‹#›</a:t>
            </a:fld>
            <a:endParaRPr lang="ar-SA"/>
          </a:p>
        </p:txBody>
      </p:sp>
    </p:spTree>
    <p:extLst>
      <p:ext uri="{BB962C8B-B14F-4D97-AF65-F5344CB8AC3E}">
        <p14:creationId xmlns:p14="http://schemas.microsoft.com/office/powerpoint/2010/main" val="37495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37643" y="6940868"/>
            <a:ext cx="12241530" cy="2145268"/>
          </a:xfrm>
        </p:spPr>
        <p:txBody>
          <a:bodyPr anchor="t"/>
          <a:lstStyle>
            <a:lvl1pPr algn="r">
              <a:defRPr sz="6300" b="1" cap="all"/>
            </a:lvl1pPr>
          </a:lstStyle>
          <a:p>
            <a:r>
              <a:rPr lang="ar-SA" smtClean="0"/>
              <a:t>انقر لتحرير نمط العنوان الرئيسي</a:t>
            </a:r>
            <a:endParaRPr lang="ar-SA"/>
          </a:p>
        </p:txBody>
      </p:sp>
      <p:sp>
        <p:nvSpPr>
          <p:cNvPr id="3" name="Text Placeholder 2"/>
          <p:cNvSpPr>
            <a:spLocks noGrp="1"/>
          </p:cNvSpPr>
          <p:nvPr>
            <p:ph type="body" idx="1"/>
          </p:nvPr>
        </p:nvSpPr>
        <p:spPr>
          <a:xfrm>
            <a:off x="1137643" y="4578081"/>
            <a:ext cx="12241530" cy="2362795"/>
          </a:xfrm>
        </p:spPr>
        <p:txBody>
          <a:bodyPr anchor="b"/>
          <a:lstStyle>
            <a:lvl1pPr marL="0" indent="0">
              <a:buNone/>
              <a:defRPr sz="3200">
                <a:solidFill>
                  <a:schemeClr val="tx1">
                    <a:tint val="75000"/>
                  </a:schemeClr>
                </a:solidFill>
              </a:defRPr>
            </a:lvl1pPr>
            <a:lvl2pPr marL="719972" indent="0">
              <a:buNone/>
              <a:defRPr sz="2800">
                <a:solidFill>
                  <a:schemeClr val="tx1">
                    <a:tint val="75000"/>
                  </a:schemeClr>
                </a:solidFill>
              </a:defRPr>
            </a:lvl2pPr>
            <a:lvl3pPr marL="1439947" indent="0">
              <a:buNone/>
              <a:defRPr sz="2500">
                <a:solidFill>
                  <a:schemeClr val="tx1">
                    <a:tint val="75000"/>
                  </a:schemeClr>
                </a:solidFill>
              </a:defRPr>
            </a:lvl3pPr>
            <a:lvl4pPr marL="2159917" indent="0">
              <a:buNone/>
              <a:defRPr sz="2200">
                <a:solidFill>
                  <a:schemeClr val="tx1">
                    <a:tint val="75000"/>
                  </a:schemeClr>
                </a:solidFill>
              </a:defRPr>
            </a:lvl4pPr>
            <a:lvl5pPr marL="2879894" indent="0">
              <a:buNone/>
              <a:defRPr sz="2200">
                <a:solidFill>
                  <a:schemeClr val="tx1">
                    <a:tint val="75000"/>
                  </a:schemeClr>
                </a:solidFill>
              </a:defRPr>
            </a:lvl5pPr>
            <a:lvl6pPr marL="3599866" indent="0">
              <a:buNone/>
              <a:defRPr sz="2200">
                <a:solidFill>
                  <a:schemeClr val="tx1">
                    <a:tint val="75000"/>
                  </a:schemeClr>
                </a:solidFill>
              </a:defRPr>
            </a:lvl6pPr>
            <a:lvl7pPr marL="4319839" indent="0">
              <a:buNone/>
              <a:defRPr sz="2200">
                <a:solidFill>
                  <a:schemeClr val="tx1">
                    <a:tint val="75000"/>
                  </a:schemeClr>
                </a:solidFill>
              </a:defRPr>
            </a:lvl7pPr>
            <a:lvl8pPr marL="5039811" indent="0">
              <a:buNone/>
              <a:defRPr sz="2200">
                <a:solidFill>
                  <a:schemeClr val="tx1">
                    <a:tint val="75000"/>
                  </a:schemeClr>
                </a:solidFill>
              </a:defRPr>
            </a:lvl8pPr>
            <a:lvl9pPr marL="5759783" indent="0">
              <a:buNone/>
              <a:defRPr sz="22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lvl1pPr>
              <a:defRPr/>
            </a:lvl1pPr>
          </a:lstStyle>
          <a:p>
            <a:pPr>
              <a:defRPr/>
            </a:pPr>
            <a:fld id="{B74BBDA6-D209-4CDE-95AE-6C11608AE4D5}" type="datetimeFigureOut">
              <a:rPr lang="ar-SA"/>
              <a:pPr>
                <a:defRPr/>
              </a:pPr>
              <a:t>08/05/39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0D6AF157-F6A7-465C-9713-7417CB75EA1D}" type="slidenum">
              <a:rPr lang="ar-SA"/>
              <a:pPr>
                <a:defRPr/>
              </a:pPr>
              <a:t>‹#›</a:t>
            </a:fld>
            <a:endParaRPr lang="ar-SA"/>
          </a:p>
        </p:txBody>
      </p:sp>
    </p:spTree>
    <p:extLst>
      <p:ext uri="{BB962C8B-B14F-4D97-AF65-F5344CB8AC3E}">
        <p14:creationId xmlns:p14="http://schemas.microsoft.com/office/powerpoint/2010/main" val="145453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ar-SA"/>
          </a:p>
        </p:txBody>
      </p:sp>
      <p:sp>
        <p:nvSpPr>
          <p:cNvPr id="3" name="Content Placeholder 2"/>
          <p:cNvSpPr>
            <a:spLocks noGrp="1"/>
          </p:cNvSpPr>
          <p:nvPr>
            <p:ph sz="half" idx="1"/>
          </p:nvPr>
        </p:nvSpPr>
        <p:spPr>
          <a:xfrm>
            <a:off x="1135150" y="3970505"/>
            <a:ext cx="10086261" cy="11226403"/>
          </a:xfrm>
        </p:spPr>
        <p:txBody>
          <a:bodyPr/>
          <a:lstStyle>
            <a:lvl1pPr>
              <a:defRPr sz="4400"/>
            </a:lvl1pPr>
            <a:lvl2pPr>
              <a:defRPr sz="3800"/>
            </a:lvl2pPr>
            <a:lvl3pPr>
              <a:defRPr sz="3200"/>
            </a:lvl3pPr>
            <a:lvl4pPr>
              <a:defRPr sz="2800"/>
            </a:lvl4pPr>
            <a:lvl5pPr>
              <a:defRPr sz="2800"/>
            </a:lvl5pPr>
            <a:lvl6pPr>
              <a:defRPr sz="2800"/>
            </a:lvl6pPr>
            <a:lvl7pPr>
              <a:defRPr sz="2800"/>
            </a:lvl7pPr>
            <a:lvl8pPr>
              <a:defRPr sz="2800"/>
            </a:lvl8pPr>
            <a:lvl9pPr>
              <a:defRPr sz="2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Content Placeholder 3"/>
          <p:cNvSpPr>
            <a:spLocks noGrp="1"/>
          </p:cNvSpPr>
          <p:nvPr>
            <p:ph sz="half" idx="2"/>
          </p:nvPr>
        </p:nvSpPr>
        <p:spPr>
          <a:xfrm>
            <a:off x="11461441" y="3970505"/>
            <a:ext cx="10086261" cy="11226403"/>
          </a:xfrm>
        </p:spPr>
        <p:txBody>
          <a:bodyPr/>
          <a:lstStyle>
            <a:lvl1pPr>
              <a:defRPr sz="4400"/>
            </a:lvl1pPr>
            <a:lvl2pPr>
              <a:defRPr sz="3800"/>
            </a:lvl2pPr>
            <a:lvl3pPr>
              <a:defRPr sz="3200"/>
            </a:lvl3pPr>
            <a:lvl4pPr>
              <a:defRPr sz="2800"/>
            </a:lvl4pPr>
            <a:lvl5pPr>
              <a:defRPr sz="2800"/>
            </a:lvl5pPr>
            <a:lvl6pPr>
              <a:defRPr sz="2800"/>
            </a:lvl6pPr>
            <a:lvl7pPr>
              <a:defRPr sz="2800"/>
            </a:lvl7pPr>
            <a:lvl8pPr>
              <a:defRPr sz="2800"/>
            </a:lvl8pPr>
            <a:lvl9pPr>
              <a:defRPr sz="2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Date Placeholder 3"/>
          <p:cNvSpPr>
            <a:spLocks noGrp="1"/>
          </p:cNvSpPr>
          <p:nvPr>
            <p:ph type="dt" sz="half" idx="10"/>
          </p:nvPr>
        </p:nvSpPr>
        <p:spPr/>
        <p:txBody>
          <a:bodyPr/>
          <a:lstStyle>
            <a:lvl1pPr>
              <a:defRPr/>
            </a:lvl1pPr>
          </a:lstStyle>
          <a:p>
            <a:pPr>
              <a:defRPr/>
            </a:pPr>
            <a:fld id="{EE6FDBC3-BE8E-41C2-A63E-292C5A217C69}" type="datetimeFigureOut">
              <a:rPr lang="ar-SA"/>
              <a:pPr>
                <a:defRPr/>
              </a:pPr>
              <a:t>08/05/39</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292284AE-CA9F-4563-8186-447CE3BCE2A9}" type="slidenum">
              <a:rPr lang="ar-SA"/>
              <a:pPr>
                <a:defRPr/>
              </a:pPr>
              <a:t>‹#›</a:t>
            </a:fld>
            <a:endParaRPr lang="ar-SA"/>
          </a:p>
        </p:txBody>
      </p:sp>
    </p:spTree>
    <p:extLst>
      <p:ext uri="{BB962C8B-B14F-4D97-AF65-F5344CB8AC3E}">
        <p14:creationId xmlns:p14="http://schemas.microsoft.com/office/powerpoint/2010/main" val="276118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720090" y="432555"/>
            <a:ext cx="12961620" cy="1800225"/>
          </a:xfrm>
        </p:spPr>
        <p:txBody>
          <a:bodyPr/>
          <a:lstStyle>
            <a:lvl1pPr>
              <a:defRPr/>
            </a:lvl1pPr>
          </a:lstStyle>
          <a:p>
            <a:r>
              <a:rPr lang="ar-SA" smtClean="0"/>
              <a:t>انقر لتحرير نمط العنوان الرئيسي</a:t>
            </a:r>
            <a:endParaRPr lang="ar-SA"/>
          </a:p>
        </p:txBody>
      </p:sp>
      <p:sp>
        <p:nvSpPr>
          <p:cNvPr id="3" name="Text Placeholder 2"/>
          <p:cNvSpPr>
            <a:spLocks noGrp="1"/>
          </p:cNvSpPr>
          <p:nvPr>
            <p:ph type="body" idx="1"/>
          </p:nvPr>
        </p:nvSpPr>
        <p:spPr>
          <a:xfrm>
            <a:off x="720090" y="2417803"/>
            <a:ext cx="6363296" cy="1007625"/>
          </a:xfrm>
        </p:spPr>
        <p:txBody>
          <a:bodyPr anchor="b"/>
          <a:lstStyle>
            <a:lvl1pPr marL="0" indent="0">
              <a:buNone/>
              <a:defRPr sz="3800" b="1"/>
            </a:lvl1pPr>
            <a:lvl2pPr marL="719972" indent="0">
              <a:buNone/>
              <a:defRPr sz="3200" b="1"/>
            </a:lvl2pPr>
            <a:lvl3pPr marL="1439947" indent="0">
              <a:buNone/>
              <a:defRPr sz="2800" b="1"/>
            </a:lvl3pPr>
            <a:lvl4pPr marL="2159917" indent="0">
              <a:buNone/>
              <a:defRPr sz="2500" b="1"/>
            </a:lvl4pPr>
            <a:lvl5pPr marL="2879894" indent="0">
              <a:buNone/>
              <a:defRPr sz="2500" b="1"/>
            </a:lvl5pPr>
            <a:lvl6pPr marL="3599866" indent="0">
              <a:buNone/>
              <a:defRPr sz="2500" b="1"/>
            </a:lvl6pPr>
            <a:lvl7pPr marL="4319839" indent="0">
              <a:buNone/>
              <a:defRPr sz="2500" b="1"/>
            </a:lvl7pPr>
            <a:lvl8pPr marL="5039811" indent="0">
              <a:buNone/>
              <a:defRPr sz="2500" b="1"/>
            </a:lvl8pPr>
            <a:lvl9pPr marL="5759783" indent="0">
              <a:buNone/>
              <a:defRPr sz="25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720090" y="3425428"/>
            <a:ext cx="6363296" cy="6223279"/>
          </a:xfrm>
        </p:spPr>
        <p:txBody>
          <a:bodyPr/>
          <a:lstStyle>
            <a:lvl1pPr>
              <a:defRPr sz="3800"/>
            </a:lvl1pPr>
            <a:lvl2pPr>
              <a:defRPr sz="3200"/>
            </a:lvl2pPr>
            <a:lvl3pPr>
              <a:defRPr sz="2800"/>
            </a:lvl3pPr>
            <a:lvl4pPr>
              <a:defRPr sz="2500"/>
            </a:lvl4pPr>
            <a:lvl5pPr>
              <a:defRPr sz="2500"/>
            </a:lvl5pPr>
            <a:lvl6pPr>
              <a:defRPr sz="2500"/>
            </a:lvl6pPr>
            <a:lvl7pPr>
              <a:defRPr sz="2500"/>
            </a:lvl7pPr>
            <a:lvl8pPr>
              <a:defRPr sz="2500"/>
            </a:lvl8pPr>
            <a:lvl9pPr>
              <a:defRPr sz="25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Text Placeholder 4"/>
          <p:cNvSpPr>
            <a:spLocks noGrp="1"/>
          </p:cNvSpPr>
          <p:nvPr>
            <p:ph type="body" sz="quarter" idx="3"/>
          </p:nvPr>
        </p:nvSpPr>
        <p:spPr>
          <a:xfrm>
            <a:off x="7315918" y="2417803"/>
            <a:ext cx="6365796" cy="1007625"/>
          </a:xfrm>
        </p:spPr>
        <p:txBody>
          <a:bodyPr anchor="b"/>
          <a:lstStyle>
            <a:lvl1pPr marL="0" indent="0">
              <a:buNone/>
              <a:defRPr sz="3800" b="1"/>
            </a:lvl1pPr>
            <a:lvl2pPr marL="719972" indent="0">
              <a:buNone/>
              <a:defRPr sz="3200" b="1"/>
            </a:lvl2pPr>
            <a:lvl3pPr marL="1439947" indent="0">
              <a:buNone/>
              <a:defRPr sz="2800" b="1"/>
            </a:lvl3pPr>
            <a:lvl4pPr marL="2159917" indent="0">
              <a:buNone/>
              <a:defRPr sz="2500" b="1"/>
            </a:lvl4pPr>
            <a:lvl5pPr marL="2879894" indent="0">
              <a:buNone/>
              <a:defRPr sz="2500" b="1"/>
            </a:lvl5pPr>
            <a:lvl6pPr marL="3599866" indent="0">
              <a:buNone/>
              <a:defRPr sz="2500" b="1"/>
            </a:lvl6pPr>
            <a:lvl7pPr marL="4319839" indent="0">
              <a:buNone/>
              <a:defRPr sz="2500" b="1"/>
            </a:lvl7pPr>
            <a:lvl8pPr marL="5039811" indent="0">
              <a:buNone/>
              <a:defRPr sz="2500" b="1"/>
            </a:lvl8pPr>
            <a:lvl9pPr marL="5759783" indent="0">
              <a:buNone/>
              <a:defRPr sz="25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7315918" y="3425428"/>
            <a:ext cx="6365796" cy="6223279"/>
          </a:xfrm>
        </p:spPr>
        <p:txBody>
          <a:bodyPr/>
          <a:lstStyle>
            <a:lvl1pPr>
              <a:defRPr sz="3800"/>
            </a:lvl1pPr>
            <a:lvl2pPr>
              <a:defRPr sz="3200"/>
            </a:lvl2pPr>
            <a:lvl3pPr>
              <a:defRPr sz="2800"/>
            </a:lvl3pPr>
            <a:lvl4pPr>
              <a:defRPr sz="2500"/>
            </a:lvl4pPr>
            <a:lvl5pPr>
              <a:defRPr sz="2500"/>
            </a:lvl5pPr>
            <a:lvl6pPr>
              <a:defRPr sz="2500"/>
            </a:lvl6pPr>
            <a:lvl7pPr>
              <a:defRPr sz="2500"/>
            </a:lvl7pPr>
            <a:lvl8pPr>
              <a:defRPr sz="2500"/>
            </a:lvl8pPr>
            <a:lvl9pPr>
              <a:defRPr sz="25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Date Placeholder 3"/>
          <p:cNvSpPr>
            <a:spLocks noGrp="1"/>
          </p:cNvSpPr>
          <p:nvPr>
            <p:ph type="dt" sz="half" idx="10"/>
          </p:nvPr>
        </p:nvSpPr>
        <p:spPr/>
        <p:txBody>
          <a:bodyPr/>
          <a:lstStyle>
            <a:lvl1pPr>
              <a:defRPr/>
            </a:lvl1pPr>
          </a:lstStyle>
          <a:p>
            <a:pPr>
              <a:defRPr/>
            </a:pPr>
            <a:fld id="{F51BDB47-D6B6-4D08-9DF8-94AA21D86588}" type="datetimeFigureOut">
              <a:rPr lang="ar-SA"/>
              <a:pPr>
                <a:defRPr/>
              </a:pPr>
              <a:t>08/05/39</a:t>
            </a:fld>
            <a:endParaRPr lang="ar-SA"/>
          </a:p>
        </p:txBody>
      </p:sp>
      <p:sp>
        <p:nvSpPr>
          <p:cNvPr id="8" name="Footer Placeholder 4"/>
          <p:cNvSpPr>
            <a:spLocks noGrp="1"/>
          </p:cNvSpPr>
          <p:nvPr>
            <p:ph type="ftr" sz="quarter" idx="11"/>
          </p:nvPr>
        </p:nvSpPr>
        <p:spPr/>
        <p:txBody>
          <a:bodyPr/>
          <a:lstStyle>
            <a:lvl1pPr>
              <a:defRPr/>
            </a:lvl1pPr>
          </a:lstStyle>
          <a:p>
            <a:pPr>
              <a:defRPr/>
            </a:pPr>
            <a:endParaRPr lang="ar-SA"/>
          </a:p>
        </p:txBody>
      </p:sp>
      <p:sp>
        <p:nvSpPr>
          <p:cNvPr id="9" name="Slide Number Placeholder 5"/>
          <p:cNvSpPr>
            <a:spLocks noGrp="1"/>
          </p:cNvSpPr>
          <p:nvPr>
            <p:ph type="sldNum" sz="quarter" idx="12"/>
          </p:nvPr>
        </p:nvSpPr>
        <p:spPr/>
        <p:txBody>
          <a:bodyPr/>
          <a:lstStyle>
            <a:lvl1pPr>
              <a:defRPr/>
            </a:lvl1pPr>
          </a:lstStyle>
          <a:p>
            <a:pPr>
              <a:defRPr/>
            </a:pPr>
            <a:fld id="{9AB49F93-2137-4396-92A5-F5D6538F6515}" type="slidenum">
              <a:rPr lang="ar-SA"/>
              <a:pPr>
                <a:defRPr/>
              </a:pPr>
              <a:t>‹#›</a:t>
            </a:fld>
            <a:endParaRPr lang="ar-SA"/>
          </a:p>
        </p:txBody>
      </p:sp>
    </p:spTree>
    <p:extLst>
      <p:ext uri="{BB962C8B-B14F-4D97-AF65-F5344CB8AC3E}">
        <p14:creationId xmlns:p14="http://schemas.microsoft.com/office/powerpoint/2010/main" val="374081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ar-SA"/>
          </a:p>
        </p:txBody>
      </p:sp>
      <p:sp>
        <p:nvSpPr>
          <p:cNvPr id="3" name="Date Placeholder 3"/>
          <p:cNvSpPr>
            <a:spLocks noGrp="1"/>
          </p:cNvSpPr>
          <p:nvPr>
            <p:ph type="dt" sz="half" idx="10"/>
          </p:nvPr>
        </p:nvSpPr>
        <p:spPr/>
        <p:txBody>
          <a:bodyPr/>
          <a:lstStyle>
            <a:lvl1pPr>
              <a:defRPr/>
            </a:lvl1pPr>
          </a:lstStyle>
          <a:p>
            <a:pPr>
              <a:defRPr/>
            </a:pPr>
            <a:fld id="{675B5439-DDC3-4B48-BCD4-801E61848468}" type="datetimeFigureOut">
              <a:rPr lang="ar-SA"/>
              <a:pPr>
                <a:defRPr/>
              </a:pPr>
              <a:t>08/05/39</a:t>
            </a:fld>
            <a:endParaRPr lang="ar-SA"/>
          </a:p>
        </p:txBody>
      </p:sp>
      <p:sp>
        <p:nvSpPr>
          <p:cNvPr id="4" name="Footer Placeholder 4"/>
          <p:cNvSpPr>
            <a:spLocks noGrp="1"/>
          </p:cNvSpPr>
          <p:nvPr>
            <p:ph type="ftr" sz="quarter" idx="11"/>
          </p:nvPr>
        </p:nvSpPr>
        <p:spPr/>
        <p:txBody>
          <a:bodyPr/>
          <a:lstStyle>
            <a:lvl1pPr>
              <a:defRPr/>
            </a:lvl1pPr>
          </a:lstStyle>
          <a:p>
            <a:pPr>
              <a:defRPr/>
            </a:pPr>
            <a:endParaRPr lang="ar-SA"/>
          </a:p>
        </p:txBody>
      </p:sp>
      <p:sp>
        <p:nvSpPr>
          <p:cNvPr id="5" name="Slide Number Placeholder 5"/>
          <p:cNvSpPr>
            <a:spLocks noGrp="1"/>
          </p:cNvSpPr>
          <p:nvPr>
            <p:ph type="sldNum" sz="quarter" idx="12"/>
          </p:nvPr>
        </p:nvSpPr>
        <p:spPr/>
        <p:txBody>
          <a:bodyPr/>
          <a:lstStyle>
            <a:lvl1pPr>
              <a:defRPr/>
            </a:lvl1pPr>
          </a:lstStyle>
          <a:p>
            <a:pPr>
              <a:defRPr/>
            </a:pPr>
            <a:fld id="{616C5105-70B9-490F-B401-4738F3D9B5CB}" type="slidenum">
              <a:rPr lang="ar-SA"/>
              <a:pPr>
                <a:defRPr/>
              </a:pPr>
              <a:t>‹#›</a:t>
            </a:fld>
            <a:endParaRPr lang="ar-SA"/>
          </a:p>
        </p:txBody>
      </p:sp>
    </p:spTree>
    <p:extLst>
      <p:ext uri="{BB962C8B-B14F-4D97-AF65-F5344CB8AC3E}">
        <p14:creationId xmlns:p14="http://schemas.microsoft.com/office/powerpoint/2010/main" val="194967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9569BCA-507F-4DA6-8266-38A45F841A93}" type="datetimeFigureOut">
              <a:rPr lang="ar-SA"/>
              <a:pPr>
                <a:defRPr/>
              </a:pPr>
              <a:t>08/05/39</a:t>
            </a:fld>
            <a:endParaRPr lang="ar-SA"/>
          </a:p>
        </p:txBody>
      </p:sp>
      <p:sp>
        <p:nvSpPr>
          <p:cNvPr id="3" name="Footer Placeholder 4"/>
          <p:cNvSpPr>
            <a:spLocks noGrp="1"/>
          </p:cNvSpPr>
          <p:nvPr>
            <p:ph type="ftr" sz="quarter" idx="11"/>
          </p:nvPr>
        </p:nvSpPr>
        <p:spPr/>
        <p:txBody>
          <a:bodyPr/>
          <a:lstStyle>
            <a:lvl1pPr>
              <a:defRPr/>
            </a:lvl1pPr>
          </a:lstStyle>
          <a:p>
            <a:pPr>
              <a:defRPr/>
            </a:pPr>
            <a:endParaRPr lang="ar-SA"/>
          </a:p>
        </p:txBody>
      </p:sp>
      <p:sp>
        <p:nvSpPr>
          <p:cNvPr id="4" name="Slide Number Placeholder 5"/>
          <p:cNvSpPr>
            <a:spLocks noGrp="1"/>
          </p:cNvSpPr>
          <p:nvPr>
            <p:ph type="sldNum" sz="quarter" idx="12"/>
          </p:nvPr>
        </p:nvSpPr>
        <p:spPr/>
        <p:txBody>
          <a:bodyPr/>
          <a:lstStyle>
            <a:lvl1pPr>
              <a:defRPr/>
            </a:lvl1pPr>
          </a:lstStyle>
          <a:p>
            <a:pPr>
              <a:defRPr/>
            </a:pPr>
            <a:fld id="{7550B8F5-9810-4FEE-9D50-F57A84E7F86E}" type="slidenum">
              <a:rPr lang="ar-SA"/>
              <a:pPr>
                <a:defRPr/>
              </a:pPr>
              <a:t>‹#›</a:t>
            </a:fld>
            <a:endParaRPr lang="ar-SA"/>
          </a:p>
        </p:txBody>
      </p:sp>
    </p:spTree>
    <p:extLst>
      <p:ext uri="{BB962C8B-B14F-4D97-AF65-F5344CB8AC3E}">
        <p14:creationId xmlns:p14="http://schemas.microsoft.com/office/powerpoint/2010/main" val="181788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720099" y="430055"/>
            <a:ext cx="4738093" cy="1830229"/>
          </a:xfrm>
        </p:spPr>
        <p:txBody>
          <a:bodyPr anchor="b"/>
          <a:lstStyle>
            <a:lvl1pPr algn="r">
              <a:defRPr sz="3200" b="1"/>
            </a:lvl1pPr>
          </a:lstStyle>
          <a:p>
            <a:r>
              <a:rPr lang="ar-SA" smtClean="0"/>
              <a:t>انقر لتحرير نمط العنوان الرئيسي</a:t>
            </a:r>
            <a:endParaRPr lang="ar-SA"/>
          </a:p>
        </p:txBody>
      </p:sp>
      <p:sp>
        <p:nvSpPr>
          <p:cNvPr id="3" name="Content Placeholder 2"/>
          <p:cNvSpPr>
            <a:spLocks noGrp="1"/>
          </p:cNvSpPr>
          <p:nvPr>
            <p:ph idx="1"/>
          </p:nvPr>
        </p:nvSpPr>
        <p:spPr>
          <a:xfrm>
            <a:off x="5630704" y="430062"/>
            <a:ext cx="8051006" cy="9218653"/>
          </a:xfrm>
        </p:spPr>
        <p:txBody>
          <a:bodyPr/>
          <a:lstStyle>
            <a:lvl1pPr>
              <a:defRPr sz="5000"/>
            </a:lvl1pPr>
            <a:lvl2pPr>
              <a:defRPr sz="4400"/>
            </a:lvl2pPr>
            <a:lvl3pPr>
              <a:defRPr sz="3800"/>
            </a:lvl3pPr>
            <a:lvl4pPr>
              <a:defRPr sz="3200"/>
            </a:lvl4pPr>
            <a:lvl5pPr>
              <a:defRPr sz="3200"/>
            </a:lvl5pPr>
            <a:lvl6pPr>
              <a:defRPr sz="3200"/>
            </a:lvl6pPr>
            <a:lvl7pPr>
              <a:defRPr sz="3200"/>
            </a:lvl7pPr>
            <a:lvl8pPr>
              <a:defRPr sz="3200"/>
            </a:lvl8pPr>
            <a:lvl9pPr>
              <a:defRPr sz="32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Text Placeholder 3"/>
          <p:cNvSpPr>
            <a:spLocks noGrp="1"/>
          </p:cNvSpPr>
          <p:nvPr>
            <p:ph type="body" sz="half" idx="2"/>
          </p:nvPr>
        </p:nvSpPr>
        <p:spPr>
          <a:xfrm>
            <a:off x="720099" y="2260283"/>
            <a:ext cx="4738093" cy="7388424"/>
          </a:xfrm>
        </p:spPr>
        <p:txBody>
          <a:bodyPr/>
          <a:lstStyle>
            <a:lvl1pPr marL="0" indent="0">
              <a:buNone/>
              <a:defRPr sz="2200"/>
            </a:lvl1pPr>
            <a:lvl2pPr marL="719972" indent="0">
              <a:buNone/>
              <a:defRPr sz="1900"/>
            </a:lvl2pPr>
            <a:lvl3pPr marL="1439947" indent="0">
              <a:buNone/>
              <a:defRPr sz="1600"/>
            </a:lvl3pPr>
            <a:lvl4pPr marL="2159917" indent="0">
              <a:buNone/>
              <a:defRPr sz="1400"/>
            </a:lvl4pPr>
            <a:lvl5pPr marL="2879894" indent="0">
              <a:buNone/>
              <a:defRPr sz="1400"/>
            </a:lvl5pPr>
            <a:lvl6pPr marL="3599866" indent="0">
              <a:buNone/>
              <a:defRPr sz="1400"/>
            </a:lvl6pPr>
            <a:lvl7pPr marL="4319839" indent="0">
              <a:buNone/>
              <a:defRPr sz="1400"/>
            </a:lvl7pPr>
            <a:lvl8pPr marL="5039811" indent="0">
              <a:buNone/>
              <a:defRPr sz="1400"/>
            </a:lvl8pPr>
            <a:lvl9pPr marL="5759783" indent="0">
              <a:buNone/>
              <a:defRPr sz="1400"/>
            </a:lvl9pPr>
          </a:lstStyle>
          <a:p>
            <a:pPr lvl="0"/>
            <a:r>
              <a:rPr lang="ar-SA" smtClean="0"/>
              <a:t>انقر لتحرير أنماط النص الرئيسي</a:t>
            </a:r>
          </a:p>
        </p:txBody>
      </p:sp>
      <p:sp>
        <p:nvSpPr>
          <p:cNvPr id="5" name="Date Placeholder 3"/>
          <p:cNvSpPr>
            <a:spLocks noGrp="1"/>
          </p:cNvSpPr>
          <p:nvPr>
            <p:ph type="dt" sz="half" idx="10"/>
          </p:nvPr>
        </p:nvSpPr>
        <p:spPr/>
        <p:txBody>
          <a:bodyPr/>
          <a:lstStyle>
            <a:lvl1pPr>
              <a:defRPr/>
            </a:lvl1pPr>
          </a:lstStyle>
          <a:p>
            <a:pPr>
              <a:defRPr/>
            </a:pPr>
            <a:fld id="{CC4F5688-522F-4D13-A553-FC4E769AB8F2}" type="datetimeFigureOut">
              <a:rPr lang="ar-SA"/>
              <a:pPr>
                <a:defRPr/>
              </a:pPr>
              <a:t>08/05/39</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37CE279F-E5FD-413B-991E-99426A8D8349}" type="slidenum">
              <a:rPr lang="ar-SA"/>
              <a:pPr>
                <a:defRPr/>
              </a:pPr>
              <a:t>‹#›</a:t>
            </a:fld>
            <a:endParaRPr lang="ar-SA"/>
          </a:p>
        </p:txBody>
      </p:sp>
    </p:spTree>
    <p:extLst>
      <p:ext uri="{BB962C8B-B14F-4D97-AF65-F5344CB8AC3E}">
        <p14:creationId xmlns:p14="http://schemas.microsoft.com/office/powerpoint/2010/main" val="156815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22854" y="7560945"/>
            <a:ext cx="8641080" cy="892612"/>
          </a:xfrm>
        </p:spPr>
        <p:txBody>
          <a:bodyPr anchor="b"/>
          <a:lstStyle>
            <a:lvl1pPr algn="r">
              <a:defRPr sz="3200" b="1"/>
            </a:lvl1pPr>
          </a:lstStyle>
          <a:p>
            <a:r>
              <a:rPr lang="ar-SA" smtClean="0"/>
              <a:t>انقر لتحرير نمط العنوان الرئيسي</a:t>
            </a:r>
            <a:endParaRPr lang="ar-SA"/>
          </a:p>
        </p:txBody>
      </p:sp>
      <p:sp>
        <p:nvSpPr>
          <p:cNvPr id="3" name="Picture Placeholder 2"/>
          <p:cNvSpPr>
            <a:spLocks noGrp="1"/>
          </p:cNvSpPr>
          <p:nvPr>
            <p:ph type="pic" idx="1"/>
          </p:nvPr>
        </p:nvSpPr>
        <p:spPr>
          <a:xfrm>
            <a:off x="2822854" y="965121"/>
            <a:ext cx="8641080" cy="6480810"/>
          </a:xfrm>
        </p:spPr>
        <p:txBody>
          <a:bodyPr rtlCol="1">
            <a:normAutofit/>
          </a:bodyPr>
          <a:lstStyle>
            <a:lvl1pPr marL="0" indent="0">
              <a:buNone/>
              <a:defRPr sz="5000"/>
            </a:lvl1pPr>
            <a:lvl2pPr marL="719972" indent="0">
              <a:buNone/>
              <a:defRPr sz="4400"/>
            </a:lvl2pPr>
            <a:lvl3pPr marL="1439947" indent="0">
              <a:buNone/>
              <a:defRPr sz="3800"/>
            </a:lvl3pPr>
            <a:lvl4pPr marL="2159917" indent="0">
              <a:buNone/>
              <a:defRPr sz="3200"/>
            </a:lvl4pPr>
            <a:lvl5pPr marL="2879894" indent="0">
              <a:buNone/>
              <a:defRPr sz="3200"/>
            </a:lvl5pPr>
            <a:lvl6pPr marL="3599866" indent="0">
              <a:buNone/>
              <a:defRPr sz="3200"/>
            </a:lvl6pPr>
            <a:lvl7pPr marL="4319839" indent="0">
              <a:buNone/>
              <a:defRPr sz="3200"/>
            </a:lvl7pPr>
            <a:lvl8pPr marL="5039811" indent="0">
              <a:buNone/>
              <a:defRPr sz="3200"/>
            </a:lvl8pPr>
            <a:lvl9pPr marL="5759783" indent="0">
              <a:buNone/>
              <a:defRPr sz="3200"/>
            </a:lvl9pPr>
          </a:lstStyle>
          <a:p>
            <a:pPr lvl="0"/>
            <a:r>
              <a:rPr lang="ar-SA" noProof="0" smtClean="0"/>
              <a:t>انقر فوق الأيقونة لإضافة صورة</a:t>
            </a:r>
            <a:endParaRPr lang="ar-SA" noProof="0"/>
          </a:p>
        </p:txBody>
      </p:sp>
      <p:sp>
        <p:nvSpPr>
          <p:cNvPr id="4" name="Text Placeholder 3"/>
          <p:cNvSpPr>
            <a:spLocks noGrp="1"/>
          </p:cNvSpPr>
          <p:nvPr>
            <p:ph type="body" sz="half" idx="2"/>
          </p:nvPr>
        </p:nvSpPr>
        <p:spPr>
          <a:xfrm>
            <a:off x="2822854" y="8453557"/>
            <a:ext cx="8641080" cy="1267658"/>
          </a:xfrm>
        </p:spPr>
        <p:txBody>
          <a:bodyPr/>
          <a:lstStyle>
            <a:lvl1pPr marL="0" indent="0">
              <a:buNone/>
              <a:defRPr sz="2200"/>
            </a:lvl1pPr>
            <a:lvl2pPr marL="719972" indent="0">
              <a:buNone/>
              <a:defRPr sz="1900"/>
            </a:lvl2pPr>
            <a:lvl3pPr marL="1439947" indent="0">
              <a:buNone/>
              <a:defRPr sz="1600"/>
            </a:lvl3pPr>
            <a:lvl4pPr marL="2159917" indent="0">
              <a:buNone/>
              <a:defRPr sz="1400"/>
            </a:lvl4pPr>
            <a:lvl5pPr marL="2879894" indent="0">
              <a:buNone/>
              <a:defRPr sz="1400"/>
            </a:lvl5pPr>
            <a:lvl6pPr marL="3599866" indent="0">
              <a:buNone/>
              <a:defRPr sz="1400"/>
            </a:lvl6pPr>
            <a:lvl7pPr marL="4319839" indent="0">
              <a:buNone/>
              <a:defRPr sz="1400"/>
            </a:lvl7pPr>
            <a:lvl8pPr marL="5039811" indent="0">
              <a:buNone/>
              <a:defRPr sz="1400"/>
            </a:lvl8pPr>
            <a:lvl9pPr marL="5759783" indent="0">
              <a:buNone/>
              <a:defRPr sz="1400"/>
            </a:lvl9pPr>
          </a:lstStyle>
          <a:p>
            <a:pPr lvl="0"/>
            <a:r>
              <a:rPr lang="ar-SA" smtClean="0"/>
              <a:t>انقر لتحرير أنماط النص الرئيسي</a:t>
            </a:r>
          </a:p>
        </p:txBody>
      </p:sp>
      <p:sp>
        <p:nvSpPr>
          <p:cNvPr id="5" name="Date Placeholder 3"/>
          <p:cNvSpPr>
            <a:spLocks noGrp="1"/>
          </p:cNvSpPr>
          <p:nvPr>
            <p:ph type="dt" sz="half" idx="10"/>
          </p:nvPr>
        </p:nvSpPr>
        <p:spPr/>
        <p:txBody>
          <a:bodyPr/>
          <a:lstStyle>
            <a:lvl1pPr>
              <a:defRPr/>
            </a:lvl1pPr>
          </a:lstStyle>
          <a:p>
            <a:pPr>
              <a:defRPr/>
            </a:pPr>
            <a:fld id="{71345F76-33E9-44FA-8354-53B2B7FB18E2}" type="datetimeFigureOut">
              <a:rPr lang="ar-SA"/>
              <a:pPr>
                <a:defRPr/>
              </a:pPr>
              <a:t>08/05/39</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7ECDE358-7F99-4EFC-82C6-5FA6FB966BB7}" type="slidenum">
              <a:rPr lang="ar-SA"/>
              <a:pPr>
                <a:defRPr/>
              </a:pPr>
              <a:t>‹#›</a:t>
            </a:fld>
            <a:endParaRPr lang="ar-SA"/>
          </a:p>
        </p:txBody>
      </p:sp>
    </p:spTree>
    <p:extLst>
      <p:ext uri="{BB962C8B-B14F-4D97-AF65-F5344CB8AC3E}">
        <p14:creationId xmlns:p14="http://schemas.microsoft.com/office/powerpoint/2010/main" val="6850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20725" y="431800"/>
            <a:ext cx="12960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994" tIns="71996" rIns="143994" bIns="71996" numCol="1" anchor="ctr" anchorCtr="0" compatLnSpc="1">
            <a:prstTxWarp prst="textNoShape">
              <a:avLst/>
            </a:prstTxWarp>
          </a:bodyPr>
          <a:lstStyle/>
          <a:p>
            <a:pPr lvl="0"/>
            <a:r>
              <a:rPr lang="ar-SA" smtClean="0"/>
              <a:t>انقر لتحرير نمط العنوان الرئيسي</a:t>
            </a:r>
            <a:endParaRPr lang="en-US" smtClean="0"/>
          </a:p>
        </p:txBody>
      </p:sp>
      <p:sp>
        <p:nvSpPr>
          <p:cNvPr id="1027" name="Text Placeholder 2"/>
          <p:cNvSpPr>
            <a:spLocks noGrp="1"/>
          </p:cNvSpPr>
          <p:nvPr>
            <p:ph type="body" idx="1"/>
          </p:nvPr>
        </p:nvSpPr>
        <p:spPr bwMode="auto">
          <a:xfrm>
            <a:off x="720725" y="2520950"/>
            <a:ext cx="12960350" cy="712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994" tIns="71996" rIns="143994" bIns="71996" numCol="1" anchor="t" anchorCtr="0" compatLnSpc="1">
            <a:prstTxWarp prst="textNoShape">
              <a:avLst/>
            </a:prstTxWarp>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smtClean="0"/>
          </a:p>
        </p:txBody>
      </p:sp>
      <p:sp>
        <p:nvSpPr>
          <p:cNvPr id="4" name="Date Placeholder 3"/>
          <p:cNvSpPr>
            <a:spLocks noGrp="1"/>
          </p:cNvSpPr>
          <p:nvPr>
            <p:ph type="dt" sz="half" idx="2"/>
          </p:nvPr>
        </p:nvSpPr>
        <p:spPr>
          <a:xfrm>
            <a:off x="10321925" y="10010775"/>
            <a:ext cx="3359150" cy="576263"/>
          </a:xfrm>
          <a:prstGeom prst="rect">
            <a:avLst/>
          </a:prstGeom>
        </p:spPr>
        <p:txBody>
          <a:bodyPr vert="horz" lIns="143994" tIns="71996" rIns="143994" bIns="71996" rtlCol="1" anchor="ctr"/>
          <a:lstStyle>
            <a:lvl1pPr algn="r" defTabSz="1440000" fontAlgn="auto">
              <a:spcBef>
                <a:spcPts val="0"/>
              </a:spcBef>
              <a:spcAft>
                <a:spcPts val="0"/>
              </a:spcAft>
              <a:defRPr sz="1900" smtClean="0">
                <a:solidFill>
                  <a:schemeClr val="tx1">
                    <a:tint val="75000"/>
                  </a:schemeClr>
                </a:solidFill>
                <a:latin typeface="+mn-lt"/>
                <a:cs typeface="+mn-cs"/>
              </a:defRPr>
            </a:lvl1pPr>
          </a:lstStyle>
          <a:p>
            <a:pPr>
              <a:defRPr/>
            </a:pPr>
            <a:fld id="{00434AA3-E726-44FF-BBF4-4AE234B09C6E}" type="datetimeFigureOut">
              <a:rPr lang="ar-SA"/>
              <a:pPr>
                <a:defRPr/>
              </a:pPr>
              <a:t>08/05/39</a:t>
            </a:fld>
            <a:endParaRPr lang="ar-SA"/>
          </a:p>
        </p:txBody>
      </p:sp>
      <p:sp>
        <p:nvSpPr>
          <p:cNvPr id="5" name="Footer Placeholder 4"/>
          <p:cNvSpPr>
            <a:spLocks noGrp="1"/>
          </p:cNvSpPr>
          <p:nvPr>
            <p:ph type="ftr" sz="quarter" idx="3"/>
          </p:nvPr>
        </p:nvSpPr>
        <p:spPr>
          <a:xfrm>
            <a:off x="4921250" y="10010775"/>
            <a:ext cx="4559300" cy="576263"/>
          </a:xfrm>
          <a:prstGeom prst="rect">
            <a:avLst/>
          </a:prstGeom>
        </p:spPr>
        <p:txBody>
          <a:bodyPr vert="horz" lIns="143994" tIns="71996" rIns="143994" bIns="71996" rtlCol="1" anchor="ctr"/>
          <a:lstStyle>
            <a:lvl1pPr algn="ctr" defTabSz="1440000" fontAlgn="auto">
              <a:spcBef>
                <a:spcPts val="0"/>
              </a:spcBef>
              <a:spcAft>
                <a:spcPts val="0"/>
              </a:spcAft>
              <a:defRPr sz="1900">
                <a:solidFill>
                  <a:schemeClr val="tx1">
                    <a:tint val="75000"/>
                  </a:schemeClr>
                </a:solidFill>
                <a:latin typeface="+mn-lt"/>
                <a:cs typeface="+mn-cs"/>
              </a:defRPr>
            </a:lvl1pPr>
          </a:lstStyle>
          <a:p>
            <a:pPr>
              <a:defRPr/>
            </a:pPr>
            <a:endParaRPr lang="ar-SA"/>
          </a:p>
        </p:txBody>
      </p:sp>
      <p:sp>
        <p:nvSpPr>
          <p:cNvPr id="6" name="Slide Number Placeholder 5"/>
          <p:cNvSpPr>
            <a:spLocks noGrp="1"/>
          </p:cNvSpPr>
          <p:nvPr>
            <p:ph type="sldNum" sz="quarter" idx="4"/>
          </p:nvPr>
        </p:nvSpPr>
        <p:spPr>
          <a:xfrm>
            <a:off x="720725" y="10010775"/>
            <a:ext cx="3359150" cy="576263"/>
          </a:xfrm>
          <a:prstGeom prst="rect">
            <a:avLst/>
          </a:prstGeom>
        </p:spPr>
        <p:txBody>
          <a:bodyPr vert="horz" lIns="143994" tIns="71996" rIns="143994" bIns="71996" rtlCol="1" anchor="ctr"/>
          <a:lstStyle>
            <a:lvl1pPr algn="l" defTabSz="1440000" fontAlgn="auto">
              <a:spcBef>
                <a:spcPts val="0"/>
              </a:spcBef>
              <a:spcAft>
                <a:spcPts val="0"/>
              </a:spcAft>
              <a:defRPr sz="1900" smtClean="0">
                <a:solidFill>
                  <a:schemeClr val="tx1">
                    <a:tint val="75000"/>
                  </a:schemeClr>
                </a:solidFill>
                <a:latin typeface="+mn-lt"/>
                <a:cs typeface="+mn-cs"/>
              </a:defRPr>
            </a:lvl1pPr>
          </a:lstStyle>
          <a:p>
            <a:pPr>
              <a:defRPr/>
            </a:pPr>
            <a:fld id="{CE0A9528-7A19-4D60-B7EB-5DF20373F1D0}" type="slidenum">
              <a:rPr lang="ar-SA"/>
              <a:pPr>
                <a:defRPr/>
              </a:pPr>
              <a:t>‹#›</a:t>
            </a:fld>
            <a:endParaRPr lang="ar-SA"/>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1439863" rtl="1" eaLnBrk="1" fontAlgn="base" hangingPunct="1">
        <a:spcBef>
          <a:spcPct val="0"/>
        </a:spcBef>
        <a:spcAft>
          <a:spcPct val="0"/>
        </a:spcAft>
        <a:defRPr sz="6900" kern="1200">
          <a:solidFill>
            <a:schemeClr val="tx1"/>
          </a:solidFill>
          <a:latin typeface="+mj-lt"/>
          <a:ea typeface="+mj-ea"/>
          <a:cs typeface="+mj-cs"/>
        </a:defRPr>
      </a:lvl1pPr>
      <a:lvl2pPr algn="ctr" defTabSz="1439863" rtl="1" eaLnBrk="1" fontAlgn="base" hangingPunct="1">
        <a:spcBef>
          <a:spcPct val="0"/>
        </a:spcBef>
        <a:spcAft>
          <a:spcPct val="0"/>
        </a:spcAft>
        <a:defRPr sz="6900">
          <a:solidFill>
            <a:schemeClr val="tx1"/>
          </a:solidFill>
          <a:latin typeface="Calibri" pitchFamily="34" charset="0"/>
          <a:cs typeface="Times New Roman" pitchFamily="18" charset="0"/>
        </a:defRPr>
      </a:lvl2pPr>
      <a:lvl3pPr algn="ctr" defTabSz="1439863" rtl="1" eaLnBrk="1" fontAlgn="base" hangingPunct="1">
        <a:spcBef>
          <a:spcPct val="0"/>
        </a:spcBef>
        <a:spcAft>
          <a:spcPct val="0"/>
        </a:spcAft>
        <a:defRPr sz="6900">
          <a:solidFill>
            <a:schemeClr val="tx1"/>
          </a:solidFill>
          <a:latin typeface="Calibri" pitchFamily="34" charset="0"/>
          <a:cs typeface="Times New Roman" pitchFamily="18" charset="0"/>
        </a:defRPr>
      </a:lvl3pPr>
      <a:lvl4pPr algn="ctr" defTabSz="1439863" rtl="1" eaLnBrk="1" fontAlgn="base" hangingPunct="1">
        <a:spcBef>
          <a:spcPct val="0"/>
        </a:spcBef>
        <a:spcAft>
          <a:spcPct val="0"/>
        </a:spcAft>
        <a:defRPr sz="6900">
          <a:solidFill>
            <a:schemeClr val="tx1"/>
          </a:solidFill>
          <a:latin typeface="Calibri" pitchFamily="34" charset="0"/>
          <a:cs typeface="Times New Roman" pitchFamily="18" charset="0"/>
        </a:defRPr>
      </a:lvl4pPr>
      <a:lvl5pPr algn="ctr" defTabSz="1439863" rtl="1" eaLnBrk="1" fontAlgn="base" hangingPunct="1">
        <a:spcBef>
          <a:spcPct val="0"/>
        </a:spcBef>
        <a:spcAft>
          <a:spcPct val="0"/>
        </a:spcAft>
        <a:defRPr sz="6900">
          <a:solidFill>
            <a:schemeClr val="tx1"/>
          </a:solidFill>
          <a:latin typeface="Calibri" pitchFamily="34" charset="0"/>
          <a:cs typeface="Times New Roman" pitchFamily="18" charset="0"/>
        </a:defRPr>
      </a:lvl5pPr>
      <a:lvl6pPr marL="457200" algn="ctr" defTabSz="1439863" rtl="1" eaLnBrk="1" fontAlgn="base" hangingPunct="1">
        <a:spcBef>
          <a:spcPct val="0"/>
        </a:spcBef>
        <a:spcAft>
          <a:spcPct val="0"/>
        </a:spcAft>
        <a:defRPr sz="6900">
          <a:solidFill>
            <a:schemeClr val="tx1"/>
          </a:solidFill>
          <a:latin typeface="Calibri" pitchFamily="34" charset="0"/>
          <a:cs typeface="Times New Roman" pitchFamily="18" charset="0"/>
        </a:defRPr>
      </a:lvl6pPr>
      <a:lvl7pPr marL="914400" algn="ctr" defTabSz="1439863" rtl="1" eaLnBrk="1" fontAlgn="base" hangingPunct="1">
        <a:spcBef>
          <a:spcPct val="0"/>
        </a:spcBef>
        <a:spcAft>
          <a:spcPct val="0"/>
        </a:spcAft>
        <a:defRPr sz="6900">
          <a:solidFill>
            <a:schemeClr val="tx1"/>
          </a:solidFill>
          <a:latin typeface="Calibri" pitchFamily="34" charset="0"/>
          <a:cs typeface="Times New Roman" pitchFamily="18" charset="0"/>
        </a:defRPr>
      </a:lvl7pPr>
      <a:lvl8pPr marL="1371600" algn="ctr" defTabSz="1439863" rtl="1" eaLnBrk="1" fontAlgn="base" hangingPunct="1">
        <a:spcBef>
          <a:spcPct val="0"/>
        </a:spcBef>
        <a:spcAft>
          <a:spcPct val="0"/>
        </a:spcAft>
        <a:defRPr sz="6900">
          <a:solidFill>
            <a:schemeClr val="tx1"/>
          </a:solidFill>
          <a:latin typeface="Calibri" pitchFamily="34" charset="0"/>
          <a:cs typeface="Times New Roman" pitchFamily="18" charset="0"/>
        </a:defRPr>
      </a:lvl8pPr>
      <a:lvl9pPr marL="1828800" algn="ctr" defTabSz="1439863" rtl="1" eaLnBrk="1" fontAlgn="base" hangingPunct="1">
        <a:spcBef>
          <a:spcPct val="0"/>
        </a:spcBef>
        <a:spcAft>
          <a:spcPct val="0"/>
        </a:spcAft>
        <a:defRPr sz="6900">
          <a:solidFill>
            <a:schemeClr val="tx1"/>
          </a:solidFill>
          <a:latin typeface="Calibri" pitchFamily="34" charset="0"/>
          <a:cs typeface="Times New Roman" pitchFamily="18" charset="0"/>
        </a:defRPr>
      </a:lvl9pPr>
    </p:titleStyle>
    <p:bodyStyle>
      <a:lvl1pPr marL="539750" indent="-539750" algn="r" defTabSz="1439863" rtl="1" eaLnBrk="1" fontAlgn="base" hangingPunct="1">
        <a:spcBef>
          <a:spcPct val="20000"/>
        </a:spcBef>
        <a:spcAft>
          <a:spcPct val="0"/>
        </a:spcAft>
        <a:buFont typeface="Arial" charset="0"/>
        <a:buChar char="•"/>
        <a:defRPr sz="5000" kern="1200">
          <a:solidFill>
            <a:schemeClr val="tx1"/>
          </a:solidFill>
          <a:latin typeface="+mn-lt"/>
          <a:ea typeface="+mn-ea"/>
          <a:cs typeface="+mn-cs"/>
        </a:defRPr>
      </a:lvl1pPr>
      <a:lvl2pPr marL="1168400" indent="-449263" algn="r" defTabSz="1439863" rtl="1" eaLnBrk="1" fontAlgn="base" hangingPunct="1">
        <a:spcBef>
          <a:spcPct val="20000"/>
        </a:spcBef>
        <a:spcAft>
          <a:spcPct val="0"/>
        </a:spcAft>
        <a:buFont typeface="Arial" charset="0"/>
        <a:buChar char="–"/>
        <a:defRPr sz="4400" kern="1200">
          <a:solidFill>
            <a:schemeClr val="tx1"/>
          </a:solidFill>
          <a:latin typeface="+mn-lt"/>
          <a:ea typeface="+mn-ea"/>
          <a:cs typeface="+mn-cs"/>
        </a:defRPr>
      </a:lvl2pPr>
      <a:lvl3pPr marL="1798638" indent="-358775" algn="r" defTabSz="1439863" rtl="1" eaLnBrk="1" fontAlgn="base" hangingPunct="1">
        <a:spcBef>
          <a:spcPct val="20000"/>
        </a:spcBef>
        <a:spcAft>
          <a:spcPct val="0"/>
        </a:spcAft>
        <a:buFont typeface="Arial" charset="0"/>
        <a:buChar char="•"/>
        <a:defRPr sz="3800" kern="1200">
          <a:solidFill>
            <a:schemeClr val="tx1"/>
          </a:solidFill>
          <a:latin typeface="+mn-lt"/>
          <a:ea typeface="+mn-ea"/>
          <a:cs typeface="+mn-cs"/>
        </a:defRPr>
      </a:lvl3pPr>
      <a:lvl4pPr marL="2519363" indent="-358775" algn="r" defTabSz="1439863" rtl="1" eaLnBrk="1" fontAlgn="base" hangingPunct="1">
        <a:spcBef>
          <a:spcPct val="20000"/>
        </a:spcBef>
        <a:spcAft>
          <a:spcPct val="0"/>
        </a:spcAft>
        <a:buFont typeface="Arial" charset="0"/>
        <a:buChar char="–"/>
        <a:defRPr sz="3200" kern="1200">
          <a:solidFill>
            <a:schemeClr val="tx1"/>
          </a:solidFill>
          <a:latin typeface="+mn-lt"/>
          <a:ea typeface="+mn-ea"/>
          <a:cs typeface="+mn-cs"/>
        </a:defRPr>
      </a:lvl4pPr>
      <a:lvl5pPr marL="3238500" indent="-358775" algn="r" defTabSz="1439863" rtl="1" eaLnBrk="1" fontAlgn="base" hangingPunct="1">
        <a:spcBef>
          <a:spcPct val="20000"/>
        </a:spcBef>
        <a:spcAft>
          <a:spcPct val="0"/>
        </a:spcAft>
        <a:buFont typeface="Arial" charset="0"/>
        <a:buChar char="»"/>
        <a:defRPr sz="3200" kern="1200">
          <a:solidFill>
            <a:schemeClr val="tx1"/>
          </a:solidFill>
          <a:latin typeface="+mn-lt"/>
          <a:ea typeface="+mn-ea"/>
          <a:cs typeface="+mn-cs"/>
        </a:defRPr>
      </a:lvl5pPr>
      <a:lvl6pPr marL="3959851" indent="-359990" algn="r" defTabSz="1439947" rtl="1" eaLnBrk="1" latinLnBrk="0" hangingPunct="1">
        <a:spcBef>
          <a:spcPct val="20000"/>
        </a:spcBef>
        <a:buFont typeface="Arial" pitchFamily="34" charset="0"/>
        <a:buChar char="•"/>
        <a:defRPr sz="3200" kern="1200">
          <a:solidFill>
            <a:schemeClr val="tx1"/>
          </a:solidFill>
          <a:latin typeface="+mn-lt"/>
          <a:ea typeface="+mn-ea"/>
          <a:cs typeface="+mn-cs"/>
        </a:defRPr>
      </a:lvl6pPr>
      <a:lvl7pPr marL="4679823" indent="-359990" algn="r" defTabSz="1439947" rtl="1" eaLnBrk="1" latinLnBrk="0" hangingPunct="1">
        <a:spcBef>
          <a:spcPct val="20000"/>
        </a:spcBef>
        <a:buFont typeface="Arial" pitchFamily="34" charset="0"/>
        <a:buChar char="•"/>
        <a:defRPr sz="3200" kern="1200">
          <a:solidFill>
            <a:schemeClr val="tx1"/>
          </a:solidFill>
          <a:latin typeface="+mn-lt"/>
          <a:ea typeface="+mn-ea"/>
          <a:cs typeface="+mn-cs"/>
        </a:defRPr>
      </a:lvl7pPr>
      <a:lvl8pPr marL="5399798" indent="-359990" algn="r" defTabSz="1439947" rtl="1" eaLnBrk="1" latinLnBrk="0" hangingPunct="1">
        <a:spcBef>
          <a:spcPct val="20000"/>
        </a:spcBef>
        <a:buFont typeface="Arial" pitchFamily="34" charset="0"/>
        <a:buChar char="•"/>
        <a:defRPr sz="3200" kern="1200">
          <a:solidFill>
            <a:schemeClr val="tx1"/>
          </a:solidFill>
          <a:latin typeface="+mn-lt"/>
          <a:ea typeface="+mn-ea"/>
          <a:cs typeface="+mn-cs"/>
        </a:defRPr>
      </a:lvl8pPr>
      <a:lvl9pPr marL="6119773" indent="-359990" algn="r" defTabSz="1439947" rtl="1"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ar-SA"/>
      </a:defPPr>
      <a:lvl1pPr marL="0" algn="r" defTabSz="1439947" rtl="1" eaLnBrk="1" latinLnBrk="0" hangingPunct="1">
        <a:defRPr sz="2800" kern="1200">
          <a:solidFill>
            <a:schemeClr val="tx1"/>
          </a:solidFill>
          <a:latin typeface="+mn-lt"/>
          <a:ea typeface="+mn-ea"/>
          <a:cs typeface="+mn-cs"/>
        </a:defRPr>
      </a:lvl1pPr>
      <a:lvl2pPr marL="719972" algn="r" defTabSz="1439947" rtl="1" eaLnBrk="1" latinLnBrk="0" hangingPunct="1">
        <a:defRPr sz="2800" kern="1200">
          <a:solidFill>
            <a:schemeClr val="tx1"/>
          </a:solidFill>
          <a:latin typeface="+mn-lt"/>
          <a:ea typeface="+mn-ea"/>
          <a:cs typeface="+mn-cs"/>
        </a:defRPr>
      </a:lvl2pPr>
      <a:lvl3pPr marL="1439947" algn="r" defTabSz="1439947" rtl="1" eaLnBrk="1" latinLnBrk="0" hangingPunct="1">
        <a:defRPr sz="2800" kern="1200">
          <a:solidFill>
            <a:schemeClr val="tx1"/>
          </a:solidFill>
          <a:latin typeface="+mn-lt"/>
          <a:ea typeface="+mn-ea"/>
          <a:cs typeface="+mn-cs"/>
        </a:defRPr>
      </a:lvl3pPr>
      <a:lvl4pPr marL="2159917" algn="r" defTabSz="1439947" rtl="1" eaLnBrk="1" latinLnBrk="0" hangingPunct="1">
        <a:defRPr sz="2800" kern="1200">
          <a:solidFill>
            <a:schemeClr val="tx1"/>
          </a:solidFill>
          <a:latin typeface="+mn-lt"/>
          <a:ea typeface="+mn-ea"/>
          <a:cs typeface="+mn-cs"/>
        </a:defRPr>
      </a:lvl4pPr>
      <a:lvl5pPr marL="2879894" algn="r" defTabSz="1439947" rtl="1" eaLnBrk="1" latinLnBrk="0" hangingPunct="1">
        <a:defRPr sz="2800" kern="1200">
          <a:solidFill>
            <a:schemeClr val="tx1"/>
          </a:solidFill>
          <a:latin typeface="+mn-lt"/>
          <a:ea typeface="+mn-ea"/>
          <a:cs typeface="+mn-cs"/>
        </a:defRPr>
      </a:lvl5pPr>
      <a:lvl6pPr marL="3599866" algn="r" defTabSz="1439947" rtl="1" eaLnBrk="1" latinLnBrk="0" hangingPunct="1">
        <a:defRPr sz="2800" kern="1200">
          <a:solidFill>
            <a:schemeClr val="tx1"/>
          </a:solidFill>
          <a:latin typeface="+mn-lt"/>
          <a:ea typeface="+mn-ea"/>
          <a:cs typeface="+mn-cs"/>
        </a:defRPr>
      </a:lvl6pPr>
      <a:lvl7pPr marL="4319839" algn="r" defTabSz="1439947" rtl="1" eaLnBrk="1" latinLnBrk="0" hangingPunct="1">
        <a:defRPr sz="2800" kern="1200">
          <a:solidFill>
            <a:schemeClr val="tx1"/>
          </a:solidFill>
          <a:latin typeface="+mn-lt"/>
          <a:ea typeface="+mn-ea"/>
          <a:cs typeface="+mn-cs"/>
        </a:defRPr>
      </a:lvl7pPr>
      <a:lvl8pPr marL="5039811" algn="r" defTabSz="1439947" rtl="1" eaLnBrk="1" latinLnBrk="0" hangingPunct="1">
        <a:defRPr sz="2800" kern="1200">
          <a:solidFill>
            <a:schemeClr val="tx1"/>
          </a:solidFill>
          <a:latin typeface="+mn-lt"/>
          <a:ea typeface="+mn-ea"/>
          <a:cs typeface="+mn-cs"/>
        </a:defRPr>
      </a:lvl8pPr>
      <a:lvl9pPr marL="5759783" algn="r" defTabSz="1439947" rtl="1"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ctrTitle" idx="4294967295"/>
          </p:nvPr>
        </p:nvSpPr>
        <p:spPr>
          <a:xfrm>
            <a:off x="1104900" y="4029075"/>
            <a:ext cx="12241213" cy="1704975"/>
          </a:xfrm>
        </p:spPr>
        <p:txBody>
          <a:bodyPr/>
          <a:lstStyle/>
          <a:p>
            <a:r>
              <a:rPr lang="ar-SA" sz="9500" b="1" dirty="0" smtClean="0"/>
              <a:t>مركز الفحص الشامل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190500" y="705779"/>
            <a:ext cx="13982700" cy="919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001" tIns="71999" rIns="144001" bIns="71999">
            <a:spAutoFit/>
          </a:bodyPr>
          <a:lstStyle>
            <a:lvl1pPr>
              <a:defRPr sz="2900">
                <a:solidFill>
                  <a:schemeClr val="tx1"/>
                </a:solidFill>
                <a:latin typeface="Calibri" pitchFamily="34" charset="0"/>
                <a:cs typeface="Arial" charset="0"/>
              </a:defRPr>
            </a:lvl1pPr>
            <a:lvl2pPr marL="742950" indent="-285750">
              <a:defRPr sz="2900">
                <a:solidFill>
                  <a:schemeClr val="tx1"/>
                </a:solidFill>
                <a:latin typeface="Calibri" pitchFamily="34" charset="0"/>
                <a:cs typeface="Arial" charset="0"/>
              </a:defRPr>
            </a:lvl2pPr>
            <a:lvl3pPr marL="1143000" indent="-228600">
              <a:defRPr sz="2900">
                <a:solidFill>
                  <a:schemeClr val="tx1"/>
                </a:solidFill>
                <a:latin typeface="Calibri" pitchFamily="34" charset="0"/>
                <a:cs typeface="Arial" charset="0"/>
              </a:defRPr>
            </a:lvl3pPr>
            <a:lvl4pPr marL="1600200" indent="-228600">
              <a:defRPr sz="2900">
                <a:solidFill>
                  <a:schemeClr val="tx1"/>
                </a:solidFill>
                <a:latin typeface="Calibri" pitchFamily="34" charset="0"/>
                <a:cs typeface="Arial" charset="0"/>
              </a:defRPr>
            </a:lvl4pPr>
            <a:lvl5pPr marL="2057400" indent="-228600">
              <a:defRPr sz="2900">
                <a:solidFill>
                  <a:schemeClr val="tx1"/>
                </a:solidFill>
                <a:latin typeface="Calibri" pitchFamily="34" charset="0"/>
                <a:cs typeface="Arial" charset="0"/>
              </a:defRPr>
            </a:lvl5pPr>
            <a:lvl6pPr marL="2514600" indent="-228600" algn="r" defTabSz="1439863" rtl="1" fontAlgn="base">
              <a:spcBef>
                <a:spcPct val="0"/>
              </a:spcBef>
              <a:spcAft>
                <a:spcPct val="0"/>
              </a:spcAft>
              <a:defRPr sz="2900">
                <a:solidFill>
                  <a:schemeClr val="tx1"/>
                </a:solidFill>
                <a:latin typeface="Calibri" pitchFamily="34" charset="0"/>
                <a:cs typeface="Arial" charset="0"/>
              </a:defRPr>
            </a:lvl6pPr>
            <a:lvl7pPr marL="2971800" indent="-228600" algn="r" defTabSz="1439863" rtl="1" fontAlgn="base">
              <a:spcBef>
                <a:spcPct val="0"/>
              </a:spcBef>
              <a:spcAft>
                <a:spcPct val="0"/>
              </a:spcAft>
              <a:defRPr sz="2900">
                <a:solidFill>
                  <a:schemeClr val="tx1"/>
                </a:solidFill>
                <a:latin typeface="Calibri" pitchFamily="34" charset="0"/>
                <a:cs typeface="Arial" charset="0"/>
              </a:defRPr>
            </a:lvl7pPr>
            <a:lvl8pPr marL="3429000" indent="-228600" algn="r" defTabSz="1439863" rtl="1" fontAlgn="base">
              <a:spcBef>
                <a:spcPct val="0"/>
              </a:spcBef>
              <a:spcAft>
                <a:spcPct val="0"/>
              </a:spcAft>
              <a:defRPr sz="2900">
                <a:solidFill>
                  <a:schemeClr val="tx1"/>
                </a:solidFill>
                <a:latin typeface="Calibri" pitchFamily="34" charset="0"/>
                <a:cs typeface="Arial" charset="0"/>
              </a:defRPr>
            </a:lvl8pPr>
            <a:lvl9pPr marL="3886200" indent="-228600" algn="r" defTabSz="1439863" rtl="1" fontAlgn="base">
              <a:spcBef>
                <a:spcPct val="0"/>
              </a:spcBef>
              <a:spcAft>
                <a:spcPct val="0"/>
              </a:spcAft>
              <a:defRPr sz="2900">
                <a:solidFill>
                  <a:schemeClr val="tx1"/>
                </a:solidFill>
                <a:latin typeface="Calibri" pitchFamily="34" charset="0"/>
                <a:cs typeface="Arial" charset="0"/>
              </a:defRPr>
            </a:lvl9pPr>
          </a:lstStyle>
          <a:p>
            <a:r>
              <a:rPr lang="ar-SA" sz="6000" b="1" dirty="0"/>
              <a:t>يتبع...               آلية العمل </a:t>
            </a:r>
            <a:endParaRPr lang="ar-SA" sz="6000" dirty="0"/>
          </a:p>
          <a:p>
            <a:endParaRPr lang="ar-SA" sz="4800" dirty="0"/>
          </a:p>
          <a:p>
            <a:endParaRPr lang="ar-SA" sz="4800" dirty="0"/>
          </a:p>
          <a:p>
            <a:pPr>
              <a:buFont typeface="Arial" charset="0"/>
              <a:buChar char="•"/>
            </a:pPr>
            <a:r>
              <a:rPr lang="ar-SA" sz="4800" dirty="0" smtClean="0"/>
              <a:t>بالنسبة </a:t>
            </a:r>
            <a:r>
              <a:rPr lang="ar-SA" sz="4800" dirty="0"/>
              <a:t>للعمالة </a:t>
            </a:r>
            <a:r>
              <a:rPr lang="ar-SA" sz="4800" dirty="0" smtClean="0"/>
              <a:t>الوافدة، اذا </a:t>
            </a:r>
            <a:r>
              <a:rPr lang="ar-SA" sz="4800" dirty="0"/>
              <a:t>كانت النتائج سليمة يتم تجهيز الملفات الخاصة بهم وتوجيهها للعيادة ليتم توقيعها والختم عليها وتسجيلها في سجل العيادة </a:t>
            </a:r>
            <a:r>
              <a:rPr lang="ar-SA" sz="4800" dirty="0" smtClean="0"/>
              <a:t>اليومي.</a:t>
            </a:r>
          </a:p>
          <a:p>
            <a:endParaRPr lang="ar-SA" sz="4800" dirty="0"/>
          </a:p>
          <a:p>
            <a:pPr>
              <a:buFont typeface="Arial" charset="0"/>
              <a:buChar char="•"/>
            </a:pPr>
            <a:r>
              <a:rPr lang="ar-SA" sz="4800" dirty="0"/>
              <a:t>اما اذا كانت غير سليمة فان </a:t>
            </a:r>
            <a:r>
              <a:rPr lang="ar-SA" sz="4800" dirty="0" smtClean="0"/>
              <a:t>الممرض/ة المسؤول/ة </a:t>
            </a:r>
            <a:r>
              <a:rPr lang="ar-SA" sz="4800" dirty="0"/>
              <a:t>عن قسم الملفات والنتائج </a:t>
            </a:r>
            <a:r>
              <a:rPr lang="ar-SA" sz="4800" dirty="0" smtClean="0"/>
              <a:t>يقوم </a:t>
            </a:r>
            <a:r>
              <a:rPr lang="ar-SA" sz="4800" dirty="0"/>
              <a:t>بالاتصال على الكفيل وابلاغه  بالمطلوب سواء كان الحضور لأخذ علاج للطفيليات مع اعطاء التعليمات اللازمة أثناء الحضور أو من أجل الحضور </a:t>
            </a:r>
            <a:r>
              <a:rPr lang="ar-SA" sz="4800" dirty="0" smtClean="0"/>
              <a:t>لإعادة </a:t>
            </a:r>
            <a:r>
              <a:rPr lang="ar-SA" sz="4800" dirty="0"/>
              <a:t>سحب الدم للحالات المشتبهة بأمراض الدم الفيروسية أو </a:t>
            </a:r>
            <a:r>
              <a:rPr lang="ar-SA" sz="4800" dirty="0" smtClean="0"/>
              <a:t>لإعادة </a:t>
            </a:r>
            <a:r>
              <a:rPr lang="ar-SA" sz="4800" dirty="0"/>
              <a:t>الاشعة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442758" y="1209675"/>
            <a:ext cx="13390562" cy="697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1" tIns="71999" rIns="144001" bIns="71999">
            <a:spAutoFit/>
          </a:bodyPr>
          <a:lstStyle>
            <a:lvl1pPr>
              <a:defRPr sz="2900">
                <a:solidFill>
                  <a:schemeClr val="tx1"/>
                </a:solidFill>
                <a:latin typeface="Calibri" pitchFamily="34" charset="0"/>
                <a:cs typeface="Arial" charset="0"/>
              </a:defRPr>
            </a:lvl1pPr>
            <a:lvl2pPr marL="742950" indent="-285750">
              <a:defRPr sz="2900">
                <a:solidFill>
                  <a:schemeClr val="tx1"/>
                </a:solidFill>
                <a:latin typeface="Calibri" pitchFamily="34" charset="0"/>
                <a:cs typeface="Arial" charset="0"/>
              </a:defRPr>
            </a:lvl2pPr>
            <a:lvl3pPr marL="1143000" indent="-228600">
              <a:defRPr sz="2900">
                <a:solidFill>
                  <a:schemeClr val="tx1"/>
                </a:solidFill>
                <a:latin typeface="Calibri" pitchFamily="34" charset="0"/>
                <a:cs typeface="Arial" charset="0"/>
              </a:defRPr>
            </a:lvl3pPr>
            <a:lvl4pPr marL="1600200" indent="-228600">
              <a:defRPr sz="2900">
                <a:solidFill>
                  <a:schemeClr val="tx1"/>
                </a:solidFill>
                <a:latin typeface="Calibri" pitchFamily="34" charset="0"/>
                <a:cs typeface="Arial" charset="0"/>
              </a:defRPr>
            </a:lvl4pPr>
            <a:lvl5pPr marL="2057400" indent="-228600">
              <a:defRPr sz="2900">
                <a:solidFill>
                  <a:schemeClr val="tx1"/>
                </a:solidFill>
                <a:latin typeface="Calibri" pitchFamily="34" charset="0"/>
                <a:cs typeface="Arial" charset="0"/>
              </a:defRPr>
            </a:lvl5pPr>
            <a:lvl6pPr marL="2514600" indent="-228600" algn="r" defTabSz="1439863" rtl="1" fontAlgn="base">
              <a:spcBef>
                <a:spcPct val="0"/>
              </a:spcBef>
              <a:spcAft>
                <a:spcPct val="0"/>
              </a:spcAft>
              <a:defRPr sz="2900">
                <a:solidFill>
                  <a:schemeClr val="tx1"/>
                </a:solidFill>
                <a:latin typeface="Calibri" pitchFamily="34" charset="0"/>
                <a:cs typeface="Arial" charset="0"/>
              </a:defRPr>
            </a:lvl6pPr>
            <a:lvl7pPr marL="2971800" indent="-228600" algn="r" defTabSz="1439863" rtl="1" fontAlgn="base">
              <a:spcBef>
                <a:spcPct val="0"/>
              </a:spcBef>
              <a:spcAft>
                <a:spcPct val="0"/>
              </a:spcAft>
              <a:defRPr sz="2900">
                <a:solidFill>
                  <a:schemeClr val="tx1"/>
                </a:solidFill>
                <a:latin typeface="Calibri" pitchFamily="34" charset="0"/>
                <a:cs typeface="Arial" charset="0"/>
              </a:defRPr>
            </a:lvl7pPr>
            <a:lvl8pPr marL="3429000" indent="-228600" algn="r" defTabSz="1439863" rtl="1" fontAlgn="base">
              <a:spcBef>
                <a:spcPct val="0"/>
              </a:spcBef>
              <a:spcAft>
                <a:spcPct val="0"/>
              </a:spcAft>
              <a:defRPr sz="2900">
                <a:solidFill>
                  <a:schemeClr val="tx1"/>
                </a:solidFill>
                <a:latin typeface="Calibri" pitchFamily="34" charset="0"/>
                <a:cs typeface="Arial" charset="0"/>
              </a:defRPr>
            </a:lvl8pPr>
            <a:lvl9pPr marL="3886200" indent="-228600" algn="r" defTabSz="1439863" rtl="1" fontAlgn="base">
              <a:spcBef>
                <a:spcPct val="0"/>
              </a:spcBef>
              <a:spcAft>
                <a:spcPct val="0"/>
              </a:spcAft>
              <a:defRPr sz="2900">
                <a:solidFill>
                  <a:schemeClr val="tx1"/>
                </a:solidFill>
                <a:latin typeface="Calibri" pitchFamily="34" charset="0"/>
                <a:cs typeface="Arial" charset="0"/>
              </a:defRPr>
            </a:lvl9pPr>
          </a:lstStyle>
          <a:p>
            <a:r>
              <a:rPr lang="ar-SA" sz="6000" b="1" dirty="0"/>
              <a:t>يتبع...               آلية العمل </a:t>
            </a:r>
            <a:endParaRPr lang="ar-SA" sz="6000" dirty="0"/>
          </a:p>
          <a:p>
            <a:endParaRPr lang="ar-SA" sz="4800" dirty="0" smtClean="0"/>
          </a:p>
          <a:p>
            <a:pPr>
              <a:buFont typeface="Arial" charset="0"/>
              <a:buChar char="•"/>
            </a:pPr>
            <a:endParaRPr lang="ar-SA" sz="4800" dirty="0"/>
          </a:p>
          <a:p>
            <a:pPr>
              <a:buFont typeface="Arial" charset="0"/>
              <a:buChar char="•"/>
            </a:pPr>
            <a:r>
              <a:rPr lang="ar-SA" sz="4800" dirty="0" smtClean="0"/>
              <a:t>الحالات </a:t>
            </a:r>
            <a:r>
              <a:rPr lang="ar-SA" sz="4800" dirty="0"/>
              <a:t>المشتبهة بالدرن يتم تحويلها الى لجنة الحالات المشتبهة في الدمام . </a:t>
            </a:r>
          </a:p>
          <a:p>
            <a:endParaRPr lang="ar-SA" sz="4800" dirty="0"/>
          </a:p>
          <a:p>
            <a:pPr>
              <a:buFont typeface="Arial" charset="0"/>
              <a:buChar char="•"/>
            </a:pPr>
            <a:r>
              <a:rPr lang="ar-SA" sz="4800" dirty="0"/>
              <a:t>اذا تم </a:t>
            </a:r>
            <a:r>
              <a:rPr lang="ar-SA" sz="4800" dirty="0" smtClean="0"/>
              <a:t>تأكيد </a:t>
            </a:r>
            <a:r>
              <a:rPr lang="ar-SA" sz="4800" dirty="0"/>
              <a:t>حالات عدم اللياقة </a:t>
            </a:r>
            <a:r>
              <a:rPr lang="ar-SA" sz="4800" dirty="0" smtClean="0"/>
              <a:t>لأي </a:t>
            </a:r>
            <a:r>
              <a:rPr lang="ar-SA" sz="4800" dirty="0"/>
              <a:t>سبب كان </a:t>
            </a:r>
            <a:r>
              <a:rPr lang="ar-SA" sz="4800" dirty="0" smtClean="0"/>
              <a:t>(درن، امراض </a:t>
            </a:r>
            <a:r>
              <a:rPr lang="ar-SA" sz="4800" dirty="0"/>
              <a:t>الدم </a:t>
            </a:r>
            <a:r>
              <a:rPr lang="ar-SA" sz="4800" dirty="0" smtClean="0"/>
              <a:t>الفيروسية، حمل، اعاقة </a:t>
            </a:r>
            <a:r>
              <a:rPr lang="ar-SA" sz="4800" dirty="0"/>
              <a:t>.. الخ ) يتم تجهيز الملف وارساله للعيادة للتوقيع والختم وتسجيله في السجل اليومي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571500" y="1133475"/>
            <a:ext cx="12961938" cy="8636000"/>
          </a:xfrm>
        </p:spPr>
        <p:txBody>
          <a:bodyPr rtlCol="1">
            <a:normAutofit/>
          </a:bodyPr>
          <a:lstStyle/>
          <a:p>
            <a:pPr marL="0" indent="0" defTabSz="1439947" fontAlgn="auto">
              <a:spcAft>
                <a:spcPts val="0"/>
              </a:spcAft>
              <a:buNone/>
              <a:defRPr/>
            </a:pPr>
            <a:r>
              <a:rPr lang="ar-SA" sz="6000" b="1" dirty="0"/>
              <a:t>يتبع...               آلية العمل </a:t>
            </a:r>
            <a:endParaRPr lang="ar-SA" sz="6000" dirty="0"/>
          </a:p>
          <a:p>
            <a:pPr marL="0" indent="0" defTabSz="1439947" fontAlgn="auto">
              <a:spcAft>
                <a:spcPts val="0"/>
              </a:spcAft>
              <a:buNone/>
              <a:defRPr/>
            </a:pPr>
            <a:endParaRPr lang="ar-SA" sz="4800" dirty="0" smtClean="0"/>
          </a:p>
          <a:p>
            <a:pPr marL="539981" indent="-539981" defTabSz="1439947" fontAlgn="auto">
              <a:spcAft>
                <a:spcPts val="0"/>
              </a:spcAft>
              <a:buFont typeface="Arial" pitchFamily="34" charset="0"/>
              <a:buChar char="•"/>
              <a:defRPr/>
            </a:pPr>
            <a:endParaRPr lang="ar-SA" sz="4800" dirty="0"/>
          </a:p>
          <a:p>
            <a:pPr marL="539981" indent="-539981" defTabSz="1439947" fontAlgn="auto">
              <a:spcAft>
                <a:spcPts val="0"/>
              </a:spcAft>
              <a:buFont typeface="Arial" pitchFamily="34" charset="0"/>
              <a:buChar char="•"/>
              <a:defRPr/>
            </a:pPr>
            <a:r>
              <a:rPr lang="ar-SA" sz="4800" dirty="0" smtClean="0"/>
              <a:t>تقوم الممرض/ة المسؤول/ة عن برنامج افادة باستلام جميع ملفات العمالة الوافدة اللائقة والغير لائقة وادخالها في جهاز الحاسب الآلي حيث أن البرنامج مربوط مباشرة مع الجوازات ويستقبل الكفيل رسالة على جواله .</a:t>
            </a:r>
          </a:p>
          <a:p>
            <a:pPr marL="539981" indent="-539981" defTabSz="1439947" fontAlgn="auto">
              <a:spcAft>
                <a:spcPts val="0"/>
              </a:spcAft>
              <a:buFont typeface="Arial" pitchFamily="34" charset="0"/>
              <a:buChar char="•"/>
              <a:defRPr/>
            </a:pPr>
            <a:r>
              <a:rPr lang="ar-SA" sz="4800" dirty="0" smtClean="0"/>
              <a:t>يتم استلام النتائج من الاستقبال ومن ثم التوجه للجوازات والبدء باجراءات الاقامة للتقارير اللائقة أو ترحيل الوافد اذا كان غير لائق.</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0100" y="981075"/>
            <a:ext cx="12961938" cy="8748712"/>
          </a:xfrm>
        </p:spPr>
        <p:txBody>
          <a:bodyPr rtlCol="1">
            <a:normAutofit/>
          </a:bodyPr>
          <a:lstStyle/>
          <a:p>
            <a:pPr marL="0" indent="0" defTabSz="1439947" fontAlgn="auto">
              <a:spcAft>
                <a:spcPts val="0"/>
              </a:spcAft>
              <a:buNone/>
              <a:defRPr/>
            </a:pPr>
            <a:r>
              <a:rPr lang="ar-SA" sz="6000" b="1" dirty="0"/>
              <a:t>يتبع...               آلية العمل </a:t>
            </a:r>
            <a:endParaRPr lang="ar-SA" sz="6000" dirty="0"/>
          </a:p>
          <a:p>
            <a:pPr marL="0" indent="0" defTabSz="1439947" fontAlgn="auto">
              <a:spcAft>
                <a:spcPts val="0"/>
              </a:spcAft>
              <a:buNone/>
              <a:defRPr/>
            </a:pPr>
            <a:endParaRPr lang="ar-SA" sz="4800" dirty="0" smtClean="0"/>
          </a:p>
          <a:p>
            <a:pPr marL="539981" indent="-539981" defTabSz="1439947" fontAlgn="auto">
              <a:spcAft>
                <a:spcPts val="0"/>
              </a:spcAft>
              <a:buFont typeface="Arial" pitchFamily="34" charset="0"/>
              <a:buChar char="•"/>
              <a:defRPr/>
            </a:pPr>
            <a:r>
              <a:rPr lang="ar-SA" sz="4800" dirty="0" smtClean="0"/>
              <a:t>بالنسبة للنتائج الخاصة بالفئات الاخرى من غير العمالة الوافدة، يتم ارسالها بواسطة الممرض/ة المسؤولة الى العيادة حيث تقوم ممرض/ة العيادة بوضعها  في ملفات خاصة بها ليتم بعد ذلك تسليمها للمراجع في الموعد المحدد مسبقاً وتسجيلها في السجل اليومي بالاستلام .</a:t>
            </a:r>
          </a:p>
          <a:p>
            <a:pPr marL="539981" indent="-539981" defTabSz="1439947" fontAlgn="auto">
              <a:spcAft>
                <a:spcPts val="0"/>
              </a:spcAft>
              <a:buFont typeface="Arial" pitchFamily="34" charset="0"/>
              <a:buChar char="•"/>
              <a:defRPr/>
            </a:pPr>
            <a:r>
              <a:rPr lang="ar-SA" sz="4800" dirty="0" smtClean="0"/>
              <a:t>اما بالنسبة لتقارير الوظائف الحكومية، فيتم ارسالها الكترونياً عبر برنامج اوتار.</a:t>
            </a:r>
            <a:endParaRPr lang="ar-SA" sz="4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4294967295"/>
          </p:nvPr>
        </p:nvSpPr>
        <p:spPr>
          <a:xfrm>
            <a:off x="571500" y="1590675"/>
            <a:ext cx="12961938" cy="7623175"/>
          </a:xfrm>
        </p:spPr>
        <p:txBody>
          <a:bodyPr/>
          <a:lstStyle/>
          <a:p>
            <a:pPr marL="0" indent="0">
              <a:buNone/>
            </a:pPr>
            <a:r>
              <a:rPr lang="ar-SA" sz="6000" b="1" dirty="0"/>
              <a:t>يتبع...               آلية العمل </a:t>
            </a:r>
            <a:endParaRPr lang="ar-SA" sz="6000" dirty="0"/>
          </a:p>
          <a:p>
            <a:pPr marL="0" indent="0">
              <a:buNone/>
            </a:pPr>
            <a:endParaRPr lang="ar-SA" sz="4800" dirty="0" smtClean="0"/>
          </a:p>
          <a:p>
            <a:pPr marL="0" indent="0">
              <a:buNone/>
            </a:pPr>
            <a:endParaRPr lang="ar-SA" sz="4800" dirty="0"/>
          </a:p>
          <a:p>
            <a:r>
              <a:rPr lang="ar-SA" sz="4800" dirty="0" smtClean="0"/>
              <a:t>في نهاية اليوم , تقوم كل موظفة بعمل الاحصائية الخاصة بعملها ( عيادة، استقبال، مختبر، ملفات، سموم ) وتجميع الاحصائيات اسبوعيا وشهريا. </a:t>
            </a:r>
          </a:p>
          <a:p>
            <a:r>
              <a:rPr lang="ar-SA" sz="4800" dirty="0" smtClean="0"/>
              <a:t>ترسل الاحصائية الاسبوعية للموظف/ة المسؤول/ة. </a:t>
            </a:r>
          </a:p>
          <a:p>
            <a:r>
              <a:rPr lang="ar-SA" sz="4800" dirty="0" smtClean="0"/>
              <a:t>ترسل الاحصائية الشهرية لطبيب العيادة ليقوم بدوره بتسليمها للجهة المسؤولة عن طريق الادارة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720725" y="2025650"/>
            <a:ext cx="12960350" cy="4725988"/>
          </a:xfrm>
        </p:spPr>
        <p:txBody>
          <a:bodyPr/>
          <a:lstStyle/>
          <a:p>
            <a:r>
              <a:rPr lang="ar-SA" sz="9500" b="1" smtClean="0"/>
              <a:t>الهيكل التنظيمي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387850" y="168371"/>
            <a:ext cx="6300788" cy="1133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r>
              <a:rPr lang="ar-SA" sz="4400" b="1" dirty="0"/>
              <a:t>المدير</a:t>
            </a:r>
          </a:p>
          <a:p>
            <a:pPr algn="ctr" defTabSz="1440000" fontAlgn="auto">
              <a:spcBef>
                <a:spcPts val="0"/>
              </a:spcBef>
              <a:spcAft>
                <a:spcPts val="0"/>
              </a:spcAft>
              <a:defRPr/>
            </a:pPr>
            <a:r>
              <a:rPr lang="ar-SA" sz="4400" dirty="0" smtClean="0"/>
              <a:t>عثمان عبدالله الشهري</a:t>
            </a:r>
            <a:endParaRPr lang="ar-SA" sz="4400" dirty="0"/>
          </a:p>
        </p:txBody>
      </p:sp>
      <p:sp>
        <p:nvSpPr>
          <p:cNvPr id="4" name="Down Arrow 3"/>
          <p:cNvSpPr/>
          <p:nvPr/>
        </p:nvSpPr>
        <p:spPr>
          <a:xfrm>
            <a:off x="6791094" y="1301846"/>
            <a:ext cx="1327150" cy="428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
        <p:nvSpPr>
          <p:cNvPr id="5" name="Rounded Rectangle 4"/>
          <p:cNvSpPr/>
          <p:nvPr/>
        </p:nvSpPr>
        <p:spPr>
          <a:xfrm>
            <a:off x="4528906" y="1730570"/>
            <a:ext cx="5851525" cy="1003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r>
              <a:rPr lang="ar-SA" sz="3200" b="1" dirty="0"/>
              <a:t>النائب</a:t>
            </a:r>
          </a:p>
          <a:p>
            <a:pPr algn="ctr" defTabSz="1440000" fontAlgn="auto">
              <a:spcBef>
                <a:spcPts val="0"/>
              </a:spcBef>
              <a:spcAft>
                <a:spcPts val="0"/>
              </a:spcAft>
              <a:defRPr/>
            </a:pPr>
            <a:r>
              <a:rPr lang="ar-SA" sz="3200" dirty="0" smtClean="0"/>
              <a:t>بدر رافع العمري</a:t>
            </a:r>
            <a:endParaRPr lang="ar-SA" sz="3200" dirty="0"/>
          </a:p>
        </p:txBody>
      </p:sp>
      <p:sp>
        <p:nvSpPr>
          <p:cNvPr id="7" name="Down Arrow 6"/>
          <p:cNvSpPr/>
          <p:nvPr/>
        </p:nvSpPr>
        <p:spPr>
          <a:xfrm>
            <a:off x="6762750" y="2733675"/>
            <a:ext cx="1550988" cy="443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
        <p:nvSpPr>
          <p:cNvPr id="8" name="Left-Right Arrow 7"/>
          <p:cNvSpPr/>
          <p:nvPr/>
        </p:nvSpPr>
        <p:spPr>
          <a:xfrm>
            <a:off x="912657" y="3176688"/>
            <a:ext cx="13052425" cy="4492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
        <p:nvSpPr>
          <p:cNvPr id="11" name="Down Arrow 10"/>
          <p:cNvSpPr/>
          <p:nvPr/>
        </p:nvSpPr>
        <p:spPr>
          <a:xfrm>
            <a:off x="6875463" y="3518793"/>
            <a:ext cx="1325562"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
        <p:nvSpPr>
          <p:cNvPr id="13" name="Rounded Rectangle 12"/>
          <p:cNvSpPr/>
          <p:nvPr/>
        </p:nvSpPr>
        <p:spPr>
          <a:xfrm>
            <a:off x="11105355" y="3807797"/>
            <a:ext cx="2790825" cy="78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r>
              <a:rPr lang="ar-SA" sz="3600" b="1" dirty="0"/>
              <a:t>الأطباء</a:t>
            </a:r>
            <a:endParaRPr lang="ar-SA" sz="5100" b="1" dirty="0"/>
          </a:p>
        </p:txBody>
      </p:sp>
      <p:sp>
        <p:nvSpPr>
          <p:cNvPr id="14" name="Rounded Rectangle 13"/>
          <p:cNvSpPr/>
          <p:nvPr/>
        </p:nvSpPr>
        <p:spPr>
          <a:xfrm>
            <a:off x="5524500" y="3722573"/>
            <a:ext cx="4267199" cy="791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r>
              <a:rPr lang="ar-SA" sz="3600" b="1" dirty="0"/>
              <a:t>التمريض</a:t>
            </a:r>
            <a:endParaRPr lang="ar-SA" sz="5100" b="1" dirty="0"/>
          </a:p>
        </p:txBody>
      </p:sp>
      <p:sp>
        <p:nvSpPr>
          <p:cNvPr id="15" name="Rounded Rectangle 14"/>
          <p:cNvSpPr/>
          <p:nvPr/>
        </p:nvSpPr>
        <p:spPr>
          <a:xfrm>
            <a:off x="777081" y="3799704"/>
            <a:ext cx="2565400" cy="71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r>
              <a:rPr lang="ar-SA" sz="3600" b="1" dirty="0"/>
              <a:t>الاستقبال</a:t>
            </a:r>
            <a:endParaRPr lang="ar-SA" sz="5100" b="1" dirty="0"/>
          </a:p>
        </p:txBody>
      </p:sp>
      <p:sp>
        <p:nvSpPr>
          <p:cNvPr id="17" name="Double Bracket 16"/>
          <p:cNvSpPr/>
          <p:nvPr/>
        </p:nvSpPr>
        <p:spPr>
          <a:xfrm>
            <a:off x="11286969" y="4870878"/>
            <a:ext cx="2678113" cy="3928825"/>
          </a:xfrm>
          <a:prstGeom prst="bracketPair">
            <a:avLst/>
          </a:prstGeom>
        </p:spPr>
        <p:style>
          <a:lnRef idx="1">
            <a:schemeClr val="accent1"/>
          </a:lnRef>
          <a:fillRef idx="0">
            <a:schemeClr val="accent1"/>
          </a:fillRef>
          <a:effectRef idx="0">
            <a:schemeClr val="accent1"/>
          </a:effectRef>
          <a:fontRef idx="minor">
            <a:schemeClr val="tx1"/>
          </a:fontRef>
        </p:style>
        <p:txBody>
          <a:bodyPr lIns="144001" tIns="71999" rIns="144001" bIns="71999" rtlCol="1" anchor="ctr"/>
          <a:lstStyle/>
          <a:p>
            <a:pPr marL="720000" indent="-720000" defTabSz="1440000" fontAlgn="auto">
              <a:spcBef>
                <a:spcPts val="0"/>
              </a:spcBef>
              <a:spcAft>
                <a:spcPts val="0"/>
              </a:spcAft>
              <a:buFont typeface="Arial" pitchFamily="34" charset="0"/>
              <a:buChar char="•"/>
              <a:defRPr/>
            </a:pPr>
            <a:r>
              <a:rPr lang="ar-SA" sz="3800" dirty="0"/>
              <a:t>د.شيماء </a:t>
            </a:r>
          </a:p>
          <a:p>
            <a:pPr marL="720000" indent="-720000" defTabSz="1440000" fontAlgn="auto">
              <a:spcBef>
                <a:spcPts val="0"/>
              </a:spcBef>
              <a:spcAft>
                <a:spcPts val="0"/>
              </a:spcAft>
              <a:buFont typeface="Arial" pitchFamily="34" charset="0"/>
              <a:buChar char="•"/>
              <a:defRPr/>
            </a:pPr>
            <a:r>
              <a:rPr lang="ar-SA" sz="3800" dirty="0"/>
              <a:t>د. فاطمة </a:t>
            </a:r>
          </a:p>
          <a:p>
            <a:pPr marL="720000" indent="-720000" defTabSz="1440000" fontAlgn="auto">
              <a:spcBef>
                <a:spcPts val="0"/>
              </a:spcBef>
              <a:spcAft>
                <a:spcPts val="0"/>
              </a:spcAft>
              <a:buFont typeface="Arial" pitchFamily="34" charset="0"/>
              <a:buChar char="•"/>
              <a:defRPr/>
            </a:pPr>
            <a:r>
              <a:rPr lang="ar-SA" sz="3800" dirty="0"/>
              <a:t>د. </a:t>
            </a:r>
            <a:r>
              <a:rPr lang="ar-SA" sz="3800" dirty="0" smtClean="0"/>
              <a:t>أشرف</a:t>
            </a:r>
          </a:p>
          <a:p>
            <a:pPr marL="720000" indent="-720000" defTabSz="1440000" fontAlgn="auto">
              <a:spcBef>
                <a:spcPts val="0"/>
              </a:spcBef>
              <a:spcAft>
                <a:spcPts val="0"/>
              </a:spcAft>
              <a:buFont typeface="Arial" pitchFamily="34" charset="0"/>
              <a:buChar char="•"/>
              <a:defRPr/>
            </a:pPr>
            <a:r>
              <a:rPr lang="ar-SA" sz="3800" dirty="0" smtClean="0"/>
              <a:t>د. هناء</a:t>
            </a:r>
            <a:endParaRPr lang="ar-SA" sz="3800" dirty="0"/>
          </a:p>
        </p:txBody>
      </p:sp>
      <p:sp>
        <p:nvSpPr>
          <p:cNvPr id="18" name="Double Bracket 17"/>
          <p:cNvSpPr/>
          <p:nvPr/>
        </p:nvSpPr>
        <p:spPr>
          <a:xfrm>
            <a:off x="4068317" y="4893173"/>
            <a:ext cx="3475038" cy="4793515"/>
          </a:xfrm>
          <a:prstGeom prst="bracketPair">
            <a:avLst/>
          </a:prstGeom>
        </p:spPr>
        <p:style>
          <a:lnRef idx="1">
            <a:schemeClr val="accent1"/>
          </a:lnRef>
          <a:fillRef idx="0">
            <a:schemeClr val="accent1"/>
          </a:fillRef>
          <a:effectRef idx="0">
            <a:schemeClr val="accent1"/>
          </a:effectRef>
          <a:fontRef idx="minor">
            <a:schemeClr val="tx1"/>
          </a:fontRef>
        </p:style>
        <p:txBody>
          <a:bodyPr lIns="144001" tIns="71999" rIns="144001" bIns="71999" rtlCol="1" anchor="ctr"/>
          <a:lstStyle/>
          <a:p>
            <a:pPr marL="540000" indent="-540000" defTabSz="1440000" fontAlgn="auto">
              <a:spcBef>
                <a:spcPts val="0"/>
              </a:spcBef>
              <a:spcAft>
                <a:spcPts val="0"/>
              </a:spcAft>
              <a:buFont typeface="Arial" pitchFamily="34" charset="0"/>
              <a:buChar char="•"/>
              <a:defRPr/>
            </a:pPr>
            <a:r>
              <a:rPr lang="ar-SA" sz="3200" dirty="0" smtClean="0"/>
              <a:t>محمد داحش</a:t>
            </a:r>
          </a:p>
          <a:p>
            <a:pPr marL="540000" indent="-540000" defTabSz="1440000" fontAlgn="auto">
              <a:spcBef>
                <a:spcPts val="0"/>
              </a:spcBef>
              <a:spcAft>
                <a:spcPts val="0"/>
              </a:spcAft>
              <a:buFont typeface="Arial" pitchFamily="34" charset="0"/>
              <a:buChar char="•"/>
              <a:defRPr/>
            </a:pPr>
            <a:r>
              <a:rPr lang="ar-SA" sz="3200" dirty="0" smtClean="0"/>
              <a:t>بدر العمري</a:t>
            </a:r>
          </a:p>
          <a:p>
            <a:pPr marL="540000" indent="-540000" defTabSz="1440000" fontAlgn="auto">
              <a:spcBef>
                <a:spcPts val="0"/>
              </a:spcBef>
              <a:spcAft>
                <a:spcPts val="0"/>
              </a:spcAft>
              <a:buFont typeface="Arial" pitchFamily="34" charset="0"/>
              <a:buChar char="•"/>
              <a:defRPr/>
            </a:pPr>
            <a:r>
              <a:rPr lang="ar-SA" sz="3200" dirty="0" smtClean="0"/>
              <a:t>جميلة </a:t>
            </a:r>
            <a:r>
              <a:rPr lang="ar-SA" sz="3200" dirty="0"/>
              <a:t>القحطاني </a:t>
            </a:r>
          </a:p>
          <a:p>
            <a:pPr marL="540000" indent="-540000" defTabSz="1440000" fontAlgn="auto">
              <a:spcBef>
                <a:spcPts val="0"/>
              </a:spcBef>
              <a:spcAft>
                <a:spcPts val="0"/>
              </a:spcAft>
              <a:buFont typeface="Arial" pitchFamily="34" charset="0"/>
              <a:buChar char="•"/>
              <a:defRPr/>
            </a:pPr>
            <a:r>
              <a:rPr lang="ar-SA" sz="3200" dirty="0"/>
              <a:t>هدى الشمري</a:t>
            </a:r>
          </a:p>
          <a:p>
            <a:pPr marL="540000" indent="-540000" defTabSz="1440000" fontAlgn="auto">
              <a:spcBef>
                <a:spcPts val="0"/>
              </a:spcBef>
              <a:spcAft>
                <a:spcPts val="0"/>
              </a:spcAft>
              <a:buFont typeface="Arial" pitchFamily="34" charset="0"/>
              <a:buChar char="•"/>
              <a:defRPr/>
            </a:pPr>
            <a:r>
              <a:rPr lang="ar-SA" sz="3200" dirty="0"/>
              <a:t>خديجة المهنا </a:t>
            </a:r>
          </a:p>
          <a:p>
            <a:pPr marL="540000" indent="-540000" defTabSz="1440000" fontAlgn="auto">
              <a:spcBef>
                <a:spcPts val="0"/>
              </a:spcBef>
              <a:spcAft>
                <a:spcPts val="0"/>
              </a:spcAft>
              <a:buFont typeface="Arial" pitchFamily="34" charset="0"/>
              <a:buChar char="•"/>
              <a:defRPr/>
            </a:pPr>
            <a:r>
              <a:rPr lang="ar-SA" sz="3200" dirty="0"/>
              <a:t>دلال الدوسري</a:t>
            </a:r>
          </a:p>
          <a:p>
            <a:pPr marL="540000" indent="-540000" defTabSz="1440000" fontAlgn="auto">
              <a:spcBef>
                <a:spcPts val="0"/>
              </a:spcBef>
              <a:spcAft>
                <a:spcPts val="0"/>
              </a:spcAft>
              <a:buFont typeface="Arial" pitchFamily="34" charset="0"/>
              <a:buChar char="•"/>
              <a:defRPr/>
            </a:pPr>
            <a:r>
              <a:rPr lang="ar-SA" sz="3200" dirty="0" err="1"/>
              <a:t>سوسو</a:t>
            </a:r>
            <a:r>
              <a:rPr lang="ar-SA" sz="3200" dirty="0"/>
              <a:t> المسعود</a:t>
            </a:r>
          </a:p>
          <a:p>
            <a:pPr marL="540000" indent="-540000" defTabSz="1440000" fontAlgn="auto">
              <a:spcBef>
                <a:spcPts val="0"/>
              </a:spcBef>
              <a:spcAft>
                <a:spcPts val="0"/>
              </a:spcAft>
              <a:buFont typeface="Arial" pitchFamily="34" charset="0"/>
              <a:buChar char="•"/>
              <a:defRPr/>
            </a:pPr>
            <a:endParaRPr lang="ar-SA" sz="3200" dirty="0"/>
          </a:p>
        </p:txBody>
      </p:sp>
      <p:sp>
        <p:nvSpPr>
          <p:cNvPr id="19" name="Double Bracket 18"/>
          <p:cNvSpPr/>
          <p:nvPr/>
        </p:nvSpPr>
        <p:spPr>
          <a:xfrm>
            <a:off x="266700" y="4861116"/>
            <a:ext cx="3586162" cy="3938588"/>
          </a:xfrm>
          <a:prstGeom prst="bracketPair">
            <a:avLst/>
          </a:prstGeom>
        </p:spPr>
        <p:style>
          <a:lnRef idx="1">
            <a:schemeClr val="accent1"/>
          </a:lnRef>
          <a:fillRef idx="0">
            <a:schemeClr val="accent1"/>
          </a:fillRef>
          <a:effectRef idx="0">
            <a:schemeClr val="accent1"/>
          </a:effectRef>
          <a:fontRef idx="minor">
            <a:schemeClr val="tx1"/>
          </a:fontRef>
        </p:style>
        <p:txBody>
          <a:bodyPr lIns="144001" tIns="71999" rIns="144001" bIns="71999" rtlCol="1" anchor="ctr"/>
          <a:lstStyle/>
          <a:p>
            <a:pPr marL="720000" indent="-720000" defTabSz="1440000" fontAlgn="auto">
              <a:spcBef>
                <a:spcPts val="0"/>
              </a:spcBef>
              <a:spcAft>
                <a:spcPts val="0"/>
              </a:spcAft>
              <a:buFont typeface="Arial" pitchFamily="34" charset="0"/>
              <a:buChar char="•"/>
              <a:defRPr/>
            </a:pPr>
            <a:r>
              <a:rPr lang="ar-SA" sz="3800" dirty="0" smtClean="0"/>
              <a:t>عبدالله المبارك</a:t>
            </a:r>
            <a:endParaRPr lang="ar-SA" sz="3800" dirty="0"/>
          </a:p>
          <a:p>
            <a:pPr marL="720000" indent="-720000" defTabSz="1440000" fontAlgn="auto">
              <a:spcBef>
                <a:spcPts val="0"/>
              </a:spcBef>
              <a:spcAft>
                <a:spcPts val="0"/>
              </a:spcAft>
              <a:buFont typeface="Arial" pitchFamily="34" charset="0"/>
              <a:buChar char="•"/>
              <a:defRPr/>
            </a:pPr>
            <a:r>
              <a:rPr lang="ar-SA" sz="3800" dirty="0" smtClean="0"/>
              <a:t>محمد الحميد</a:t>
            </a:r>
          </a:p>
          <a:p>
            <a:pPr marL="720000" indent="-720000" defTabSz="1440000" fontAlgn="auto">
              <a:spcBef>
                <a:spcPts val="0"/>
              </a:spcBef>
              <a:spcAft>
                <a:spcPts val="0"/>
              </a:spcAft>
              <a:buFont typeface="Arial" pitchFamily="34" charset="0"/>
              <a:buChar char="•"/>
              <a:defRPr/>
            </a:pPr>
            <a:r>
              <a:rPr lang="ar-SA" sz="3800" dirty="0" smtClean="0"/>
              <a:t>محمد الوادعي</a:t>
            </a:r>
            <a:endParaRPr lang="ar-SA" sz="3800" dirty="0"/>
          </a:p>
        </p:txBody>
      </p:sp>
      <p:sp>
        <p:nvSpPr>
          <p:cNvPr id="20" name="Double Bracket 17"/>
          <p:cNvSpPr/>
          <p:nvPr/>
        </p:nvSpPr>
        <p:spPr>
          <a:xfrm>
            <a:off x="7822350" y="4861116"/>
            <a:ext cx="3283005" cy="4793515"/>
          </a:xfrm>
          <a:prstGeom prst="bracketPair">
            <a:avLst/>
          </a:prstGeom>
        </p:spPr>
        <p:style>
          <a:lnRef idx="1">
            <a:schemeClr val="accent1"/>
          </a:lnRef>
          <a:fillRef idx="0">
            <a:schemeClr val="accent1"/>
          </a:fillRef>
          <a:effectRef idx="0">
            <a:schemeClr val="accent1"/>
          </a:effectRef>
          <a:fontRef idx="minor">
            <a:schemeClr val="tx1"/>
          </a:fontRef>
        </p:style>
        <p:txBody>
          <a:bodyPr lIns="144001" tIns="71999" rIns="144001" bIns="71999" rtlCol="1" anchor="ctr"/>
          <a:lstStyle/>
          <a:p>
            <a:pPr marL="540000" indent="-540000" defTabSz="1440000" fontAlgn="auto">
              <a:spcBef>
                <a:spcPts val="0"/>
              </a:spcBef>
              <a:spcAft>
                <a:spcPts val="0"/>
              </a:spcAft>
              <a:buFont typeface="Arial" pitchFamily="34" charset="0"/>
              <a:buChar char="•"/>
              <a:defRPr/>
            </a:pPr>
            <a:r>
              <a:rPr lang="ar-SA" sz="3200" dirty="0"/>
              <a:t>حنان العواد</a:t>
            </a:r>
          </a:p>
          <a:p>
            <a:pPr marL="540000" indent="-540000" defTabSz="1440000" fontAlgn="auto">
              <a:spcBef>
                <a:spcPts val="0"/>
              </a:spcBef>
              <a:spcAft>
                <a:spcPts val="0"/>
              </a:spcAft>
              <a:buFont typeface="Arial" pitchFamily="34" charset="0"/>
              <a:buChar char="•"/>
              <a:defRPr/>
            </a:pPr>
            <a:r>
              <a:rPr lang="ar-SA" sz="3200" dirty="0"/>
              <a:t>سعدى ال جمعان</a:t>
            </a:r>
          </a:p>
          <a:p>
            <a:pPr marL="540000" indent="-540000" defTabSz="1440000" fontAlgn="auto">
              <a:spcBef>
                <a:spcPts val="0"/>
              </a:spcBef>
              <a:spcAft>
                <a:spcPts val="0"/>
              </a:spcAft>
              <a:buFont typeface="Arial" pitchFamily="34" charset="0"/>
              <a:buChar char="•"/>
              <a:defRPr/>
            </a:pPr>
            <a:r>
              <a:rPr lang="ar-SA" sz="3200" dirty="0"/>
              <a:t>نورة الصومالي</a:t>
            </a:r>
          </a:p>
          <a:p>
            <a:pPr marL="540000" indent="-540000" defTabSz="1440000" fontAlgn="auto">
              <a:spcBef>
                <a:spcPts val="0"/>
              </a:spcBef>
              <a:spcAft>
                <a:spcPts val="0"/>
              </a:spcAft>
              <a:buFont typeface="Arial" pitchFamily="34" charset="0"/>
              <a:buChar char="•"/>
              <a:defRPr/>
            </a:pPr>
            <a:r>
              <a:rPr lang="ar-SA" sz="3200" dirty="0"/>
              <a:t>نفلة </a:t>
            </a:r>
            <a:r>
              <a:rPr lang="ar-SA" sz="3200" dirty="0" smtClean="0"/>
              <a:t>الدوسري</a:t>
            </a:r>
          </a:p>
          <a:p>
            <a:pPr marL="457200" indent="-457200" defTabSz="1440000" fontAlgn="auto">
              <a:spcBef>
                <a:spcPts val="0"/>
              </a:spcBef>
              <a:spcAft>
                <a:spcPts val="0"/>
              </a:spcAft>
              <a:buFont typeface="Arial" pitchFamily="34" charset="0"/>
              <a:buChar char="•"/>
              <a:defRPr/>
            </a:pPr>
            <a:r>
              <a:rPr lang="ar-SA" sz="3200" dirty="0" smtClean="0"/>
              <a:t>مها المرزوق</a:t>
            </a:r>
          </a:p>
          <a:p>
            <a:pPr marL="457200" indent="-457200" defTabSz="1440000" fontAlgn="auto">
              <a:spcBef>
                <a:spcPts val="0"/>
              </a:spcBef>
              <a:spcAft>
                <a:spcPts val="0"/>
              </a:spcAft>
              <a:buFont typeface="Arial" pitchFamily="34" charset="0"/>
              <a:buChar char="•"/>
              <a:defRPr/>
            </a:pPr>
            <a:r>
              <a:rPr lang="ar-SA" sz="3200" dirty="0" smtClean="0"/>
              <a:t>شامة الشمري</a:t>
            </a:r>
          </a:p>
          <a:p>
            <a:pPr marL="457200" indent="-457200" defTabSz="1440000" fontAlgn="auto">
              <a:spcBef>
                <a:spcPts val="0"/>
              </a:spcBef>
              <a:spcAft>
                <a:spcPts val="0"/>
              </a:spcAft>
              <a:buFont typeface="Arial" pitchFamily="34" charset="0"/>
              <a:buChar char="•"/>
              <a:defRPr/>
            </a:pPr>
            <a:r>
              <a:rPr lang="ar-SA" sz="3200" dirty="0" smtClean="0"/>
              <a:t>أمل المهنا</a:t>
            </a:r>
            <a:endParaRPr lang="ar-SA" sz="3200" dirty="0"/>
          </a:p>
        </p:txBody>
      </p:sp>
      <p:sp>
        <p:nvSpPr>
          <p:cNvPr id="22" name="Down Arrow 10"/>
          <p:cNvSpPr/>
          <p:nvPr/>
        </p:nvSpPr>
        <p:spPr>
          <a:xfrm>
            <a:off x="11909425" y="3550970"/>
            <a:ext cx="1325562"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
        <p:nvSpPr>
          <p:cNvPr id="23" name="Down Arrow 10"/>
          <p:cNvSpPr/>
          <p:nvPr/>
        </p:nvSpPr>
        <p:spPr>
          <a:xfrm>
            <a:off x="1397000" y="3547141"/>
            <a:ext cx="1325562"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
        <p:nvSpPr>
          <p:cNvPr id="25" name="Down Arrow 10"/>
          <p:cNvSpPr/>
          <p:nvPr/>
        </p:nvSpPr>
        <p:spPr>
          <a:xfrm>
            <a:off x="8795708" y="4485929"/>
            <a:ext cx="1325562"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
        <p:nvSpPr>
          <p:cNvPr id="26" name="Down Arrow 10"/>
          <p:cNvSpPr/>
          <p:nvPr/>
        </p:nvSpPr>
        <p:spPr>
          <a:xfrm>
            <a:off x="5143055" y="4485928"/>
            <a:ext cx="1325562"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
        <p:nvSpPr>
          <p:cNvPr id="28" name="Down Arrow 10"/>
          <p:cNvSpPr/>
          <p:nvPr/>
        </p:nvSpPr>
        <p:spPr>
          <a:xfrm>
            <a:off x="11909425" y="4643612"/>
            <a:ext cx="1325562"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
        <p:nvSpPr>
          <p:cNvPr id="29" name="Down Arrow 10"/>
          <p:cNvSpPr/>
          <p:nvPr/>
        </p:nvSpPr>
        <p:spPr>
          <a:xfrm>
            <a:off x="1392354" y="4589893"/>
            <a:ext cx="1325562"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44001" tIns="71999" rIns="144001" bIns="71999" rtlCol="1" anchor="ctr"/>
          <a:lstStyle/>
          <a:p>
            <a:pPr algn="ctr" defTabSz="1440000" fontAlgn="auto">
              <a:spcBef>
                <a:spcPts val="0"/>
              </a:spcBef>
              <a:spcAft>
                <a:spcPts val="0"/>
              </a:spcAft>
              <a:defRPr/>
            </a:pPr>
            <a:endParaRPr lang="ar-SA"/>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720725" y="2362200"/>
            <a:ext cx="12960350" cy="4838700"/>
          </a:xfrm>
        </p:spPr>
        <p:txBody>
          <a:bodyPr/>
          <a:lstStyle/>
          <a:p>
            <a:r>
              <a:rPr lang="ar-SA" sz="9500" b="1" smtClean="0"/>
              <a:t>الوصف الوظيفي</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p:txBody>
          <a:bodyPr/>
          <a:lstStyle/>
          <a:p>
            <a:r>
              <a:rPr lang="ar-SA" b="1" smtClean="0"/>
              <a:t>الطبيب</a:t>
            </a:r>
          </a:p>
        </p:txBody>
      </p:sp>
      <p:sp>
        <p:nvSpPr>
          <p:cNvPr id="4" name="Content Placeholder 3"/>
          <p:cNvSpPr>
            <a:spLocks noGrp="1"/>
          </p:cNvSpPr>
          <p:nvPr>
            <p:ph idx="1"/>
          </p:nvPr>
        </p:nvSpPr>
        <p:spPr/>
        <p:txBody>
          <a:bodyPr rtlCol="1">
            <a:normAutofit/>
          </a:bodyPr>
          <a:lstStyle/>
          <a:p>
            <a:pPr marL="539981" indent="-539981" defTabSz="1439947" fontAlgn="auto">
              <a:spcAft>
                <a:spcPts val="0"/>
              </a:spcAft>
              <a:buFont typeface="Arial" pitchFamily="34" charset="0"/>
              <a:buChar char="•"/>
              <a:defRPr/>
            </a:pPr>
            <a:r>
              <a:rPr lang="ar-SA" sz="4800" dirty="0" smtClean="0">
                <a:cs typeface="+mj-cs"/>
              </a:rPr>
              <a:t>الكشف السريري للعمالة المنزلية الوافدة .</a:t>
            </a:r>
          </a:p>
          <a:p>
            <a:pPr marL="539981" indent="-539981" defTabSz="1439947" fontAlgn="auto">
              <a:spcAft>
                <a:spcPts val="0"/>
              </a:spcAft>
              <a:buFont typeface="Arial" pitchFamily="34" charset="0"/>
              <a:buChar char="•"/>
              <a:defRPr/>
            </a:pPr>
            <a:r>
              <a:rPr lang="ar-SA" sz="4800" dirty="0" smtClean="0">
                <a:cs typeface="+mj-cs"/>
              </a:rPr>
              <a:t>ادخال البيانات الخاصة بالكشف في برنامج العمالة في جهاز الحاسب الآلي .</a:t>
            </a:r>
          </a:p>
          <a:p>
            <a:pPr marL="539981" indent="-539981" defTabSz="1439947" fontAlgn="auto">
              <a:spcAft>
                <a:spcPts val="0"/>
              </a:spcAft>
              <a:buFont typeface="Arial" pitchFamily="34" charset="0"/>
              <a:buChar char="•"/>
              <a:defRPr/>
            </a:pPr>
            <a:r>
              <a:rPr lang="ar-SA" sz="4800" dirty="0" smtClean="0">
                <a:cs typeface="+mj-cs"/>
              </a:rPr>
              <a:t>الفحص الطبي للفئات الأخرى من غير العمالة الوافدة بعد التاكد من استيفاء جميع الشروط واحضار جميع الاوراق المطلوبة .</a:t>
            </a:r>
          </a:p>
          <a:p>
            <a:pPr marL="539981" indent="-539981" defTabSz="1439947" fontAlgn="auto">
              <a:spcAft>
                <a:spcPts val="0"/>
              </a:spcAft>
              <a:buFont typeface="Arial" pitchFamily="34" charset="0"/>
              <a:buChar char="•"/>
              <a:defRPr/>
            </a:pPr>
            <a:r>
              <a:rPr lang="ar-SA" sz="4800" dirty="0" smtClean="0">
                <a:cs typeface="+mj-cs"/>
              </a:rPr>
              <a:t>قراءة النتائج والتصديق على التقارير المنتهية السليمة والغير سليمة ( لائقة وغير لائقة )</a:t>
            </a:r>
          </a:p>
          <a:p>
            <a:pPr marL="539981" indent="-539981" defTabSz="1439947" fontAlgn="auto">
              <a:spcAft>
                <a:spcPts val="0"/>
              </a:spcAft>
              <a:buFont typeface="Arial" pitchFamily="34" charset="0"/>
              <a:buChar char="•"/>
              <a:defRPr/>
            </a:pPr>
            <a:endParaRPr lang="ar-SA" sz="57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ar-SA" b="1" smtClean="0"/>
              <a:t>الطبيب</a:t>
            </a:r>
          </a:p>
        </p:txBody>
      </p:sp>
      <p:sp>
        <p:nvSpPr>
          <p:cNvPr id="3" name="Content Placeholder 2"/>
          <p:cNvSpPr>
            <a:spLocks noGrp="1"/>
          </p:cNvSpPr>
          <p:nvPr>
            <p:ph idx="1"/>
          </p:nvPr>
        </p:nvSpPr>
        <p:spPr/>
        <p:txBody>
          <a:bodyPr rtlCol="1">
            <a:normAutofit/>
          </a:bodyPr>
          <a:lstStyle/>
          <a:p>
            <a:pPr marL="539981" indent="-539981" defTabSz="1439947" fontAlgn="auto">
              <a:spcAft>
                <a:spcPts val="0"/>
              </a:spcAft>
              <a:buFont typeface="Arial" pitchFamily="34" charset="0"/>
              <a:buChar char="•"/>
              <a:defRPr/>
            </a:pPr>
            <a:r>
              <a:rPr lang="ar-SA" sz="4800" dirty="0" smtClean="0">
                <a:cs typeface="+mj-cs"/>
              </a:rPr>
              <a:t>كتابة العلاج للعمالة المصابة بالطفيليات مع اعطاء الكفيل التعليمات اللازمة . </a:t>
            </a:r>
          </a:p>
          <a:p>
            <a:pPr marL="539981" indent="-539981" defTabSz="1439947" fontAlgn="auto">
              <a:spcAft>
                <a:spcPts val="0"/>
              </a:spcAft>
              <a:buFont typeface="Arial" pitchFamily="34" charset="0"/>
              <a:buChar char="•"/>
              <a:defRPr/>
            </a:pPr>
            <a:r>
              <a:rPr lang="ar-SA" sz="4800" dirty="0" smtClean="0">
                <a:cs typeface="+mj-cs"/>
              </a:rPr>
              <a:t>عمل تبليغ عن الامراض السارية بتسجيلها في نموذج خاص بالتبليغ، تعبئة البيانات كاملة وإلحاقها بالمستندات الضرورية ومن ثم إرسالها للطب الوقائي لعمل اللازم .</a:t>
            </a:r>
          </a:p>
          <a:p>
            <a:pPr marL="539981" indent="-539981" defTabSz="1439947" fontAlgn="auto">
              <a:spcAft>
                <a:spcPts val="0"/>
              </a:spcAft>
              <a:buFont typeface="Arial" pitchFamily="34" charset="0"/>
              <a:buChar char="•"/>
              <a:defRPr/>
            </a:pPr>
            <a:r>
              <a:rPr lang="ar-SA" sz="4800" dirty="0" smtClean="0">
                <a:cs typeface="+mj-cs"/>
              </a:rPr>
              <a:t>تحويل الحالات المشتبهة بالدرن الى اللجنة المختصة في البرج الطبي بالدمام.</a:t>
            </a:r>
            <a:endParaRPr lang="ar-SA" sz="4800" dirty="0">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4294967295"/>
          </p:nvPr>
        </p:nvSpPr>
        <p:spPr>
          <a:xfrm>
            <a:off x="647700" y="447675"/>
            <a:ext cx="13287375" cy="9906000"/>
          </a:xfrm>
        </p:spPr>
        <p:txBody>
          <a:bodyPr/>
          <a:lstStyle/>
          <a:p>
            <a:pPr algn="ctr">
              <a:buFont typeface="Arial" charset="0"/>
              <a:buNone/>
            </a:pPr>
            <a:r>
              <a:rPr lang="ar-SA" sz="8000" b="1" dirty="0" smtClean="0">
                <a:cs typeface="+mj-cs"/>
              </a:rPr>
              <a:t>المقدمة</a:t>
            </a:r>
          </a:p>
          <a:p>
            <a:pPr algn="ctr">
              <a:buFont typeface="Arial" charset="0"/>
              <a:buNone/>
            </a:pPr>
            <a:endParaRPr lang="ar-SA" sz="6000" b="1" dirty="0" smtClean="0">
              <a:cs typeface="+mj-cs"/>
            </a:endParaRPr>
          </a:p>
          <a:p>
            <a:pPr>
              <a:buFont typeface="Arial" charset="0"/>
              <a:buNone/>
            </a:pPr>
            <a:r>
              <a:rPr lang="ar-SA" sz="6000" dirty="0" smtClean="0">
                <a:cs typeface="+mj-cs"/>
              </a:rPr>
              <a:t>مركز</a:t>
            </a:r>
            <a:r>
              <a:rPr lang="en-US" sz="6000" dirty="0" smtClean="0">
                <a:cs typeface="+mj-cs"/>
              </a:rPr>
              <a:t> </a:t>
            </a:r>
            <a:r>
              <a:rPr lang="ar-SA" sz="6000" dirty="0" smtClean="0">
                <a:cs typeface="+mj-cs"/>
              </a:rPr>
              <a:t>الفحص الشامل (اللياقة الطبية سابقاً) هو مركز حكومي تم تأسيسه منذ أكثر من 20 عام كمركز للعمالة الوافدة فقط، ثم تم التوسع كخدمات متكاملة بموظفيه من الكادر الطبي والفني والاداري، متعدد الاقسام: قسم الاستقبال، عيادة الطبيب للكشف رجال / نساء، المختبر رجال/نساء، عيادة الطفيليات، عيادة فحص السموم، عيادة فحص النظر و عيادة خاصة بالتطعيمات.</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ar-SA" b="1" dirty="0" smtClean="0"/>
              <a:t>الطبيب</a:t>
            </a:r>
          </a:p>
        </p:txBody>
      </p:sp>
      <p:sp>
        <p:nvSpPr>
          <p:cNvPr id="21507" name="Content Placeholder 2"/>
          <p:cNvSpPr>
            <a:spLocks noGrp="1"/>
          </p:cNvSpPr>
          <p:nvPr>
            <p:ph idx="1"/>
          </p:nvPr>
        </p:nvSpPr>
        <p:spPr/>
        <p:txBody>
          <a:bodyPr/>
          <a:lstStyle/>
          <a:p>
            <a:r>
              <a:rPr lang="ar-SA" sz="4800" dirty="0" smtClean="0">
                <a:cs typeface="+mj-cs"/>
              </a:rPr>
              <a:t>بالنسبة للحالات المشتبهة بأمراض الدم الفيروسية، يتم تعبئة نموذج طلب التحليل التأكيدي وارساله للمختبر المرجعي مع عينة الدم الجديدة وصورة من جميع الملحقات المطلوبة . </a:t>
            </a:r>
          </a:p>
          <a:p>
            <a:r>
              <a:rPr lang="ar-SA" sz="4800" dirty="0" smtClean="0">
                <a:cs typeface="+mj-cs"/>
              </a:rPr>
              <a:t>تجميع الاحصائية الشهرية لحالات العمالة الوافدة اللائقة والغير لائقة وتسليمها في موعدها المحدد للجهة المسؤولة في الدمام بواسطة الادارة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ar-SA" b="1" dirty="0" smtClean="0"/>
              <a:t>الكاتب </a:t>
            </a:r>
          </a:p>
        </p:txBody>
      </p:sp>
      <p:sp>
        <p:nvSpPr>
          <p:cNvPr id="3" name="Content Placeholder 2"/>
          <p:cNvSpPr>
            <a:spLocks noGrp="1"/>
          </p:cNvSpPr>
          <p:nvPr>
            <p:ph idx="1"/>
          </p:nvPr>
        </p:nvSpPr>
        <p:spPr>
          <a:xfrm>
            <a:off x="720725" y="2249488"/>
            <a:ext cx="12960350" cy="7877175"/>
          </a:xfrm>
        </p:spPr>
        <p:txBody>
          <a:bodyPr rtlCol="1">
            <a:normAutofit/>
          </a:bodyPr>
          <a:lstStyle/>
          <a:p>
            <a:pPr marL="539981" indent="-539981" defTabSz="1439947" fontAlgn="auto">
              <a:spcAft>
                <a:spcPts val="0"/>
              </a:spcAft>
              <a:buFont typeface="Arial" pitchFamily="34" charset="0"/>
              <a:buChar char="•"/>
              <a:defRPr/>
            </a:pPr>
            <a:r>
              <a:rPr lang="ar-SA" sz="4800" dirty="0" smtClean="0">
                <a:cs typeface="+mj-cs"/>
              </a:rPr>
              <a:t>استقبال المراجعين القادمين لفحص الاقامة، تسجيل مواعيد، واعطائهم بطاقات خاصة بموعد الحضور مع ورقة بالشروط والمستندات المطلوبة.</a:t>
            </a:r>
          </a:p>
          <a:p>
            <a:pPr marL="539981" indent="-539981" defTabSz="1439947" fontAlgn="auto">
              <a:spcAft>
                <a:spcPts val="0"/>
              </a:spcAft>
              <a:buFont typeface="Arial" pitchFamily="34" charset="0"/>
              <a:buChar char="•"/>
              <a:defRPr/>
            </a:pPr>
            <a:r>
              <a:rPr lang="ar-SA" sz="4800" dirty="0" smtClean="0">
                <a:cs typeface="+mj-cs"/>
              </a:rPr>
              <a:t>مراجعة الكاتب في يوم الموعد وتسليمه كامل الاوراق المطلوبة حيث يقوم بتجهيز الملف الخاص بالعمالة الوافدة وتدوين الرقم الكودي على جميع الأوراق. </a:t>
            </a:r>
          </a:p>
          <a:p>
            <a:pPr marL="539981" indent="-539981" defTabSz="1439947" fontAlgn="auto">
              <a:spcAft>
                <a:spcPts val="0"/>
              </a:spcAft>
              <a:buFont typeface="Arial" pitchFamily="34" charset="0"/>
              <a:buChar char="•"/>
              <a:defRPr/>
            </a:pPr>
            <a:r>
              <a:rPr lang="ar-SA" sz="4800" dirty="0" smtClean="0">
                <a:cs typeface="+mj-cs"/>
              </a:rPr>
              <a:t>ادخال بيانات الجواز كاملة في برنامج العمالة الوافدة في جهاز الحاسب الآلي.</a:t>
            </a:r>
            <a:endParaRPr lang="ar-SA" sz="4800" dirty="0">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ar-SA" b="1" dirty="0" smtClean="0"/>
              <a:t>الكاتب</a:t>
            </a:r>
          </a:p>
        </p:txBody>
      </p:sp>
      <p:sp>
        <p:nvSpPr>
          <p:cNvPr id="23555" name="Content Placeholder 2"/>
          <p:cNvSpPr>
            <a:spLocks noGrp="1"/>
          </p:cNvSpPr>
          <p:nvPr>
            <p:ph idx="1"/>
          </p:nvPr>
        </p:nvSpPr>
        <p:spPr>
          <a:xfrm>
            <a:off x="723900" y="3190875"/>
            <a:ext cx="12960350" cy="4784725"/>
          </a:xfrm>
        </p:spPr>
        <p:txBody>
          <a:bodyPr/>
          <a:lstStyle/>
          <a:p>
            <a:r>
              <a:rPr lang="ar-SA" sz="4800" dirty="0" smtClean="0">
                <a:cs typeface="+mj-cs"/>
              </a:rPr>
              <a:t>ارسال ملفات العمالة الوافدة الى العيادة للفحص . </a:t>
            </a:r>
          </a:p>
          <a:p>
            <a:r>
              <a:rPr lang="ar-SA" sz="4800" dirty="0" smtClean="0">
                <a:cs typeface="+mj-cs"/>
              </a:rPr>
              <a:t>تسليم تقارير الفحص الطبي للكفيل او العمالة الوافدة، في حال كانت النتيجة سليمة.</a:t>
            </a:r>
          </a:p>
          <a:p>
            <a:r>
              <a:rPr lang="ar-SA" sz="4800" dirty="0" smtClean="0">
                <a:cs typeface="+mj-cs"/>
              </a:rPr>
              <a:t>تسجيل التقارير المُسلمة في سجل الاستلام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ar-SA" b="1" dirty="0" smtClean="0"/>
              <a:t>الكاتب</a:t>
            </a:r>
          </a:p>
        </p:txBody>
      </p:sp>
      <p:sp>
        <p:nvSpPr>
          <p:cNvPr id="24579" name="Content Placeholder 2"/>
          <p:cNvSpPr>
            <a:spLocks noGrp="1"/>
          </p:cNvSpPr>
          <p:nvPr>
            <p:ph idx="1"/>
          </p:nvPr>
        </p:nvSpPr>
        <p:spPr>
          <a:xfrm>
            <a:off x="720725" y="2520950"/>
            <a:ext cx="12960350" cy="5775325"/>
          </a:xfrm>
        </p:spPr>
        <p:txBody>
          <a:bodyPr/>
          <a:lstStyle/>
          <a:p>
            <a:r>
              <a:rPr lang="ar-SA" sz="4800" dirty="0" smtClean="0">
                <a:cs typeface="+mj-cs"/>
              </a:rPr>
              <a:t>بالنسبة للتقارير الغير سليمة فيتم التوجيه لمراجعة العيادة . </a:t>
            </a:r>
          </a:p>
          <a:p>
            <a:r>
              <a:rPr lang="ar-SA" sz="4800" dirty="0" smtClean="0">
                <a:cs typeface="+mj-cs"/>
              </a:rPr>
              <a:t>في نهاية كل يوم يقوم بعمل احصائية يومية وتكون في السجل اليومي </a:t>
            </a:r>
            <a:r>
              <a:rPr lang="ar-SA" sz="4800" dirty="0">
                <a:cs typeface="+mj-cs"/>
              </a:rPr>
              <a:t>و</a:t>
            </a:r>
            <a:r>
              <a:rPr lang="ar-SA" sz="4800" dirty="0" smtClean="0">
                <a:cs typeface="+mj-cs"/>
              </a:rPr>
              <a:t> ترسل أسبوعياً الى مسؤولة الاحصائية وشهرياً ترسل الى عيادة الطبيب .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ar-SA" b="1" dirty="0" smtClean="0"/>
              <a:t>ممرض/ة العيادة (نساء + رجال)</a:t>
            </a:r>
          </a:p>
        </p:txBody>
      </p:sp>
      <p:sp>
        <p:nvSpPr>
          <p:cNvPr id="3" name="Content Placeholder 2"/>
          <p:cNvSpPr>
            <a:spLocks noGrp="1"/>
          </p:cNvSpPr>
          <p:nvPr>
            <p:ph idx="1"/>
          </p:nvPr>
        </p:nvSpPr>
        <p:spPr>
          <a:xfrm>
            <a:off x="720725" y="2138363"/>
            <a:ext cx="12960350" cy="7988300"/>
          </a:xfrm>
        </p:spPr>
        <p:txBody>
          <a:bodyPr rtlCol="1">
            <a:normAutofit fontScale="62500" lnSpcReduction="20000"/>
          </a:bodyPr>
          <a:lstStyle/>
          <a:p>
            <a:pPr marL="1143000" lvl="1" indent="-1143000" defTabSz="1439947" fontAlgn="auto">
              <a:spcAft>
                <a:spcPts val="0"/>
              </a:spcAft>
              <a:defRPr/>
            </a:pPr>
            <a:endParaRPr lang="ar-SA" sz="9200" dirty="0" smtClean="0"/>
          </a:p>
          <a:p>
            <a:pPr marL="539750" lvl="1" indent="-539750" defTabSz="1439947" fontAlgn="auto">
              <a:spcAft>
                <a:spcPts val="0"/>
              </a:spcAft>
              <a:buFont typeface="Arial" charset="0"/>
              <a:buChar char="•"/>
              <a:defRPr/>
            </a:pPr>
            <a:r>
              <a:rPr lang="ar-SA" sz="7700" dirty="0">
                <a:cs typeface="+mj-cs"/>
              </a:rPr>
              <a:t>استقبال ملفات العمالة الوافدة القادمة من الاستقبال </a:t>
            </a:r>
            <a:r>
              <a:rPr lang="ar-SA" sz="7700" dirty="0" smtClean="0">
                <a:cs typeface="+mj-cs"/>
              </a:rPr>
              <a:t>.</a:t>
            </a:r>
            <a:endParaRPr lang="ar-SA" sz="7700" dirty="0">
              <a:cs typeface="+mj-cs"/>
            </a:endParaRPr>
          </a:p>
          <a:p>
            <a:pPr defTabSz="1439947" fontAlgn="auto">
              <a:spcAft>
                <a:spcPts val="0"/>
              </a:spcAft>
              <a:defRPr/>
            </a:pPr>
            <a:r>
              <a:rPr lang="ar-SA" sz="7700" dirty="0" smtClean="0">
                <a:cs typeface="+mj-cs"/>
              </a:rPr>
              <a:t>تسجيل الملفات الجديدة في السجل اليومي للعيادة . </a:t>
            </a:r>
          </a:p>
          <a:p>
            <a:pPr defTabSz="1439947" fontAlgn="auto">
              <a:spcAft>
                <a:spcPts val="0"/>
              </a:spcAft>
              <a:defRPr/>
            </a:pPr>
            <a:r>
              <a:rPr lang="ar-SA" sz="7700" dirty="0" smtClean="0">
                <a:cs typeface="+mj-cs"/>
              </a:rPr>
              <a:t>استدعاء المراجعين للعيادة .</a:t>
            </a:r>
          </a:p>
          <a:p>
            <a:pPr defTabSz="1439947" fontAlgn="auto">
              <a:spcAft>
                <a:spcPts val="0"/>
              </a:spcAft>
              <a:defRPr/>
            </a:pPr>
            <a:r>
              <a:rPr lang="ar-SA" sz="7700" dirty="0" smtClean="0">
                <a:cs typeface="+mj-cs"/>
              </a:rPr>
              <a:t>تهيئة العامل للفحص .</a:t>
            </a:r>
          </a:p>
          <a:p>
            <a:pPr defTabSz="1439947" fontAlgn="auto">
              <a:spcAft>
                <a:spcPts val="0"/>
              </a:spcAft>
              <a:defRPr/>
            </a:pPr>
            <a:r>
              <a:rPr lang="ar-SA" sz="7700" dirty="0" smtClean="0">
                <a:cs typeface="+mj-cs"/>
              </a:rPr>
              <a:t>أخذ العلامات الحيوية وتجهيز الوصفات العلاجية أو نماذج التحويل اذا لزم حسب طلب الطبيب . </a:t>
            </a:r>
          </a:p>
          <a:p>
            <a:pPr defTabSz="1439947" fontAlgn="auto">
              <a:spcAft>
                <a:spcPts val="0"/>
              </a:spcAft>
              <a:defRPr/>
            </a:pPr>
            <a:r>
              <a:rPr lang="ar-SA" sz="7700" dirty="0" smtClean="0">
                <a:cs typeface="+mj-cs"/>
              </a:rPr>
              <a:t>استقبال المراجعين من الفئات الاخرى من وظائف، طلاب، ابتعاث، تبني، نادي رياضي، فحص النظر للرخص، شؤون اجتماعية ... الخ والتأكد من احضار جميع الاوراق المطلوبة المستوفاة للشروط.</a:t>
            </a:r>
            <a:endParaRPr lang="ar-SA" sz="7700" dirty="0">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ar-SA" b="1" dirty="0" smtClean="0"/>
              <a:t>ممرض/ة العيادة</a:t>
            </a:r>
          </a:p>
        </p:txBody>
      </p:sp>
      <p:sp>
        <p:nvSpPr>
          <p:cNvPr id="26627" name="Content Placeholder 2"/>
          <p:cNvSpPr>
            <a:spLocks noGrp="1"/>
          </p:cNvSpPr>
          <p:nvPr>
            <p:ph idx="1"/>
          </p:nvPr>
        </p:nvSpPr>
        <p:spPr>
          <a:xfrm>
            <a:off x="800100" y="1819275"/>
            <a:ext cx="12960350" cy="8686800"/>
          </a:xfrm>
        </p:spPr>
        <p:txBody>
          <a:bodyPr/>
          <a:lstStyle/>
          <a:p>
            <a:r>
              <a:rPr lang="ar-SA" sz="4800" dirty="0" smtClean="0">
                <a:cs typeface="+mj-cs"/>
              </a:rPr>
              <a:t>ارسال المراجعين للمختبر . </a:t>
            </a:r>
          </a:p>
          <a:p>
            <a:r>
              <a:rPr lang="ar-SA" sz="4800" dirty="0" smtClean="0">
                <a:cs typeface="+mj-cs"/>
              </a:rPr>
              <a:t>عمل الاحصائية .</a:t>
            </a:r>
          </a:p>
          <a:p>
            <a:r>
              <a:rPr lang="ar-SA" sz="4800" dirty="0" smtClean="0">
                <a:cs typeface="+mj-cs"/>
              </a:rPr>
              <a:t>عمل طلبية لمستلزمات العيادة الشهرية .</a:t>
            </a:r>
          </a:p>
          <a:p>
            <a:r>
              <a:rPr lang="ar-SA" sz="4800" dirty="0" smtClean="0">
                <a:cs typeface="+mj-cs"/>
              </a:rPr>
              <a:t>استقبال نتائج الفئات الأخرى من غير العمالة من المختبر ووضعها في ملفات خاصة بها .</a:t>
            </a:r>
          </a:p>
          <a:p>
            <a:r>
              <a:rPr lang="ar-SA" sz="4800" dirty="0" smtClean="0">
                <a:cs typeface="+mj-cs"/>
              </a:rPr>
              <a:t>تسجيل التقارير المنتهية الخاصة بالعمالة السليمة والغير سليمة في السجل اليومي بعد مرورها على الطبيب .</a:t>
            </a:r>
          </a:p>
          <a:p>
            <a:r>
              <a:rPr lang="ar-SA" sz="4800" dirty="0" smtClean="0">
                <a:cs typeface="+mj-cs"/>
              </a:rPr>
              <a:t>تسجيل التقارير المُسَلَمة .</a:t>
            </a:r>
          </a:p>
          <a:p>
            <a:endParaRPr lang="ar-SA" sz="5700" dirty="0" smtClean="0"/>
          </a:p>
          <a:p>
            <a:endParaRPr lang="ar-SA" sz="57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ar-SA" b="1" dirty="0" smtClean="0"/>
              <a:t>ممرض/ة العيادة</a:t>
            </a:r>
          </a:p>
        </p:txBody>
      </p:sp>
      <p:sp>
        <p:nvSpPr>
          <p:cNvPr id="3" name="Content Placeholder 2"/>
          <p:cNvSpPr>
            <a:spLocks noGrp="1"/>
          </p:cNvSpPr>
          <p:nvPr>
            <p:ph idx="1"/>
          </p:nvPr>
        </p:nvSpPr>
        <p:spPr/>
        <p:txBody>
          <a:bodyPr rtlCol="1">
            <a:normAutofit/>
          </a:bodyPr>
          <a:lstStyle/>
          <a:p>
            <a:pPr marL="539981" indent="-539981" defTabSz="1439947" fontAlgn="auto">
              <a:spcAft>
                <a:spcPts val="0"/>
              </a:spcAft>
              <a:buFont typeface="Arial" pitchFamily="34" charset="0"/>
              <a:buChar char="•"/>
              <a:defRPr/>
            </a:pPr>
            <a:r>
              <a:rPr lang="ar-SA" sz="4800" dirty="0" smtClean="0">
                <a:cs typeface="+mj-cs"/>
              </a:rPr>
              <a:t>استقبال مراجعي الوظائف الحكومية التي يلزم فيها فحص السموم، إلزامهم باحضار صورة من الاثبات الشخصي مدون عليها رقم الجوال للتواصل بهم عند الضرورة ومن ثم التوجيه للممرض/ة المسؤول/ة عن فحص السموم .</a:t>
            </a:r>
          </a:p>
          <a:p>
            <a:pPr marL="539981" indent="-539981" defTabSz="1439947" fontAlgn="auto">
              <a:spcAft>
                <a:spcPts val="0"/>
              </a:spcAft>
              <a:buFont typeface="Arial" pitchFamily="34" charset="0"/>
              <a:buChar char="•"/>
              <a:defRPr/>
            </a:pPr>
            <a:r>
              <a:rPr lang="ar-SA" sz="4800" dirty="0" smtClean="0">
                <a:cs typeface="+mj-cs"/>
              </a:rPr>
              <a:t>استقبال ملفات ال ( هولد ) الغير سليمة والاحتفاظ بها عند الطبيب ويتم التواصل مع المختبر للتأكد من النتائج والتواصل ايضا مع المراجع . </a:t>
            </a:r>
          </a:p>
          <a:p>
            <a:pPr marL="539981" indent="-539981" defTabSz="1439947" fontAlgn="auto">
              <a:spcAft>
                <a:spcPts val="0"/>
              </a:spcAft>
              <a:buFont typeface="Arial" pitchFamily="34" charset="0"/>
              <a:buChar char="•"/>
              <a:defRPr/>
            </a:pPr>
            <a:endParaRPr lang="ar-SA" sz="57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ar-SA" b="1" smtClean="0"/>
              <a:t>المختبر</a:t>
            </a:r>
          </a:p>
        </p:txBody>
      </p:sp>
      <p:sp>
        <p:nvSpPr>
          <p:cNvPr id="3" name="Content Placeholder 2"/>
          <p:cNvSpPr>
            <a:spLocks noGrp="1"/>
          </p:cNvSpPr>
          <p:nvPr>
            <p:ph idx="1"/>
          </p:nvPr>
        </p:nvSpPr>
        <p:spPr>
          <a:xfrm>
            <a:off x="720725" y="2249488"/>
            <a:ext cx="12960350" cy="7399337"/>
          </a:xfrm>
        </p:spPr>
        <p:txBody>
          <a:bodyPr rtlCol="1">
            <a:noAutofit/>
          </a:bodyPr>
          <a:lstStyle/>
          <a:p>
            <a:pPr marL="539981" indent="-539981" defTabSz="1439947" fontAlgn="auto">
              <a:spcAft>
                <a:spcPts val="0"/>
              </a:spcAft>
              <a:buFont typeface="Arial" pitchFamily="34" charset="0"/>
              <a:buChar char="•"/>
              <a:defRPr/>
            </a:pPr>
            <a:r>
              <a:rPr lang="ar-SA" sz="4800" dirty="0" smtClean="0">
                <a:cs typeface="+mj-cs"/>
              </a:rPr>
              <a:t>تجهيز المختبر من حيث التعقيم والنظافة.</a:t>
            </a:r>
          </a:p>
          <a:p>
            <a:pPr marL="539981" indent="-539981" defTabSz="1439947" fontAlgn="auto">
              <a:spcAft>
                <a:spcPts val="0"/>
              </a:spcAft>
              <a:buFont typeface="Arial" pitchFamily="34" charset="0"/>
              <a:buChar char="•"/>
              <a:defRPr/>
            </a:pPr>
            <a:r>
              <a:rPr lang="ar-SA" sz="4800" dirty="0" smtClean="0">
                <a:cs typeface="+mj-cs"/>
              </a:rPr>
              <a:t>ترقيم انبوب سحب الدم .</a:t>
            </a:r>
          </a:p>
          <a:p>
            <a:pPr marL="539981" indent="-539981" defTabSz="1439947" fontAlgn="auto">
              <a:spcAft>
                <a:spcPts val="0"/>
              </a:spcAft>
              <a:buFont typeface="Arial" pitchFamily="34" charset="0"/>
              <a:buChar char="•"/>
              <a:defRPr/>
            </a:pPr>
            <a:r>
              <a:rPr lang="ar-SA" sz="4800" dirty="0" smtClean="0">
                <a:cs typeface="+mj-cs"/>
              </a:rPr>
              <a:t>تجهيز ادوات سحب الدم وتوفيرها من التموين الطبي.</a:t>
            </a:r>
          </a:p>
          <a:p>
            <a:pPr marL="539981" indent="-539981" defTabSz="1439947" fontAlgn="auto">
              <a:spcAft>
                <a:spcPts val="0"/>
              </a:spcAft>
              <a:buFont typeface="Arial" pitchFamily="34" charset="0"/>
              <a:buChar char="•"/>
              <a:defRPr/>
            </a:pPr>
            <a:r>
              <a:rPr lang="ar-SA" sz="4800" dirty="0" smtClean="0">
                <a:cs typeface="+mj-cs"/>
              </a:rPr>
              <a:t>تسجيل ملفات العمالة في سجل المختبر اليومي .</a:t>
            </a:r>
          </a:p>
          <a:p>
            <a:pPr marL="539981" indent="-539981" defTabSz="1439947" fontAlgn="auto">
              <a:spcAft>
                <a:spcPts val="0"/>
              </a:spcAft>
              <a:buFont typeface="Arial" pitchFamily="34" charset="0"/>
              <a:buChar char="•"/>
              <a:defRPr/>
            </a:pPr>
            <a:r>
              <a:rPr lang="ar-SA" sz="4800" dirty="0" smtClean="0">
                <a:cs typeface="+mj-cs"/>
              </a:rPr>
              <a:t>ترقيم الملفات وأوراق التحاليل بنفس الرقم المرجعي للجواز الذي تم تسجيله من الاستقبال .</a:t>
            </a:r>
          </a:p>
          <a:p>
            <a:pPr marL="539981" indent="-539981" defTabSz="1439947" fontAlgn="auto">
              <a:spcAft>
                <a:spcPts val="0"/>
              </a:spcAft>
              <a:buFont typeface="Arial" pitchFamily="34" charset="0"/>
              <a:buChar char="•"/>
              <a:defRPr/>
            </a:pPr>
            <a:r>
              <a:rPr lang="ar-SA" sz="4800" dirty="0" smtClean="0">
                <a:cs typeface="+mj-cs"/>
              </a:rPr>
              <a:t>ترقيم أوراق تحاليل الفئات الاخرى بارقام خاصة بالمختبر.</a:t>
            </a:r>
            <a:endParaRPr lang="ar-SA" sz="4800" dirty="0">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ar-SA" b="1" smtClean="0"/>
              <a:t>المختبر</a:t>
            </a:r>
          </a:p>
        </p:txBody>
      </p:sp>
      <p:sp>
        <p:nvSpPr>
          <p:cNvPr id="3" name="Content Placeholder 2"/>
          <p:cNvSpPr>
            <a:spLocks noGrp="1"/>
          </p:cNvSpPr>
          <p:nvPr>
            <p:ph idx="1"/>
          </p:nvPr>
        </p:nvSpPr>
        <p:spPr>
          <a:xfrm>
            <a:off x="720725" y="2249488"/>
            <a:ext cx="12960350" cy="7764462"/>
          </a:xfrm>
        </p:spPr>
        <p:txBody>
          <a:bodyPr rtlCol="1">
            <a:normAutofit/>
          </a:bodyPr>
          <a:lstStyle/>
          <a:p>
            <a:pPr marL="539981" indent="-539981" defTabSz="1439947" fontAlgn="auto">
              <a:spcAft>
                <a:spcPts val="0"/>
              </a:spcAft>
              <a:buFont typeface="Arial" pitchFamily="34" charset="0"/>
              <a:buChar char="•"/>
              <a:defRPr/>
            </a:pPr>
            <a:r>
              <a:rPr lang="ar-SA" sz="4800" dirty="0" smtClean="0">
                <a:cs typeface="+mj-cs"/>
              </a:rPr>
              <a:t>سحب عينة الدم .</a:t>
            </a:r>
          </a:p>
          <a:p>
            <a:pPr marL="539981" indent="-539981" defTabSz="1439947" fontAlgn="auto">
              <a:spcAft>
                <a:spcPts val="0"/>
              </a:spcAft>
              <a:buFont typeface="Arial" pitchFamily="34" charset="0"/>
              <a:buChar char="•"/>
              <a:defRPr/>
            </a:pPr>
            <a:r>
              <a:rPr lang="ar-SA" sz="4800" dirty="0" smtClean="0">
                <a:cs typeface="+mj-cs"/>
              </a:rPr>
              <a:t>ترقيم عينات البراز وحفظها بصندوق حفظ العينات .</a:t>
            </a:r>
          </a:p>
          <a:p>
            <a:pPr marL="539981" indent="-539981" defTabSz="1439947" fontAlgn="auto">
              <a:spcAft>
                <a:spcPts val="0"/>
              </a:spcAft>
              <a:buFont typeface="Arial" pitchFamily="34" charset="0"/>
              <a:buChar char="•"/>
              <a:defRPr/>
            </a:pPr>
            <a:r>
              <a:rPr lang="ar-SA" sz="4800" dirty="0" smtClean="0">
                <a:cs typeface="+mj-cs"/>
              </a:rPr>
              <a:t>عمل تحليل السكر والزلال للبول .</a:t>
            </a:r>
          </a:p>
          <a:p>
            <a:pPr marL="539981" indent="-539981" defTabSz="1439947" fontAlgn="auto">
              <a:spcAft>
                <a:spcPts val="0"/>
              </a:spcAft>
              <a:buFont typeface="Arial" pitchFamily="34" charset="0"/>
              <a:buChar char="•"/>
              <a:defRPr/>
            </a:pPr>
            <a:r>
              <a:rPr lang="ar-SA" sz="4800" dirty="0" smtClean="0">
                <a:cs typeface="+mj-cs"/>
              </a:rPr>
              <a:t>عمل تحليل الحمل .</a:t>
            </a:r>
          </a:p>
          <a:p>
            <a:pPr marL="539981" indent="-539981" defTabSz="1439947" fontAlgn="auto">
              <a:spcAft>
                <a:spcPts val="0"/>
              </a:spcAft>
              <a:buFont typeface="Arial" pitchFamily="34" charset="0"/>
              <a:buChar char="•"/>
              <a:defRPr/>
            </a:pPr>
            <a:r>
              <a:rPr lang="ar-SA" sz="4800" dirty="0" smtClean="0">
                <a:cs typeface="+mj-cs"/>
              </a:rPr>
              <a:t>عمل الفحوصات المخبرية لجميع المراجعين السعوديين والوافدين .</a:t>
            </a:r>
          </a:p>
          <a:p>
            <a:pPr marL="539981" indent="-539981" defTabSz="1439947" fontAlgn="auto">
              <a:spcAft>
                <a:spcPts val="0"/>
              </a:spcAft>
              <a:buFont typeface="Arial" pitchFamily="34" charset="0"/>
              <a:buChar char="•"/>
              <a:defRPr/>
            </a:pPr>
            <a:r>
              <a:rPr lang="ar-SA" sz="4800" dirty="0" smtClean="0">
                <a:cs typeface="+mj-cs"/>
              </a:rPr>
              <a:t>عمل احصائية يومية .</a:t>
            </a:r>
            <a:endParaRPr lang="ar-SA" sz="4800" dirty="0">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ar-SA" b="1" smtClean="0"/>
              <a:t>الممرضة المسؤولة عن الملفات والنتائج</a:t>
            </a:r>
          </a:p>
        </p:txBody>
      </p:sp>
      <p:sp>
        <p:nvSpPr>
          <p:cNvPr id="30723" name="Content Placeholder 2"/>
          <p:cNvSpPr>
            <a:spLocks noGrp="1"/>
          </p:cNvSpPr>
          <p:nvPr>
            <p:ph idx="1"/>
          </p:nvPr>
        </p:nvSpPr>
        <p:spPr/>
        <p:txBody>
          <a:bodyPr/>
          <a:lstStyle/>
          <a:p>
            <a:r>
              <a:rPr lang="ar-SA" sz="4800" dirty="0" smtClean="0">
                <a:cs typeface="+mj-cs"/>
              </a:rPr>
              <a:t>استلام النتائج الخاصة بعينات الدم، البول والبراز من المختبر .</a:t>
            </a:r>
          </a:p>
          <a:p>
            <a:r>
              <a:rPr lang="ar-SA" sz="4800" dirty="0" smtClean="0">
                <a:cs typeface="+mj-cs"/>
              </a:rPr>
              <a:t>استلام النتائج الخاصة بقسم الأشعة . </a:t>
            </a:r>
          </a:p>
          <a:p>
            <a:r>
              <a:rPr lang="ar-SA" sz="4800" dirty="0" smtClean="0">
                <a:cs typeface="+mj-cs"/>
              </a:rPr>
              <a:t>فرز وترتيب النتائج .</a:t>
            </a:r>
          </a:p>
          <a:p>
            <a:r>
              <a:rPr lang="ar-SA" sz="4800" dirty="0" smtClean="0">
                <a:cs typeface="+mj-cs"/>
              </a:rPr>
              <a:t>بالنسبة للعمالة الوافدة، اذا كانت النتائج سليمة يتم تجهيز الملفات الخاصة بهم وارسالها للعيادة .</a:t>
            </a:r>
          </a:p>
          <a:p>
            <a:pPr>
              <a:buFont typeface="Arial" charset="0"/>
              <a:buNone/>
            </a:pPr>
            <a:endParaRPr lang="ar-SA" sz="57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04900" y="676275"/>
            <a:ext cx="12961938" cy="9629775"/>
          </a:xfrm>
        </p:spPr>
        <p:txBody>
          <a:bodyPr rtlCol="1">
            <a:normAutofit/>
          </a:bodyPr>
          <a:lstStyle/>
          <a:p>
            <a:pPr marL="0" indent="0" defTabSz="1439947" fontAlgn="auto">
              <a:spcAft>
                <a:spcPts val="0"/>
              </a:spcAft>
              <a:buNone/>
              <a:defRPr/>
            </a:pPr>
            <a:r>
              <a:rPr lang="ar-SA" sz="6200" b="1" dirty="0" smtClean="0"/>
              <a:t>يقوم المركز </a:t>
            </a:r>
            <a:r>
              <a:rPr lang="ar-SA" sz="6200" b="1" dirty="0"/>
              <a:t>بالفحص الطبي للفئات التالية :</a:t>
            </a:r>
          </a:p>
          <a:p>
            <a:pPr marL="0" indent="0" defTabSz="1439947" fontAlgn="auto">
              <a:spcAft>
                <a:spcPts val="0"/>
              </a:spcAft>
              <a:buNone/>
              <a:defRPr/>
            </a:pPr>
            <a:endParaRPr lang="ar-SA" sz="6200" dirty="0" smtClean="0"/>
          </a:p>
          <a:p>
            <a:pPr marL="539981" indent="-539981" defTabSz="1439947" fontAlgn="auto">
              <a:spcAft>
                <a:spcPts val="0"/>
              </a:spcAft>
              <a:buFont typeface="Arial" pitchFamily="34" charset="0"/>
              <a:buChar char="•"/>
              <a:defRPr/>
            </a:pPr>
            <a:r>
              <a:rPr lang="ar-SA" sz="4800" dirty="0" smtClean="0">
                <a:cs typeface="+mj-cs"/>
              </a:rPr>
              <a:t>العمالة الوافدة من جميع الجنسات ( خادمات، سائقين، مربية، طباخ أو مزارع منزلي) </a:t>
            </a:r>
          </a:p>
          <a:p>
            <a:pPr marL="539981" indent="-539981" defTabSz="1439947" fontAlgn="auto">
              <a:spcAft>
                <a:spcPts val="0"/>
              </a:spcAft>
              <a:buFont typeface="Arial" pitchFamily="34" charset="0"/>
              <a:buChar char="•"/>
              <a:defRPr/>
            </a:pPr>
            <a:r>
              <a:rPr lang="ar-SA" sz="4800" dirty="0" smtClean="0">
                <a:cs typeface="+mj-cs"/>
              </a:rPr>
              <a:t>الطلبة المواطنين من الجنسين الملتحقين بالمعاهد، كليات، جامعات وطلاب الابتعاث. </a:t>
            </a:r>
          </a:p>
          <a:p>
            <a:pPr marL="539981" indent="-539981" defTabSz="1439947" fontAlgn="auto">
              <a:spcAft>
                <a:spcPts val="0"/>
              </a:spcAft>
              <a:buFont typeface="Arial" pitchFamily="34" charset="0"/>
              <a:buChar char="•"/>
              <a:defRPr/>
            </a:pPr>
            <a:r>
              <a:rPr lang="ar-SA" sz="4800" dirty="0" smtClean="0">
                <a:cs typeface="+mj-cs"/>
              </a:rPr>
              <a:t>رواد الأندية الرياضية.</a:t>
            </a:r>
          </a:p>
          <a:p>
            <a:pPr marL="539981" indent="-539981" defTabSz="1439947" fontAlgn="auto">
              <a:spcAft>
                <a:spcPts val="0"/>
              </a:spcAft>
              <a:buFont typeface="Arial" pitchFamily="34" charset="0"/>
              <a:buChar char="•"/>
              <a:defRPr/>
            </a:pPr>
            <a:r>
              <a:rPr lang="ar-SA" sz="4800" dirty="0" smtClean="0">
                <a:cs typeface="+mj-cs"/>
              </a:rPr>
              <a:t>فحص النظر لرخص القيادة .</a:t>
            </a:r>
          </a:p>
          <a:p>
            <a:pPr marL="539981" indent="-539981" defTabSz="1439947" fontAlgn="auto">
              <a:spcAft>
                <a:spcPts val="0"/>
              </a:spcAft>
              <a:buFont typeface="Arial" pitchFamily="34" charset="0"/>
              <a:buChar char="•"/>
              <a:defRPr/>
            </a:pPr>
            <a:r>
              <a:rPr lang="ar-SA" sz="4800" dirty="0" smtClean="0">
                <a:cs typeface="+mj-cs"/>
              </a:rPr>
              <a:t>المتقدمين السعوديين للوظائف في الشركات او المؤسسات الخاصة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ar-SA" b="1" dirty="0" smtClean="0"/>
              <a:t>ممرض/ة الملفات والنتائج </a:t>
            </a:r>
          </a:p>
        </p:txBody>
      </p:sp>
      <p:sp>
        <p:nvSpPr>
          <p:cNvPr id="31747" name="Content Placeholder 2"/>
          <p:cNvSpPr>
            <a:spLocks noGrp="1"/>
          </p:cNvSpPr>
          <p:nvPr>
            <p:ph idx="1"/>
          </p:nvPr>
        </p:nvSpPr>
        <p:spPr>
          <a:xfrm>
            <a:off x="720725" y="2474914"/>
            <a:ext cx="12960350" cy="5592762"/>
          </a:xfrm>
        </p:spPr>
        <p:txBody>
          <a:bodyPr/>
          <a:lstStyle/>
          <a:p>
            <a:r>
              <a:rPr lang="ar-SA" sz="4800" dirty="0" smtClean="0">
                <a:cs typeface="+mj-cs"/>
              </a:rPr>
              <a:t>في حين كانت النتائج غير سليمة، تقوم الممرضة المسؤولة بالاتصال على المراجع أو الكفيل اذا كان من العمالة الوافدة وطلب الحضور اما من أجل اخذ علاج اذا كان مصاب بالطفيليات وتجهيز الوصفات العلاجية لتسليمها للطبيب لكتابة العلاج واعلامه بضرورة اعادة التحليل بعد انتهاء فترة العلاج .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800100" y="447675"/>
            <a:ext cx="12960350" cy="1800225"/>
          </a:xfrm>
        </p:spPr>
        <p:txBody>
          <a:bodyPr/>
          <a:lstStyle/>
          <a:p>
            <a:r>
              <a:rPr lang="ar-SA" b="1" dirty="0" smtClean="0"/>
              <a:t>ممرض/ة الملفات والنتائج</a:t>
            </a:r>
          </a:p>
        </p:txBody>
      </p:sp>
      <p:sp>
        <p:nvSpPr>
          <p:cNvPr id="3" name="Content Placeholder 2"/>
          <p:cNvSpPr>
            <a:spLocks noGrp="1"/>
          </p:cNvSpPr>
          <p:nvPr>
            <p:ph idx="1"/>
          </p:nvPr>
        </p:nvSpPr>
        <p:spPr>
          <a:xfrm>
            <a:off x="720725" y="2362200"/>
            <a:ext cx="12960350" cy="7286625"/>
          </a:xfrm>
        </p:spPr>
        <p:txBody>
          <a:bodyPr rtlCol="1">
            <a:normAutofit/>
          </a:bodyPr>
          <a:lstStyle/>
          <a:p>
            <a:pPr marL="539981" indent="-539981" defTabSz="1439947" fontAlgn="auto">
              <a:spcAft>
                <a:spcPts val="0"/>
              </a:spcAft>
              <a:buFont typeface="Arial" pitchFamily="34" charset="0"/>
              <a:buChar char="•"/>
              <a:defRPr/>
            </a:pPr>
            <a:r>
              <a:rPr lang="ar-SA" sz="4800" dirty="0" smtClean="0">
                <a:cs typeface="+mj-cs"/>
              </a:rPr>
              <a:t>الاتصال على المراجع وطلب الحضور لإعادة سحب الدم للحالات المشتبهة بامراض الدم الفيروسية كالتهاب الكبدي ب, ج , الايدز أو الحالات المشتبهة بالدرن . </a:t>
            </a:r>
          </a:p>
          <a:p>
            <a:pPr marL="539981" indent="-539981" defTabSz="1439947" fontAlgn="auto">
              <a:spcAft>
                <a:spcPts val="0"/>
              </a:spcAft>
              <a:buFont typeface="Arial" pitchFamily="34" charset="0"/>
              <a:buChar char="•"/>
              <a:defRPr/>
            </a:pPr>
            <a:r>
              <a:rPr lang="ar-SA" sz="4800" dirty="0" smtClean="0">
                <a:cs typeface="+mj-cs"/>
              </a:rPr>
              <a:t>التواصل مع المختبر باستمرار لمتابعة النتائج .</a:t>
            </a:r>
          </a:p>
          <a:p>
            <a:pPr marL="539981" indent="-539981" defTabSz="1439947" fontAlgn="auto">
              <a:spcAft>
                <a:spcPts val="0"/>
              </a:spcAft>
              <a:buFont typeface="Arial" pitchFamily="34" charset="0"/>
              <a:buChar char="•"/>
              <a:defRPr/>
            </a:pPr>
            <a:r>
              <a:rPr lang="ar-SA" sz="4800" dirty="0" smtClean="0">
                <a:cs typeface="+mj-cs"/>
              </a:rPr>
              <a:t>بالنسبة لنتائج الفئات الاخرى من غير العمالة في حين كانت سليمة، ترسل للعيادة . </a:t>
            </a:r>
          </a:p>
          <a:p>
            <a:pPr marL="539981" indent="-539981" defTabSz="1439947" fontAlgn="auto">
              <a:spcAft>
                <a:spcPts val="0"/>
              </a:spcAft>
              <a:buFont typeface="Arial" pitchFamily="34" charset="0"/>
              <a:buChar char="•"/>
              <a:defRPr/>
            </a:pPr>
            <a:r>
              <a:rPr lang="ar-SA" sz="4800" dirty="0" smtClean="0">
                <a:cs typeface="+mj-cs"/>
              </a:rPr>
              <a:t>عمل الاحصائية اليومية </a:t>
            </a:r>
            <a:endParaRPr lang="ar-SA" sz="4800" dirty="0">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ar-SA" b="1" dirty="0" smtClean="0"/>
              <a:t>ممرض/ة فحص السموم</a:t>
            </a:r>
          </a:p>
        </p:txBody>
      </p:sp>
      <p:sp>
        <p:nvSpPr>
          <p:cNvPr id="33795" name="Content Placeholder 2"/>
          <p:cNvSpPr>
            <a:spLocks noGrp="1"/>
          </p:cNvSpPr>
          <p:nvPr>
            <p:ph idx="1"/>
          </p:nvPr>
        </p:nvSpPr>
        <p:spPr/>
        <p:txBody>
          <a:bodyPr/>
          <a:lstStyle/>
          <a:p>
            <a:r>
              <a:rPr lang="ar-SA" sz="4800" dirty="0" smtClean="0">
                <a:cs typeface="+mj-cs"/>
              </a:rPr>
              <a:t>استقبال المراجع مع وجود كود خاص (ببرنامج أوتار) واخباره بان هذا الفحص يخص الأدوية المسيء استخدامها ( السموم ) مع شرح الاجراءات الدقيقة والشروط الضرورية لعمل هذا الفحص. </a:t>
            </a:r>
          </a:p>
          <a:p>
            <a:r>
              <a:rPr lang="ar-SA" sz="4800" dirty="0" smtClean="0">
                <a:cs typeface="+mj-cs"/>
              </a:rPr>
              <a:t>التأكد من صحة البيانات وتسجيلها في </a:t>
            </a:r>
            <a:r>
              <a:rPr lang="ar-SA" sz="4800" dirty="0">
                <a:cs typeface="+mj-cs"/>
              </a:rPr>
              <a:t>ا</a:t>
            </a:r>
            <a:r>
              <a:rPr lang="ar-SA" sz="4800" dirty="0" smtClean="0">
                <a:cs typeface="+mj-cs"/>
              </a:rPr>
              <a:t>لسجل اليومي.</a:t>
            </a:r>
          </a:p>
          <a:p>
            <a:r>
              <a:rPr lang="ar-SA" sz="4800" dirty="0" smtClean="0">
                <a:cs typeface="+mj-cs"/>
              </a:rPr>
              <a:t>أخذ بصمة له عن طريق برنامج اوتار.</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ar-SA" b="1" dirty="0" smtClean="0"/>
              <a:t>ممرض/ة السموم</a:t>
            </a:r>
          </a:p>
        </p:txBody>
      </p:sp>
      <p:sp>
        <p:nvSpPr>
          <p:cNvPr id="3" name="Content Placeholder 2"/>
          <p:cNvSpPr>
            <a:spLocks noGrp="1"/>
          </p:cNvSpPr>
          <p:nvPr>
            <p:ph idx="1"/>
          </p:nvPr>
        </p:nvSpPr>
        <p:spPr>
          <a:xfrm>
            <a:off x="647700" y="2428875"/>
            <a:ext cx="12960350" cy="6764337"/>
          </a:xfrm>
        </p:spPr>
        <p:txBody>
          <a:bodyPr rtlCol="1">
            <a:normAutofit/>
          </a:bodyPr>
          <a:lstStyle/>
          <a:p>
            <a:pPr marL="539981" indent="-539981" defTabSz="1439947" fontAlgn="auto">
              <a:spcAft>
                <a:spcPts val="0"/>
              </a:spcAft>
              <a:buFont typeface="Arial" pitchFamily="34" charset="0"/>
              <a:buChar char="•"/>
              <a:defRPr/>
            </a:pPr>
            <a:r>
              <a:rPr lang="ar-SA" sz="4800" dirty="0" smtClean="0">
                <a:cs typeface="+mj-cs"/>
              </a:rPr>
              <a:t>الطلب من المراجع بإحضار عينة البول في حاوية اوتار من دورة مياه خاصة بفحص السموم بحيث تكون مقطوعة الماء والتأكد من انها تخص المراجع.</a:t>
            </a:r>
          </a:p>
          <a:p>
            <a:pPr marL="539981" indent="-539981" defTabSz="1439947" fontAlgn="auto">
              <a:spcAft>
                <a:spcPts val="0"/>
              </a:spcAft>
              <a:buFont typeface="Arial" pitchFamily="34" charset="0"/>
              <a:buChar char="•"/>
              <a:defRPr/>
            </a:pPr>
            <a:r>
              <a:rPr lang="ar-SA" sz="4800" dirty="0" smtClean="0">
                <a:cs typeface="+mj-cs"/>
              </a:rPr>
              <a:t>احكام إغلاق حاوية اوتار الخاصة بعينة البول.</a:t>
            </a:r>
          </a:p>
          <a:p>
            <a:pPr marL="539981" indent="-539981" defTabSz="1439947" fontAlgn="auto">
              <a:spcAft>
                <a:spcPts val="0"/>
              </a:spcAft>
              <a:buFont typeface="Arial" pitchFamily="34" charset="0"/>
              <a:buChar char="•"/>
              <a:defRPr/>
            </a:pPr>
            <a:r>
              <a:rPr lang="ar-SA" sz="4800" dirty="0" smtClean="0">
                <a:cs typeface="+mj-cs"/>
              </a:rPr>
              <a:t>وضع شريط لاصق على الانبوب الخاص بعينة الدم وتبصيم المراجع عليها .</a:t>
            </a:r>
          </a:p>
          <a:p>
            <a:pPr marL="539981" indent="-539981" defTabSz="1439947" fontAlgn="auto">
              <a:spcAft>
                <a:spcPts val="0"/>
              </a:spcAft>
              <a:buFont typeface="Arial" pitchFamily="34" charset="0"/>
              <a:buChar char="•"/>
              <a:defRPr/>
            </a:pPr>
            <a:r>
              <a:rPr lang="ar-SA" sz="4800" dirty="0">
                <a:cs typeface="+mj-cs"/>
              </a:rPr>
              <a:t>ادخال البيانات في برنامج أوتار.</a:t>
            </a:r>
          </a:p>
          <a:p>
            <a:pPr marL="539981" indent="-539981" defTabSz="1439947" fontAlgn="auto">
              <a:spcAft>
                <a:spcPts val="0"/>
              </a:spcAft>
              <a:buFont typeface="Arial" pitchFamily="34" charset="0"/>
              <a:buChar char="•"/>
              <a:defRPr/>
            </a:pPr>
            <a:r>
              <a:rPr lang="ar-SA" sz="4800" dirty="0">
                <a:cs typeface="+mj-cs"/>
              </a:rPr>
              <a:t>عمل الاحصائية .</a:t>
            </a:r>
          </a:p>
          <a:p>
            <a:pPr marL="0" indent="0" defTabSz="1439947" fontAlgn="auto">
              <a:spcAft>
                <a:spcPts val="0"/>
              </a:spcAft>
              <a:buNone/>
              <a:defRPr/>
            </a:pPr>
            <a:endParaRPr lang="ar-SA" sz="4800" dirty="0" smtClean="0">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ar-SA" b="1" dirty="0" smtClean="0"/>
              <a:t>ممرض/ة برنامج افادة</a:t>
            </a:r>
          </a:p>
        </p:txBody>
      </p:sp>
      <p:sp>
        <p:nvSpPr>
          <p:cNvPr id="36867" name="Content Placeholder 2"/>
          <p:cNvSpPr>
            <a:spLocks noGrp="1"/>
          </p:cNvSpPr>
          <p:nvPr>
            <p:ph idx="1"/>
          </p:nvPr>
        </p:nvSpPr>
        <p:spPr>
          <a:xfrm>
            <a:off x="720725" y="3149600"/>
            <a:ext cx="12960350" cy="6499225"/>
          </a:xfrm>
        </p:spPr>
        <p:txBody>
          <a:bodyPr/>
          <a:lstStyle/>
          <a:p>
            <a:r>
              <a:rPr lang="ar-SA" sz="4800" dirty="0" smtClean="0">
                <a:cs typeface="+mj-cs"/>
              </a:rPr>
              <a:t>ادخال بيانات التقارير الطبية المنتهية للعمالة الوافدة اللائقة والغير لائقة في جهاز الحاسب الآلي بنظام افادة المربوط مباشرة مع الجوازات .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720725" y="1462088"/>
            <a:ext cx="12960350" cy="3376612"/>
          </a:xfrm>
        </p:spPr>
        <p:txBody>
          <a:bodyPr/>
          <a:lstStyle/>
          <a:p>
            <a:r>
              <a:rPr lang="ar-SA" sz="9500" b="1" smtClean="0"/>
              <a:t>الاحصائيات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عنوان 1"/>
          <p:cNvSpPr>
            <a:spLocks noGrp="1"/>
          </p:cNvSpPr>
          <p:nvPr>
            <p:ph type="title"/>
          </p:nvPr>
        </p:nvSpPr>
        <p:spPr/>
        <p:txBody>
          <a:bodyPr/>
          <a:lstStyle/>
          <a:p>
            <a:r>
              <a:rPr lang="ar-SA" smtClean="0"/>
              <a:t>احصائية العيادات</a:t>
            </a:r>
          </a:p>
        </p:txBody>
      </p:sp>
      <p:graphicFrame>
        <p:nvGraphicFramePr>
          <p:cNvPr id="3" name="جدول 2"/>
          <p:cNvGraphicFramePr>
            <a:graphicFrameLocks noGrp="1"/>
          </p:cNvGraphicFramePr>
          <p:nvPr>
            <p:extLst>
              <p:ext uri="{D42A27DB-BD31-4B8C-83A1-F6EECF244321}">
                <p14:modId xmlns:p14="http://schemas.microsoft.com/office/powerpoint/2010/main" val="2468945493"/>
              </p:ext>
            </p:extLst>
          </p:nvPr>
        </p:nvGraphicFramePr>
        <p:xfrm>
          <a:off x="2400300" y="2200275"/>
          <a:ext cx="9680575" cy="7254870"/>
        </p:xfrm>
        <a:graphic>
          <a:graphicData uri="http://schemas.openxmlformats.org/drawingml/2006/table">
            <a:tbl>
              <a:tblPr rtl="1" firstRow="1" bandRow="1">
                <a:tableStyleId>{5C22544A-7EE6-4342-B048-85BDC9FD1C3A}</a:tableStyleId>
              </a:tblPr>
              <a:tblGrid>
                <a:gridCol w="2480122"/>
                <a:gridCol w="2400151"/>
                <a:gridCol w="2400151"/>
                <a:gridCol w="2400151"/>
              </a:tblGrid>
              <a:tr h="518205">
                <a:tc>
                  <a:txBody>
                    <a:bodyPr/>
                    <a:lstStyle/>
                    <a:p>
                      <a:pPr rtl="1"/>
                      <a:r>
                        <a:rPr lang="ar-SA" sz="2800" dirty="0" smtClean="0"/>
                        <a:t>الشهر</a:t>
                      </a:r>
                    </a:p>
                  </a:txBody>
                  <a:tcPr marL="91434" marR="91434" marT="45724" marB="45724"/>
                </a:tc>
                <a:tc>
                  <a:txBody>
                    <a:bodyPr/>
                    <a:lstStyle/>
                    <a:p>
                      <a:pPr rtl="1"/>
                      <a:r>
                        <a:rPr lang="ar-SA" sz="2800" dirty="0" smtClean="0"/>
                        <a:t>الرجا</a:t>
                      </a:r>
                      <a:r>
                        <a:rPr lang="ar-SA" sz="2800" baseline="0" dirty="0" smtClean="0"/>
                        <a:t>ل</a:t>
                      </a:r>
                      <a:endParaRPr lang="ar-SA" sz="2800" dirty="0"/>
                    </a:p>
                  </a:txBody>
                  <a:tcPr marL="91434" marR="91434" marT="45724" marB="45724"/>
                </a:tc>
                <a:tc>
                  <a:txBody>
                    <a:bodyPr/>
                    <a:lstStyle/>
                    <a:p>
                      <a:pPr rtl="1"/>
                      <a:r>
                        <a:rPr lang="ar-SA" sz="2800" dirty="0" smtClean="0"/>
                        <a:t>النساء</a:t>
                      </a:r>
                      <a:endParaRPr lang="ar-SA" sz="2800" dirty="0"/>
                    </a:p>
                  </a:txBody>
                  <a:tcPr marL="91434" marR="91434" marT="45724" marB="45724"/>
                </a:tc>
                <a:tc>
                  <a:txBody>
                    <a:bodyPr/>
                    <a:lstStyle/>
                    <a:p>
                      <a:pPr rtl="1"/>
                      <a:r>
                        <a:rPr lang="ar-SA" sz="2800" dirty="0" smtClean="0"/>
                        <a:t>المجموع</a:t>
                      </a:r>
                      <a:endParaRPr lang="ar-SA" sz="2800" dirty="0"/>
                    </a:p>
                  </a:txBody>
                  <a:tcPr marL="91434" marR="91434" marT="45724" marB="45724"/>
                </a:tc>
              </a:tr>
              <a:tr h="518205">
                <a:tc>
                  <a:txBody>
                    <a:bodyPr/>
                    <a:lstStyle/>
                    <a:p>
                      <a:pPr rtl="1"/>
                      <a:r>
                        <a:rPr lang="ar-SA" sz="2800" dirty="0" smtClean="0"/>
                        <a:t>محرم</a:t>
                      </a:r>
                      <a:endParaRPr lang="ar-SA" sz="2800" dirty="0"/>
                    </a:p>
                  </a:txBody>
                  <a:tcPr marL="91434" marR="91434" marT="45724" marB="45724"/>
                </a:tc>
                <a:tc>
                  <a:txBody>
                    <a:bodyPr/>
                    <a:lstStyle/>
                    <a:p>
                      <a:pPr rtl="1"/>
                      <a:r>
                        <a:rPr lang="ar-SA" sz="2800" dirty="0" smtClean="0"/>
                        <a:t>1350</a:t>
                      </a:r>
                      <a:endParaRPr lang="ar-SA" sz="2800" dirty="0"/>
                    </a:p>
                  </a:txBody>
                  <a:tcPr marL="91434" marR="91434" marT="45724" marB="45724"/>
                </a:tc>
                <a:tc>
                  <a:txBody>
                    <a:bodyPr/>
                    <a:lstStyle/>
                    <a:p>
                      <a:pPr rtl="1"/>
                      <a:r>
                        <a:rPr lang="ar-SA" sz="2800" dirty="0" smtClean="0"/>
                        <a:t>603</a:t>
                      </a:r>
                      <a:endParaRPr lang="ar-SA" sz="2800" dirty="0"/>
                    </a:p>
                  </a:txBody>
                  <a:tcPr marL="91434" marR="91434" marT="45724" marB="45724"/>
                </a:tc>
                <a:tc>
                  <a:txBody>
                    <a:bodyPr/>
                    <a:lstStyle/>
                    <a:p>
                      <a:pPr rtl="1"/>
                      <a:r>
                        <a:rPr lang="ar-SA" sz="2800" dirty="0" smtClean="0"/>
                        <a:t>1953</a:t>
                      </a:r>
                      <a:endParaRPr lang="ar-SA" sz="2800" dirty="0"/>
                    </a:p>
                  </a:txBody>
                  <a:tcPr marL="91434" marR="91434" marT="45724" marB="45724"/>
                </a:tc>
              </a:tr>
              <a:tr h="518205">
                <a:tc>
                  <a:txBody>
                    <a:bodyPr/>
                    <a:lstStyle/>
                    <a:p>
                      <a:pPr rtl="1"/>
                      <a:r>
                        <a:rPr lang="ar-SA" sz="2800" dirty="0" smtClean="0"/>
                        <a:t>صفر</a:t>
                      </a:r>
                      <a:endParaRPr lang="ar-SA" sz="2800" dirty="0"/>
                    </a:p>
                  </a:txBody>
                  <a:tcPr marL="91434" marR="91434" marT="45724" marB="45724"/>
                </a:tc>
                <a:tc>
                  <a:txBody>
                    <a:bodyPr/>
                    <a:lstStyle/>
                    <a:p>
                      <a:pPr rtl="1"/>
                      <a:r>
                        <a:rPr lang="ar-SA" sz="2800" dirty="0" smtClean="0"/>
                        <a:t>1280</a:t>
                      </a:r>
                      <a:endParaRPr lang="ar-SA" sz="2800" dirty="0"/>
                    </a:p>
                  </a:txBody>
                  <a:tcPr marL="91434" marR="91434" marT="45724" marB="45724"/>
                </a:tc>
                <a:tc>
                  <a:txBody>
                    <a:bodyPr/>
                    <a:lstStyle/>
                    <a:p>
                      <a:pPr rtl="1"/>
                      <a:r>
                        <a:rPr lang="ar-SA" sz="2800" dirty="0" smtClean="0"/>
                        <a:t>257</a:t>
                      </a:r>
                      <a:endParaRPr lang="ar-SA" sz="2800" dirty="0"/>
                    </a:p>
                  </a:txBody>
                  <a:tcPr marL="91434" marR="91434" marT="45724" marB="45724"/>
                </a:tc>
                <a:tc>
                  <a:txBody>
                    <a:bodyPr/>
                    <a:lstStyle/>
                    <a:p>
                      <a:pPr rtl="1"/>
                      <a:r>
                        <a:rPr lang="ar-SA" sz="2800" dirty="0" smtClean="0"/>
                        <a:t>1537</a:t>
                      </a:r>
                      <a:endParaRPr lang="ar-SA" sz="2800" dirty="0"/>
                    </a:p>
                  </a:txBody>
                  <a:tcPr marL="91434" marR="91434" marT="45724" marB="45724"/>
                </a:tc>
              </a:tr>
              <a:tr h="518205">
                <a:tc>
                  <a:txBody>
                    <a:bodyPr/>
                    <a:lstStyle/>
                    <a:p>
                      <a:pPr rtl="1"/>
                      <a:r>
                        <a:rPr lang="ar-SA" sz="2800" dirty="0" smtClean="0"/>
                        <a:t>ربيع </a:t>
                      </a:r>
                      <a:r>
                        <a:rPr lang="ar-SA" sz="2800" dirty="0" err="1" smtClean="0"/>
                        <a:t>اول</a:t>
                      </a:r>
                      <a:endParaRPr lang="ar-SA" sz="2800" dirty="0"/>
                    </a:p>
                  </a:txBody>
                  <a:tcPr marL="91434" marR="91434" marT="45724" marB="45724"/>
                </a:tc>
                <a:tc>
                  <a:txBody>
                    <a:bodyPr/>
                    <a:lstStyle/>
                    <a:p>
                      <a:pPr rtl="1"/>
                      <a:r>
                        <a:rPr lang="ar-SA" sz="2800" dirty="0" smtClean="0"/>
                        <a:t>1410</a:t>
                      </a:r>
                      <a:endParaRPr lang="ar-SA" sz="2800" dirty="0"/>
                    </a:p>
                  </a:txBody>
                  <a:tcPr marL="91434" marR="91434" marT="45724" marB="45724"/>
                </a:tc>
                <a:tc>
                  <a:txBody>
                    <a:bodyPr/>
                    <a:lstStyle/>
                    <a:p>
                      <a:pPr rtl="1"/>
                      <a:r>
                        <a:rPr lang="ar-SA" sz="2800" dirty="0" smtClean="0"/>
                        <a:t>358</a:t>
                      </a:r>
                      <a:endParaRPr lang="ar-SA" sz="2800" dirty="0"/>
                    </a:p>
                  </a:txBody>
                  <a:tcPr marL="91434" marR="91434" marT="45724" marB="45724"/>
                </a:tc>
                <a:tc>
                  <a:txBody>
                    <a:bodyPr/>
                    <a:lstStyle/>
                    <a:p>
                      <a:pPr rtl="1"/>
                      <a:r>
                        <a:rPr lang="ar-SA" sz="2800" dirty="0" smtClean="0"/>
                        <a:t>1768</a:t>
                      </a:r>
                      <a:endParaRPr lang="ar-SA" sz="2800" dirty="0"/>
                    </a:p>
                  </a:txBody>
                  <a:tcPr marL="91434" marR="91434" marT="45724" marB="45724"/>
                </a:tc>
              </a:tr>
              <a:tr h="518205">
                <a:tc>
                  <a:txBody>
                    <a:bodyPr/>
                    <a:lstStyle/>
                    <a:p>
                      <a:pPr rtl="1"/>
                      <a:r>
                        <a:rPr lang="ar-SA" sz="2800" dirty="0" smtClean="0"/>
                        <a:t>ربيع ثاني</a:t>
                      </a:r>
                      <a:endParaRPr lang="ar-SA" sz="2800" dirty="0"/>
                    </a:p>
                  </a:txBody>
                  <a:tcPr marL="91434" marR="91434" marT="45724" marB="45724"/>
                </a:tc>
                <a:tc>
                  <a:txBody>
                    <a:bodyPr/>
                    <a:lstStyle/>
                    <a:p>
                      <a:pPr rtl="1"/>
                      <a:r>
                        <a:rPr lang="ar-SA" sz="2800" dirty="0" smtClean="0"/>
                        <a:t>1480</a:t>
                      </a:r>
                      <a:endParaRPr lang="ar-SA" sz="2800" dirty="0"/>
                    </a:p>
                  </a:txBody>
                  <a:tcPr marL="91434" marR="91434" marT="45724" marB="45724"/>
                </a:tc>
                <a:tc>
                  <a:txBody>
                    <a:bodyPr/>
                    <a:lstStyle/>
                    <a:p>
                      <a:pPr rtl="1"/>
                      <a:r>
                        <a:rPr lang="ar-SA" sz="2800" dirty="0" smtClean="0"/>
                        <a:t>484</a:t>
                      </a:r>
                      <a:endParaRPr lang="ar-SA" sz="2800" dirty="0"/>
                    </a:p>
                  </a:txBody>
                  <a:tcPr marL="91434" marR="91434" marT="45724" marB="45724"/>
                </a:tc>
                <a:tc>
                  <a:txBody>
                    <a:bodyPr/>
                    <a:lstStyle/>
                    <a:p>
                      <a:pPr rtl="1"/>
                      <a:r>
                        <a:rPr lang="ar-SA" sz="2800" dirty="0" smtClean="0"/>
                        <a:t>1964</a:t>
                      </a:r>
                      <a:endParaRPr lang="ar-SA" sz="2800" dirty="0"/>
                    </a:p>
                  </a:txBody>
                  <a:tcPr marL="91434" marR="91434" marT="45724" marB="45724"/>
                </a:tc>
              </a:tr>
              <a:tr h="518205">
                <a:tc>
                  <a:txBody>
                    <a:bodyPr/>
                    <a:lstStyle/>
                    <a:p>
                      <a:pPr rtl="1"/>
                      <a:r>
                        <a:rPr lang="ar-SA" sz="2800" dirty="0" smtClean="0"/>
                        <a:t>جمادى </a:t>
                      </a:r>
                      <a:r>
                        <a:rPr lang="ar-SA" sz="2800" dirty="0" err="1" smtClean="0"/>
                        <a:t>اولى</a:t>
                      </a:r>
                      <a:endParaRPr lang="ar-SA" sz="2800" dirty="0"/>
                    </a:p>
                  </a:txBody>
                  <a:tcPr marL="91434" marR="91434" marT="45724" marB="45724"/>
                </a:tc>
                <a:tc>
                  <a:txBody>
                    <a:bodyPr/>
                    <a:lstStyle/>
                    <a:p>
                      <a:pPr rtl="1"/>
                      <a:r>
                        <a:rPr lang="ar-SA" sz="2800" dirty="0" smtClean="0"/>
                        <a:t>1540</a:t>
                      </a:r>
                      <a:endParaRPr lang="ar-SA" sz="2800" dirty="0"/>
                    </a:p>
                  </a:txBody>
                  <a:tcPr marL="91434" marR="91434" marT="45724" marB="45724"/>
                </a:tc>
                <a:tc>
                  <a:txBody>
                    <a:bodyPr/>
                    <a:lstStyle/>
                    <a:p>
                      <a:pPr rtl="1"/>
                      <a:r>
                        <a:rPr lang="ar-SA" sz="2800" dirty="0" smtClean="0"/>
                        <a:t>814</a:t>
                      </a:r>
                      <a:endParaRPr lang="ar-SA" sz="2800" dirty="0"/>
                    </a:p>
                  </a:txBody>
                  <a:tcPr marL="91434" marR="91434" marT="45724" marB="45724"/>
                </a:tc>
                <a:tc>
                  <a:txBody>
                    <a:bodyPr/>
                    <a:lstStyle/>
                    <a:p>
                      <a:pPr rtl="1"/>
                      <a:r>
                        <a:rPr lang="ar-SA" sz="2800" dirty="0" smtClean="0"/>
                        <a:t>2354</a:t>
                      </a:r>
                      <a:endParaRPr lang="ar-SA" sz="2800" dirty="0"/>
                    </a:p>
                  </a:txBody>
                  <a:tcPr marL="91434" marR="91434" marT="45724" marB="45724"/>
                </a:tc>
              </a:tr>
              <a:tr h="518205">
                <a:tc>
                  <a:txBody>
                    <a:bodyPr/>
                    <a:lstStyle/>
                    <a:p>
                      <a:pPr rtl="1"/>
                      <a:r>
                        <a:rPr lang="ar-SA" sz="2800" dirty="0" smtClean="0"/>
                        <a:t>جمادى ثاني</a:t>
                      </a:r>
                      <a:endParaRPr lang="ar-SA" sz="2800" dirty="0"/>
                    </a:p>
                  </a:txBody>
                  <a:tcPr marL="91434" marR="91434" marT="45724" marB="45724"/>
                </a:tc>
                <a:tc>
                  <a:txBody>
                    <a:bodyPr/>
                    <a:lstStyle/>
                    <a:p>
                      <a:pPr rtl="1"/>
                      <a:r>
                        <a:rPr lang="ar-SA" sz="2800" dirty="0" smtClean="0"/>
                        <a:t>1620</a:t>
                      </a:r>
                      <a:endParaRPr lang="ar-SA" sz="2800" dirty="0"/>
                    </a:p>
                  </a:txBody>
                  <a:tcPr marL="91434" marR="91434" marT="45724" marB="45724"/>
                </a:tc>
                <a:tc>
                  <a:txBody>
                    <a:bodyPr/>
                    <a:lstStyle/>
                    <a:p>
                      <a:pPr rtl="1"/>
                      <a:r>
                        <a:rPr lang="ar-SA" sz="2800" dirty="0" smtClean="0"/>
                        <a:t>823</a:t>
                      </a:r>
                      <a:endParaRPr lang="ar-SA" sz="2800" dirty="0"/>
                    </a:p>
                  </a:txBody>
                  <a:tcPr marL="91434" marR="91434" marT="45724" marB="45724"/>
                </a:tc>
                <a:tc>
                  <a:txBody>
                    <a:bodyPr/>
                    <a:lstStyle/>
                    <a:p>
                      <a:pPr rtl="1"/>
                      <a:r>
                        <a:rPr lang="ar-SA" sz="2800" dirty="0" smtClean="0"/>
                        <a:t>2443</a:t>
                      </a:r>
                      <a:endParaRPr lang="ar-SA" sz="2800" dirty="0"/>
                    </a:p>
                  </a:txBody>
                  <a:tcPr marL="91434" marR="91434" marT="45724" marB="45724"/>
                </a:tc>
              </a:tr>
              <a:tr h="518205">
                <a:tc>
                  <a:txBody>
                    <a:bodyPr/>
                    <a:lstStyle/>
                    <a:p>
                      <a:pPr rtl="1"/>
                      <a:r>
                        <a:rPr lang="ar-SA" sz="2800" dirty="0" smtClean="0"/>
                        <a:t>رجب</a:t>
                      </a:r>
                      <a:endParaRPr lang="ar-SA" sz="2800" dirty="0"/>
                    </a:p>
                  </a:txBody>
                  <a:tcPr marL="91434" marR="91434" marT="45724" marB="45724"/>
                </a:tc>
                <a:tc>
                  <a:txBody>
                    <a:bodyPr/>
                    <a:lstStyle/>
                    <a:p>
                      <a:pPr rtl="1"/>
                      <a:r>
                        <a:rPr lang="ar-SA" sz="2800" dirty="0" smtClean="0"/>
                        <a:t>1350</a:t>
                      </a:r>
                      <a:endParaRPr lang="ar-SA" sz="2800" dirty="0"/>
                    </a:p>
                  </a:txBody>
                  <a:tcPr marL="91434" marR="91434" marT="45724" marB="45724"/>
                </a:tc>
                <a:tc>
                  <a:txBody>
                    <a:bodyPr/>
                    <a:lstStyle/>
                    <a:p>
                      <a:pPr rtl="1"/>
                      <a:r>
                        <a:rPr lang="ar-SA" sz="2800" dirty="0" smtClean="0"/>
                        <a:t>588</a:t>
                      </a:r>
                      <a:endParaRPr lang="ar-SA" sz="2800" dirty="0"/>
                    </a:p>
                  </a:txBody>
                  <a:tcPr marL="91434" marR="91434" marT="45724" marB="45724"/>
                </a:tc>
                <a:tc>
                  <a:txBody>
                    <a:bodyPr/>
                    <a:lstStyle/>
                    <a:p>
                      <a:r>
                        <a:rPr lang="ar-SA" sz="2800" dirty="0" smtClean="0"/>
                        <a:t>1938</a:t>
                      </a:r>
                      <a:endParaRPr lang="ar-SA" sz="2800" dirty="0"/>
                    </a:p>
                  </a:txBody>
                  <a:tcPr marL="91434" marR="91434" marT="45724" marB="45724"/>
                </a:tc>
              </a:tr>
              <a:tr h="518205">
                <a:tc>
                  <a:txBody>
                    <a:bodyPr/>
                    <a:lstStyle/>
                    <a:p>
                      <a:pPr rtl="1"/>
                      <a:r>
                        <a:rPr lang="ar-SA" sz="2800" dirty="0" smtClean="0"/>
                        <a:t>شعبان</a:t>
                      </a:r>
                      <a:endParaRPr lang="ar-SA" sz="2800" dirty="0"/>
                    </a:p>
                  </a:txBody>
                  <a:tcPr marL="91434" marR="91434" marT="45724" marB="45724"/>
                </a:tc>
                <a:tc>
                  <a:txBody>
                    <a:bodyPr/>
                    <a:lstStyle/>
                    <a:p>
                      <a:pPr rtl="1"/>
                      <a:r>
                        <a:rPr lang="ar-SA" sz="2800" dirty="0" smtClean="0"/>
                        <a:t>1304</a:t>
                      </a:r>
                      <a:endParaRPr lang="ar-SA" sz="2800" dirty="0"/>
                    </a:p>
                  </a:txBody>
                  <a:tcPr marL="91434" marR="91434" marT="45724" marB="45724"/>
                </a:tc>
                <a:tc>
                  <a:txBody>
                    <a:bodyPr/>
                    <a:lstStyle/>
                    <a:p>
                      <a:pPr rtl="1"/>
                      <a:r>
                        <a:rPr lang="ar-SA" sz="2800" dirty="0" smtClean="0"/>
                        <a:t>453</a:t>
                      </a:r>
                      <a:endParaRPr lang="ar-SA" sz="2800" dirty="0"/>
                    </a:p>
                  </a:txBody>
                  <a:tcPr marL="91434" marR="91434" marT="45724" marB="45724"/>
                </a:tc>
                <a:tc>
                  <a:txBody>
                    <a:bodyPr/>
                    <a:lstStyle/>
                    <a:p>
                      <a:r>
                        <a:rPr lang="ar-SA" sz="2800" dirty="0" smtClean="0"/>
                        <a:t>1757</a:t>
                      </a:r>
                      <a:endParaRPr lang="ar-SA" sz="2800" dirty="0"/>
                    </a:p>
                  </a:txBody>
                  <a:tcPr marL="91434" marR="91434" marT="45724" marB="45724"/>
                </a:tc>
              </a:tr>
              <a:tr h="518205">
                <a:tc>
                  <a:txBody>
                    <a:bodyPr/>
                    <a:lstStyle/>
                    <a:p>
                      <a:pPr rtl="1"/>
                      <a:r>
                        <a:rPr lang="ar-SA" sz="2800" dirty="0" smtClean="0"/>
                        <a:t>رمضان</a:t>
                      </a:r>
                      <a:endParaRPr lang="ar-SA" sz="2800" dirty="0"/>
                    </a:p>
                  </a:txBody>
                  <a:tcPr marL="91434" marR="91434" marT="45724" marB="45724"/>
                </a:tc>
                <a:tc>
                  <a:txBody>
                    <a:bodyPr/>
                    <a:lstStyle/>
                    <a:p>
                      <a:pPr rtl="1"/>
                      <a:r>
                        <a:rPr lang="ar-SA" sz="2800" dirty="0" smtClean="0"/>
                        <a:t>562</a:t>
                      </a:r>
                      <a:endParaRPr lang="ar-SA" sz="2800" dirty="0"/>
                    </a:p>
                  </a:txBody>
                  <a:tcPr marL="91434" marR="91434" marT="45724" marB="45724"/>
                </a:tc>
                <a:tc>
                  <a:txBody>
                    <a:bodyPr/>
                    <a:lstStyle/>
                    <a:p>
                      <a:pPr rtl="1"/>
                      <a:r>
                        <a:rPr lang="ar-SA" sz="2800" dirty="0" smtClean="0"/>
                        <a:t>338</a:t>
                      </a:r>
                      <a:endParaRPr lang="ar-SA" sz="2800" dirty="0"/>
                    </a:p>
                  </a:txBody>
                  <a:tcPr marL="91434" marR="91434" marT="45724" marB="45724"/>
                </a:tc>
                <a:tc>
                  <a:txBody>
                    <a:bodyPr/>
                    <a:lstStyle/>
                    <a:p>
                      <a:pPr rtl="1"/>
                      <a:r>
                        <a:rPr lang="ar-SA" sz="2800" dirty="0" smtClean="0"/>
                        <a:t>900</a:t>
                      </a:r>
                      <a:endParaRPr lang="ar-SA" sz="2800" dirty="0"/>
                    </a:p>
                  </a:txBody>
                  <a:tcPr marL="91434" marR="91434" marT="45724" marB="45724"/>
                </a:tc>
              </a:tr>
              <a:tr h="518205">
                <a:tc>
                  <a:txBody>
                    <a:bodyPr/>
                    <a:lstStyle/>
                    <a:p>
                      <a:pPr rtl="1"/>
                      <a:r>
                        <a:rPr lang="ar-SA" sz="2800" dirty="0" smtClean="0"/>
                        <a:t>شوال</a:t>
                      </a:r>
                      <a:endParaRPr lang="ar-SA" sz="2800" dirty="0"/>
                    </a:p>
                  </a:txBody>
                  <a:tcPr marL="91434" marR="91434" marT="45724" marB="45724"/>
                </a:tc>
                <a:tc>
                  <a:txBody>
                    <a:bodyPr/>
                    <a:lstStyle/>
                    <a:p>
                      <a:pPr rtl="1"/>
                      <a:r>
                        <a:rPr lang="ar-SA" sz="2800" dirty="0" smtClean="0"/>
                        <a:t>720</a:t>
                      </a:r>
                      <a:endParaRPr lang="ar-SA" sz="2800" dirty="0"/>
                    </a:p>
                  </a:txBody>
                  <a:tcPr marL="91434" marR="91434" marT="45724" marB="45724"/>
                </a:tc>
                <a:tc>
                  <a:txBody>
                    <a:bodyPr/>
                    <a:lstStyle/>
                    <a:p>
                      <a:pPr rtl="1"/>
                      <a:r>
                        <a:rPr lang="ar-SA" sz="2800" dirty="0" smtClean="0"/>
                        <a:t>465</a:t>
                      </a:r>
                      <a:endParaRPr lang="ar-SA" sz="2800" dirty="0"/>
                    </a:p>
                  </a:txBody>
                  <a:tcPr marL="91434" marR="91434" marT="45724" marB="45724"/>
                </a:tc>
                <a:tc>
                  <a:txBody>
                    <a:bodyPr/>
                    <a:lstStyle/>
                    <a:p>
                      <a:pPr rtl="1"/>
                      <a:r>
                        <a:rPr lang="ar-SA" sz="2800" dirty="0" smtClean="0"/>
                        <a:t>1185</a:t>
                      </a:r>
                      <a:endParaRPr lang="ar-SA" sz="2800" dirty="0"/>
                    </a:p>
                  </a:txBody>
                  <a:tcPr marL="91434" marR="91434" marT="45724" marB="45724"/>
                </a:tc>
              </a:tr>
              <a:tr h="518205">
                <a:tc>
                  <a:txBody>
                    <a:bodyPr/>
                    <a:lstStyle/>
                    <a:p>
                      <a:pPr rtl="1"/>
                      <a:r>
                        <a:rPr lang="ar-SA" sz="2800" dirty="0" smtClean="0"/>
                        <a:t>ذو القعدة</a:t>
                      </a:r>
                      <a:endParaRPr lang="ar-SA" sz="2800" dirty="0"/>
                    </a:p>
                  </a:txBody>
                  <a:tcPr marL="91434" marR="91434" marT="45724" marB="45724"/>
                </a:tc>
                <a:tc>
                  <a:txBody>
                    <a:bodyPr/>
                    <a:lstStyle/>
                    <a:p>
                      <a:pPr rtl="1"/>
                      <a:r>
                        <a:rPr lang="ar-SA" sz="2800" dirty="0" smtClean="0"/>
                        <a:t>1085</a:t>
                      </a:r>
                      <a:endParaRPr lang="ar-SA" sz="2800" dirty="0"/>
                    </a:p>
                  </a:txBody>
                  <a:tcPr marL="91434" marR="91434" marT="45724" marB="45724"/>
                </a:tc>
                <a:tc>
                  <a:txBody>
                    <a:bodyPr/>
                    <a:lstStyle/>
                    <a:p>
                      <a:pPr rtl="1"/>
                      <a:r>
                        <a:rPr lang="ar-SA" sz="2800" dirty="0" smtClean="0"/>
                        <a:t>679</a:t>
                      </a:r>
                      <a:endParaRPr lang="ar-SA" sz="2800" dirty="0"/>
                    </a:p>
                  </a:txBody>
                  <a:tcPr marL="91434" marR="91434" marT="45724" marB="45724"/>
                </a:tc>
                <a:tc>
                  <a:txBody>
                    <a:bodyPr/>
                    <a:lstStyle/>
                    <a:p>
                      <a:pPr rtl="1"/>
                      <a:r>
                        <a:rPr lang="ar-SA" sz="2800" dirty="0" smtClean="0"/>
                        <a:t>1764</a:t>
                      </a:r>
                      <a:endParaRPr lang="ar-SA" sz="2800" dirty="0"/>
                    </a:p>
                  </a:txBody>
                  <a:tcPr marL="91434" marR="91434" marT="45724" marB="45724"/>
                </a:tc>
              </a:tr>
              <a:tr h="518205">
                <a:tc>
                  <a:txBody>
                    <a:bodyPr/>
                    <a:lstStyle/>
                    <a:p>
                      <a:pPr rtl="1"/>
                      <a:r>
                        <a:rPr lang="ar-SA" sz="2800" dirty="0" smtClean="0"/>
                        <a:t>ذو الحجة</a:t>
                      </a:r>
                      <a:endParaRPr lang="ar-SA" sz="2800" dirty="0"/>
                    </a:p>
                  </a:txBody>
                  <a:tcPr marL="91434" marR="91434" marT="45724" marB="45724"/>
                </a:tc>
                <a:tc>
                  <a:txBody>
                    <a:bodyPr/>
                    <a:lstStyle/>
                    <a:p>
                      <a:pPr rtl="1"/>
                      <a:r>
                        <a:rPr lang="ar-SA" sz="2800" dirty="0" smtClean="0"/>
                        <a:t>694</a:t>
                      </a:r>
                      <a:endParaRPr lang="ar-SA" sz="2800" dirty="0"/>
                    </a:p>
                  </a:txBody>
                  <a:tcPr marL="91434" marR="91434" marT="45724" marB="45724"/>
                </a:tc>
                <a:tc>
                  <a:txBody>
                    <a:bodyPr/>
                    <a:lstStyle/>
                    <a:p>
                      <a:pPr rtl="1"/>
                      <a:r>
                        <a:rPr lang="ar-SA" sz="2800" dirty="0" smtClean="0"/>
                        <a:t>316</a:t>
                      </a:r>
                      <a:endParaRPr lang="ar-SA" sz="2800" dirty="0"/>
                    </a:p>
                  </a:txBody>
                  <a:tcPr marL="91434" marR="91434" marT="45724" marB="45724"/>
                </a:tc>
                <a:tc>
                  <a:txBody>
                    <a:bodyPr/>
                    <a:lstStyle/>
                    <a:p>
                      <a:pPr rtl="1"/>
                      <a:r>
                        <a:rPr lang="ar-SA" sz="2800" dirty="0" smtClean="0"/>
                        <a:t>1010</a:t>
                      </a:r>
                      <a:endParaRPr lang="ar-SA" sz="2800" dirty="0"/>
                    </a:p>
                  </a:txBody>
                  <a:tcPr marL="91434" marR="91434" marT="45724" marB="45724"/>
                </a:tc>
              </a:tr>
              <a:tr h="518205">
                <a:tc>
                  <a:txBody>
                    <a:bodyPr/>
                    <a:lstStyle/>
                    <a:p>
                      <a:pPr rtl="1"/>
                      <a:r>
                        <a:rPr lang="ar-SA" sz="2800" b="1" dirty="0" smtClean="0"/>
                        <a:t>العدد</a:t>
                      </a:r>
                      <a:r>
                        <a:rPr lang="ar-SA" sz="2800" b="1" baseline="0" dirty="0" smtClean="0"/>
                        <a:t> الكلي</a:t>
                      </a:r>
                      <a:endParaRPr lang="ar-SA" sz="2800" b="1" dirty="0"/>
                    </a:p>
                  </a:txBody>
                  <a:tcPr marL="91434" marR="91434" marT="45724" marB="45724"/>
                </a:tc>
                <a:tc>
                  <a:txBody>
                    <a:bodyPr/>
                    <a:lstStyle/>
                    <a:p>
                      <a:pPr rtl="1"/>
                      <a:r>
                        <a:rPr lang="ar-SA" sz="2800" b="1" dirty="0" smtClean="0"/>
                        <a:t>14395</a:t>
                      </a:r>
                      <a:endParaRPr lang="ar-SA" sz="2800" b="1" dirty="0"/>
                    </a:p>
                  </a:txBody>
                  <a:tcPr marL="91434" marR="91434" marT="45724" marB="45724"/>
                </a:tc>
                <a:tc>
                  <a:txBody>
                    <a:bodyPr/>
                    <a:lstStyle/>
                    <a:p>
                      <a:pPr rtl="1"/>
                      <a:r>
                        <a:rPr lang="ar-SA" sz="2800" b="1" dirty="0" smtClean="0"/>
                        <a:t>6178</a:t>
                      </a:r>
                      <a:endParaRPr lang="ar-SA" sz="2800" b="1" dirty="0"/>
                    </a:p>
                  </a:txBody>
                  <a:tcPr marL="91434" marR="91434" marT="45724" marB="45724"/>
                </a:tc>
                <a:tc>
                  <a:txBody>
                    <a:bodyPr/>
                    <a:lstStyle/>
                    <a:p>
                      <a:pPr rtl="1"/>
                      <a:r>
                        <a:rPr lang="ar-SA" sz="2800" b="1" dirty="0" smtClean="0"/>
                        <a:t>20573</a:t>
                      </a:r>
                      <a:endParaRPr lang="ar-SA" sz="2800" b="1" dirty="0"/>
                    </a:p>
                  </a:txBody>
                  <a:tcPr marL="91434" marR="91434" marT="45724" marB="45724"/>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ar-SA" b="1" smtClean="0"/>
              <a:t>احصائية الاستقبال</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126087"/>
              </p:ext>
            </p:extLst>
          </p:nvPr>
        </p:nvGraphicFramePr>
        <p:xfrm>
          <a:off x="720723" y="2043113"/>
          <a:ext cx="12960352" cy="8290418"/>
        </p:xfrm>
        <a:graphic>
          <a:graphicData uri="http://schemas.openxmlformats.org/drawingml/2006/table">
            <a:tbl>
              <a:tblPr rtl="1" firstRow="1" bandRow="1">
                <a:tableStyleId>{5C22544A-7EE6-4342-B048-85BDC9FD1C3A}</a:tableStyleId>
              </a:tblPr>
              <a:tblGrid>
                <a:gridCol w="3240088"/>
                <a:gridCol w="3240088"/>
                <a:gridCol w="3240088"/>
                <a:gridCol w="3240088"/>
              </a:tblGrid>
              <a:tr h="640030">
                <a:tc>
                  <a:txBody>
                    <a:bodyPr/>
                    <a:lstStyle/>
                    <a:p>
                      <a:pPr algn="ctr" rtl="1"/>
                      <a:r>
                        <a:rPr lang="ar-SA" sz="3600" dirty="0" smtClean="0"/>
                        <a:t>الشهر</a:t>
                      </a:r>
                      <a:endParaRPr lang="ar-SA" sz="3600" dirty="0"/>
                    </a:p>
                  </a:txBody>
                  <a:tcPr marT="45716" marB="45716"/>
                </a:tc>
                <a:tc>
                  <a:txBody>
                    <a:bodyPr/>
                    <a:lstStyle/>
                    <a:p>
                      <a:pPr algn="ctr" rtl="1"/>
                      <a:r>
                        <a:rPr lang="ar-SA" sz="3200" dirty="0" smtClean="0"/>
                        <a:t>ملفات الاقامة</a:t>
                      </a:r>
                      <a:r>
                        <a:rPr lang="ar-SA" sz="3600" dirty="0" smtClean="0"/>
                        <a:t> الجديدة</a:t>
                      </a:r>
                      <a:endParaRPr lang="ar-SA" sz="3600" dirty="0"/>
                    </a:p>
                  </a:txBody>
                  <a:tcPr marT="45716" marB="45716"/>
                </a:tc>
                <a:tc>
                  <a:txBody>
                    <a:bodyPr/>
                    <a:lstStyle/>
                    <a:p>
                      <a:pPr algn="ctr" rtl="1"/>
                      <a:r>
                        <a:rPr lang="ar-SA" sz="3200" dirty="0" smtClean="0"/>
                        <a:t>ملفات التجديد</a:t>
                      </a:r>
                      <a:endParaRPr lang="ar-SA" sz="3200" dirty="0"/>
                    </a:p>
                  </a:txBody>
                  <a:tcPr marT="45716" marB="45716"/>
                </a:tc>
                <a:tc>
                  <a:txBody>
                    <a:bodyPr/>
                    <a:lstStyle/>
                    <a:p>
                      <a:pPr algn="ctr" rtl="1"/>
                      <a:r>
                        <a:rPr lang="ar-SA" sz="3600" dirty="0" smtClean="0"/>
                        <a:t>المجموع</a:t>
                      </a:r>
                      <a:endParaRPr lang="ar-SA" sz="3600" dirty="0"/>
                    </a:p>
                  </a:txBody>
                  <a:tcPr marT="45716" marB="45716"/>
                </a:tc>
              </a:tr>
              <a:tr h="640030">
                <a:tc>
                  <a:txBody>
                    <a:bodyPr/>
                    <a:lstStyle/>
                    <a:p>
                      <a:pPr algn="ctr" rtl="1"/>
                      <a:r>
                        <a:rPr lang="ar-SA" sz="3600" dirty="0" smtClean="0"/>
                        <a:t>محرم</a:t>
                      </a:r>
                      <a:endParaRPr lang="ar-SA" sz="3600" dirty="0"/>
                    </a:p>
                  </a:txBody>
                  <a:tcPr marT="45716" marB="45716"/>
                </a:tc>
                <a:tc>
                  <a:txBody>
                    <a:bodyPr/>
                    <a:lstStyle/>
                    <a:p>
                      <a:pPr algn="ctr" rtl="1"/>
                      <a:r>
                        <a:rPr lang="ar-SA" sz="2800" dirty="0" smtClean="0"/>
                        <a:t>558</a:t>
                      </a:r>
                      <a:endParaRPr lang="ar-SA" sz="2800" dirty="0"/>
                    </a:p>
                  </a:txBody>
                  <a:tcPr marT="45716" marB="45716"/>
                </a:tc>
                <a:tc>
                  <a:txBody>
                    <a:bodyPr/>
                    <a:lstStyle/>
                    <a:p>
                      <a:pPr algn="ctr" rtl="1"/>
                      <a:r>
                        <a:rPr lang="ar-SA" sz="2800" dirty="0" smtClean="0"/>
                        <a:t>0</a:t>
                      </a:r>
                      <a:endParaRPr lang="ar-SA" sz="2800" dirty="0"/>
                    </a:p>
                  </a:txBody>
                  <a:tcPr marT="45716" marB="45716"/>
                </a:tc>
                <a:tc>
                  <a:txBody>
                    <a:bodyPr/>
                    <a:lstStyle/>
                    <a:p>
                      <a:pPr algn="ctr"/>
                      <a:r>
                        <a:rPr lang="ar-SA" sz="2800" dirty="0" smtClean="0"/>
                        <a:t>558</a:t>
                      </a:r>
                      <a:endParaRPr lang="ar-SA" sz="2800" dirty="0"/>
                    </a:p>
                  </a:txBody>
                  <a:tcPr marT="45716" marB="45716"/>
                </a:tc>
              </a:tr>
              <a:tr h="579075">
                <a:tc>
                  <a:txBody>
                    <a:bodyPr/>
                    <a:lstStyle/>
                    <a:p>
                      <a:pPr algn="ctr" rtl="1"/>
                      <a:r>
                        <a:rPr lang="ar-SA" sz="3200" dirty="0" smtClean="0"/>
                        <a:t>صفر</a:t>
                      </a:r>
                      <a:endParaRPr lang="ar-SA" sz="3200" dirty="0"/>
                    </a:p>
                  </a:txBody>
                  <a:tcPr marT="45716" marB="45716"/>
                </a:tc>
                <a:tc>
                  <a:txBody>
                    <a:bodyPr/>
                    <a:lstStyle/>
                    <a:p>
                      <a:pPr algn="ctr" rtl="1"/>
                      <a:r>
                        <a:rPr lang="ar-SA" sz="2800" dirty="0" smtClean="0"/>
                        <a:t>405</a:t>
                      </a:r>
                      <a:endParaRPr lang="ar-SA" sz="2800" dirty="0"/>
                    </a:p>
                  </a:txBody>
                  <a:tcPr marT="45716" marB="45716"/>
                </a:tc>
                <a:tc>
                  <a:txBody>
                    <a:bodyPr/>
                    <a:lstStyle/>
                    <a:p>
                      <a:pPr algn="ctr" rtl="1"/>
                      <a:r>
                        <a:rPr lang="ar-SA" sz="2800" dirty="0" smtClean="0"/>
                        <a:t>0</a:t>
                      </a:r>
                      <a:endParaRPr lang="ar-SA" sz="2800" dirty="0"/>
                    </a:p>
                  </a:txBody>
                  <a:tcPr marT="45716" marB="45716"/>
                </a:tc>
                <a:tc>
                  <a:txBody>
                    <a:bodyPr/>
                    <a:lstStyle/>
                    <a:p>
                      <a:pPr algn="ctr"/>
                      <a:r>
                        <a:rPr lang="ar-SA" sz="2800" dirty="0" smtClean="0"/>
                        <a:t>405</a:t>
                      </a:r>
                      <a:endParaRPr lang="ar-SA" sz="2800" dirty="0"/>
                    </a:p>
                  </a:txBody>
                  <a:tcPr marT="45716" marB="45716"/>
                </a:tc>
              </a:tr>
              <a:tr h="579075">
                <a:tc>
                  <a:txBody>
                    <a:bodyPr/>
                    <a:lstStyle/>
                    <a:p>
                      <a:pPr algn="ctr" rtl="1"/>
                      <a:r>
                        <a:rPr lang="ar-SA" sz="3200" dirty="0" smtClean="0"/>
                        <a:t>ربيع اول</a:t>
                      </a:r>
                      <a:endParaRPr lang="ar-SA" sz="3200" dirty="0"/>
                    </a:p>
                  </a:txBody>
                  <a:tcPr marT="45716" marB="45716"/>
                </a:tc>
                <a:tc>
                  <a:txBody>
                    <a:bodyPr/>
                    <a:lstStyle/>
                    <a:p>
                      <a:pPr algn="ctr" rtl="1"/>
                      <a:r>
                        <a:rPr lang="ar-SA" sz="2800" dirty="0" smtClean="0"/>
                        <a:t>471</a:t>
                      </a:r>
                      <a:endParaRPr lang="ar-SA" sz="2800" dirty="0"/>
                    </a:p>
                  </a:txBody>
                  <a:tcPr marT="45716" marB="45716"/>
                </a:tc>
                <a:tc>
                  <a:txBody>
                    <a:bodyPr/>
                    <a:lstStyle/>
                    <a:p>
                      <a:pPr algn="ctr" rtl="1"/>
                      <a:r>
                        <a:rPr lang="ar-SA" sz="2800" dirty="0" smtClean="0"/>
                        <a:t>0</a:t>
                      </a:r>
                      <a:endParaRPr lang="ar-SA" sz="2800" dirty="0"/>
                    </a:p>
                  </a:txBody>
                  <a:tcPr marT="45716" marB="45716"/>
                </a:tc>
                <a:tc>
                  <a:txBody>
                    <a:bodyPr/>
                    <a:lstStyle/>
                    <a:p>
                      <a:pPr algn="ctr"/>
                      <a:r>
                        <a:rPr lang="ar-SA" sz="2800" dirty="0" smtClean="0"/>
                        <a:t>471</a:t>
                      </a:r>
                      <a:endParaRPr lang="ar-SA" sz="2800" dirty="0"/>
                    </a:p>
                  </a:txBody>
                  <a:tcPr marT="45716" marB="45716"/>
                </a:tc>
              </a:tr>
              <a:tr h="579075">
                <a:tc>
                  <a:txBody>
                    <a:bodyPr/>
                    <a:lstStyle/>
                    <a:p>
                      <a:pPr algn="ctr" rtl="1"/>
                      <a:r>
                        <a:rPr lang="ar-SA" sz="3200" dirty="0" smtClean="0"/>
                        <a:t>ربيع ثاني</a:t>
                      </a:r>
                      <a:endParaRPr lang="ar-SA" sz="3200" dirty="0"/>
                    </a:p>
                  </a:txBody>
                  <a:tcPr marT="45716" marB="45716"/>
                </a:tc>
                <a:tc>
                  <a:txBody>
                    <a:bodyPr/>
                    <a:lstStyle/>
                    <a:p>
                      <a:pPr algn="ctr" rtl="1"/>
                      <a:r>
                        <a:rPr lang="ar-SA" sz="2800" dirty="0" smtClean="0"/>
                        <a:t>397</a:t>
                      </a:r>
                      <a:endParaRPr lang="ar-SA" sz="2800" dirty="0"/>
                    </a:p>
                  </a:txBody>
                  <a:tcPr marT="45716" marB="45716"/>
                </a:tc>
                <a:tc>
                  <a:txBody>
                    <a:bodyPr/>
                    <a:lstStyle/>
                    <a:p>
                      <a:pPr algn="ctr"/>
                      <a:r>
                        <a:rPr lang="ar-SA" sz="2800" dirty="0" smtClean="0"/>
                        <a:t>0</a:t>
                      </a:r>
                    </a:p>
                  </a:txBody>
                  <a:tcPr marT="45716" marB="45716"/>
                </a:tc>
                <a:tc>
                  <a:txBody>
                    <a:bodyPr/>
                    <a:lstStyle/>
                    <a:p>
                      <a:pPr algn="ctr"/>
                      <a:r>
                        <a:rPr lang="ar-SA" sz="2800" dirty="0" smtClean="0"/>
                        <a:t>397</a:t>
                      </a:r>
                      <a:endParaRPr lang="ar-SA" sz="2800" dirty="0"/>
                    </a:p>
                  </a:txBody>
                  <a:tcPr marT="45716" marB="45716"/>
                </a:tc>
              </a:tr>
              <a:tr h="579075">
                <a:tc>
                  <a:txBody>
                    <a:bodyPr/>
                    <a:lstStyle/>
                    <a:p>
                      <a:pPr algn="ctr" rtl="1"/>
                      <a:r>
                        <a:rPr lang="ar-SA" sz="3200" dirty="0" smtClean="0"/>
                        <a:t>جمادى اولى</a:t>
                      </a:r>
                      <a:endParaRPr lang="ar-SA" sz="3200" dirty="0"/>
                    </a:p>
                  </a:txBody>
                  <a:tcPr marT="45716" marB="45716"/>
                </a:tc>
                <a:tc>
                  <a:txBody>
                    <a:bodyPr/>
                    <a:lstStyle/>
                    <a:p>
                      <a:pPr algn="ctr" rtl="1"/>
                      <a:r>
                        <a:rPr lang="ar-SA" sz="2800" dirty="0" smtClean="0"/>
                        <a:t>678</a:t>
                      </a:r>
                      <a:endParaRPr lang="ar-SA" sz="2800" dirty="0"/>
                    </a:p>
                  </a:txBody>
                  <a:tcPr marT="45716" marB="45716"/>
                </a:tc>
                <a:tc>
                  <a:txBody>
                    <a:bodyPr/>
                    <a:lstStyle/>
                    <a:p>
                      <a:pPr algn="ctr"/>
                      <a:r>
                        <a:rPr lang="ar-SA" sz="2800" dirty="0" smtClean="0"/>
                        <a:t>1</a:t>
                      </a:r>
                      <a:endParaRPr lang="ar-SA" sz="2800" dirty="0"/>
                    </a:p>
                  </a:txBody>
                  <a:tcPr marT="45716" marB="45716"/>
                </a:tc>
                <a:tc>
                  <a:txBody>
                    <a:bodyPr/>
                    <a:lstStyle/>
                    <a:p>
                      <a:pPr algn="ctr"/>
                      <a:r>
                        <a:rPr lang="ar-SA" sz="2800" dirty="0" smtClean="0"/>
                        <a:t>679</a:t>
                      </a:r>
                      <a:endParaRPr lang="ar-SA" sz="2800" dirty="0"/>
                    </a:p>
                  </a:txBody>
                  <a:tcPr marT="45716" marB="45716"/>
                </a:tc>
              </a:tr>
              <a:tr h="640042">
                <a:tc>
                  <a:txBody>
                    <a:bodyPr/>
                    <a:lstStyle/>
                    <a:p>
                      <a:pPr algn="ctr" rtl="1"/>
                      <a:r>
                        <a:rPr lang="ar-SA" sz="3200" dirty="0" smtClean="0"/>
                        <a:t>جمادى</a:t>
                      </a:r>
                      <a:r>
                        <a:rPr lang="ar-SA" sz="3200" baseline="0" dirty="0" smtClean="0"/>
                        <a:t> ثاني</a:t>
                      </a:r>
                      <a:endParaRPr lang="ar-SA" sz="3200" dirty="0"/>
                    </a:p>
                  </a:txBody>
                  <a:tcPr marT="45716" marB="45716"/>
                </a:tc>
                <a:tc>
                  <a:txBody>
                    <a:bodyPr/>
                    <a:lstStyle/>
                    <a:p>
                      <a:pPr algn="ctr" rtl="1"/>
                      <a:r>
                        <a:rPr lang="ar-SA" sz="2800" dirty="0" smtClean="0"/>
                        <a:t>604</a:t>
                      </a:r>
                      <a:endParaRPr lang="ar-SA" sz="2800" dirty="0"/>
                    </a:p>
                  </a:txBody>
                  <a:tcPr marT="45716" marB="45716"/>
                </a:tc>
                <a:tc>
                  <a:txBody>
                    <a:bodyPr/>
                    <a:lstStyle/>
                    <a:p>
                      <a:pPr algn="ctr"/>
                      <a:r>
                        <a:rPr lang="ar-SA" sz="2800" dirty="0" smtClean="0"/>
                        <a:t>0</a:t>
                      </a:r>
                      <a:endParaRPr lang="ar-SA" sz="2800" dirty="0"/>
                    </a:p>
                  </a:txBody>
                  <a:tcPr marT="45716" marB="45716"/>
                </a:tc>
                <a:tc>
                  <a:txBody>
                    <a:bodyPr/>
                    <a:lstStyle/>
                    <a:p>
                      <a:pPr algn="ctr"/>
                      <a:r>
                        <a:rPr lang="ar-SA" sz="2800" dirty="0" smtClean="0"/>
                        <a:t>604</a:t>
                      </a:r>
                      <a:endParaRPr lang="ar-SA" sz="2800" dirty="0"/>
                    </a:p>
                  </a:txBody>
                  <a:tcPr marT="45716" marB="45716"/>
                </a:tc>
              </a:tr>
              <a:tr h="579075">
                <a:tc>
                  <a:txBody>
                    <a:bodyPr/>
                    <a:lstStyle/>
                    <a:p>
                      <a:pPr algn="ctr" rtl="1"/>
                      <a:r>
                        <a:rPr lang="ar-SA" sz="3200" dirty="0" smtClean="0"/>
                        <a:t>رجب</a:t>
                      </a:r>
                      <a:endParaRPr lang="ar-SA" sz="3200" dirty="0"/>
                    </a:p>
                  </a:txBody>
                  <a:tcPr marT="45716" marB="45716"/>
                </a:tc>
                <a:tc>
                  <a:txBody>
                    <a:bodyPr/>
                    <a:lstStyle/>
                    <a:p>
                      <a:pPr algn="ctr" rtl="1"/>
                      <a:r>
                        <a:rPr lang="ar-SA" sz="2800" dirty="0" smtClean="0"/>
                        <a:t>520</a:t>
                      </a:r>
                      <a:endParaRPr lang="ar-SA" sz="2800" dirty="0"/>
                    </a:p>
                  </a:txBody>
                  <a:tcPr marT="45716" marB="45716"/>
                </a:tc>
                <a:tc>
                  <a:txBody>
                    <a:bodyPr/>
                    <a:lstStyle/>
                    <a:p>
                      <a:pPr algn="ctr"/>
                      <a:r>
                        <a:rPr lang="ar-SA" sz="2800" dirty="0" smtClean="0"/>
                        <a:t>0</a:t>
                      </a:r>
                      <a:endParaRPr lang="ar-SA" sz="2800" dirty="0"/>
                    </a:p>
                  </a:txBody>
                  <a:tcPr marT="45716" marB="45716"/>
                </a:tc>
                <a:tc>
                  <a:txBody>
                    <a:bodyPr/>
                    <a:lstStyle/>
                    <a:p>
                      <a:pPr algn="ctr"/>
                      <a:r>
                        <a:rPr lang="ar-SA" sz="2800" dirty="0" smtClean="0"/>
                        <a:t>520</a:t>
                      </a:r>
                      <a:endParaRPr lang="ar-SA" sz="2800" dirty="0"/>
                    </a:p>
                  </a:txBody>
                  <a:tcPr marT="45716" marB="45716"/>
                </a:tc>
              </a:tr>
              <a:tr h="579075">
                <a:tc>
                  <a:txBody>
                    <a:bodyPr/>
                    <a:lstStyle/>
                    <a:p>
                      <a:pPr algn="ctr" rtl="1"/>
                      <a:r>
                        <a:rPr lang="ar-SA" sz="3200" dirty="0" smtClean="0"/>
                        <a:t>شعبان</a:t>
                      </a:r>
                      <a:endParaRPr lang="ar-SA" sz="3200" dirty="0"/>
                    </a:p>
                  </a:txBody>
                  <a:tcPr marT="45716" marB="45716"/>
                </a:tc>
                <a:tc>
                  <a:txBody>
                    <a:bodyPr/>
                    <a:lstStyle/>
                    <a:p>
                      <a:pPr algn="ctr" rtl="1"/>
                      <a:r>
                        <a:rPr lang="ar-SA" sz="2800" dirty="0" smtClean="0"/>
                        <a:t>506</a:t>
                      </a:r>
                      <a:endParaRPr lang="ar-SA" sz="2800" dirty="0"/>
                    </a:p>
                  </a:txBody>
                  <a:tcPr marT="45716" marB="45716"/>
                </a:tc>
                <a:tc>
                  <a:txBody>
                    <a:bodyPr/>
                    <a:lstStyle/>
                    <a:p>
                      <a:pPr algn="ctr"/>
                      <a:r>
                        <a:rPr lang="ar-SA" sz="2800" dirty="0" smtClean="0"/>
                        <a:t>1</a:t>
                      </a:r>
                      <a:endParaRPr lang="ar-SA" sz="2800" dirty="0"/>
                    </a:p>
                  </a:txBody>
                  <a:tcPr marT="45716" marB="45716"/>
                </a:tc>
                <a:tc>
                  <a:txBody>
                    <a:bodyPr/>
                    <a:lstStyle/>
                    <a:p>
                      <a:pPr algn="ctr"/>
                      <a:r>
                        <a:rPr lang="ar-SA" sz="2800" dirty="0" smtClean="0"/>
                        <a:t>507</a:t>
                      </a:r>
                      <a:endParaRPr lang="ar-SA" sz="2800" dirty="0"/>
                    </a:p>
                  </a:txBody>
                  <a:tcPr marT="45716" marB="45716"/>
                </a:tc>
              </a:tr>
              <a:tr h="579075">
                <a:tc>
                  <a:txBody>
                    <a:bodyPr/>
                    <a:lstStyle/>
                    <a:p>
                      <a:pPr algn="ctr" rtl="1"/>
                      <a:r>
                        <a:rPr lang="ar-SA" sz="3200" dirty="0" smtClean="0"/>
                        <a:t>رمضان</a:t>
                      </a:r>
                      <a:endParaRPr lang="ar-SA" sz="3200" dirty="0"/>
                    </a:p>
                  </a:txBody>
                  <a:tcPr marT="45716" marB="45716"/>
                </a:tc>
                <a:tc>
                  <a:txBody>
                    <a:bodyPr/>
                    <a:lstStyle/>
                    <a:p>
                      <a:pPr algn="ctr" rtl="1"/>
                      <a:r>
                        <a:rPr lang="ar-SA" sz="2800" dirty="0" smtClean="0"/>
                        <a:t>210</a:t>
                      </a:r>
                      <a:endParaRPr lang="ar-SA" sz="2800" dirty="0"/>
                    </a:p>
                  </a:txBody>
                  <a:tcPr marT="45716" marB="45716"/>
                </a:tc>
                <a:tc>
                  <a:txBody>
                    <a:bodyPr/>
                    <a:lstStyle/>
                    <a:p>
                      <a:pPr algn="ctr"/>
                      <a:r>
                        <a:rPr lang="ar-SA" sz="2800" dirty="0" smtClean="0"/>
                        <a:t>0</a:t>
                      </a:r>
                      <a:endParaRPr lang="ar-SA" sz="2800" dirty="0"/>
                    </a:p>
                  </a:txBody>
                  <a:tcPr marT="45716" marB="45716"/>
                </a:tc>
                <a:tc>
                  <a:txBody>
                    <a:bodyPr/>
                    <a:lstStyle/>
                    <a:p>
                      <a:pPr algn="ctr"/>
                      <a:r>
                        <a:rPr lang="ar-SA" sz="2800" dirty="0" smtClean="0"/>
                        <a:t>210</a:t>
                      </a:r>
                      <a:endParaRPr lang="ar-SA" sz="2800" dirty="0"/>
                    </a:p>
                  </a:txBody>
                  <a:tcPr marT="45716" marB="45716"/>
                </a:tc>
              </a:tr>
              <a:tr h="579075">
                <a:tc>
                  <a:txBody>
                    <a:bodyPr/>
                    <a:lstStyle/>
                    <a:p>
                      <a:pPr algn="ctr" rtl="1"/>
                      <a:r>
                        <a:rPr lang="ar-SA" sz="3200" dirty="0" smtClean="0"/>
                        <a:t>شوال</a:t>
                      </a:r>
                      <a:endParaRPr lang="ar-SA" sz="3200" dirty="0"/>
                    </a:p>
                  </a:txBody>
                  <a:tcPr marT="45716" marB="45716"/>
                </a:tc>
                <a:tc>
                  <a:txBody>
                    <a:bodyPr/>
                    <a:lstStyle/>
                    <a:p>
                      <a:pPr algn="ctr" rtl="1"/>
                      <a:r>
                        <a:rPr lang="ar-SA" sz="2800" dirty="0" smtClean="0"/>
                        <a:t>343</a:t>
                      </a:r>
                      <a:endParaRPr lang="ar-SA" sz="2800" dirty="0"/>
                    </a:p>
                  </a:txBody>
                  <a:tcPr marT="45716" marB="45716"/>
                </a:tc>
                <a:tc>
                  <a:txBody>
                    <a:bodyPr/>
                    <a:lstStyle/>
                    <a:p>
                      <a:pPr algn="ctr"/>
                      <a:r>
                        <a:rPr lang="ar-SA" sz="2800" dirty="0" smtClean="0"/>
                        <a:t>1</a:t>
                      </a:r>
                      <a:endParaRPr lang="ar-SA" sz="2800" dirty="0"/>
                    </a:p>
                  </a:txBody>
                  <a:tcPr marT="45716" marB="45716"/>
                </a:tc>
                <a:tc>
                  <a:txBody>
                    <a:bodyPr/>
                    <a:lstStyle/>
                    <a:p>
                      <a:pPr algn="ctr"/>
                      <a:r>
                        <a:rPr lang="ar-SA" sz="2800" dirty="0" smtClean="0"/>
                        <a:t>344</a:t>
                      </a:r>
                      <a:endParaRPr lang="ar-SA" sz="2800" dirty="0"/>
                    </a:p>
                  </a:txBody>
                  <a:tcPr marT="45716" marB="45716"/>
                </a:tc>
              </a:tr>
              <a:tr h="579075">
                <a:tc>
                  <a:txBody>
                    <a:bodyPr/>
                    <a:lstStyle/>
                    <a:p>
                      <a:pPr algn="ctr" rtl="1"/>
                      <a:r>
                        <a:rPr lang="ar-SA" sz="3200" dirty="0" smtClean="0"/>
                        <a:t>ذو القعدة</a:t>
                      </a:r>
                      <a:endParaRPr lang="ar-SA" sz="3200" dirty="0"/>
                    </a:p>
                  </a:txBody>
                  <a:tcPr marT="45716" marB="45716"/>
                </a:tc>
                <a:tc>
                  <a:txBody>
                    <a:bodyPr/>
                    <a:lstStyle/>
                    <a:p>
                      <a:pPr algn="ctr" rtl="1"/>
                      <a:r>
                        <a:rPr lang="ar-SA" sz="2800" dirty="0" smtClean="0"/>
                        <a:t>469</a:t>
                      </a:r>
                      <a:endParaRPr lang="ar-SA" sz="2800" dirty="0"/>
                    </a:p>
                  </a:txBody>
                  <a:tcPr marT="45716" marB="45716"/>
                </a:tc>
                <a:tc>
                  <a:txBody>
                    <a:bodyPr/>
                    <a:lstStyle/>
                    <a:p>
                      <a:pPr algn="ctr"/>
                      <a:r>
                        <a:rPr lang="ar-SA" sz="2800" dirty="0" smtClean="0"/>
                        <a:t>0</a:t>
                      </a:r>
                      <a:endParaRPr lang="ar-SA" sz="2800" dirty="0"/>
                    </a:p>
                  </a:txBody>
                  <a:tcPr marT="45716" marB="45716"/>
                </a:tc>
                <a:tc>
                  <a:txBody>
                    <a:bodyPr/>
                    <a:lstStyle/>
                    <a:p>
                      <a:pPr algn="ctr"/>
                      <a:r>
                        <a:rPr lang="ar-SA" sz="2800" dirty="0" smtClean="0"/>
                        <a:t>469</a:t>
                      </a:r>
                      <a:endParaRPr lang="ar-SA" sz="2800" dirty="0"/>
                    </a:p>
                  </a:txBody>
                  <a:tcPr marT="45716" marB="45716"/>
                </a:tc>
              </a:tr>
              <a:tr h="579075">
                <a:tc>
                  <a:txBody>
                    <a:bodyPr/>
                    <a:lstStyle/>
                    <a:p>
                      <a:pPr algn="ctr" rtl="1"/>
                      <a:r>
                        <a:rPr lang="ar-SA" sz="3200" dirty="0" smtClean="0"/>
                        <a:t>ذو الحجة</a:t>
                      </a:r>
                      <a:endParaRPr lang="ar-SA" sz="3200" dirty="0"/>
                    </a:p>
                  </a:txBody>
                  <a:tcPr marT="45716" marB="45716"/>
                </a:tc>
                <a:tc>
                  <a:txBody>
                    <a:bodyPr/>
                    <a:lstStyle/>
                    <a:p>
                      <a:pPr algn="ctr" rtl="1"/>
                      <a:r>
                        <a:rPr lang="ar-SA" sz="2800" dirty="0" smtClean="0"/>
                        <a:t>252</a:t>
                      </a:r>
                      <a:endParaRPr lang="ar-SA" sz="2800" dirty="0"/>
                    </a:p>
                  </a:txBody>
                  <a:tcPr marT="45716" marB="45716"/>
                </a:tc>
                <a:tc>
                  <a:txBody>
                    <a:bodyPr/>
                    <a:lstStyle/>
                    <a:p>
                      <a:pPr algn="ctr"/>
                      <a:r>
                        <a:rPr lang="ar-SA" sz="2800" dirty="0" smtClean="0"/>
                        <a:t>0</a:t>
                      </a:r>
                      <a:endParaRPr lang="ar-SA" sz="2800" dirty="0"/>
                    </a:p>
                  </a:txBody>
                  <a:tcPr marT="45716" marB="45716"/>
                </a:tc>
                <a:tc>
                  <a:txBody>
                    <a:bodyPr/>
                    <a:lstStyle/>
                    <a:p>
                      <a:pPr algn="ctr"/>
                      <a:r>
                        <a:rPr lang="ar-SA" sz="2800" dirty="0" smtClean="0"/>
                        <a:t>252</a:t>
                      </a:r>
                      <a:endParaRPr lang="ar-SA" sz="2800" dirty="0"/>
                    </a:p>
                  </a:txBody>
                  <a:tcPr marT="45716" marB="45716"/>
                </a:tc>
              </a:tr>
              <a:tr h="579075">
                <a:tc>
                  <a:txBody>
                    <a:bodyPr/>
                    <a:lstStyle/>
                    <a:p>
                      <a:pPr algn="ctr" rtl="1"/>
                      <a:r>
                        <a:rPr lang="ar-SA" sz="3200" b="1" dirty="0" smtClean="0"/>
                        <a:t>العدد الكلي</a:t>
                      </a:r>
                      <a:endParaRPr lang="ar-SA" sz="3200" b="1" dirty="0"/>
                    </a:p>
                  </a:txBody>
                  <a:tcPr marT="45716" marB="45716"/>
                </a:tc>
                <a:tc>
                  <a:txBody>
                    <a:bodyPr/>
                    <a:lstStyle/>
                    <a:p>
                      <a:pPr algn="ctr" rtl="1"/>
                      <a:r>
                        <a:rPr lang="ar-SA" sz="2800" b="1" dirty="0" smtClean="0"/>
                        <a:t>5413</a:t>
                      </a:r>
                      <a:endParaRPr lang="ar-SA" sz="2800" b="1" dirty="0"/>
                    </a:p>
                  </a:txBody>
                  <a:tcPr marT="45716" marB="45716"/>
                </a:tc>
                <a:tc>
                  <a:txBody>
                    <a:bodyPr/>
                    <a:lstStyle/>
                    <a:p>
                      <a:pPr algn="ctr"/>
                      <a:r>
                        <a:rPr lang="ar-SA" sz="2800" b="1" dirty="0" smtClean="0"/>
                        <a:t>3</a:t>
                      </a:r>
                      <a:endParaRPr lang="ar-SA" sz="2800" b="1" dirty="0"/>
                    </a:p>
                  </a:txBody>
                  <a:tcPr marT="45716" marB="45716"/>
                </a:tc>
                <a:tc>
                  <a:txBody>
                    <a:bodyPr/>
                    <a:lstStyle/>
                    <a:p>
                      <a:pPr algn="ctr"/>
                      <a:r>
                        <a:rPr lang="ar-SA" sz="2800" b="1" dirty="0" smtClean="0"/>
                        <a:t>5416</a:t>
                      </a:r>
                      <a:endParaRPr lang="ar-SA" sz="2800" b="1" dirty="0"/>
                    </a:p>
                  </a:txBody>
                  <a:tcPr marT="45716" marB="45716"/>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ar-SA" b="1" smtClean="0"/>
              <a:t>احصائية عدم اللياقة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8389809"/>
              </p:ext>
            </p:extLst>
          </p:nvPr>
        </p:nvGraphicFramePr>
        <p:xfrm>
          <a:off x="720724" y="1971675"/>
          <a:ext cx="12960351" cy="8602660"/>
        </p:xfrm>
        <a:graphic>
          <a:graphicData uri="http://schemas.openxmlformats.org/drawingml/2006/table">
            <a:tbl>
              <a:tblPr rtl="1" firstRow="1" bandRow="1">
                <a:tableStyleId>{5C22544A-7EE6-4342-B048-85BDC9FD1C3A}</a:tableStyleId>
              </a:tblPr>
              <a:tblGrid>
                <a:gridCol w="3354117"/>
                <a:gridCol w="1815790"/>
                <a:gridCol w="7790444"/>
              </a:tblGrid>
              <a:tr h="901469">
                <a:tc>
                  <a:txBody>
                    <a:bodyPr/>
                    <a:lstStyle/>
                    <a:p>
                      <a:pPr algn="ctr" rtl="1"/>
                      <a:r>
                        <a:rPr lang="ar-SA" sz="3600" dirty="0" smtClean="0"/>
                        <a:t>الشهر</a:t>
                      </a:r>
                      <a:endParaRPr lang="ar-SA" sz="3600" dirty="0"/>
                    </a:p>
                  </a:txBody>
                  <a:tcPr marT="45719" marB="45719"/>
                </a:tc>
                <a:tc>
                  <a:txBody>
                    <a:bodyPr/>
                    <a:lstStyle/>
                    <a:p>
                      <a:pPr algn="ctr" rtl="1"/>
                      <a:r>
                        <a:rPr lang="ar-SA" sz="3600" dirty="0" smtClean="0"/>
                        <a:t>العدد</a:t>
                      </a:r>
                      <a:endParaRPr lang="ar-SA" sz="3600" dirty="0"/>
                    </a:p>
                  </a:txBody>
                  <a:tcPr marT="45719" marB="45719"/>
                </a:tc>
                <a:tc>
                  <a:txBody>
                    <a:bodyPr/>
                    <a:lstStyle/>
                    <a:p>
                      <a:pPr algn="ctr" rtl="1"/>
                      <a:r>
                        <a:rPr lang="ar-SA" sz="3600" dirty="0" smtClean="0"/>
                        <a:t>السبب</a:t>
                      </a:r>
                      <a:endParaRPr lang="ar-SA" sz="3600" dirty="0"/>
                    </a:p>
                  </a:txBody>
                  <a:tcPr marT="45719" marB="45719"/>
                </a:tc>
              </a:tr>
              <a:tr h="581592">
                <a:tc>
                  <a:txBody>
                    <a:bodyPr/>
                    <a:lstStyle/>
                    <a:p>
                      <a:pPr algn="ctr" rtl="1"/>
                      <a:r>
                        <a:rPr lang="ar-SA" sz="3200" dirty="0" smtClean="0"/>
                        <a:t>محرم</a:t>
                      </a:r>
                      <a:endParaRPr lang="ar-SA" sz="3200" dirty="0"/>
                    </a:p>
                  </a:txBody>
                  <a:tcPr marT="45719" marB="45719"/>
                </a:tc>
                <a:tc>
                  <a:txBody>
                    <a:bodyPr/>
                    <a:lstStyle/>
                    <a:p>
                      <a:pPr algn="ctr"/>
                      <a:r>
                        <a:rPr lang="ar-SA" sz="2800" dirty="0" smtClean="0"/>
                        <a:t>6</a:t>
                      </a:r>
                      <a:endParaRPr lang="ar-SA" sz="2800" dirty="0"/>
                    </a:p>
                  </a:txBody>
                  <a:tcPr marT="45719" marB="45719"/>
                </a:tc>
                <a:tc>
                  <a:txBody>
                    <a:bodyPr/>
                    <a:lstStyle/>
                    <a:p>
                      <a:pPr algn="l" rtl="1"/>
                      <a:r>
                        <a:rPr lang="en-US" sz="2800" dirty="0" smtClean="0"/>
                        <a:t>1 T.B + 1 </a:t>
                      </a:r>
                      <a:r>
                        <a:rPr lang="en-US" sz="2800" dirty="0" err="1" smtClean="0"/>
                        <a:t>Preg</a:t>
                      </a:r>
                      <a:r>
                        <a:rPr lang="en-US" sz="2800" dirty="0" smtClean="0"/>
                        <a:t>. + 4 HBV.</a:t>
                      </a:r>
                    </a:p>
                  </a:txBody>
                  <a:tcPr marT="45719" marB="45719"/>
                </a:tc>
              </a:tr>
              <a:tr h="581592">
                <a:tc>
                  <a:txBody>
                    <a:bodyPr/>
                    <a:lstStyle/>
                    <a:p>
                      <a:pPr algn="ctr" rtl="1"/>
                      <a:r>
                        <a:rPr lang="ar-SA" sz="3200" dirty="0" smtClean="0"/>
                        <a:t>صفر</a:t>
                      </a:r>
                      <a:endParaRPr lang="ar-SA" sz="3200" dirty="0"/>
                    </a:p>
                  </a:txBody>
                  <a:tcPr marT="45719" marB="45719"/>
                </a:tc>
                <a:tc>
                  <a:txBody>
                    <a:bodyPr/>
                    <a:lstStyle/>
                    <a:p>
                      <a:pPr algn="ctr"/>
                      <a:r>
                        <a:rPr lang="en-US" sz="2800" dirty="0" smtClean="0"/>
                        <a:t>9</a:t>
                      </a:r>
                      <a:endParaRPr lang="ar-SA" sz="2800" dirty="0"/>
                    </a:p>
                  </a:txBody>
                  <a:tcPr marT="45719" marB="45719"/>
                </a:tc>
                <a:tc>
                  <a:txBody>
                    <a:bodyPr/>
                    <a:lstStyle/>
                    <a:p>
                      <a:pPr algn="l" rtl="1"/>
                      <a:r>
                        <a:rPr lang="en-US" sz="2800" dirty="0" smtClean="0"/>
                        <a:t>2 </a:t>
                      </a:r>
                      <a:r>
                        <a:rPr lang="en-US" sz="2800" dirty="0" err="1" smtClean="0"/>
                        <a:t>Preg</a:t>
                      </a:r>
                      <a:r>
                        <a:rPr lang="en-US" sz="2800" dirty="0" smtClean="0"/>
                        <a:t>.</a:t>
                      </a:r>
                      <a:r>
                        <a:rPr lang="en-US" sz="2800" baseline="0" dirty="0" smtClean="0"/>
                        <a:t> + 1 T.B + 2 HBV + 1 Thyroid Mass.</a:t>
                      </a:r>
                      <a:endParaRPr lang="ar-SA" sz="2800" dirty="0"/>
                    </a:p>
                  </a:txBody>
                  <a:tcPr marT="45719" marB="45719"/>
                </a:tc>
              </a:tr>
              <a:tr h="581592">
                <a:tc>
                  <a:txBody>
                    <a:bodyPr/>
                    <a:lstStyle/>
                    <a:p>
                      <a:pPr algn="ctr" rtl="1"/>
                      <a:r>
                        <a:rPr lang="ar-SA" sz="3200" dirty="0" smtClean="0"/>
                        <a:t>ربيع أول </a:t>
                      </a:r>
                      <a:endParaRPr lang="ar-SA" sz="3200" dirty="0"/>
                    </a:p>
                  </a:txBody>
                  <a:tcPr marT="45719" marB="45719"/>
                </a:tc>
                <a:tc>
                  <a:txBody>
                    <a:bodyPr/>
                    <a:lstStyle/>
                    <a:p>
                      <a:pPr algn="ctr"/>
                      <a:r>
                        <a:rPr lang="en-US" sz="2800" dirty="0" smtClean="0"/>
                        <a:t>3</a:t>
                      </a:r>
                      <a:endParaRPr lang="ar-SA" sz="2800" dirty="0"/>
                    </a:p>
                  </a:txBody>
                  <a:tcPr marT="45719" marB="45719"/>
                </a:tc>
                <a:tc>
                  <a:txBody>
                    <a:bodyPr/>
                    <a:lstStyle/>
                    <a:p>
                      <a:pPr algn="l" rtl="1"/>
                      <a:r>
                        <a:rPr lang="en-US" sz="2800" dirty="0" smtClean="0"/>
                        <a:t>2 T.B</a:t>
                      </a:r>
                      <a:r>
                        <a:rPr lang="en-US" sz="2800" baseline="0" dirty="0" smtClean="0"/>
                        <a:t> + 1 HBV.</a:t>
                      </a:r>
                      <a:endParaRPr lang="ar-SA" sz="2800" dirty="0"/>
                    </a:p>
                  </a:txBody>
                  <a:tcPr marT="45719" marB="45719"/>
                </a:tc>
              </a:tr>
              <a:tr h="581592">
                <a:tc>
                  <a:txBody>
                    <a:bodyPr/>
                    <a:lstStyle/>
                    <a:p>
                      <a:pPr algn="ctr" rtl="1"/>
                      <a:r>
                        <a:rPr lang="ar-SA" sz="3200" dirty="0" smtClean="0"/>
                        <a:t>ربيع ثاني</a:t>
                      </a:r>
                      <a:endParaRPr lang="ar-SA" sz="3200" dirty="0"/>
                    </a:p>
                  </a:txBody>
                  <a:tcPr marT="45719" marB="45719"/>
                </a:tc>
                <a:tc>
                  <a:txBody>
                    <a:bodyPr/>
                    <a:lstStyle/>
                    <a:p>
                      <a:pPr algn="ctr"/>
                      <a:r>
                        <a:rPr lang="en-US" sz="2800" dirty="0" smtClean="0"/>
                        <a:t>10</a:t>
                      </a:r>
                      <a:endParaRPr lang="ar-SA" sz="2800" dirty="0"/>
                    </a:p>
                  </a:txBody>
                  <a:tcPr marT="45719" marB="45719"/>
                </a:tc>
                <a:tc>
                  <a:txBody>
                    <a:bodyPr/>
                    <a:lstStyle/>
                    <a:p>
                      <a:pPr algn="l" rtl="1"/>
                      <a:r>
                        <a:rPr lang="en-US" sz="2800" dirty="0" smtClean="0"/>
                        <a:t>6 T.B + 1 HCV +</a:t>
                      </a:r>
                      <a:r>
                        <a:rPr lang="en-US" sz="2800" baseline="0" dirty="0" smtClean="0"/>
                        <a:t> 2 HBV + 1 Heart disease.</a:t>
                      </a:r>
                      <a:endParaRPr lang="ar-SA" sz="2800" dirty="0"/>
                    </a:p>
                  </a:txBody>
                  <a:tcPr marT="45719" marB="45719"/>
                </a:tc>
              </a:tr>
              <a:tr h="581592">
                <a:tc>
                  <a:txBody>
                    <a:bodyPr/>
                    <a:lstStyle/>
                    <a:p>
                      <a:pPr algn="ctr" rtl="1"/>
                      <a:r>
                        <a:rPr lang="ar-SA" sz="3200" dirty="0" smtClean="0"/>
                        <a:t>جمادى اولى</a:t>
                      </a:r>
                      <a:endParaRPr lang="ar-SA" sz="3200" dirty="0"/>
                    </a:p>
                  </a:txBody>
                  <a:tcPr marT="45719" marB="45719"/>
                </a:tc>
                <a:tc>
                  <a:txBody>
                    <a:bodyPr/>
                    <a:lstStyle/>
                    <a:p>
                      <a:pPr algn="ctr"/>
                      <a:r>
                        <a:rPr lang="en-US" sz="2800" dirty="0" smtClean="0"/>
                        <a:t>7</a:t>
                      </a:r>
                      <a:endParaRPr lang="ar-SA" sz="2800" dirty="0"/>
                    </a:p>
                  </a:txBody>
                  <a:tcPr marT="45719" marB="45719"/>
                </a:tc>
                <a:tc>
                  <a:txBody>
                    <a:bodyPr/>
                    <a:lstStyle/>
                    <a:p>
                      <a:pPr algn="l" rtl="1"/>
                      <a:r>
                        <a:rPr lang="en-US" sz="2800" dirty="0" smtClean="0"/>
                        <a:t>1 Pneumonia</a:t>
                      </a:r>
                      <a:r>
                        <a:rPr lang="en-US" sz="2800" baseline="0" dirty="0" smtClean="0"/>
                        <a:t> + 1 Syphilis + 1 </a:t>
                      </a:r>
                      <a:r>
                        <a:rPr lang="en-US" sz="2800" baseline="0" dirty="0" err="1" smtClean="0"/>
                        <a:t>Preg</a:t>
                      </a:r>
                      <a:r>
                        <a:rPr lang="en-US" sz="2800" baseline="0" dirty="0" smtClean="0"/>
                        <a:t>. + 2 HBV + 2 T.B</a:t>
                      </a:r>
                      <a:endParaRPr lang="ar-SA" sz="2800" dirty="0"/>
                    </a:p>
                  </a:txBody>
                  <a:tcPr marT="45719" marB="45719"/>
                </a:tc>
              </a:tr>
              <a:tr h="581592">
                <a:tc>
                  <a:txBody>
                    <a:bodyPr/>
                    <a:lstStyle/>
                    <a:p>
                      <a:pPr algn="ctr" rtl="1"/>
                      <a:r>
                        <a:rPr lang="ar-SA" sz="3200" dirty="0" smtClean="0"/>
                        <a:t>جمادى ثاني</a:t>
                      </a:r>
                      <a:endParaRPr lang="ar-SA" sz="3200" dirty="0"/>
                    </a:p>
                  </a:txBody>
                  <a:tcPr marT="45719" marB="45719"/>
                </a:tc>
                <a:tc>
                  <a:txBody>
                    <a:bodyPr/>
                    <a:lstStyle/>
                    <a:p>
                      <a:pPr algn="ctr"/>
                      <a:r>
                        <a:rPr lang="en-US" sz="2800" dirty="0" smtClean="0"/>
                        <a:t>7</a:t>
                      </a:r>
                      <a:endParaRPr lang="ar-SA" sz="2800" dirty="0"/>
                    </a:p>
                  </a:txBody>
                  <a:tcPr marT="45719" marB="45719"/>
                </a:tc>
                <a:tc>
                  <a:txBody>
                    <a:bodyPr/>
                    <a:lstStyle/>
                    <a:p>
                      <a:pPr algn="l" rtl="1"/>
                      <a:r>
                        <a:rPr lang="en-US" sz="2800" dirty="0" smtClean="0"/>
                        <a:t>2</a:t>
                      </a:r>
                      <a:r>
                        <a:rPr lang="en-US" sz="2800" baseline="0" dirty="0" smtClean="0"/>
                        <a:t> T.B + 3 </a:t>
                      </a:r>
                      <a:r>
                        <a:rPr lang="en-US" sz="2800" baseline="0" dirty="0" err="1" smtClean="0"/>
                        <a:t>Preg</a:t>
                      </a:r>
                      <a:r>
                        <a:rPr lang="en-US" sz="2800" baseline="0" dirty="0" smtClean="0"/>
                        <a:t>. + 1 Hypertension + 1 hemorrhoid. </a:t>
                      </a:r>
                      <a:endParaRPr lang="ar-SA" sz="2800" dirty="0"/>
                    </a:p>
                  </a:txBody>
                  <a:tcPr marT="45719" marB="45719"/>
                </a:tc>
              </a:tr>
              <a:tr h="581592">
                <a:tc>
                  <a:txBody>
                    <a:bodyPr/>
                    <a:lstStyle/>
                    <a:p>
                      <a:pPr algn="ctr" rtl="1"/>
                      <a:r>
                        <a:rPr lang="ar-SA" sz="3200" dirty="0" smtClean="0"/>
                        <a:t>رجب</a:t>
                      </a:r>
                      <a:endParaRPr lang="ar-SA" sz="3200" dirty="0"/>
                    </a:p>
                  </a:txBody>
                  <a:tcPr marT="45719" marB="45719"/>
                </a:tc>
                <a:tc>
                  <a:txBody>
                    <a:bodyPr/>
                    <a:lstStyle/>
                    <a:p>
                      <a:pPr algn="ctr"/>
                      <a:r>
                        <a:rPr lang="en-US" sz="2800" dirty="0" smtClean="0"/>
                        <a:t>6</a:t>
                      </a:r>
                      <a:endParaRPr lang="ar-SA" sz="2800" dirty="0"/>
                    </a:p>
                  </a:txBody>
                  <a:tcPr marT="45719" marB="45719"/>
                </a:tc>
                <a:tc>
                  <a:txBody>
                    <a:bodyPr/>
                    <a:lstStyle/>
                    <a:p>
                      <a:pPr algn="l" rtl="1"/>
                      <a:r>
                        <a:rPr lang="en-US" sz="2800" dirty="0" smtClean="0"/>
                        <a:t>2 T.B + 1 Hypertension + 1 Depression + 2 </a:t>
                      </a:r>
                      <a:r>
                        <a:rPr lang="en-US" sz="2800" dirty="0" err="1" smtClean="0"/>
                        <a:t>Preg</a:t>
                      </a:r>
                      <a:r>
                        <a:rPr lang="en-US" sz="2800" dirty="0" smtClean="0"/>
                        <a:t>.</a:t>
                      </a:r>
                      <a:endParaRPr lang="ar-SA" sz="2800" dirty="0"/>
                    </a:p>
                  </a:txBody>
                  <a:tcPr marT="45719" marB="45719"/>
                </a:tc>
              </a:tr>
              <a:tr h="581592">
                <a:tc>
                  <a:txBody>
                    <a:bodyPr/>
                    <a:lstStyle/>
                    <a:p>
                      <a:pPr algn="ctr" rtl="1"/>
                      <a:r>
                        <a:rPr lang="ar-SA" sz="3200" dirty="0" smtClean="0"/>
                        <a:t>شعبان</a:t>
                      </a:r>
                      <a:endParaRPr lang="ar-SA" sz="3200" dirty="0"/>
                    </a:p>
                  </a:txBody>
                  <a:tcPr marT="45719" marB="45719"/>
                </a:tc>
                <a:tc>
                  <a:txBody>
                    <a:bodyPr/>
                    <a:lstStyle/>
                    <a:p>
                      <a:pPr algn="ctr"/>
                      <a:r>
                        <a:rPr lang="en-US" sz="2800" dirty="0" smtClean="0"/>
                        <a:t>5</a:t>
                      </a:r>
                      <a:endParaRPr lang="ar-SA" sz="2800" dirty="0"/>
                    </a:p>
                  </a:txBody>
                  <a:tcPr marT="45719" marB="45719"/>
                </a:tc>
                <a:tc>
                  <a:txBody>
                    <a:bodyPr/>
                    <a:lstStyle/>
                    <a:p>
                      <a:pPr algn="l" rtl="1"/>
                      <a:r>
                        <a:rPr lang="en-US" sz="2800" dirty="0" smtClean="0"/>
                        <a:t>2 </a:t>
                      </a:r>
                      <a:r>
                        <a:rPr lang="en-US" sz="2800" dirty="0" err="1" smtClean="0"/>
                        <a:t>Preg</a:t>
                      </a:r>
                      <a:r>
                        <a:rPr lang="en-US" sz="2800" dirty="0" smtClean="0"/>
                        <a:t>.</a:t>
                      </a:r>
                      <a:r>
                        <a:rPr lang="en-US" sz="2800" baseline="0" dirty="0" smtClean="0"/>
                        <a:t> + 3 HBV.</a:t>
                      </a:r>
                      <a:endParaRPr lang="ar-SA" sz="2800" dirty="0"/>
                    </a:p>
                  </a:txBody>
                  <a:tcPr marT="45719" marB="45719"/>
                </a:tc>
              </a:tr>
              <a:tr h="581592">
                <a:tc>
                  <a:txBody>
                    <a:bodyPr/>
                    <a:lstStyle/>
                    <a:p>
                      <a:pPr algn="ctr" rtl="1"/>
                      <a:r>
                        <a:rPr lang="ar-SA" sz="3200" dirty="0" smtClean="0"/>
                        <a:t>رمضان</a:t>
                      </a:r>
                      <a:endParaRPr lang="ar-SA" sz="3200" dirty="0"/>
                    </a:p>
                  </a:txBody>
                  <a:tcPr marT="45719" marB="45719"/>
                </a:tc>
                <a:tc>
                  <a:txBody>
                    <a:bodyPr/>
                    <a:lstStyle/>
                    <a:p>
                      <a:pPr algn="ctr"/>
                      <a:r>
                        <a:rPr lang="en-US" sz="2800" dirty="0" smtClean="0"/>
                        <a:t>6</a:t>
                      </a:r>
                      <a:endParaRPr lang="ar-SA" sz="2800" dirty="0"/>
                    </a:p>
                  </a:txBody>
                  <a:tcPr marT="45719" marB="45719"/>
                </a:tc>
                <a:tc>
                  <a:txBody>
                    <a:bodyPr/>
                    <a:lstStyle/>
                    <a:p>
                      <a:pPr algn="l" rtl="1"/>
                      <a:r>
                        <a:rPr lang="en-US" sz="2800" dirty="0" smtClean="0"/>
                        <a:t>1 HBV + 1 T.B + 1 D.M + 2 </a:t>
                      </a:r>
                      <a:r>
                        <a:rPr lang="en-US" sz="2800" dirty="0" err="1" smtClean="0"/>
                        <a:t>Preg</a:t>
                      </a:r>
                      <a:r>
                        <a:rPr lang="en-US" sz="2800" dirty="0" smtClean="0"/>
                        <a:t>. + 1 Fixed</a:t>
                      </a:r>
                      <a:r>
                        <a:rPr lang="en-US" sz="2800" baseline="0" dirty="0" smtClean="0"/>
                        <a:t> flexed arm.</a:t>
                      </a:r>
                      <a:endParaRPr lang="ar-SA" sz="2800" dirty="0"/>
                    </a:p>
                  </a:txBody>
                  <a:tcPr marT="45719" marB="45719"/>
                </a:tc>
              </a:tr>
              <a:tr h="722087">
                <a:tc>
                  <a:txBody>
                    <a:bodyPr/>
                    <a:lstStyle/>
                    <a:p>
                      <a:pPr algn="ctr" rtl="1"/>
                      <a:r>
                        <a:rPr lang="ar-SA" sz="3200" dirty="0" smtClean="0"/>
                        <a:t>شوال</a:t>
                      </a:r>
                      <a:endParaRPr lang="ar-SA" sz="3200" dirty="0"/>
                    </a:p>
                  </a:txBody>
                  <a:tcPr marT="45719" marB="45719"/>
                </a:tc>
                <a:tc>
                  <a:txBody>
                    <a:bodyPr/>
                    <a:lstStyle/>
                    <a:p>
                      <a:pPr algn="ctr"/>
                      <a:r>
                        <a:rPr lang="en-US" sz="2800" dirty="0" smtClean="0"/>
                        <a:t>2</a:t>
                      </a:r>
                      <a:endParaRPr lang="ar-SA" sz="2800" dirty="0"/>
                    </a:p>
                  </a:txBody>
                  <a:tcPr marT="45719" marB="45719"/>
                </a:tc>
                <a:tc>
                  <a:txBody>
                    <a:bodyPr/>
                    <a:lstStyle/>
                    <a:p>
                      <a:pPr algn="l" rtl="1"/>
                      <a:r>
                        <a:rPr lang="en-US" sz="2800" dirty="0" smtClean="0"/>
                        <a:t>2 T.B.</a:t>
                      </a:r>
                      <a:endParaRPr lang="ar-SA" sz="2800" dirty="0"/>
                    </a:p>
                  </a:txBody>
                  <a:tcPr marT="45719" marB="45719"/>
                </a:tc>
              </a:tr>
              <a:tr h="581592">
                <a:tc>
                  <a:txBody>
                    <a:bodyPr/>
                    <a:lstStyle/>
                    <a:p>
                      <a:pPr algn="ctr" rtl="1"/>
                      <a:r>
                        <a:rPr lang="ar-SA" sz="3200" dirty="0" smtClean="0"/>
                        <a:t>ذو القعدة</a:t>
                      </a:r>
                      <a:endParaRPr lang="ar-SA" sz="3200" dirty="0"/>
                    </a:p>
                  </a:txBody>
                  <a:tcPr marT="45719" marB="45719"/>
                </a:tc>
                <a:tc>
                  <a:txBody>
                    <a:bodyPr/>
                    <a:lstStyle/>
                    <a:p>
                      <a:pPr algn="ctr"/>
                      <a:r>
                        <a:rPr lang="en-US" sz="2800" dirty="0" smtClean="0"/>
                        <a:t>5</a:t>
                      </a:r>
                      <a:endParaRPr lang="ar-SA" sz="2800" dirty="0"/>
                    </a:p>
                  </a:txBody>
                  <a:tcPr marT="45719" marB="45719"/>
                </a:tc>
                <a:tc>
                  <a:txBody>
                    <a:bodyPr/>
                    <a:lstStyle/>
                    <a:p>
                      <a:pPr algn="l" rtl="1"/>
                      <a:r>
                        <a:rPr lang="en-US" sz="2800" dirty="0" smtClean="0"/>
                        <a:t>3 HBV + 2 T.B.</a:t>
                      </a:r>
                      <a:endParaRPr lang="ar-SA" sz="2800" dirty="0"/>
                    </a:p>
                  </a:txBody>
                  <a:tcPr marT="45719" marB="45719"/>
                </a:tc>
              </a:tr>
              <a:tr h="581592">
                <a:tc>
                  <a:txBody>
                    <a:bodyPr/>
                    <a:lstStyle/>
                    <a:p>
                      <a:pPr algn="ctr" rtl="1"/>
                      <a:r>
                        <a:rPr lang="ar-SA" sz="3200" dirty="0" smtClean="0"/>
                        <a:t>ذو الحجة</a:t>
                      </a:r>
                      <a:endParaRPr lang="ar-SA" sz="3200" dirty="0"/>
                    </a:p>
                  </a:txBody>
                  <a:tcPr marT="45719" marB="45719"/>
                </a:tc>
                <a:tc>
                  <a:txBody>
                    <a:bodyPr/>
                    <a:lstStyle/>
                    <a:p>
                      <a:pPr algn="ctr"/>
                      <a:r>
                        <a:rPr lang="en-US" sz="2800" dirty="0" smtClean="0"/>
                        <a:t>2</a:t>
                      </a:r>
                      <a:endParaRPr lang="ar-SA" sz="2800" dirty="0"/>
                    </a:p>
                  </a:txBody>
                  <a:tcPr marT="45719" marB="45719"/>
                </a:tc>
                <a:tc>
                  <a:txBody>
                    <a:bodyPr/>
                    <a:lstStyle/>
                    <a:p>
                      <a:pPr algn="l" rtl="1"/>
                      <a:r>
                        <a:rPr lang="en-US" sz="2800" dirty="0" smtClean="0"/>
                        <a:t>1 Hypertension</a:t>
                      </a:r>
                      <a:r>
                        <a:rPr lang="en-US" sz="2800" baseline="0" dirty="0" smtClean="0"/>
                        <a:t> + 1 </a:t>
                      </a:r>
                      <a:r>
                        <a:rPr lang="en-US" sz="2800" baseline="0" dirty="0" err="1" smtClean="0"/>
                        <a:t>preg</a:t>
                      </a:r>
                      <a:r>
                        <a:rPr lang="en-US" sz="2800" baseline="0" dirty="0" smtClean="0"/>
                        <a:t>.</a:t>
                      </a:r>
                      <a:endParaRPr lang="ar-SA" sz="2800" dirty="0"/>
                    </a:p>
                  </a:txBody>
                  <a:tcPr marT="45719" marB="45719"/>
                </a:tc>
              </a:tr>
              <a:tr h="581592">
                <a:tc>
                  <a:txBody>
                    <a:bodyPr/>
                    <a:lstStyle/>
                    <a:p>
                      <a:pPr algn="ctr" rtl="1"/>
                      <a:r>
                        <a:rPr lang="ar-SA" sz="3200" dirty="0" smtClean="0"/>
                        <a:t>المجموع</a:t>
                      </a:r>
                      <a:endParaRPr lang="ar-SA" sz="3200" dirty="0"/>
                    </a:p>
                  </a:txBody>
                  <a:tcPr marT="45719" marB="45719"/>
                </a:tc>
                <a:tc>
                  <a:txBody>
                    <a:bodyPr/>
                    <a:lstStyle/>
                    <a:p>
                      <a:pPr algn="ctr"/>
                      <a:r>
                        <a:rPr lang="en-US" sz="2800" b="1" dirty="0" smtClean="0"/>
                        <a:t>68</a:t>
                      </a:r>
                      <a:endParaRPr lang="ar-SA" sz="2800" b="1" dirty="0"/>
                    </a:p>
                  </a:txBody>
                  <a:tcPr marT="45719" marB="45719"/>
                </a:tc>
                <a:tc>
                  <a:txBody>
                    <a:bodyPr/>
                    <a:lstStyle/>
                    <a:p>
                      <a:pPr rtl="1"/>
                      <a:endParaRPr lang="ar-SA" sz="2800" dirty="0"/>
                    </a:p>
                  </a:txBody>
                  <a:tcPr marT="45719" marB="45719"/>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25" y="431800"/>
            <a:ext cx="12960350" cy="968375"/>
          </a:xfrm>
        </p:spPr>
        <p:txBody>
          <a:bodyPr rtlCol="1">
            <a:normAutofit fontScale="90000"/>
          </a:bodyPr>
          <a:lstStyle/>
          <a:p>
            <a:pPr defTabSz="1439947" fontAlgn="auto">
              <a:spcAft>
                <a:spcPts val="0"/>
              </a:spcAft>
              <a:defRPr/>
            </a:pPr>
            <a:r>
              <a:rPr lang="ar-SA" b="1" dirty="0" smtClean="0"/>
              <a:t>احصائية المختبر</a:t>
            </a:r>
            <a:endParaRPr lang="ar-SA"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0945334"/>
              </p:ext>
            </p:extLst>
          </p:nvPr>
        </p:nvGraphicFramePr>
        <p:xfrm>
          <a:off x="720724" y="1614488"/>
          <a:ext cx="12960351" cy="8465612"/>
        </p:xfrm>
        <a:graphic>
          <a:graphicData uri="http://schemas.openxmlformats.org/drawingml/2006/table">
            <a:tbl>
              <a:tblPr rtl="1" firstRow="1" bandRow="1">
                <a:tableStyleId>{5C22544A-7EE6-4342-B048-85BDC9FD1C3A}</a:tableStyleId>
              </a:tblPr>
              <a:tblGrid>
                <a:gridCol w="4320117"/>
                <a:gridCol w="4320117"/>
                <a:gridCol w="4320117"/>
              </a:tblGrid>
              <a:tr h="705908">
                <a:tc>
                  <a:txBody>
                    <a:bodyPr/>
                    <a:lstStyle/>
                    <a:p>
                      <a:pPr algn="ctr" rtl="1"/>
                      <a:r>
                        <a:rPr lang="ar-SA" sz="4000" dirty="0" smtClean="0"/>
                        <a:t>الشهر</a:t>
                      </a:r>
                      <a:endParaRPr lang="ar-SA" sz="4000" dirty="0"/>
                    </a:p>
                  </a:txBody>
                  <a:tcPr/>
                </a:tc>
                <a:tc>
                  <a:txBody>
                    <a:bodyPr/>
                    <a:lstStyle/>
                    <a:p>
                      <a:pPr algn="ctr" rtl="1"/>
                      <a:r>
                        <a:rPr lang="ar-SA" sz="4000" dirty="0" smtClean="0"/>
                        <a:t>الرجال</a:t>
                      </a:r>
                      <a:endParaRPr lang="ar-SA" sz="4000" dirty="0"/>
                    </a:p>
                  </a:txBody>
                  <a:tcPr/>
                </a:tc>
                <a:tc>
                  <a:txBody>
                    <a:bodyPr/>
                    <a:lstStyle/>
                    <a:p>
                      <a:pPr algn="ctr" rtl="1"/>
                      <a:r>
                        <a:rPr lang="ar-SA" sz="4000" dirty="0" smtClean="0"/>
                        <a:t>النساء</a:t>
                      </a:r>
                      <a:endParaRPr lang="ar-SA" sz="4000" dirty="0"/>
                    </a:p>
                  </a:txBody>
                  <a:tcPr/>
                </a:tc>
              </a:tr>
              <a:tr h="583142">
                <a:tc>
                  <a:txBody>
                    <a:bodyPr/>
                    <a:lstStyle/>
                    <a:p>
                      <a:pPr algn="ctr" rtl="1"/>
                      <a:r>
                        <a:rPr lang="ar-SA" sz="3200" dirty="0" smtClean="0"/>
                        <a:t>محرم</a:t>
                      </a:r>
                      <a:endParaRPr lang="ar-SA" sz="3200" dirty="0"/>
                    </a:p>
                  </a:txBody>
                  <a:tcPr/>
                </a:tc>
                <a:tc>
                  <a:txBody>
                    <a:bodyPr/>
                    <a:lstStyle/>
                    <a:p>
                      <a:pPr algn="ctr"/>
                      <a:r>
                        <a:rPr lang="en-US" sz="3200" dirty="0" smtClean="0"/>
                        <a:t>14</a:t>
                      </a:r>
                    </a:p>
                  </a:txBody>
                  <a:tcPr/>
                </a:tc>
                <a:tc>
                  <a:txBody>
                    <a:bodyPr/>
                    <a:lstStyle/>
                    <a:p>
                      <a:pPr algn="ctr"/>
                      <a:r>
                        <a:rPr lang="en-US" sz="3200" dirty="0" smtClean="0"/>
                        <a:t>495</a:t>
                      </a:r>
                      <a:endParaRPr lang="ar-SA" sz="3200" dirty="0"/>
                    </a:p>
                  </a:txBody>
                  <a:tcPr/>
                </a:tc>
              </a:tr>
              <a:tr h="583142">
                <a:tc>
                  <a:txBody>
                    <a:bodyPr/>
                    <a:lstStyle/>
                    <a:p>
                      <a:pPr algn="ctr" rtl="1"/>
                      <a:r>
                        <a:rPr lang="ar-SA" sz="3200" dirty="0" smtClean="0"/>
                        <a:t>صفر</a:t>
                      </a:r>
                      <a:endParaRPr lang="ar-SA" sz="3200" dirty="0"/>
                    </a:p>
                  </a:txBody>
                  <a:tcPr/>
                </a:tc>
                <a:tc>
                  <a:txBody>
                    <a:bodyPr/>
                    <a:lstStyle/>
                    <a:p>
                      <a:pPr algn="ctr"/>
                      <a:r>
                        <a:rPr lang="en-US" sz="3200" dirty="0" smtClean="0"/>
                        <a:t>70</a:t>
                      </a:r>
                      <a:endParaRPr lang="en-US" sz="3200" dirty="0"/>
                    </a:p>
                  </a:txBody>
                  <a:tcPr/>
                </a:tc>
                <a:tc>
                  <a:txBody>
                    <a:bodyPr/>
                    <a:lstStyle/>
                    <a:p>
                      <a:pPr algn="ctr"/>
                      <a:r>
                        <a:rPr lang="en-US" sz="3200" dirty="0" smtClean="0"/>
                        <a:t>439</a:t>
                      </a:r>
                      <a:endParaRPr lang="ar-SA" sz="3200" dirty="0"/>
                    </a:p>
                  </a:txBody>
                  <a:tcPr/>
                </a:tc>
              </a:tr>
              <a:tr h="583142">
                <a:tc>
                  <a:txBody>
                    <a:bodyPr/>
                    <a:lstStyle/>
                    <a:p>
                      <a:pPr algn="ctr" rtl="1"/>
                      <a:r>
                        <a:rPr lang="ar-SA" sz="3200" dirty="0" smtClean="0"/>
                        <a:t>ربيع أول</a:t>
                      </a:r>
                      <a:endParaRPr lang="ar-SA" sz="3200" dirty="0"/>
                    </a:p>
                  </a:txBody>
                  <a:tcPr/>
                </a:tc>
                <a:tc>
                  <a:txBody>
                    <a:bodyPr/>
                    <a:lstStyle/>
                    <a:p>
                      <a:pPr algn="ctr"/>
                      <a:r>
                        <a:rPr lang="en-US" sz="3200" dirty="0" smtClean="0"/>
                        <a:t>187</a:t>
                      </a:r>
                      <a:endParaRPr lang="en-US" sz="3200" dirty="0"/>
                    </a:p>
                  </a:txBody>
                  <a:tcPr/>
                </a:tc>
                <a:tc>
                  <a:txBody>
                    <a:bodyPr/>
                    <a:lstStyle/>
                    <a:p>
                      <a:pPr algn="ctr"/>
                      <a:r>
                        <a:rPr lang="en-US" sz="3200" dirty="0" smtClean="0"/>
                        <a:t>285</a:t>
                      </a:r>
                      <a:endParaRPr lang="ar-SA" sz="3200" dirty="0"/>
                    </a:p>
                  </a:txBody>
                  <a:tcPr/>
                </a:tc>
              </a:tr>
              <a:tr h="583142">
                <a:tc>
                  <a:txBody>
                    <a:bodyPr/>
                    <a:lstStyle/>
                    <a:p>
                      <a:pPr algn="ctr" rtl="1"/>
                      <a:r>
                        <a:rPr lang="ar-SA" sz="3200" dirty="0" smtClean="0"/>
                        <a:t>ربيع ثاني</a:t>
                      </a:r>
                      <a:endParaRPr lang="ar-SA" sz="3200" dirty="0"/>
                    </a:p>
                  </a:txBody>
                  <a:tcPr/>
                </a:tc>
                <a:tc>
                  <a:txBody>
                    <a:bodyPr/>
                    <a:lstStyle/>
                    <a:p>
                      <a:pPr algn="ctr"/>
                      <a:r>
                        <a:rPr lang="en-US" sz="3200" dirty="0" smtClean="0"/>
                        <a:t>121</a:t>
                      </a:r>
                      <a:endParaRPr lang="en-US" sz="3200" dirty="0"/>
                    </a:p>
                  </a:txBody>
                  <a:tcPr/>
                </a:tc>
                <a:tc>
                  <a:txBody>
                    <a:bodyPr/>
                    <a:lstStyle/>
                    <a:p>
                      <a:pPr algn="ctr"/>
                      <a:r>
                        <a:rPr lang="en-US" sz="3200" dirty="0" smtClean="0"/>
                        <a:t>499</a:t>
                      </a:r>
                      <a:endParaRPr lang="ar-SA" sz="3200" dirty="0"/>
                    </a:p>
                  </a:txBody>
                  <a:tcPr/>
                </a:tc>
              </a:tr>
              <a:tr h="583142">
                <a:tc>
                  <a:txBody>
                    <a:bodyPr/>
                    <a:lstStyle/>
                    <a:p>
                      <a:pPr algn="ctr" rtl="1"/>
                      <a:r>
                        <a:rPr lang="ar-SA" sz="3200" dirty="0" smtClean="0"/>
                        <a:t>جمادى أولى</a:t>
                      </a:r>
                      <a:endParaRPr lang="ar-SA" sz="3200" dirty="0"/>
                    </a:p>
                  </a:txBody>
                  <a:tcPr/>
                </a:tc>
                <a:tc>
                  <a:txBody>
                    <a:bodyPr/>
                    <a:lstStyle/>
                    <a:p>
                      <a:pPr algn="ctr"/>
                      <a:r>
                        <a:rPr lang="en-US" sz="3200" dirty="0" smtClean="0"/>
                        <a:t>388</a:t>
                      </a:r>
                      <a:endParaRPr lang="en-US" sz="3200" dirty="0"/>
                    </a:p>
                  </a:txBody>
                  <a:tcPr/>
                </a:tc>
                <a:tc>
                  <a:txBody>
                    <a:bodyPr/>
                    <a:lstStyle/>
                    <a:p>
                      <a:pPr algn="ctr"/>
                      <a:r>
                        <a:rPr lang="en-US" sz="3200" dirty="0" smtClean="0"/>
                        <a:t>380</a:t>
                      </a:r>
                      <a:endParaRPr lang="ar-SA" sz="3200" dirty="0"/>
                    </a:p>
                  </a:txBody>
                  <a:tcPr/>
                </a:tc>
              </a:tr>
              <a:tr h="583142">
                <a:tc>
                  <a:txBody>
                    <a:bodyPr/>
                    <a:lstStyle/>
                    <a:p>
                      <a:pPr algn="ctr" rtl="1"/>
                      <a:r>
                        <a:rPr lang="ar-SA" sz="3200" dirty="0" smtClean="0"/>
                        <a:t>جمادى ثانية </a:t>
                      </a:r>
                      <a:endParaRPr lang="ar-SA" sz="3200" dirty="0"/>
                    </a:p>
                  </a:txBody>
                  <a:tcPr/>
                </a:tc>
                <a:tc>
                  <a:txBody>
                    <a:bodyPr/>
                    <a:lstStyle/>
                    <a:p>
                      <a:pPr algn="ctr"/>
                      <a:r>
                        <a:rPr lang="en-US" sz="3200" dirty="0" smtClean="0"/>
                        <a:t>165</a:t>
                      </a:r>
                      <a:endParaRPr lang="en-US" sz="3200" dirty="0"/>
                    </a:p>
                  </a:txBody>
                  <a:tcPr/>
                </a:tc>
                <a:tc>
                  <a:txBody>
                    <a:bodyPr/>
                    <a:lstStyle/>
                    <a:p>
                      <a:pPr algn="ctr"/>
                      <a:r>
                        <a:rPr lang="en-US" sz="3200" dirty="0" smtClean="0"/>
                        <a:t>480</a:t>
                      </a:r>
                      <a:endParaRPr lang="ar-SA" sz="3200" dirty="0"/>
                    </a:p>
                  </a:txBody>
                  <a:tcPr/>
                </a:tc>
              </a:tr>
              <a:tr h="583142">
                <a:tc>
                  <a:txBody>
                    <a:bodyPr/>
                    <a:lstStyle/>
                    <a:p>
                      <a:pPr algn="ctr" rtl="1"/>
                      <a:r>
                        <a:rPr lang="ar-SA" sz="3200" dirty="0" smtClean="0"/>
                        <a:t>رجب</a:t>
                      </a:r>
                      <a:endParaRPr lang="ar-SA" sz="3200" dirty="0"/>
                    </a:p>
                  </a:txBody>
                  <a:tcPr/>
                </a:tc>
                <a:tc>
                  <a:txBody>
                    <a:bodyPr/>
                    <a:lstStyle/>
                    <a:p>
                      <a:pPr algn="ctr"/>
                      <a:r>
                        <a:rPr lang="en-US" sz="3200" dirty="0" smtClean="0"/>
                        <a:t>165</a:t>
                      </a:r>
                      <a:endParaRPr lang="en-US" sz="3200" dirty="0"/>
                    </a:p>
                  </a:txBody>
                  <a:tcPr/>
                </a:tc>
                <a:tc>
                  <a:txBody>
                    <a:bodyPr/>
                    <a:lstStyle/>
                    <a:p>
                      <a:pPr algn="ctr"/>
                      <a:r>
                        <a:rPr lang="en-US" sz="3200" dirty="0" smtClean="0"/>
                        <a:t>285</a:t>
                      </a:r>
                      <a:endParaRPr lang="ar-SA" sz="3200" dirty="0"/>
                    </a:p>
                  </a:txBody>
                  <a:tcPr/>
                </a:tc>
              </a:tr>
              <a:tr h="583142">
                <a:tc>
                  <a:txBody>
                    <a:bodyPr/>
                    <a:lstStyle/>
                    <a:p>
                      <a:pPr algn="ctr" rtl="1"/>
                      <a:r>
                        <a:rPr lang="ar-SA" sz="3200" dirty="0" smtClean="0"/>
                        <a:t>شعبان</a:t>
                      </a:r>
                      <a:endParaRPr lang="ar-SA" sz="3200" dirty="0"/>
                    </a:p>
                  </a:txBody>
                  <a:tcPr/>
                </a:tc>
                <a:tc>
                  <a:txBody>
                    <a:bodyPr/>
                    <a:lstStyle/>
                    <a:p>
                      <a:pPr algn="ctr"/>
                      <a:r>
                        <a:rPr lang="en-US" sz="3200" dirty="0" smtClean="0"/>
                        <a:t>249</a:t>
                      </a:r>
                      <a:endParaRPr lang="en-US" sz="3200" dirty="0"/>
                    </a:p>
                  </a:txBody>
                  <a:tcPr/>
                </a:tc>
                <a:tc>
                  <a:txBody>
                    <a:bodyPr/>
                    <a:lstStyle/>
                    <a:p>
                      <a:pPr algn="ctr"/>
                      <a:r>
                        <a:rPr lang="en-US" sz="3200" dirty="0" smtClean="0"/>
                        <a:t>428</a:t>
                      </a:r>
                      <a:endParaRPr lang="ar-SA" sz="3200" dirty="0"/>
                    </a:p>
                  </a:txBody>
                  <a:tcPr/>
                </a:tc>
              </a:tr>
              <a:tr h="583142">
                <a:tc>
                  <a:txBody>
                    <a:bodyPr/>
                    <a:lstStyle/>
                    <a:p>
                      <a:pPr algn="ctr" rtl="1"/>
                      <a:r>
                        <a:rPr lang="ar-SA" sz="3200" dirty="0" smtClean="0"/>
                        <a:t>رمضان</a:t>
                      </a:r>
                      <a:endParaRPr lang="ar-SA" sz="3200" dirty="0"/>
                    </a:p>
                  </a:txBody>
                  <a:tcPr/>
                </a:tc>
                <a:tc>
                  <a:txBody>
                    <a:bodyPr/>
                    <a:lstStyle/>
                    <a:p>
                      <a:pPr algn="ctr"/>
                      <a:r>
                        <a:rPr lang="en-US" sz="3200" dirty="0" smtClean="0"/>
                        <a:t>150</a:t>
                      </a:r>
                      <a:endParaRPr lang="en-US" sz="3200" dirty="0"/>
                    </a:p>
                  </a:txBody>
                  <a:tcPr/>
                </a:tc>
                <a:tc>
                  <a:txBody>
                    <a:bodyPr/>
                    <a:lstStyle/>
                    <a:p>
                      <a:pPr algn="ctr"/>
                      <a:r>
                        <a:rPr lang="en-US" sz="3200" dirty="0" smtClean="0"/>
                        <a:t>242</a:t>
                      </a:r>
                      <a:endParaRPr lang="ar-SA" sz="3200" dirty="0"/>
                    </a:p>
                  </a:txBody>
                  <a:tcPr/>
                </a:tc>
              </a:tr>
              <a:tr h="583142">
                <a:tc>
                  <a:txBody>
                    <a:bodyPr/>
                    <a:lstStyle/>
                    <a:p>
                      <a:pPr algn="ctr" rtl="1"/>
                      <a:r>
                        <a:rPr lang="ar-SA" sz="3200" dirty="0" smtClean="0"/>
                        <a:t>شوال</a:t>
                      </a:r>
                      <a:endParaRPr lang="ar-SA" sz="3200" dirty="0"/>
                    </a:p>
                  </a:txBody>
                  <a:tcPr/>
                </a:tc>
                <a:tc>
                  <a:txBody>
                    <a:bodyPr/>
                    <a:lstStyle/>
                    <a:p>
                      <a:pPr algn="ctr"/>
                      <a:r>
                        <a:rPr lang="en-US" sz="3200" dirty="0" smtClean="0"/>
                        <a:t>177</a:t>
                      </a:r>
                      <a:endParaRPr lang="en-US" sz="3200" dirty="0"/>
                    </a:p>
                  </a:txBody>
                  <a:tcPr/>
                </a:tc>
                <a:tc>
                  <a:txBody>
                    <a:bodyPr/>
                    <a:lstStyle/>
                    <a:p>
                      <a:pPr algn="ctr"/>
                      <a:r>
                        <a:rPr lang="en-US" sz="3200" dirty="0" smtClean="0"/>
                        <a:t>121</a:t>
                      </a:r>
                      <a:endParaRPr lang="ar-SA" sz="3200" dirty="0"/>
                    </a:p>
                  </a:txBody>
                  <a:tcPr/>
                </a:tc>
              </a:tr>
              <a:tr h="583142">
                <a:tc>
                  <a:txBody>
                    <a:bodyPr/>
                    <a:lstStyle/>
                    <a:p>
                      <a:pPr algn="ctr" rtl="1"/>
                      <a:r>
                        <a:rPr lang="ar-SA" sz="3200" dirty="0" smtClean="0"/>
                        <a:t>ذو القعدة</a:t>
                      </a:r>
                      <a:endParaRPr lang="ar-SA" sz="3200" dirty="0"/>
                    </a:p>
                  </a:txBody>
                  <a:tcPr/>
                </a:tc>
                <a:tc>
                  <a:txBody>
                    <a:bodyPr/>
                    <a:lstStyle/>
                    <a:p>
                      <a:pPr algn="ctr"/>
                      <a:r>
                        <a:rPr lang="en-US" sz="3200" dirty="0" smtClean="0"/>
                        <a:t>350</a:t>
                      </a:r>
                      <a:endParaRPr lang="en-US" sz="3200" dirty="0"/>
                    </a:p>
                  </a:txBody>
                  <a:tcPr/>
                </a:tc>
                <a:tc>
                  <a:txBody>
                    <a:bodyPr/>
                    <a:lstStyle/>
                    <a:p>
                      <a:pPr algn="ctr"/>
                      <a:r>
                        <a:rPr lang="en-US" sz="3200" dirty="0" smtClean="0"/>
                        <a:t>825</a:t>
                      </a:r>
                      <a:endParaRPr lang="ar-SA" sz="3200" dirty="0"/>
                    </a:p>
                  </a:txBody>
                  <a:tcPr/>
                </a:tc>
              </a:tr>
              <a:tr h="583142">
                <a:tc>
                  <a:txBody>
                    <a:bodyPr/>
                    <a:lstStyle/>
                    <a:p>
                      <a:pPr algn="ctr" rtl="1"/>
                      <a:r>
                        <a:rPr lang="ar-SA" sz="3200" dirty="0" smtClean="0"/>
                        <a:t>ذو الحجة</a:t>
                      </a:r>
                      <a:endParaRPr lang="ar-SA" sz="3200" dirty="0"/>
                    </a:p>
                  </a:txBody>
                  <a:tcPr/>
                </a:tc>
                <a:tc>
                  <a:txBody>
                    <a:bodyPr/>
                    <a:lstStyle/>
                    <a:p>
                      <a:pPr algn="ctr"/>
                      <a:r>
                        <a:rPr lang="en-US" sz="3200" dirty="0" smtClean="0"/>
                        <a:t>287</a:t>
                      </a:r>
                      <a:endParaRPr lang="en-US" sz="3200" dirty="0"/>
                    </a:p>
                  </a:txBody>
                  <a:tcPr/>
                </a:tc>
                <a:tc>
                  <a:txBody>
                    <a:bodyPr/>
                    <a:lstStyle/>
                    <a:p>
                      <a:pPr algn="ctr"/>
                      <a:r>
                        <a:rPr lang="en-US" sz="3200" dirty="0" smtClean="0"/>
                        <a:t>495</a:t>
                      </a:r>
                      <a:endParaRPr lang="ar-SA" sz="3200" dirty="0"/>
                    </a:p>
                  </a:txBody>
                  <a:tcPr/>
                </a:tc>
              </a:tr>
              <a:tr h="583142">
                <a:tc>
                  <a:txBody>
                    <a:bodyPr/>
                    <a:lstStyle/>
                    <a:p>
                      <a:pPr algn="ctr" rtl="1"/>
                      <a:r>
                        <a:rPr lang="ar-SA" sz="3200" dirty="0" smtClean="0"/>
                        <a:t>المجموع</a:t>
                      </a:r>
                      <a:endParaRPr lang="ar-SA" sz="3200" dirty="0"/>
                    </a:p>
                  </a:txBody>
                  <a:tcPr/>
                </a:tc>
                <a:tc>
                  <a:txBody>
                    <a:bodyPr/>
                    <a:lstStyle/>
                    <a:p>
                      <a:pPr algn="ctr"/>
                      <a:r>
                        <a:rPr lang="en-US" sz="4000" b="1" dirty="0" smtClean="0"/>
                        <a:t>2323</a:t>
                      </a:r>
                      <a:endParaRPr lang="en-US" sz="4000" b="1" dirty="0"/>
                    </a:p>
                  </a:txBody>
                  <a:tcPr/>
                </a:tc>
                <a:tc>
                  <a:txBody>
                    <a:bodyPr/>
                    <a:lstStyle/>
                    <a:p>
                      <a:pPr algn="ctr"/>
                      <a:r>
                        <a:rPr lang="ar-SA" sz="4000" b="1" dirty="0" smtClean="0"/>
                        <a:t>74</a:t>
                      </a:r>
                      <a:r>
                        <a:rPr lang="en-US" sz="4400" b="1" dirty="0" smtClean="0"/>
                        <a:t>49</a:t>
                      </a:r>
                      <a:endParaRPr lang="ar-SA" sz="4400" b="1" dirty="0"/>
                    </a:p>
                  </a:txBody>
                  <a:tcPr/>
                </a:tc>
              </a:tr>
            </a:tbl>
          </a:graphicData>
        </a:graphic>
      </p:graphicFrame>
      <p:graphicFrame>
        <p:nvGraphicFramePr>
          <p:cNvPr id="5" name="جدول 4"/>
          <p:cNvGraphicFramePr>
            <a:graphicFrameLocks noGrp="1"/>
          </p:cNvGraphicFramePr>
          <p:nvPr>
            <p:extLst>
              <p:ext uri="{D42A27DB-BD31-4B8C-83A1-F6EECF244321}">
                <p14:modId xmlns:p14="http://schemas.microsoft.com/office/powerpoint/2010/main" val="2178458160"/>
              </p:ext>
            </p:extLst>
          </p:nvPr>
        </p:nvGraphicFramePr>
        <p:xfrm>
          <a:off x="6129338" y="10115550"/>
          <a:ext cx="5572125" cy="640034"/>
        </p:xfrm>
        <a:graphic>
          <a:graphicData uri="http://schemas.openxmlformats.org/drawingml/2006/table">
            <a:tbl>
              <a:tblPr rtl="1"/>
              <a:tblGrid>
                <a:gridCol w="5572125"/>
              </a:tblGrid>
              <a:tr h="639763">
                <a:tc>
                  <a:txBody>
                    <a:bodyPr/>
                    <a:lstStyle/>
                    <a:p>
                      <a:pPr rtl="1"/>
                      <a:r>
                        <a:rPr lang="ar-SA" sz="3600" b="1" dirty="0" smtClean="0"/>
                        <a:t>المجموع</a:t>
                      </a:r>
                      <a:r>
                        <a:rPr lang="ar-SA" sz="3600" b="1" baseline="0" dirty="0" smtClean="0"/>
                        <a:t> الكلي  7297</a:t>
                      </a:r>
                      <a:endParaRPr lang="ar-SA" sz="3600" b="1" dirty="0"/>
                    </a:p>
                  </a:txBody>
                  <a:tcPr marL="91439" marR="91439" marT="45697" marB="4569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4294967295"/>
          </p:nvPr>
        </p:nvSpPr>
        <p:spPr>
          <a:xfrm>
            <a:off x="647700" y="828675"/>
            <a:ext cx="12961938" cy="6858001"/>
          </a:xfrm>
        </p:spPr>
        <p:txBody>
          <a:bodyPr/>
          <a:lstStyle/>
          <a:p>
            <a:pPr marL="0" indent="0">
              <a:buNone/>
            </a:pPr>
            <a:r>
              <a:rPr lang="ar-SA" sz="5400" b="1" dirty="0" smtClean="0"/>
              <a:t>كذلك، يقوم </a:t>
            </a:r>
            <a:r>
              <a:rPr lang="ar-SA" sz="5400" b="1" dirty="0"/>
              <a:t>المركز بالفحص الطبي للفئات التالية :</a:t>
            </a:r>
          </a:p>
          <a:p>
            <a:pPr marL="0" indent="0">
              <a:buNone/>
            </a:pPr>
            <a:endParaRPr lang="ar-SA" sz="4800" dirty="0" smtClean="0">
              <a:cs typeface="+mj-cs"/>
            </a:endParaRPr>
          </a:p>
          <a:p>
            <a:r>
              <a:rPr lang="ar-SA" sz="4800" dirty="0" smtClean="0">
                <a:cs typeface="+mj-cs"/>
              </a:rPr>
              <a:t>المتقدمين السعوديين والمقيمين من الجنسين للوظائف الحكومية. </a:t>
            </a:r>
          </a:p>
          <a:p>
            <a:r>
              <a:rPr lang="ar-SA" sz="4800" dirty="0" smtClean="0">
                <a:cs typeface="+mj-cs"/>
              </a:rPr>
              <a:t>المتقدمين السعوديين للجمعيات الخيرية للوظيفة او الدراسة.</a:t>
            </a:r>
          </a:p>
          <a:p>
            <a:r>
              <a:rPr lang="ar-SA" sz="4800" dirty="0" smtClean="0">
                <a:cs typeface="+mj-cs"/>
              </a:rPr>
              <a:t>المتقدمين السعوديين لطلب التبني.</a:t>
            </a:r>
          </a:p>
          <a:p>
            <a:r>
              <a:rPr lang="ar-SA" sz="4800" dirty="0" smtClean="0">
                <a:cs typeface="+mj-cs"/>
              </a:rPr>
              <a:t>المواطنين المتقدمين لفحص الامراض الوراثية للشؤون الاجتماعية . </a:t>
            </a:r>
          </a:p>
          <a:p>
            <a:r>
              <a:rPr lang="ar-SA" sz="4800" dirty="0" smtClean="0">
                <a:cs typeface="+mj-cs"/>
              </a:rPr>
              <a:t>التجنس.</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عنوان 1"/>
          <p:cNvSpPr>
            <a:spLocks noGrp="1"/>
          </p:cNvSpPr>
          <p:nvPr>
            <p:ph type="title"/>
          </p:nvPr>
        </p:nvSpPr>
        <p:spPr/>
        <p:txBody>
          <a:bodyPr/>
          <a:lstStyle/>
          <a:p>
            <a:r>
              <a:rPr lang="ar-SA" smtClean="0"/>
              <a:t>احصائية فحص السموم</a:t>
            </a: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853392101"/>
              </p:ext>
            </p:extLst>
          </p:nvPr>
        </p:nvGraphicFramePr>
        <p:xfrm>
          <a:off x="1914524" y="2185988"/>
          <a:ext cx="9858376" cy="8127998"/>
        </p:xfrm>
        <a:graphic>
          <a:graphicData uri="http://schemas.openxmlformats.org/drawingml/2006/table">
            <a:tbl>
              <a:tblPr rtl="1" firstRow="1" bandRow="1">
                <a:tableStyleId>{5C22544A-7EE6-4342-B048-85BDC9FD1C3A}</a:tableStyleId>
              </a:tblPr>
              <a:tblGrid>
                <a:gridCol w="4929188"/>
                <a:gridCol w="4929188"/>
              </a:tblGrid>
              <a:tr h="576562">
                <a:tc>
                  <a:txBody>
                    <a:bodyPr/>
                    <a:lstStyle/>
                    <a:p>
                      <a:pPr algn="ctr" rtl="1"/>
                      <a:r>
                        <a:rPr lang="ar-SA" sz="2800" b="1" dirty="0" smtClean="0"/>
                        <a:t>الشهر</a:t>
                      </a:r>
                      <a:endParaRPr lang="ar-SA" sz="2800" b="1" dirty="0"/>
                    </a:p>
                  </a:txBody>
                  <a:tcPr marL="91439" marR="91439" marT="45716" marB="45716"/>
                </a:tc>
                <a:tc>
                  <a:txBody>
                    <a:bodyPr/>
                    <a:lstStyle/>
                    <a:p>
                      <a:pPr algn="ctr" rtl="1"/>
                      <a:r>
                        <a:rPr lang="ar-SA" sz="2800" b="1" dirty="0" smtClean="0"/>
                        <a:t>العدد</a:t>
                      </a:r>
                      <a:endParaRPr lang="ar-SA" sz="2800" b="1" dirty="0"/>
                    </a:p>
                  </a:txBody>
                  <a:tcPr marL="91439" marR="91439" marT="45716" marB="45716"/>
                </a:tc>
              </a:tr>
              <a:tr h="576562">
                <a:tc>
                  <a:txBody>
                    <a:bodyPr/>
                    <a:lstStyle/>
                    <a:p>
                      <a:pPr algn="ctr" rtl="1"/>
                      <a:r>
                        <a:rPr lang="ar-SA" sz="2800" dirty="0" smtClean="0"/>
                        <a:t>محرم</a:t>
                      </a:r>
                      <a:endParaRPr lang="ar-SA" sz="2800" dirty="0"/>
                    </a:p>
                  </a:txBody>
                  <a:tcPr marL="91439" marR="91439" marT="45716" marB="45716"/>
                </a:tc>
                <a:tc>
                  <a:txBody>
                    <a:bodyPr/>
                    <a:lstStyle/>
                    <a:p>
                      <a:pPr algn="ctr" rtl="1"/>
                      <a:r>
                        <a:rPr lang="ar-SA" sz="2800" dirty="0" smtClean="0"/>
                        <a:t>26</a:t>
                      </a:r>
                      <a:endParaRPr lang="ar-SA" sz="2800" dirty="0"/>
                    </a:p>
                  </a:txBody>
                  <a:tcPr marL="91439" marR="91439" marT="45716" marB="45716"/>
                </a:tc>
              </a:tr>
              <a:tr h="632692">
                <a:tc>
                  <a:txBody>
                    <a:bodyPr/>
                    <a:lstStyle/>
                    <a:p>
                      <a:pPr algn="ctr" rtl="1"/>
                      <a:r>
                        <a:rPr lang="ar-SA" sz="2800" dirty="0" smtClean="0"/>
                        <a:t>صفر</a:t>
                      </a:r>
                      <a:endParaRPr lang="ar-SA" sz="2800" dirty="0"/>
                    </a:p>
                  </a:txBody>
                  <a:tcPr marL="91439" marR="91439" marT="45716" marB="45716"/>
                </a:tc>
                <a:tc>
                  <a:txBody>
                    <a:bodyPr/>
                    <a:lstStyle/>
                    <a:p>
                      <a:pPr algn="ctr" rtl="1"/>
                      <a:r>
                        <a:rPr lang="ar-SA" sz="2800" dirty="0" smtClean="0"/>
                        <a:t>11</a:t>
                      </a:r>
                      <a:endParaRPr lang="ar-SA" sz="2800" dirty="0"/>
                    </a:p>
                  </a:txBody>
                  <a:tcPr marL="91439" marR="91439" marT="45716" marB="45716"/>
                </a:tc>
              </a:tr>
              <a:tr h="576562">
                <a:tc>
                  <a:txBody>
                    <a:bodyPr/>
                    <a:lstStyle/>
                    <a:p>
                      <a:pPr algn="ctr" rtl="1"/>
                      <a:r>
                        <a:rPr lang="ar-SA" sz="2800" dirty="0" smtClean="0"/>
                        <a:t>ربيع </a:t>
                      </a:r>
                      <a:r>
                        <a:rPr lang="ar-SA" sz="2800" dirty="0" err="1" smtClean="0"/>
                        <a:t>اول</a:t>
                      </a:r>
                      <a:endParaRPr lang="ar-SA" sz="2800" dirty="0"/>
                    </a:p>
                  </a:txBody>
                  <a:tcPr marL="91439" marR="91439" marT="45716" marB="45716"/>
                </a:tc>
                <a:tc>
                  <a:txBody>
                    <a:bodyPr/>
                    <a:lstStyle/>
                    <a:p>
                      <a:pPr algn="ctr" rtl="1"/>
                      <a:r>
                        <a:rPr lang="ar-SA" sz="2800" dirty="0" smtClean="0"/>
                        <a:t>24</a:t>
                      </a:r>
                      <a:endParaRPr lang="ar-SA" sz="2800" dirty="0"/>
                    </a:p>
                  </a:txBody>
                  <a:tcPr marL="91439" marR="91439" marT="45716" marB="45716"/>
                </a:tc>
              </a:tr>
              <a:tr h="576562">
                <a:tc>
                  <a:txBody>
                    <a:bodyPr/>
                    <a:lstStyle/>
                    <a:p>
                      <a:pPr algn="ctr" rtl="1"/>
                      <a:r>
                        <a:rPr lang="ar-SA" sz="2800" dirty="0" smtClean="0"/>
                        <a:t>ربيع ثاني</a:t>
                      </a:r>
                      <a:endParaRPr lang="ar-SA" sz="2800" dirty="0"/>
                    </a:p>
                  </a:txBody>
                  <a:tcPr marL="91439" marR="91439" marT="45716" marB="45716"/>
                </a:tc>
                <a:tc>
                  <a:txBody>
                    <a:bodyPr/>
                    <a:lstStyle/>
                    <a:p>
                      <a:pPr algn="ctr" rtl="1"/>
                      <a:r>
                        <a:rPr lang="ar-SA" sz="2800" dirty="0" smtClean="0"/>
                        <a:t>13</a:t>
                      </a:r>
                      <a:endParaRPr lang="ar-SA" sz="2800" dirty="0"/>
                    </a:p>
                  </a:txBody>
                  <a:tcPr marL="91439" marR="91439" marT="45716" marB="45716"/>
                </a:tc>
              </a:tr>
              <a:tr h="576562">
                <a:tc>
                  <a:txBody>
                    <a:bodyPr/>
                    <a:lstStyle/>
                    <a:p>
                      <a:pPr algn="ctr" rtl="1"/>
                      <a:r>
                        <a:rPr lang="ar-SA" sz="2800" dirty="0" smtClean="0"/>
                        <a:t>جمادى </a:t>
                      </a:r>
                      <a:r>
                        <a:rPr lang="ar-SA" sz="2800" dirty="0" err="1" smtClean="0"/>
                        <a:t>اولى</a:t>
                      </a:r>
                      <a:endParaRPr lang="ar-SA" sz="2800" dirty="0"/>
                    </a:p>
                  </a:txBody>
                  <a:tcPr marL="91439" marR="91439" marT="45716" marB="45716"/>
                </a:tc>
                <a:tc>
                  <a:txBody>
                    <a:bodyPr/>
                    <a:lstStyle/>
                    <a:p>
                      <a:pPr algn="ctr" rtl="1"/>
                      <a:r>
                        <a:rPr lang="ar-SA" sz="2800" dirty="0" smtClean="0"/>
                        <a:t>72</a:t>
                      </a:r>
                      <a:endParaRPr lang="ar-SA" sz="2800" dirty="0"/>
                    </a:p>
                  </a:txBody>
                  <a:tcPr marL="91439" marR="91439" marT="45716" marB="45716"/>
                </a:tc>
              </a:tr>
              <a:tr h="576562">
                <a:tc>
                  <a:txBody>
                    <a:bodyPr/>
                    <a:lstStyle/>
                    <a:p>
                      <a:pPr algn="ctr" rtl="1"/>
                      <a:r>
                        <a:rPr lang="ar-SA" sz="2800" dirty="0" smtClean="0"/>
                        <a:t>جمادى ثاني</a:t>
                      </a:r>
                      <a:endParaRPr lang="ar-SA" sz="2800" dirty="0"/>
                    </a:p>
                  </a:txBody>
                  <a:tcPr marL="91439" marR="91439" marT="45716" marB="45716"/>
                </a:tc>
                <a:tc>
                  <a:txBody>
                    <a:bodyPr/>
                    <a:lstStyle/>
                    <a:p>
                      <a:pPr algn="ctr" rtl="1"/>
                      <a:r>
                        <a:rPr lang="ar-SA" sz="2800" dirty="0" smtClean="0"/>
                        <a:t>248</a:t>
                      </a:r>
                      <a:endParaRPr lang="ar-SA" sz="2800" dirty="0"/>
                    </a:p>
                  </a:txBody>
                  <a:tcPr marL="91439" marR="91439" marT="45716" marB="45716"/>
                </a:tc>
              </a:tr>
              <a:tr h="576562">
                <a:tc>
                  <a:txBody>
                    <a:bodyPr/>
                    <a:lstStyle/>
                    <a:p>
                      <a:pPr algn="ctr" rtl="1"/>
                      <a:r>
                        <a:rPr lang="ar-SA" sz="2800" dirty="0" smtClean="0"/>
                        <a:t>رجب</a:t>
                      </a:r>
                      <a:endParaRPr lang="ar-SA" sz="2800" dirty="0"/>
                    </a:p>
                  </a:txBody>
                  <a:tcPr marL="91439" marR="91439" marT="45716" marB="45716"/>
                </a:tc>
                <a:tc>
                  <a:txBody>
                    <a:bodyPr/>
                    <a:lstStyle/>
                    <a:p>
                      <a:pPr algn="ctr" rtl="1"/>
                      <a:r>
                        <a:rPr lang="ar-SA" sz="2800" dirty="0" smtClean="0"/>
                        <a:t>55</a:t>
                      </a:r>
                      <a:endParaRPr lang="ar-SA" sz="2800" dirty="0"/>
                    </a:p>
                  </a:txBody>
                  <a:tcPr marL="91439" marR="91439" marT="45716" marB="45716"/>
                </a:tc>
              </a:tr>
              <a:tr h="576562">
                <a:tc>
                  <a:txBody>
                    <a:bodyPr/>
                    <a:lstStyle/>
                    <a:p>
                      <a:pPr algn="ctr" rtl="1"/>
                      <a:r>
                        <a:rPr lang="ar-SA" sz="2800" dirty="0" smtClean="0"/>
                        <a:t>شعبان</a:t>
                      </a:r>
                      <a:endParaRPr lang="ar-SA" sz="2800" dirty="0"/>
                    </a:p>
                  </a:txBody>
                  <a:tcPr marL="91439" marR="91439" marT="45716" marB="45716"/>
                </a:tc>
                <a:tc>
                  <a:txBody>
                    <a:bodyPr/>
                    <a:lstStyle/>
                    <a:p>
                      <a:pPr algn="ctr" rtl="1"/>
                      <a:r>
                        <a:rPr lang="ar-SA" sz="2800" dirty="0" smtClean="0"/>
                        <a:t>34</a:t>
                      </a:r>
                      <a:endParaRPr lang="ar-SA" sz="2800" dirty="0"/>
                    </a:p>
                  </a:txBody>
                  <a:tcPr marL="91439" marR="91439" marT="45716" marB="45716"/>
                </a:tc>
              </a:tr>
              <a:tr h="576562">
                <a:tc>
                  <a:txBody>
                    <a:bodyPr/>
                    <a:lstStyle/>
                    <a:p>
                      <a:pPr algn="ctr" rtl="1"/>
                      <a:r>
                        <a:rPr lang="ar-SA" sz="2800" dirty="0" smtClean="0"/>
                        <a:t>رمضان</a:t>
                      </a:r>
                      <a:endParaRPr lang="ar-SA" sz="2800" dirty="0"/>
                    </a:p>
                  </a:txBody>
                  <a:tcPr marL="91439" marR="91439" marT="45716" marB="45716"/>
                </a:tc>
                <a:tc>
                  <a:txBody>
                    <a:bodyPr/>
                    <a:lstStyle/>
                    <a:p>
                      <a:pPr algn="ctr" rtl="1"/>
                      <a:r>
                        <a:rPr lang="ar-SA" sz="2800" dirty="0" smtClean="0"/>
                        <a:t>30</a:t>
                      </a:r>
                      <a:endParaRPr lang="ar-SA" sz="2800" dirty="0"/>
                    </a:p>
                  </a:txBody>
                  <a:tcPr marL="91439" marR="91439" marT="45716" marB="45716"/>
                </a:tc>
              </a:tr>
              <a:tr h="576562">
                <a:tc>
                  <a:txBody>
                    <a:bodyPr/>
                    <a:lstStyle/>
                    <a:p>
                      <a:pPr algn="ctr" rtl="1"/>
                      <a:r>
                        <a:rPr lang="ar-SA" sz="2800" dirty="0" smtClean="0"/>
                        <a:t>شوال</a:t>
                      </a:r>
                      <a:endParaRPr lang="ar-SA" sz="2800" dirty="0"/>
                    </a:p>
                  </a:txBody>
                  <a:tcPr marL="91439" marR="91439" marT="45716" marB="45716"/>
                </a:tc>
                <a:tc>
                  <a:txBody>
                    <a:bodyPr/>
                    <a:lstStyle/>
                    <a:p>
                      <a:pPr algn="ctr" rtl="1"/>
                      <a:r>
                        <a:rPr lang="ar-SA" sz="2800" dirty="0" smtClean="0"/>
                        <a:t>15</a:t>
                      </a:r>
                      <a:endParaRPr lang="ar-SA" sz="2800" dirty="0"/>
                    </a:p>
                  </a:txBody>
                  <a:tcPr marL="91439" marR="91439" marT="45716" marB="45716"/>
                </a:tc>
              </a:tr>
              <a:tr h="576562">
                <a:tc>
                  <a:txBody>
                    <a:bodyPr/>
                    <a:lstStyle/>
                    <a:p>
                      <a:pPr algn="ctr" rtl="1"/>
                      <a:r>
                        <a:rPr lang="ar-SA" sz="2800" dirty="0" smtClean="0"/>
                        <a:t>ذو القعدة</a:t>
                      </a:r>
                      <a:endParaRPr lang="ar-SA" sz="2800" dirty="0"/>
                    </a:p>
                  </a:txBody>
                  <a:tcPr marL="91439" marR="91439" marT="45716" marB="45716"/>
                </a:tc>
                <a:tc>
                  <a:txBody>
                    <a:bodyPr/>
                    <a:lstStyle/>
                    <a:p>
                      <a:pPr algn="ctr" rtl="1"/>
                      <a:r>
                        <a:rPr lang="ar-SA" sz="2800" dirty="0" smtClean="0"/>
                        <a:t>60</a:t>
                      </a:r>
                      <a:endParaRPr lang="ar-SA" sz="2800" dirty="0"/>
                    </a:p>
                  </a:txBody>
                  <a:tcPr marL="91439" marR="91439" marT="45716" marB="45716"/>
                </a:tc>
              </a:tr>
              <a:tr h="576562">
                <a:tc>
                  <a:txBody>
                    <a:bodyPr/>
                    <a:lstStyle/>
                    <a:p>
                      <a:pPr algn="ctr" rtl="1"/>
                      <a:r>
                        <a:rPr lang="ar-SA" sz="2800" dirty="0" smtClean="0"/>
                        <a:t>ذو الحجة</a:t>
                      </a:r>
                      <a:endParaRPr lang="ar-SA" sz="2800" dirty="0"/>
                    </a:p>
                  </a:txBody>
                  <a:tcPr marL="91439" marR="91439" marT="45716" marB="45716"/>
                </a:tc>
                <a:tc>
                  <a:txBody>
                    <a:bodyPr/>
                    <a:lstStyle/>
                    <a:p>
                      <a:pPr algn="ctr" rtl="1"/>
                      <a:r>
                        <a:rPr lang="ar-SA" sz="2800" dirty="0" smtClean="0"/>
                        <a:t>9</a:t>
                      </a:r>
                      <a:endParaRPr lang="ar-SA" sz="2800" dirty="0"/>
                    </a:p>
                  </a:txBody>
                  <a:tcPr marL="91439" marR="91439" marT="45716" marB="45716"/>
                </a:tc>
              </a:tr>
              <a:tr h="576562">
                <a:tc>
                  <a:txBody>
                    <a:bodyPr/>
                    <a:lstStyle/>
                    <a:p>
                      <a:pPr algn="ctr" rtl="1"/>
                      <a:r>
                        <a:rPr lang="ar-SA" sz="2800" b="1" dirty="0" smtClean="0"/>
                        <a:t>المجموع</a:t>
                      </a:r>
                      <a:endParaRPr lang="ar-SA" sz="2800" b="1" dirty="0"/>
                    </a:p>
                  </a:txBody>
                  <a:tcPr marL="91439" marR="91439" marT="45716" marB="45716"/>
                </a:tc>
                <a:tc>
                  <a:txBody>
                    <a:bodyPr/>
                    <a:lstStyle/>
                    <a:p>
                      <a:pPr algn="ctr" rtl="1"/>
                      <a:r>
                        <a:rPr lang="ar-SA" sz="2800" b="1" dirty="0" smtClean="0"/>
                        <a:t>597</a:t>
                      </a:r>
                      <a:endParaRPr lang="ar-SA" sz="2800" b="1" dirty="0"/>
                    </a:p>
                  </a:txBody>
                  <a:tcPr marL="91439" marR="91439" marT="45716" marB="45716"/>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عنوان 1"/>
          <p:cNvSpPr>
            <a:spLocks noGrp="1"/>
          </p:cNvSpPr>
          <p:nvPr>
            <p:ph type="title"/>
          </p:nvPr>
        </p:nvSpPr>
        <p:spPr/>
        <p:txBody>
          <a:bodyPr/>
          <a:lstStyle/>
          <a:p>
            <a:r>
              <a:rPr lang="ar-SA" smtClean="0"/>
              <a:t>إحصائية النظام بأجر </a:t>
            </a: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338188666"/>
              </p:ext>
            </p:extLst>
          </p:nvPr>
        </p:nvGraphicFramePr>
        <p:xfrm>
          <a:off x="720725" y="2520950"/>
          <a:ext cx="12960350" cy="822890"/>
        </p:xfrm>
        <a:graphic>
          <a:graphicData uri="http://schemas.openxmlformats.org/drawingml/2006/table">
            <a:tbl>
              <a:tblPr rtl="1" firstRow="1" bandRow="1">
                <a:tableStyleId>{5C22544A-7EE6-4342-B048-85BDC9FD1C3A}</a:tableStyleId>
              </a:tblPr>
              <a:tblGrid>
                <a:gridCol w="12960350"/>
              </a:tblGrid>
              <a:tr h="822325">
                <a:tc>
                  <a:txBody>
                    <a:bodyPr/>
                    <a:lstStyle/>
                    <a:p>
                      <a:pPr algn="ctr" rtl="1"/>
                      <a:r>
                        <a:rPr lang="ar-SA" sz="4800" dirty="0" smtClean="0"/>
                        <a:t>المجموع الكلي لعام</a:t>
                      </a:r>
                      <a:r>
                        <a:rPr lang="ar-SA" sz="4800" baseline="0" dirty="0" smtClean="0"/>
                        <a:t> 2017</a:t>
                      </a:r>
                      <a:r>
                        <a:rPr lang="ar-SA" sz="4800" dirty="0" smtClean="0"/>
                        <a:t>: </a:t>
                      </a:r>
                      <a:r>
                        <a:rPr lang="en-US" sz="4800" dirty="0" smtClean="0"/>
                        <a:t>723,296.85</a:t>
                      </a:r>
                      <a:r>
                        <a:rPr lang="ar-SA" sz="4800" dirty="0" smtClean="0"/>
                        <a:t> </a:t>
                      </a:r>
                      <a:endParaRPr lang="ar-SA" sz="4800" dirty="0"/>
                    </a:p>
                  </a:txBody>
                  <a:tcPr marT="45685" marB="45685"/>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ar-SA" b="1" smtClean="0"/>
              <a:t>الانجازات</a:t>
            </a:r>
          </a:p>
        </p:txBody>
      </p:sp>
      <p:sp>
        <p:nvSpPr>
          <p:cNvPr id="47107" name="Content Placeholder 2"/>
          <p:cNvSpPr>
            <a:spLocks noGrp="1"/>
          </p:cNvSpPr>
          <p:nvPr>
            <p:ph idx="1"/>
          </p:nvPr>
        </p:nvSpPr>
        <p:spPr>
          <a:xfrm>
            <a:off x="800100" y="1819275"/>
            <a:ext cx="12960350" cy="7756525"/>
          </a:xfrm>
        </p:spPr>
        <p:txBody>
          <a:bodyPr/>
          <a:lstStyle/>
          <a:p>
            <a:r>
              <a:rPr lang="ar-SA" sz="4400" dirty="0" smtClean="0"/>
              <a:t>إدخال برنامج اوتار الخاص بفحص السموم.</a:t>
            </a:r>
          </a:p>
          <a:p>
            <a:r>
              <a:rPr lang="ar-SA" sz="4400" dirty="0" smtClean="0"/>
              <a:t>انشاء عيادة خاصة لفحص السموم.</a:t>
            </a:r>
          </a:p>
          <a:p>
            <a:r>
              <a:rPr lang="ar-SA" sz="4400" dirty="0" smtClean="0"/>
              <a:t>انشاء عيادة خاصه لفحص النظر لرخص القيادة و للوظائف الخاصة والحكومية.</a:t>
            </a:r>
          </a:p>
          <a:p>
            <a:r>
              <a:rPr lang="ar-SA" sz="4400" dirty="0" smtClean="0"/>
              <a:t>انشاء عيادة خاصة بالتطعيمات.</a:t>
            </a:r>
          </a:p>
          <a:p>
            <a:r>
              <a:rPr lang="ar-SA" sz="4400" dirty="0" smtClean="0"/>
              <a:t>توسيع مساحة الفحص الشامل، الاستقبال وكذلك مختبر الرجال.</a:t>
            </a:r>
          </a:p>
          <a:p>
            <a:r>
              <a:rPr lang="ar-SA" sz="4400" dirty="0" smtClean="0"/>
              <a:t>من الناحية الامنية تركيب كاميرات مراقبة.</a:t>
            </a:r>
          </a:p>
          <a:p>
            <a:r>
              <a:rPr lang="ar-SA" sz="4400" dirty="0" smtClean="0"/>
              <a:t>انشاء مستودع بالمركز.</a:t>
            </a:r>
          </a:p>
          <a:p>
            <a:r>
              <a:rPr lang="ar-SA" sz="4400" dirty="0" smtClean="0"/>
              <a:t>التقليل من استلام النتائج ورقياً والاكتفاء بالنتائج الكترونياً لبرنامج </a:t>
            </a:r>
            <a:r>
              <a:rPr lang="ar-SA" sz="4400" b="1" dirty="0" smtClean="0"/>
              <a:t>افادة</a:t>
            </a:r>
            <a:r>
              <a:rPr lang="ar-SA" sz="4400" dirty="0" smtClean="0"/>
              <a:t> للعمالة الوافدة ورخص القيادة ،وبرنامج </a:t>
            </a:r>
            <a:r>
              <a:rPr lang="ar-SA" sz="4400" b="1" dirty="0" smtClean="0"/>
              <a:t>اوتار</a:t>
            </a:r>
            <a:r>
              <a:rPr lang="ar-SA" sz="4400" dirty="0" smtClean="0"/>
              <a:t> للوظائف الحكومية.</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ar-SA" b="1" smtClean="0"/>
              <a:t>المعوقات</a:t>
            </a:r>
          </a:p>
        </p:txBody>
      </p:sp>
      <p:sp>
        <p:nvSpPr>
          <p:cNvPr id="49155" name="Content Placeholder 2"/>
          <p:cNvSpPr>
            <a:spLocks noGrp="1"/>
          </p:cNvSpPr>
          <p:nvPr>
            <p:ph idx="1"/>
          </p:nvPr>
        </p:nvSpPr>
        <p:spPr/>
        <p:txBody>
          <a:bodyPr/>
          <a:lstStyle/>
          <a:p>
            <a:r>
              <a:rPr lang="ar-SA" sz="4800" dirty="0" smtClean="0">
                <a:cs typeface="+mj-cs"/>
              </a:rPr>
              <a:t>عدم وجود تهوية في قسم المختبر</a:t>
            </a:r>
            <a:r>
              <a:rPr lang="en-US" sz="4800" dirty="0" smtClean="0">
                <a:cs typeface="+mj-cs"/>
              </a:rPr>
              <a:t> </a:t>
            </a:r>
            <a:r>
              <a:rPr lang="ar-SA" sz="4800" dirty="0" smtClean="0">
                <a:cs typeface="+mj-cs"/>
              </a:rPr>
              <a:t>نساء وعيادة الطبيب رجال / نساء مما يؤدي الى اختناق المكان بالروائح الكريهة بالإضافة الى ان ذلك يؤثر سلبا على صحة العاملين حيث نستقبل ذوي الخطورة العالية من العمالة الوافدة للفحص ضد الامراض المعدية .</a:t>
            </a:r>
          </a:p>
          <a:p>
            <a:endParaRPr lang="ar-SA" sz="4800" dirty="0" smtClean="0">
              <a:cs typeface="+mj-cs"/>
            </a:endParaRPr>
          </a:p>
          <a:p>
            <a:r>
              <a:rPr lang="ar-SA" sz="4800" dirty="0" smtClean="0">
                <a:cs typeface="+mj-cs"/>
              </a:rPr>
              <a:t>عدم حصول معظم فريق العمل في المركز على بدل العدوى علماً بان طبيعة العمل تقتضي بفحص ذوي الخطورة العالية من الوافدين للتأكد من خلوهم من الأمراض المعدية .</a:t>
            </a:r>
          </a:p>
          <a:p>
            <a:endParaRPr lang="ar-SA" sz="4800" dirty="0" smtClean="0">
              <a:cs typeface="+mj-cs"/>
            </a:endParaRPr>
          </a:p>
          <a:p>
            <a:endParaRPr lang="ar-SA" sz="4800" dirty="0" smtClean="0">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ar-SA" b="1" smtClean="0"/>
              <a:t>المعوقات</a:t>
            </a:r>
          </a:p>
        </p:txBody>
      </p:sp>
      <p:sp>
        <p:nvSpPr>
          <p:cNvPr id="3" name="Content Placeholder 2"/>
          <p:cNvSpPr>
            <a:spLocks noGrp="1"/>
          </p:cNvSpPr>
          <p:nvPr>
            <p:ph idx="1"/>
          </p:nvPr>
        </p:nvSpPr>
        <p:spPr>
          <a:xfrm>
            <a:off x="647700" y="3343275"/>
            <a:ext cx="12960350" cy="3343275"/>
          </a:xfrm>
        </p:spPr>
        <p:txBody>
          <a:bodyPr rtlCol="1">
            <a:normAutofit/>
          </a:bodyPr>
          <a:lstStyle/>
          <a:p>
            <a:pPr marL="539981" indent="-539981" defTabSz="1439947" fontAlgn="auto">
              <a:spcAft>
                <a:spcPts val="0"/>
              </a:spcAft>
              <a:buFont typeface="Arial" pitchFamily="34" charset="0"/>
              <a:buChar char="•"/>
              <a:defRPr/>
            </a:pPr>
            <a:r>
              <a:rPr lang="ar-SA" sz="4800" dirty="0" smtClean="0">
                <a:cs typeface="+mj-cs"/>
              </a:rPr>
              <a:t>دورة المياه الخاصة بفحص السموم ( مقطوعة الماء) مشتركة بين الرجال و النساء، لا يوجد دورات مياه منفصلة.</a:t>
            </a:r>
            <a:endParaRPr lang="ar-SA" sz="4800" dirty="0">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ar-SA" b="1" dirty="0" smtClean="0"/>
              <a:t>الرؤية المستقبلية </a:t>
            </a:r>
          </a:p>
        </p:txBody>
      </p:sp>
      <p:sp>
        <p:nvSpPr>
          <p:cNvPr id="3" name="Content Placeholder 2"/>
          <p:cNvSpPr>
            <a:spLocks noGrp="1"/>
          </p:cNvSpPr>
          <p:nvPr>
            <p:ph idx="1"/>
          </p:nvPr>
        </p:nvSpPr>
        <p:spPr>
          <a:xfrm>
            <a:off x="723900" y="2428875"/>
            <a:ext cx="13053106" cy="4291034"/>
          </a:xfrm>
        </p:spPr>
        <p:txBody>
          <a:bodyPr rtlCol="1">
            <a:normAutofit/>
          </a:bodyPr>
          <a:lstStyle/>
          <a:p>
            <a:pPr marL="539981" indent="-539981" defTabSz="1439947" fontAlgn="auto">
              <a:spcAft>
                <a:spcPts val="0"/>
              </a:spcAft>
              <a:buFont typeface="Arial" pitchFamily="34" charset="0"/>
              <a:buChar char="•"/>
              <a:defRPr/>
            </a:pPr>
            <a:r>
              <a:rPr lang="ar-SA" sz="4400" dirty="0" smtClean="0"/>
              <a:t>افتتاح فحص ما قبل الزواج للأجانب مقابل أجر.</a:t>
            </a:r>
          </a:p>
          <a:p>
            <a:pPr marL="539981" indent="-539981" defTabSz="1439947" fontAlgn="auto">
              <a:spcAft>
                <a:spcPts val="0"/>
              </a:spcAft>
              <a:buFont typeface="Arial" pitchFamily="34" charset="0"/>
              <a:buChar char="•"/>
              <a:defRPr/>
            </a:pPr>
            <a:r>
              <a:rPr lang="ar-SA" sz="4800" dirty="0" smtClean="0"/>
              <a:t>عمل فحص لاستخراج الكروت الصحية للعاملين في المحلات التجارية مقابل أجر.</a:t>
            </a:r>
          </a:p>
          <a:p>
            <a:pPr marL="539981" indent="-539981" defTabSz="1439947" fontAlgn="auto">
              <a:spcAft>
                <a:spcPts val="0"/>
              </a:spcAft>
              <a:buFont typeface="Arial" pitchFamily="34" charset="0"/>
              <a:buChar char="•"/>
              <a:defRPr/>
            </a:pPr>
            <a:r>
              <a:rPr lang="ar-SA" sz="4800" dirty="0" smtClean="0"/>
              <a:t>الانتقال الى مقر جديد كلياً أكثر توسعاً.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ar-SA" sz="9500" b="1" dirty="0" smtClean="0"/>
              <a:t>الهدف</a:t>
            </a:r>
          </a:p>
        </p:txBody>
      </p:sp>
      <p:sp>
        <p:nvSpPr>
          <p:cNvPr id="6147" name="Content Placeholder 2"/>
          <p:cNvSpPr>
            <a:spLocks noGrp="1"/>
          </p:cNvSpPr>
          <p:nvPr>
            <p:ph idx="1"/>
          </p:nvPr>
        </p:nvSpPr>
        <p:spPr>
          <a:xfrm>
            <a:off x="1104900" y="2962276"/>
            <a:ext cx="12426950" cy="4191000"/>
          </a:xfrm>
        </p:spPr>
        <p:txBody>
          <a:bodyPr/>
          <a:lstStyle/>
          <a:p>
            <a:pPr>
              <a:buFont typeface="Arial" charset="0"/>
              <a:buNone/>
            </a:pPr>
            <a:r>
              <a:rPr lang="ar-SA" sz="4800" dirty="0" smtClean="0">
                <a:cs typeface="+mj-cs"/>
              </a:rPr>
              <a:t>تقديم خدمات ذات جودة عالية للسعوديين والوافدين من خارج المملكة العربية السعودية من جميع الجنسيات للتأكد من خلوهم من الامراض السارية والمعدية التي تشكل خطراً على الصحة العامة والحد من انتشارها بهدف الحفاظ على صحة وسلامة الجميع.</a:t>
            </a:r>
            <a:endParaRPr lang="ar-SA" sz="5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ar-SA" sz="9500" b="1" dirty="0" smtClean="0"/>
              <a:t>آلية العمل </a:t>
            </a:r>
          </a:p>
        </p:txBody>
      </p:sp>
      <p:sp>
        <p:nvSpPr>
          <p:cNvPr id="3" name="Content Placeholder 2"/>
          <p:cNvSpPr>
            <a:spLocks noGrp="1"/>
          </p:cNvSpPr>
          <p:nvPr>
            <p:ph idx="1"/>
          </p:nvPr>
        </p:nvSpPr>
        <p:spPr>
          <a:xfrm>
            <a:off x="647700" y="2962275"/>
            <a:ext cx="12960350" cy="5470525"/>
          </a:xfrm>
        </p:spPr>
        <p:txBody>
          <a:bodyPr rtlCol="1">
            <a:normAutofit/>
          </a:bodyPr>
          <a:lstStyle/>
          <a:p>
            <a:pPr marL="539981" indent="-539981" defTabSz="1439947" fontAlgn="auto">
              <a:spcAft>
                <a:spcPts val="0"/>
              </a:spcAft>
              <a:buFont typeface="Arial" pitchFamily="34" charset="0"/>
              <a:buChar char="•"/>
              <a:defRPr/>
            </a:pPr>
            <a:r>
              <a:rPr lang="ar-SA" sz="4800" dirty="0" smtClean="0">
                <a:cs typeface="+mj-cs"/>
              </a:rPr>
              <a:t>يتم استقبال المراجعين في قسم الاستقبال لأخذ مواعيد للعمالة الوافدة وتسجيلها في سجل المواعيد . </a:t>
            </a:r>
          </a:p>
          <a:p>
            <a:pPr marL="539981" indent="-539981" defTabSz="1439947" fontAlgn="auto">
              <a:spcAft>
                <a:spcPts val="0"/>
              </a:spcAft>
              <a:buFont typeface="Arial" pitchFamily="34" charset="0"/>
              <a:buChar char="•"/>
              <a:defRPr/>
            </a:pPr>
            <a:r>
              <a:rPr lang="ar-SA" sz="4800" dirty="0" smtClean="0">
                <a:cs typeface="+mj-cs"/>
              </a:rPr>
              <a:t>يعطى الكفيل ورقة الموعد ويبلغ بالشروط والاوراق المطلوبة لاحضارها في يوم الموعد.</a:t>
            </a:r>
          </a:p>
          <a:p>
            <a:pPr marL="539981" indent="-539981" defTabSz="1439947" fontAlgn="auto">
              <a:spcAft>
                <a:spcPts val="0"/>
              </a:spcAft>
              <a:buFont typeface="Arial" pitchFamily="34" charset="0"/>
              <a:buChar char="•"/>
              <a:defRPr/>
            </a:pPr>
            <a:r>
              <a:rPr lang="ar-SA" sz="4800" dirty="0" smtClean="0">
                <a:cs typeface="+mj-cs"/>
              </a:rPr>
              <a:t>في يوم الموعد، يتم استقبالهم في قسم الاستقبال حيث تقوم الكاتب/ة بتسجيل جميع البيانات في جهاز الحاسب الآلي .</a:t>
            </a:r>
            <a:endParaRPr lang="ar-SA" sz="4800" dirty="0">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4294967295"/>
          </p:nvPr>
        </p:nvSpPr>
        <p:spPr>
          <a:xfrm>
            <a:off x="495300" y="752475"/>
            <a:ext cx="12961938" cy="9086850"/>
          </a:xfrm>
        </p:spPr>
        <p:txBody>
          <a:bodyPr/>
          <a:lstStyle/>
          <a:p>
            <a:pPr marL="0" indent="0">
              <a:buNone/>
            </a:pPr>
            <a:r>
              <a:rPr lang="ar-SA" sz="6000" b="1" dirty="0" smtClean="0"/>
              <a:t>يتبع...               آلية </a:t>
            </a:r>
            <a:r>
              <a:rPr lang="ar-SA" sz="6000" b="1" dirty="0"/>
              <a:t>العمل </a:t>
            </a:r>
            <a:endParaRPr lang="ar-SA" sz="6000" dirty="0" smtClean="0">
              <a:cs typeface="+mj-cs"/>
            </a:endParaRPr>
          </a:p>
          <a:p>
            <a:endParaRPr lang="ar-SA" sz="4800" dirty="0" smtClean="0">
              <a:cs typeface="+mj-cs"/>
            </a:endParaRPr>
          </a:p>
          <a:p>
            <a:r>
              <a:rPr lang="ar-SA" sz="4800" dirty="0" smtClean="0">
                <a:cs typeface="+mj-cs"/>
              </a:rPr>
              <a:t>بعد تجهيز الملف الخاص بالعمالة الوافدة يتم توجيههم الى عيادة الطبيب حيث يتم الكشف السريري وادخال البيانات في الحاسب الآلي من قبل الطبيب وتسجيل الملف بواسطة ممرضة العيادة في السجل اليومي . </a:t>
            </a:r>
          </a:p>
          <a:p>
            <a:r>
              <a:rPr lang="ar-SA" sz="4800" dirty="0" smtClean="0">
                <a:cs typeface="+mj-cs"/>
              </a:rPr>
              <a:t>أما بالنسبة للفئات الأخرى من غير العمالة الوافدة فيتم استقبالهم في عيادة الطبيب واجراء الفحص الطبي بعد احضار نموذج الكشف الخاص بهم والاثبات الشخصي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2"/>
          <p:cNvSpPr txBox="1">
            <a:spLocks noChangeArrowheads="1"/>
          </p:cNvSpPr>
          <p:nvPr/>
        </p:nvSpPr>
        <p:spPr bwMode="auto">
          <a:xfrm>
            <a:off x="800100" y="752475"/>
            <a:ext cx="12573000" cy="771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001" tIns="71999" rIns="144001" bIns="71999">
            <a:spAutoFit/>
          </a:bodyPr>
          <a:lstStyle>
            <a:lvl1pPr>
              <a:defRPr sz="2900">
                <a:solidFill>
                  <a:schemeClr val="tx1"/>
                </a:solidFill>
                <a:latin typeface="Calibri" pitchFamily="34" charset="0"/>
                <a:cs typeface="Arial" charset="0"/>
              </a:defRPr>
            </a:lvl1pPr>
            <a:lvl2pPr marL="742950" indent="-285750">
              <a:defRPr sz="2900">
                <a:solidFill>
                  <a:schemeClr val="tx1"/>
                </a:solidFill>
                <a:latin typeface="Calibri" pitchFamily="34" charset="0"/>
                <a:cs typeface="Arial" charset="0"/>
              </a:defRPr>
            </a:lvl2pPr>
            <a:lvl3pPr marL="1143000" indent="-228600">
              <a:defRPr sz="2900">
                <a:solidFill>
                  <a:schemeClr val="tx1"/>
                </a:solidFill>
                <a:latin typeface="Calibri" pitchFamily="34" charset="0"/>
                <a:cs typeface="Arial" charset="0"/>
              </a:defRPr>
            </a:lvl3pPr>
            <a:lvl4pPr marL="1600200" indent="-228600">
              <a:defRPr sz="2900">
                <a:solidFill>
                  <a:schemeClr val="tx1"/>
                </a:solidFill>
                <a:latin typeface="Calibri" pitchFamily="34" charset="0"/>
                <a:cs typeface="Arial" charset="0"/>
              </a:defRPr>
            </a:lvl4pPr>
            <a:lvl5pPr marL="2057400" indent="-228600">
              <a:defRPr sz="2900">
                <a:solidFill>
                  <a:schemeClr val="tx1"/>
                </a:solidFill>
                <a:latin typeface="Calibri" pitchFamily="34" charset="0"/>
                <a:cs typeface="Arial" charset="0"/>
              </a:defRPr>
            </a:lvl5pPr>
            <a:lvl6pPr marL="2514600" indent="-228600" algn="r" defTabSz="1439863" rtl="1" fontAlgn="base">
              <a:spcBef>
                <a:spcPct val="0"/>
              </a:spcBef>
              <a:spcAft>
                <a:spcPct val="0"/>
              </a:spcAft>
              <a:defRPr sz="2900">
                <a:solidFill>
                  <a:schemeClr val="tx1"/>
                </a:solidFill>
                <a:latin typeface="Calibri" pitchFamily="34" charset="0"/>
                <a:cs typeface="Arial" charset="0"/>
              </a:defRPr>
            </a:lvl6pPr>
            <a:lvl7pPr marL="2971800" indent="-228600" algn="r" defTabSz="1439863" rtl="1" fontAlgn="base">
              <a:spcBef>
                <a:spcPct val="0"/>
              </a:spcBef>
              <a:spcAft>
                <a:spcPct val="0"/>
              </a:spcAft>
              <a:defRPr sz="2900">
                <a:solidFill>
                  <a:schemeClr val="tx1"/>
                </a:solidFill>
                <a:latin typeface="Calibri" pitchFamily="34" charset="0"/>
                <a:cs typeface="Arial" charset="0"/>
              </a:defRPr>
            </a:lvl7pPr>
            <a:lvl8pPr marL="3429000" indent="-228600" algn="r" defTabSz="1439863" rtl="1" fontAlgn="base">
              <a:spcBef>
                <a:spcPct val="0"/>
              </a:spcBef>
              <a:spcAft>
                <a:spcPct val="0"/>
              </a:spcAft>
              <a:defRPr sz="2900">
                <a:solidFill>
                  <a:schemeClr val="tx1"/>
                </a:solidFill>
                <a:latin typeface="Calibri" pitchFamily="34" charset="0"/>
                <a:cs typeface="Arial" charset="0"/>
              </a:defRPr>
            </a:lvl8pPr>
            <a:lvl9pPr marL="3886200" indent="-228600" algn="r" defTabSz="1439863" rtl="1" fontAlgn="base">
              <a:spcBef>
                <a:spcPct val="0"/>
              </a:spcBef>
              <a:spcAft>
                <a:spcPct val="0"/>
              </a:spcAft>
              <a:defRPr sz="2900">
                <a:solidFill>
                  <a:schemeClr val="tx1"/>
                </a:solidFill>
                <a:latin typeface="Calibri" pitchFamily="34" charset="0"/>
                <a:cs typeface="Arial" charset="0"/>
              </a:defRPr>
            </a:lvl9pPr>
          </a:lstStyle>
          <a:p>
            <a:pPr marL="0" indent="0">
              <a:buNone/>
            </a:pPr>
            <a:r>
              <a:rPr lang="ar-SA" sz="6000" b="1" dirty="0"/>
              <a:t>يتبع...              </a:t>
            </a:r>
            <a:r>
              <a:rPr lang="ar-SA" sz="6000" b="1" dirty="0" smtClean="0"/>
              <a:t>    </a:t>
            </a:r>
            <a:r>
              <a:rPr lang="ar-SA" sz="6000" b="1" dirty="0"/>
              <a:t>آلية العمل </a:t>
            </a:r>
            <a:endParaRPr lang="ar-SA" sz="6000" dirty="0"/>
          </a:p>
          <a:p>
            <a:endParaRPr lang="ar-SA" sz="4800" dirty="0">
              <a:cs typeface="+mj-cs"/>
            </a:endParaRPr>
          </a:p>
          <a:p>
            <a:pPr>
              <a:buFont typeface="Arial" charset="0"/>
              <a:buChar char="•"/>
            </a:pPr>
            <a:r>
              <a:rPr lang="ar-SA" sz="4800" dirty="0" smtClean="0">
                <a:cs typeface="+mj-cs"/>
              </a:rPr>
              <a:t> يتم </a:t>
            </a:r>
            <a:r>
              <a:rPr lang="ar-SA" sz="4800" dirty="0">
                <a:cs typeface="+mj-cs"/>
              </a:rPr>
              <a:t>توجيه المراجعين من جميع الفئات الى المختبر بعد الانتهاء من العيادة لسحب عينات الدم وأخذ عينات البول والبراز ومن ثم الى قسم </a:t>
            </a:r>
            <a:r>
              <a:rPr lang="ar-SA" sz="4800" dirty="0" smtClean="0">
                <a:cs typeface="+mj-cs"/>
              </a:rPr>
              <a:t>الاشعة </a:t>
            </a:r>
            <a:r>
              <a:rPr lang="ar-SA" sz="4800" dirty="0">
                <a:cs typeface="+mj-cs"/>
              </a:rPr>
              <a:t>لعمل أشعة </a:t>
            </a:r>
            <a:r>
              <a:rPr lang="ar-SA" sz="4800" dirty="0" smtClean="0">
                <a:cs typeface="+mj-cs"/>
              </a:rPr>
              <a:t>المطلوبة.</a:t>
            </a:r>
            <a:endParaRPr lang="ar-SA" sz="4800" dirty="0">
              <a:cs typeface="+mj-cs"/>
            </a:endParaRPr>
          </a:p>
          <a:p>
            <a:pPr>
              <a:buFont typeface="Arial" charset="0"/>
              <a:buChar char="•"/>
            </a:pPr>
            <a:r>
              <a:rPr lang="ar-SA" sz="4800" dirty="0" smtClean="0">
                <a:cs typeface="+mj-cs"/>
              </a:rPr>
              <a:t> بالنسبة </a:t>
            </a:r>
            <a:r>
              <a:rPr lang="ar-SA" sz="4800" dirty="0">
                <a:cs typeface="+mj-cs"/>
              </a:rPr>
              <a:t>للوظائف </a:t>
            </a:r>
            <a:r>
              <a:rPr lang="ar-SA" sz="4800" dirty="0" smtClean="0">
                <a:cs typeface="+mj-cs"/>
              </a:rPr>
              <a:t>الحكومية، تتم </a:t>
            </a:r>
            <a:r>
              <a:rPr lang="ar-SA" sz="4800" dirty="0">
                <a:cs typeface="+mj-cs"/>
              </a:rPr>
              <a:t>الاجراءات نفسها </a:t>
            </a:r>
            <a:r>
              <a:rPr lang="ar-SA" sz="4800" dirty="0" smtClean="0">
                <a:cs typeface="+mj-cs"/>
              </a:rPr>
              <a:t>بالإضافة </a:t>
            </a:r>
            <a:r>
              <a:rPr lang="ar-SA" sz="4800" dirty="0">
                <a:cs typeface="+mj-cs"/>
              </a:rPr>
              <a:t>لعمل فحص </a:t>
            </a:r>
            <a:r>
              <a:rPr lang="ar-SA" sz="4800" dirty="0" smtClean="0">
                <a:cs typeface="+mj-cs"/>
              </a:rPr>
              <a:t>الادوية المسيء استخدامها (السموم) </a:t>
            </a:r>
            <a:r>
              <a:rPr lang="ar-SA" sz="4800" dirty="0">
                <a:cs typeface="+mj-cs"/>
              </a:rPr>
              <a:t>حيث يستدعي هذا الفحص اجراءات خاصة يتم شرحها للمراجع وتكليفه </a:t>
            </a:r>
            <a:r>
              <a:rPr lang="ar-SA" sz="4800" dirty="0" smtClean="0">
                <a:cs typeface="+mj-cs"/>
              </a:rPr>
              <a:t>بإحضار </a:t>
            </a:r>
            <a:r>
              <a:rPr lang="ar-SA" sz="4800" dirty="0">
                <a:cs typeface="+mj-cs"/>
              </a:rPr>
              <a:t>صورة من اثباته الشخصي يدون عليها رقم الجوال ليتسنى لنا التواصل </a:t>
            </a:r>
            <a:r>
              <a:rPr lang="ar-SA" sz="4800" dirty="0" smtClean="0">
                <a:cs typeface="+mj-cs"/>
              </a:rPr>
              <a:t> </a:t>
            </a:r>
            <a:r>
              <a:rPr lang="ar-SA" sz="4800" dirty="0">
                <a:cs typeface="+mj-cs"/>
              </a:rPr>
              <a:t>في حال الضرورة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419100" y="981075"/>
            <a:ext cx="13182600" cy="697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001" tIns="71999" rIns="144001" bIns="71999">
            <a:spAutoFit/>
          </a:bodyPr>
          <a:lstStyle>
            <a:lvl1pPr>
              <a:defRPr sz="2900">
                <a:solidFill>
                  <a:schemeClr val="tx1"/>
                </a:solidFill>
                <a:latin typeface="Calibri" pitchFamily="34" charset="0"/>
                <a:cs typeface="Arial" charset="0"/>
              </a:defRPr>
            </a:lvl1pPr>
            <a:lvl2pPr marL="742950" indent="-285750">
              <a:defRPr sz="2900">
                <a:solidFill>
                  <a:schemeClr val="tx1"/>
                </a:solidFill>
                <a:latin typeface="Calibri" pitchFamily="34" charset="0"/>
                <a:cs typeface="Arial" charset="0"/>
              </a:defRPr>
            </a:lvl2pPr>
            <a:lvl3pPr marL="1143000" indent="-228600">
              <a:defRPr sz="2900">
                <a:solidFill>
                  <a:schemeClr val="tx1"/>
                </a:solidFill>
                <a:latin typeface="Calibri" pitchFamily="34" charset="0"/>
                <a:cs typeface="Arial" charset="0"/>
              </a:defRPr>
            </a:lvl3pPr>
            <a:lvl4pPr marL="1600200" indent="-228600">
              <a:defRPr sz="2900">
                <a:solidFill>
                  <a:schemeClr val="tx1"/>
                </a:solidFill>
                <a:latin typeface="Calibri" pitchFamily="34" charset="0"/>
                <a:cs typeface="Arial" charset="0"/>
              </a:defRPr>
            </a:lvl4pPr>
            <a:lvl5pPr marL="2057400" indent="-228600">
              <a:defRPr sz="2900">
                <a:solidFill>
                  <a:schemeClr val="tx1"/>
                </a:solidFill>
                <a:latin typeface="Calibri" pitchFamily="34" charset="0"/>
                <a:cs typeface="Arial" charset="0"/>
              </a:defRPr>
            </a:lvl5pPr>
            <a:lvl6pPr marL="2514600" indent="-228600" algn="r" defTabSz="1439863" rtl="1" fontAlgn="base">
              <a:spcBef>
                <a:spcPct val="0"/>
              </a:spcBef>
              <a:spcAft>
                <a:spcPct val="0"/>
              </a:spcAft>
              <a:defRPr sz="2900">
                <a:solidFill>
                  <a:schemeClr val="tx1"/>
                </a:solidFill>
                <a:latin typeface="Calibri" pitchFamily="34" charset="0"/>
                <a:cs typeface="Arial" charset="0"/>
              </a:defRPr>
            </a:lvl6pPr>
            <a:lvl7pPr marL="2971800" indent="-228600" algn="r" defTabSz="1439863" rtl="1" fontAlgn="base">
              <a:spcBef>
                <a:spcPct val="0"/>
              </a:spcBef>
              <a:spcAft>
                <a:spcPct val="0"/>
              </a:spcAft>
              <a:defRPr sz="2900">
                <a:solidFill>
                  <a:schemeClr val="tx1"/>
                </a:solidFill>
                <a:latin typeface="Calibri" pitchFamily="34" charset="0"/>
                <a:cs typeface="Arial" charset="0"/>
              </a:defRPr>
            </a:lvl7pPr>
            <a:lvl8pPr marL="3429000" indent="-228600" algn="r" defTabSz="1439863" rtl="1" fontAlgn="base">
              <a:spcBef>
                <a:spcPct val="0"/>
              </a:spcBef>
              <a:spcAft>
                <a:spcPct val="0"/>
              </a:spcAft>
              <a:defRPr sz="2900">
                <a:solidFill>
                  <a:schemeClr val="tx1"/>
                </a:solidFill>
                <a:latin typeface="Calibri" pitchFamily="34" charset="0"/>
                <a:cs typeface="Arial" charset="0"/>
              </a:defRPr>
            </a:lvl8pPr>
            <a:lvl9pPr marL="3886200" indent="-228600" algn="r" defTabSz="1439863" rtl="1" fontAlgn="base">
              <a:spcBef>
                <a:spcPct val="0"/>
              </a:spcBef>
              <a:spcAft>
                <a:spcPct val="0"/>
              </a:spcAft>
              <a:defRPr sz="2900">
                <a:solidFill>
                  <a:schemeClr val="tx1"/>
                </a:solidFill>
                <a:latin typeface="Calibri" pitchFamily="34" charset="0"/>
                <a:cs typeface="Arial" charset="0"/>
              </a:defRPr>
            </a:lvl9pPr>
          </a:lstStyle>
          <a:p>
            <a:r>
              <a:rPr lang="ar-SA" sz="6000" b="1" dirty="0"/>
              <a:t>يتبع...               آلية العمل </a:t>
            </a:r>
            <a:endParaRPr lang="ar-SA" sz="6000" dirty="0"/>
          </a:p>
          <a:p>
            <a:endParaRPr lang="ar-SA" sz="4800" dirty="0">
              <a:cs typeface="+mj-cs"/>
            </a:endParaRPr>
          </a:p>
          <a:p>
            <a:endParaRPr lang="ar-SA" sz="4800" dirty="0">
              <a:cs typeface="+mj-cs"/>
            </a:endParaRPr>
          </a:p>
          <a:p>
            <a:pPr>
              <a:buFont typeface="Arial" charset="0"/>
              <a:buChar char="•"/>
            </a:pPr>
            <a:r>
              <a:rPr lang="ar-SA" sz="4800" dirty="0" smtClean="0">
                <a:cs typeface="+mj-cs"/>
              </a:rPr>
              <a:t>يتم </a:t>
            </a:r>
            <a:r>
              <a:rPr lang="ar-SA" sz="4800" dirty="0">
                <a:cs typeface="+mj-cs"/>
              </a:rPr>
              <a:t>ارسال جميع العينات ( دم , بول ,براز ) الى المختبر </a:t>
            </a:r>
            <a:r>
              <a:rPr lang="ar-SA" sz="4800" dirty="0" smtClean="0">
                <a:cs typeface="+mj-cs"/>
              </a:rPr>
              <a:t>المرجعي . </a:t>
            </a:r>
          </a:p>
          <a:p>
            <a:pPr>
              <a:buFont typeface="Arial" charset="0"/>
              <a:buChar char="•"/>
            </a:pPr>
            <a:r>
              <a:rPr lang="ar-SA" sz="4800" dirty="0" smtClean="0">
                <a:cs typeface="+mj-cs"/>
              </a:rPr>
              <a:t> بالنسبة لعينات الدم والبول الخاصة بفحص السموم يتم ارسالها الى مركز مراقبة السموم بالدمام بواسطة المندوب. </a:t>
            </a:r>
          </a:p>
          <a:p>
            <a:pPr>
              <a:buFont typeface="Arial" charset="0"/>
              <a:buChar char="•"/>
            </a:pPr>
            <a:r>
              <a:rPr lang="ar-SA" sz="4800" dirty="0" smtClean="0">
                <a:cs typeface="+mj-cs"/>
              </a:rPr>
              <a:t> عند </a:t>
            </a:r>
            <a:r>
              <a:rPr lang="ar-SA" sz="4800" dirty="0">
                <a:cs typeface="+mj-cs"/>
              </a:rPr>
              <a:t>استلام النتائج من </a:t>
            </a:r>
            <a:r>
              <a:rPr lang="ar-SA" sz="4800" dirty="0" smtClean="0">
                <a:cs typeface="+mj-cs"/>
              </a:rPr>
              <a:t>المختبر، تقوم </a:t>
            </a:r>
            <a:r>
              <a:rPr lang="ar-SA" sz="4800" dirty="0">
                <a:cs typeface="+mj-cs"/>
              </a:rPr>
              <a:t>الممرضة المسؤولة عن قسم الملفات والنتائج بفرز وترتيب النتائج الخاصة بعينات </a:t>
            </a:r>
            <a:r>
              <a:rPr lang="ar-SA" sz="4800" dirty="0" smtClean="0">
                <a:cs typeface="+mj-cs"/>
              </a:rPr>
              <a:t>الدم، البول، البراز </a:t>
            </a:r>
            <a:r>
              <a:rPr lang="ar-SA" sz="4800" dirty="0">
                <a:cs typeface="+mj-cs"/>
              </a:rPr>
              <a:t>و </a:t>
            </a:r>
            <a:r>
              <a:rPr lang="ar-SA" sz="4800" dirty="0" smtClean="0">
                <a:cs typeface="+mj-cs"/>
              </a:rPr>
              <a:t>الاشعة.</a:t>
            </a:r>
            <a:endParaRPr lang="ar-SA" sz="4800" dirty="0">
              <a:cs typeface="+mj-cs"/>
            </a:endParaRPr>
          </a:p>
        </p:txBody>
      </p:sp>
    </p:spTree>
  </p:cSld>
  <p:clrMapOvr>
    <a:masterClrMapping/>
  </p:clrMapOvr>
</p:sld>
</file>

<file path=ppt/theme/theme1.xml><?xml version="1.0" encoding="utf-8"?>
<a:theme xmlns:a="http://schemas.openxmlformats.org/drawingml/2006/main" name="‫خطة اللياقة الطبية بالخبر 1436 - 1437نسخة">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‫خطة اللياقة الطبية بالخبر 1436 - 1437نسخة</Template>
  <TotalTime>179</TotalTime>
  <Words>2221</Words>
  <Application>Microsoft Office PowerPoint</Application>
  <PresentationFormat>مخصص</PresentationFormat>
  <Paragraphs>426</Paragraphs>
  <Slides>45</Slides>
  <Notes>1</Notes>
  <HiddenSlides>0</HiddenSlides>
  <MMClips>0</MMClips>
  <ScaleCrop>false</ScaleCrop>
  <HeadingPairs>
    <vt:vector size="4" baseType="variant">
      <vt:variant>
        <vt:lpstr>نسق</vt:lpstr>
      </vt:variant>
      <vt:variant>
        <vt:i4>1</vt:i4>
      </vt:variant>
      <vt:variant>
        <vt:lpstr>عناوين الشرائح</vt:lpstr>
      </vt:variant>
      <vt:variant>
        <vt:i4>45</vt:i4>
      </vt:variant>
    </vt:vector>
  </HeadingPairs>
  <TitlesOfParts>
    <vt:vector size="46" baseType="lpstr">
      <vt:lpstr>‫خطة اللياقة الطبية بالخبر 1436 - 1437نسخة</vt:lpstr>
      <vt:lpstr>مركز الفحص الشامل</vt:lpstr>
      <vt:lpstr>عرض تقديمي في PowerPoint</vt:lpstr>
      <vt:lpstr>عرض تقديمي في PowerPoint</vt:lpstr>
      <vt:lpstr>عرض تقديمي في PowerPoint</vt:lpstr>
      <vt:lpstr>الهدف</vt:lpstr>
      <vt:lpstr>آلية العمل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الهيكل التنظيمي </vt:lpstr>
      <vt:lpstr>عرض تقديمي في PowerPoint</vt:lpstr>
      <vt:lpstr>الوصف الوظيفي</vt:lpstr>
      <vt:lpstr>الطبيب</vt:lpstr>
      <vt:lpstr>الطبيب</vt:lpstr>
      <vt:lpstr>الطبيب</vt:lpstr>
      <vt:lpstr>الكاتب </vt:lpstr>
      <vt:lpstr>الكاتب</vt:lpstr>
      <vt:lpstr>الكاتب</vt:lpstr>
      <vt:lpstr>ممرض/ة العيادة (نساء + رجال)</vt:lpstr>
      <vt:lpstr>ممرض/ة العيادة</vt:lpstr>
      <vt:lpstr>ممرض/ة العيادة</vt:lpstr>
      <vt:lpstr>المختبر</vt:lpstr>
      <vt:lpstr>المختبر</vt:lpstr>
      <vt:lpstr>الممرضة المسؤولة عن الملفات والنتائج</vt:lpstr>
      <vt:lpstr>ممرض/ة الملفات والنتائج </vt:lpstr>
      <vt:lpstr>ممرض/ة الملفات والنتائج</vt:lpstr>
      <vt:lpstr>ممرض/ة فحص السموم</vt:lpstr>
      <vt:lpstr>ممرض/ة السموم</vt:lpstr>
      <vt:lpstr>ممرض/ة برنامج افادة</vt:lpstr>
      <vt:lpstr>الاحصائيات </vt:lpstr>
      <vt:lpstr>احصائية العيادات</vt:lpstr>
      <vt:lpstr>احصائية الاستقبال</vt:lpstr>
      <vt:lpstr>احصائية عدم اللياقة </vt:lpstr>
      <vt:lpstr>احصائية المختبر</vt:lpstr>
      <vt:lpstr>احصائية فحص السموم</vt:lpstr>
      <vt:lpstr>إحصائية النظام بأجر </vt:lpstr>
      <vt:lpstr>الانجازات</vt:lpstr>
      <vt:lpstr>المعوقات</vt:lpstr>
      <vt:lpstr>المعوقات</vt:lpstr>
      <vt:lpstr>الرؤية المستقبلية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المقدمة</dc:title>
  <dc:creator>OTARR-PCC</dc:creator>
  <cp:lastModifiedBy>BADER</cp:lastModifiedBy>
  <cp:revision>33</cp:revision>
  <dcterms:created xsi:type="dcterms:W3CDTF">2018-01-24T05:03:13Z</dcterms:created>
  <dcterms:modified xsi:type="dcterms:W3CDTF">2018-01-24T08:27:15Z</dcterms:modified>
</cp:coreProperties>
</file>