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472B-8D2F-3A76-8B88-B793C461B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F00E5-7A6C-B426-11AA-2726B6E41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FCE74-E32C-371F-8397-876D3F17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6D0-1A0C-4EDF-B732-3C976107B9BA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9303C-9008-10B6-0603-7CFBEC8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02531-9824-5AAC-3159-4DE6FE0B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B6D-064A-4B0E-8CF2-93B0CA801E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2138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C786-4DF2-C5B5-D06A-16EEEAE6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6CB8D-130B-920E-5EFE-BC0E670FC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15A0B-8D47-5DA1-92E7-9E2BA90B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6D0-1A0C-4EDF-B732-3C976107B9BA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AE23A-499E-E963-D76F-36921DB3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A13C-8636-C403-4A48-1AC62516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B6D-064A-4B0E-8CF2-93B0CA801E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4352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5C031-EDE3-FCFE-906C-34BB75D84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DBF55-2736-4788-F1DC-0125B2148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4020D-EA3B-F0F9-B8FB-F5DD0353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6D0-1A0C-4EDF-B732-3C976107B9BA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480AF-7BEA-7C03-154F-4053F292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40EAB-2B92-F35E-7C5C-76724449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B6D-064A-4B0E-8CF2-93B0CA801E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5592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54CF-70A0-C6ED-BF4F-DE8C4207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351E-C885-D3F9-B865-4EF8A1E9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4F86E-6967-5E0F-86AA-4903FCA6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6D0-1A0C-4EDF-B732-3C976107B9BA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99465-85C2-3189-AEC8-FFF6F9B5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6964E-B0BA-F573-B17E-61037DDA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B6D-064A-4B0E-8CF2-93B0CA801E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577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59B8-EF69-334E-1695-1C7EED82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BF908-69CF-3B9E-BBBA-B83A50A7D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1BD0-69FD-DEB9-76E1-26A16D66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6D0-1A0C-4EDF-B732-3C976107B9BA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2695-2C96-680C-ABEC-62E2601F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63018-0D98-F8C0-8C8B-17C16645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B6D-064A-4B0E-8CF2-93B0CA801E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8439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C395-C3EF-BF8F-74BC-019D33AB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B2F26-CFC8-4ACA-ABFE-4BC0B0834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8FC0B-EF43-5446-06A7-AE4F0A9C8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2268C-C505-715E-A402-C2EED8F3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6D0-1A0C-4EDF-B732-3C976107B9BA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978C4-D8A3-55A9-A4E8-587CD400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2F843-E2CF-A870-39A7-B4F398D8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B6D-064A-4B0E-8CF2-93B0CA801E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943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50EE-107C-2F09-362B-EB8210F0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321A0-E606-B881-A667-15DE27DFE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158F8-61C8-B4E2-841C-769A0DAC4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1DF4C-43E5-F67B-A2E8-C3F2D2780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136F8-AD4D-CDD8-4653-12A2379AD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FD035-42D4-3B46-CC8C-B1C2EA58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6D0-1A0C-4EDF-B732-3C976107B9BA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1A74A-653A-2D3A-5EAF-9378E5F2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ED2D3-2013-A668-A668-32CDE4D8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B6D-064A-4B0E-8CF2-93B0CA801E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101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9E67-CD30-2C8A-240F-E39C8092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94801-926C-0AFB-9BD3-91291E81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6D0-1A0C-4EDF-B732-3C976107B9BA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DE770-CB95-EDF5-B23E-8CF0EB50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28218-B4A0-E654-358B-280FEFB9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B6D-064A-4B0E-8CF2-93B0CA801E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172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C6089-5B8D-708C-8C03-E71A23F8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6D0-1A0C-4EDF-B732-3C976107B9BA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8DFB2-F3B6-7EEB-DBD8-D0FE35B9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4F2A5-BE17-C8A6-3ECB-1134AB05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B6D-064A-4B0E-8CF2-93B0CA801E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831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0447-C808-6869-E097-CF84D00C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EF69-657F-969F-73DB-9A0AF0C76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D5963-F387-4086-A842-3D49B9BA5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730FC-1F62-CB66-78A5-658A603F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6D0-1A0C-4EDF-B732-3C976107B9BA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B2339-B5A6-C4E1-1286-05035C74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D4548-AC89-9901-60C7-240BA49B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B6D-064A-4B0E-8CF2-93B0CA801E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752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B19D-57D8-CB58-6447-F06B9BCA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C8CF1-2EC7-5797-EFCD-D73D3878B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AA8F3-571B-D149-7EE7-152D0C93A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DCE6C-E3B8-510F-8A15-FA5E9D4D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D6D0-1A0C-4EDF-B732-3C976107B9BA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8917E-ABCC-E8B6-0763-6DAA6B39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D956D-4B4F-50C6-06A2-1A59CD13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6B6D-064A-4B0E-8CF2-93B0CA801E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9844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5593E2-4B7F-B8BA-511F-50D72134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CE8EE-FE4E-4174-0B4A-66D4E2962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0870B-2598-8190-69B2-A6FF48B16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D6D0-1A0C-4EDF-B732-3C976107B9BA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0E3F-B4C6-38E4-1116-ACBBF01F3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7ADDB-82ED-E1DB-0FE1-975C7FF5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86B6D-064A-4B0E-8CF2-93B0CA801E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9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C04E-51D2-AFE4-06A1-855A3AF79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ICU Prediction Model: Enhancing Patient Care with Machine Learning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4EE91-9E4D-ECA9-A459-D16FBB7A2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Exploratory Data Analysis and Predictive Modeling Approach</a:t>
            </a:r>
          </a:p>
          <a:p>
            <a:r>
              <a:rPr lang="en-US" b="1" dirty="0"/>
              <a:t>Date:</a:t>
            </a:r>
            <a:r>
              <a:rPr lang="en-US" dirty="0"/>
              <a:t> 08/08/2024</a:t>
            </a:r>
            <a:br>
              <a:rPr lang="en-US" dirty="0"/>
            </a:br>
            <a:r>
              <a:rPr lang="en-US" b="1" dirty="0"/>
              <a:t>Presented by:</a:t>
            </a:r>
            <a:r>
              <a:rPr lang="en-US" dirty="0"/>
              <a:t> Mahamadou Mahi Diallo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6679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A6DA-7363-61AA-6D70-5E4B9B7D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Performance: SVM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77C8-D868-AFE3-A571-328F9463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Training Accuracy:</a:t>
            </a:r>
            <a:r>
              <a:rPr lang="en-US" dirty="0"/>
              <a:t> High</a:t>
            </a:r>
            <a:br>
              <a:rPr lang="en-US" dirty="0"/>
            </a:br>
            <a:r>
              <a:rPr lang="en-US" b="1" dirty="0"/>
              <a:t>Test Accuracy:</a:t>
            </a:r>
            <a:r>
              <a:rPr lang="en-US" dirty="0"/>
              <a:t> 86.23%</a:t>
            </a:r>
            <a:br>
              <a:rPr lang="en-US" dirty="0"/>
            </a:br>
            <a:r>
              <a:rPr lang="en-US" b="1" dirty="0"/>
              <a:t>Kappa (Test):</a:t>
            </a:r>
            <a:r>
              <a:rPr lang="en-US" dirty="0"/>
              <a:t> 0.622</a:t>
            </a:r>
            <a:br>
              <a:rPr lang="en-US" dirty="0"/>
            </a:br>
            <a:r>
              <a:rPr lang="en-US" b="1" dirty="0"/>
              <a:t>Confusion Matrix (Test):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Sensitivity: 0.947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Specificity: 0.631</a:t>
            </a:r>
          </a:p>
        </p:txBody>
      </p:sp>
    </p:spTree>
    <p:extLst>
      <p:ext uri="{BB962C8B-B14F-4D97-AF65-F5344CB8AC3E}">
        <p14:creationId xmlns:p14="http://schemas.microsoft.com/office/powerpoint/2010/main" val="114113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AA62-A772-5E25-5DAC-66288F1C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Analysis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21C04-D34C-C6AA-C9AF-DB61BEEC6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Random Forest: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 Accuracy:</a:t>
            </a:r>
            <a:r>
              <a:rPr lang="en-US" dirty="0"/>
              <a:t> 97.14%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Accuracy:</a:t>
            </a:r>
            <a:r>
              <a:rPr lang="en-US" dirty="0"/>
              <a:t> 85.97%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Observation:</a:t>
            </a:r>
            <a:r>
              <a:rPr lang="en-US" dirty="0"/>
              <a:t> High training accuracy with a drop in test accuracy indicates overfitting.</a:t>
            </a:r>
          </a:p>
          <a:p>
            <a:r>
              <a:rPr lang="en-US" b="1" dirty="0"/>
              <a:t>SVM: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 Accuracy:</a:t>
            </a:r>
            <a:r>
              <a:rPr lang="en-US" dirty="0"/>
              <a:t> 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Accuracy:</a:t>
            </a:r>
            <a:r>
              <a:rPr lang="en-US" dirty="0"/>
              <a:t> 86.23%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Observation:</a:t>
            </a:r>
            <a:r>
              <a:rPr lang="en-US" dirty="0"/>
              <a:t> Better generalization with comparable test accuracy.</a:t>
            </a:r>
          </a:p>
        </p:txBody>
      </p:sp>
    </p:spTree>
    <p:extLst>
      <p:ext uri="{BB962C8B-B14F-4D97-AF65-F5344CB8AC3E}">
        <p14:creationId xmlns:p14="http://schemas.microsoft.com/office/powerpoint/2010/main" val="371337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043D-EDF0-C229-66D8-60894CBA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Recommendations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11167-0621-A1AD-35BA-AD0267B72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Summary: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Both Random Forest and SVM models showed promising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SVM slightly outperformed Random Forest in balanced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Identified trends in patient data could assist in early ICU admission prediction.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the SVM model for real-time ICU admission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Further refine data preprocessing to reduce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Continuously monitor model performance and update with new data.</a:t>
            </a:r>
          </a:p>
        </p:txBody>
      </p:sp>
    </p:spTree>
    <p:extLst>
      <p:ext uri="{BB962C8B-B14F-4D97-AF65-F5344CB8AC3E}">
        <p14:creationId xmlns:p14="http://schemas.microsoft.com/office/powerpoint/2010/main" val="206097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B77D-C397-5790-7910-3D7D1173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AA1A8-F660-EF67-21DC-16682C6AC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Impact: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Early prediction of ICU admissions can significantly improve patient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model provides a robust tool for healthcare professionals to make informed decisions.</a:t>
            </a:r>
          </a:p>
          <a:p>
            <a:r>
              <a:rPr lang="en-US" b="1" dirty="0"/>
              <a:t>Next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Pilot the model in the hospital's ICU.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 feedback and refine the model based on real-world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8345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FF49-7E62-FEBD-6DDD-CA5193C6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B9D7-109A-0C06-F1CE-7E10E12E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Floor: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Any questions or concerns?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Feedback and suggestions for further improvement.</a:t>
            </a:r>
          </a:p>
        </p:txBody>
      </p:sp>
    </p:spTree>
    <p:extLst>
      <p:ext uri="{BB962C8B-B14F-4D97-AF65-F5344CB8AC3E}">
        <p14:creationId xmlns:p14="http://schemas.microsoft.com/office/powerpoint/2010/main" val="20561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11A6-3673-CF30-FBFC-0C79DA98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0BE6-0D37-A1B3-F878-BBE159CC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Contact Information: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Mahamadou Mahi Diallo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cheickmahidiallo@gmail.com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+1(213)588-9931</a:t>
            </a:r>
          </a:p>
        </p:txBody>
      </p:sp>
    </p:spTree>
    <p:extLst>
      <p:ext uri="{BB962C8B-B14F-4D97-AF65-F5344CB8AC3E}">
        <p14:creationId xmlns:p14="http://schemas.microsoft.com/office/powerpoint/2010/main" val="125293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1144-463C-6C2B-1C1A-C4BA3CC9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94EF4-18E9-74B3-EC1E-4B94D2F4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1598" cy="4523804"/>
          </a:xfrm>
        </p:spPr>
        <p:txBody>
          <a:bodyPr>
            <a:normAutofit/>
          </a:bodyPr>
          <a:lstStyle/>
          <a:p>
            <a:r>
              <a:rPr lang="en-US" sz="4000" b="1" dirty="0"/>
              <a:t>Objective: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To develop a predictive model for ICU admission using patient visit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To provide actionable insights to help save lives through early intervention.</a:t>
            </a:r>
          </a:p>
        </p:txBody>
      </p:sp>
    </p:spTree>
    <p:extLst>
      <p:ext uri="{BB962C8B-B14F-4D97-AF65-F5344CB8AC3E}">
        <p14:creationId xmlns:p14="http://schemas.microsoft.com/office/powerpoint/2010/main" val="247500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930B-4C16-8029-156F-ACD28481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E76E3-AAEB-F2ED-84CB-A7C851AB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Rows:</a:t>
            </a:r>
            <a:r>
              <a:rPr lang="en-US" dirty="0"/>
              <a:t> 1,925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Columns:</a:t>
            </a:r>
            <a:r>
              <a:rPr lang="en-US" dirty="0"/>
              <a:t> 231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Attributes: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Patient demographics (age, gender)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Disease groupings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Medical metrics (e.g., blood gases, albumin levels)</a:t>
            </a:r>
          </a:p>
        </p:txBody>
      </p:sp>
    </p:spTree>
    <p:extLst>
      <p:ext uri="{BB962C8B-B14F-4D97-AF65-F5344CB8AC3E}">
        <p14:creationId xmlns:p14="http://schemas.microsoft.com/office/powerpoint/2010/main" val="186092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4982-770F-3807-6D88-AB0EA4B1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B076-2E31-36AA-2433-FBC1E97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Steps Taken: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Handling Missing Values:</a:t>
            </a:r>
            <a:r>
              <a:rPr lang="en-US" dirty="0"/>
              <a:t> Imputation using median for numeric and mode for categorical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Encoding:</a:t>
            </a:r>
            <a:r>
              <a:rPr lang="en-US" dirty="0"/>
              <a:t> Categorical variables were converted to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Selection:</a:t>
            </a:r>
            <a:r>
              <a:rPr lang="en-US" dirty="0"/>
              <a:t> Recursive Feature Elimination (RFE) identified key features for modeling.</a:t>
            </a:r>
          </a:p>
        </p:txBody>
      </p:sp>
    </p:spTree>
    <p:extLst>
      <p:ext uri="{BB962C8B-B14F-4D97-AF65-F5344CB8AC3E}">
        <p14:creationId xmlns:p14="http://schemas.microsoft.com/office/powerpoint/2010/main" val="356815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AFBD0B-3104-0508-D5AB-1768755C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endParaRPr lang="en-PK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975FF2-C23D-3FAB-C335-CA2C598010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698" y="1109475"/>
            <a:ext cx="4710277" cy="2661142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78C69EA-FB6E-9BCF-94C4-FFC90117E0D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32025" y="1604200"/>
            <a:ext cx="549068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Insights: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Values: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significant amount of missing data in medical measurements.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using </a:t>
            </a:r>
            <a:r>
              <a:rPr kumimoji="0" lang="en-PK" altLang="en-P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plot_missing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(dataset)</a:t>
            </a:r>
            <a:r>
              <a:rPr kumimoji="0" lang="en-PK" altLang="en-PK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of Numeric Variables: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Histograms to understand distribution patterns.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using </a:t>
            </a:r>
            <a:r>
              <a:rPr kumimoji="0" lang="en-PK" altLang="en-P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plot_histogram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(dataset)</a:t>
            </a:r>
            <a:r>
              <a:rPr kumimoji="0" lang="en-PK" altLang="en-PK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Analysis: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 of correlations among numeric variables.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using </a:t>
            </a:r>
            <a:r>
              <a:rPr kumimoji="0" lang="en-PK" altLang="en-P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plot_correlation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(dataset)</a:t>
            </a:r>
            <a:r>
              <a:rPr kumimoji="0" lang="en-PK" altLang="en-PK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Variables: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plots showing frequency distribution.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using </a:t>
            </a:r>
            <a:r>
              <a:rPr kumimoji="0" lang="en-PK" altLang="en-P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plot_bar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(dataset)</a:t>
            </a:r>
            <a:r>
              <a:rPr kumimoji="0" lang="en-PK" altLang="en-PK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B27FE-7E72-96BD-D5E0-65EF7B5B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394" y="3688423"/>
            <a:ext cx="4635810" cy="30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3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748D-71F6-8DCF-3A07-9AF3342A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Variable Balance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D84E-517F-36BD-39A7-91E4EFA029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b="1" dirty="0"/>
              <a:t>Target Variable:</a:t>
            </a:r>
            <a:r>
              <a:rPr lang="fr-FR" dirty="0"/>
              <a:t> ICU (0 - Non-ICU, 1 - ICU)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Distribution: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Non-ICU: 1,410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ICU: 515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59B04A-035F-0E48-C489-671FE83480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72" y="1690687"/>
            <a:ext cx="6441779" cy="4351337"/>
          </a:xfrm>
        </p:spPr>
      </p:pic>
    </p:spTree>
    <p:extLst>
      <p:ext uri="{BB962C8B-B14F-4D97-AF65-F5344CB8AC3E}">
        <p14:creationId xmlns:p14="http://schemas.microsoft.com/office/powerpoint/2010/main" val="42103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C037-1855-0CD1-503E-4F34093B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E2A750-A6F6-B42E-A59B-5636DA10E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Selected Features: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Respiratory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Blood Pressure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Lactate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Age, Gender, Disease Groupings</a:t>
            </a:r>
          </a:p>
        </p:txBody>
      </p:sp>
    </p:spTree>
    <p:extLst>
      <p:ext uri="{BB962C8B-B14F-4D97-AF65-F5344CB8AC3E}">
        <p14:creationId xmlns:p14="http://schemas.microsoft.com/office/powerpoint/2010/main" val="269405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0AB2-67A3-DC37-C521-91953773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A8D1-D5E5-2A9D-9399-F8F13361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Models Evaluated: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Random Forest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Support Vector Machine (SVM)</a:t>
            </a:r>
            <a:endParaRPr lang="en-US" dirty="0"/>
          </a:p>
          <a:p>
            <a:r>
              <a:rPr lang="en-US" b="1" dirty="0"/>
              <a:t>Hyperparameter Tuning:</a:t>
            </a:r>
            <a:r>
              <a:rPr lang="en-US" dirty="0"/>
              <a:t> Grid Search with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20723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3107-875D-9F38-BC02-24F52D3E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Performance: Random Forest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ED28-12EE-08CD-891F-8B5773DFF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Training Accuracy:</a:t>
            </a:r>
            <a:r>
              <a:rPr lang="en-US" dirty="0"/>
              <a:t> 97.14%</a:t>
            </a:r>
            <a:br>
              <a:rPr lang="en-US" dirty="0"/>
            </a:br>
            <a:r>
              <a:rPr lang="en-US" b="1" dirty="0"/>
              <a:t>Test Accuracy:</a:t>
            </a:r>
            <a:r>
              <a:rPr lang="en-US" dirty="0"/>
              <a:t> 85.97%</a:t>
            </a:r>
            <a:br>
              <a:rPr lang="en-US" dirty="0"/>
            </a:br>
            <a:r>
              <a:rPr lang="en-US" b="1" dirty="0"/>
              <a:t>Kappa (Test):</a:t>
            </a:r>
            <a:r>
              <a:rPr lang="en-US" dirty="0"/>
              <a:t> 0.603</a:t>
            </a:r>
            <a:br>
              <a:rPr lang="en-US" dirty="0"/>
            </a:br>
            <a:r>
              <a:rPr lang="en-US" b="1" dirty="0"/>
              <a:t>Confusion Matrix (Test):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Sensitivity: 0.961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Specificity: 0.5825</a:t>
            </a:r>
          </a:p>
        </p:txBody>
      </p:sp>
    </p:spTree>
    <p:extLst>
      <p:ext uri="{BB962C8B-B14F-4D97-AF65-F5344CB8AC3E}">
        <p14:creationId xmlns:p14="http://schemas.microsoft.com/office/powerpoint/2010/main" val="94047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546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Office Theme</vt:lpstr>
      <vt:lpstr>ICU Prediction Model: Enhancing Patient Care with Machine Learning</vt:lpstr>
      <vt:lpstr>Introduction</vt:lpstr>
      <vt:lpstr>Dataset Overview</vt:lpstr>
      <vt:lpstr>Data Preprocessing</vt:lpstr>
      <vt:lpstr>Exploratory Data Analysis (EDA)</vt:lpstr>
      <vt:lpstr>Target Variable Balance</vt:lpstr>
      <vt:lpstr>Feature Selection</vt:lpstr>
      <vt:lpstr>Model Development</vt:lpstr>
      <vt:lpstr>Model Performance: Random Forest</vt:lpstr>
      <vt:lpstr>Model Performance: SVM</vt:lpstr>
      <vt:lpstr>Overfitting Analysis</vt:lpstr>
      <vt:lpstr>Summary and Recommendations</vt:lpstr>
      <vt:lpstr>Conclusion</vt:lpstr>
      <vt:lpstr>Questions and Discussion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Ghulam Qadir</dc:creator>
  <cp:lastModifiedBy>Mahamadou Diallo</cp:lastModifiedBy>
  <cp:revision>2</cp:revision>
  <dcterms:created xsi:type="dcterms:W3CDTF">2024-07-18T12:16:02Z</dcterms:created>
  <dcterms:modified xsi:type="dcterms:W3CDTF">2024-08-09T01:25:12Z</dcterms:modified>
</cp:coreProperties>
</file>