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8" roundtripDataSignature="AMtx7mgG9waE0xtIQvWagGm63rbocYKv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10926b5cb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10926b5cb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510926b5cb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1306f9ec9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1306f9ec9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51306f9ec9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1306f9ec9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1306f9ec9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51306f9ec9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1306f9ec9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1306f9ec9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51306f9ec9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162ae396f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162ae396f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5162ae396f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162ae396f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162ae396f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5162ae396f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162ae396f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162ae396f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5162ae396f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162ae396f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162ae396f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5162ae396f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162ae396f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162ae396f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5162ae396f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162ae396f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162ae396f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5162ae396f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1306f9ec9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1306f9ec9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51306f9ec9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162ae396f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162ae396f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35162ae396f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162ae396f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162ae396f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35162ae396f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162ae396f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162ae396f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5162ae396f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162ae396f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162ae396f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5162ae396f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162ae396f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162ae396f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5162ae396f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162ae396f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162ae396f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35162ae396f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1306f9ec9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1306f9ec9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51306f9ec9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1306f9ec9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1306f9ec9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351306f9ec9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10926b5cb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10926b5cb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3510926b5cb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381000" y="6873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10926b5cb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10926b5cb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510926b5cb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1306f9ec9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1306f9ec9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351306f9ec9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10926b5cb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10926b5cb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3510926b5cb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000" y="6873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1306f9ec9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1306f9ec9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51306f9ec9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1306f9ec9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1306f9ec9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51306f9ec9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1306f9ec9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1306f9ec9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51306f9ec9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1306f9ec9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1306f9ec9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51306f9ec9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381000" y="6873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" type="body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2" type="body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3" type="body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4036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indent="-3098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indent="-30987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4" type="body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4036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indent="-3098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indent="-30987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" type="body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indent="-32003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/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" type="body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indent="-32003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/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b="1" sz="5600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" type="subTitle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>
            <a:lvl1pPr lvl="0" marR="4572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indent="-32003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/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b="1" sz="5600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" type="body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" type="body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indent="-32003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2" type="body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indent="-32003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b="0" sz="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sz="2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" type="body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2" type="body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7084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indent="-36068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flipH="1" rot="-10380000">
            <a:off x="4220633" y="1108075"/>
            <a:ext cx="70104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flipH="1" rot="-10380000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flipH="1" rot="10800000">
            <a:off x="-12700" y="5816600"/>
            <a:ext cx="1221740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3921"/>
                </a:srgbClr>
              </a:gs>
              <a:gs pos="100000">
                <a:srgbClr val="00E9F7">
                  <a:alpha val="54117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flipH="1" rot="10800000">
            <a:off x="5842000" y="6219826"/>
            <a:ext cx="63500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019"/>
                </a:srgbClr>
              </a:gs>
              <a:gs pos="80000">
                <a:srgbClr val="0099E4">
                  <a:alpha val="43921"/>
                </a:srgbClr>
              </a:gs>
              <a:gs pos="100000">
                <a:srgbClr val="0099E4">
                  <a:alpha val="4392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/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sz="2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" type="body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indent="-28956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indent="-2794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indent="-274319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2"/>
          <p:cNvSpPr/>
          <p:nvPr>
            <p:ph idx="2" type="pic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Digital Courier Management System for End-to-End Logistics and Delivery Scheduling</a:t>
            </a:r>
            <a:endParaRPr b="1" sz="2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REVIEW-3</a:t>
            </a:r>
            <a:endParaRPr b="1" sz="2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/>
          <p:nvPr>
            <p:ph idx="1" type="body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r>
              <a:t/>
            </a:r>
            <a:endParaRPr sz="3200">
              <a:solidFill>
                <a:srgbClr val="B9077E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descr="klogo copy.png" id="88" name="Google Shape;8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c2blackborder png.PNG" id="89" name="Google Shape;8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638555" y="3008306"/>
            <a:ext cx="5353200" cy="3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US" sz="17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</a:t>
            </a:r>
            <a:r>
              <a:rPr b="1" i="0" lang="en-US" sz="1700" u="none" cap="none" strike="noStrike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MEMBERS:</a:t>
            </a:r>
            <a:endParaRPr b="1" i="0" sz="1700" u="none" cap="none" strike="noStrike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US" sz="17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1" sz="17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US" sz="17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Keerthana M - 23CDR073</a:t>
            </a:r>
            <a:endParaRPr b="1" sz="17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sz="17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US" sz="17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Mohaideen Abdul Kathar S - 23CDR092</a:t>
            </a:r>
            <a:endParaRPr b="1" sz="17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 b="1" i="0" sz="1700" u="none" cap="none" strike="noStrike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sz="17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US" sz="17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Dr. M. N. Kavitha</a:t>
            </a:r>
            <a:endParaRPr b="1" sz="17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10926b5cb_0_19"/>
          <p:cNvSpPr/>
          <p:nvPr/>
        </p:nvSpPr>
        <p:spPr>
          <a:xfrm>
            <a:off x="2805953" y="1"/>
            <a:ext cx="7023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Modules</a:t>
            </a:r>
            <a:endParaRPr b="0" i="0" sz="4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g3510926b5cb_0_19"/>
          <p:cNvSpPr txBox="1"/>
          <p:nvPr/>
        </p:nvSpPr>
        <p:spPr>
          <a:xfrm>
            <a:off x="3389400" y="1081125"/>
            <a:ext cx="60375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chemeClr val="dk1"/>
                </a:solidFill>
              </a:rPr>
              <a:t>Customer Registration &amp; Login module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chemeClr val="dk1"/>
                </a:solidFill>
              </a:rPr>
              <a:t>Customer Dashboard &amp; Profile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chemeClr val="dk1"/>
                </a:solidFill>
              </a:rPr>
              <a:t>Admin Registration &amp; Login module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chemeClr val="dk1"/>
                </a:solidFill>
              </a:rPr>
              <a:t>Admin Dashboard with Histories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chemeClr val="dk1"/>
                </a:solidFill>
              </a:rPr>
              <a:t>Dashboard for adding the Employees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chemeClr val="dk1"/>
                </a:solidFill>
              </a:rPr>
              <a:t>Employee Login Module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chemeClr val="dk1"/>
                </a:solidFill>
              </a:rPr>
              <a:t>Employee Dashboard with Histories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1306f9ec9_0_30"/>
          <p:cNvSpPr/>
          <p:nvPr/>
        </p:nvSpPr>
        <p:spPr>
          <a:xfrm>
            <a:off x="2805953" y="1"/>
            <a:ext cx="7023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 Architecture</a:t>
            </a:r>
            <a:endParaRPr b="0" i="0" sz="4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g351306f9ec9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275" y="785225"/>
            <a:ext cx="10877449" cy="58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351306f9ec9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950" y="579325"/>
            <a:ext cx="10554901" cy="60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351306f9ec9_0_72"/>
          <p:cNvSpPr/>
          <p:nvPr/>
        </p:nvSpPr>
        <p:spPr>
          <a:xfrm>
            <a:off x="2805953" y="1"/>
            <a:ext cx="7023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endParaRPr b="0" i="0" sz="4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351306f9ec9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825" y="571700"/>
            <a:ext cx="10904700" cy="61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35162ae396f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2" cy="6399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35162ae396f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3" cy="6396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35162ae396f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3" cy="6383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g35162ae396f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3" cy="6383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35162ae396f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2" cy="6393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g35162ae396f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2" cy="6306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0163" y="416591"/>
            <a:ext cx="7029297" cy="107298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0"/>
          <p:cNvSpPr txBox="1"/>
          <p:nvPr/>
        </p:nvSpPr>
        <p:spPr>
          <a:xfrm>
            <a:off x="1245975" y="1616375"/>
            <a:ext cx="103086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In today's fast-paced world, people often struggle to find time to physically send parcels through courier services. There is a lack of trust in traditional systems due to frequent delivery delays, incorrect delivery addresses, and even lost packages.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 Moreover, sending parcels with human guides is expensive and inefficient. These issues create hesitation among users and reduce the reliability of courier services.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Hence, there is a need for a smart, real-time solution that enhances user experience, ensures delivery accuracy, and provides end-to-end transparency in logistics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351306f9ec9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3" cy="6383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g35162ae396f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3" cy="6396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g35162ae396f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3" cy="6383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35162ae396f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3" cy="6389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g35162ae396f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3" cy="6371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g35162ae396f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3" cy="6389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g35162ae396f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3" cy="64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351306f9ec9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3" cy="6389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g351306f9ec9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659589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g3510926b5cb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659589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4240209" y="4094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0" i="0" sz="4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230600" y="1816100"/>
            <a:ext cx="104775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To develop a real-time digital courier management system that streamlines parcel delivery through a web-based platform, enabling users to register, request deliveries, track parcel status, and ensure accurate, timely, and transparent logistics using modern technologies like Python (Flask), MySQL, HTML, CSS, and JavaScript.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g3510926b5cb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659589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g351306f9ec9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250" y="655175"/>
            <a:ext cx="10756276" cy="605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10926b5cb_0_12"/>
          <p:cNvSpPr txBox="1"/>
          <p:nvPr/>
        </p:nvSpPr>
        <p:spPr>
          <a:xfrm>
            <a:off x="2328275" y="3269100"/>
            <a:ext cx="850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https://github.com/Mohaideen-Abdul-Kathar-S/Online-Courier-System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92" name="Google Shape;292;g3510926b5cb_0_12"/>
          <p:cNvSpPr/>
          <p:nvPr/>
        </p:nvSpPr>
        <p:spPr>
          <a:xfrm>
            <a:off x="2872028" y="687126"/>
            <a:ext cx="7023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Source Code</a:t>
            </a:r>
            <a:endParaRPr b="0" i="0" sz="4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/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r>
              <a:rPr b="1"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used</a:t>
            </a:r>
            <a:endParaRPr b="0" i="0" sz="4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05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2137025" y="1860600"/>
            <a:ext cx="88173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Frontend:</a:t>
            </a:r>
            <a:r>
              <a:rPr lang="en-US" sz="2400">
                <a:solidFill>
                  <a:schemeClr val="dk1"/>
                </a:solidFill>
              </a:rPr>
              <a:t> HTML, CSS, JavaScript</a:t>
            </a:r>
            <a:br>
              <a:rPr lang="en-US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Backend:</a:t>
            </a:r>
            <a:r>
              <a:rPr lang="en-US" sz="2400">
                <a:solidFill>
                  <a:schemeClr val="dk1"/>
                </a:solidFill>
              </a:rPr>
              <a:t> Python (Flask Framework)</a:t>
            </a:r>
            <a:br>
              <a:rPr lang="en-US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Database:</a:t>
            </a:r>
            <a:r>
              <a:rPr lang="en-US" sz="2400">
                <a:solidFill>
                  <a:schemeClr val="dk1"/>
                </a:solidFill>
              </a:rPr>
              <a:t> MySQL</a:t>
            </a:r>
            <a:br>
              <a:rPr lang="en-US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Development Tools:</a:t>
            </a:r>
            <a:r>
              <a:rPr lang="en-US" sz="2400">
                <a:solidFill>
                  <a:schemeClr val="dk1"/>
                </a:solidFill>
              </a:rPr>
              <a:t> Visual Studio Code, XAMPP (for MySQL), Postman (API Testing)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1306f9ec9_0_36"/>
          <p:cNvSpPr txBox="1"/>
          <p:nvPr/>
        </p:nvSpPr>
        <p:spPr>
          <a:xfrm>
            <a:off x="1614675" y="832875"/>
            <a:ext cx="10354500" cy="6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💻 Frontend: HTML, CSS, JavaScript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HTML</a:t>
            </a:r>
            <a:r>
              <a:rPr lang="en-US" sz="2000">
                <a:solidFill>
                  <a:schemeClr val="dk1"/>
                </a:solidFill>
              </a:rPr>
              <a:t> – Standard language to structure web content.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CSS</a:t>
            </a:r>
            <a:r>
              <a:rPr lang="en-US" sz="2000">
                <a:solidFill>
                  <a:schemeClr val="dk1"/>
                </a:solidFill>
              </a:rPr>
              <a:t> – For styling the user interface and making it visually appealing.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JavaScript</a:t>
            </a:r>
            <a:r>
              <a:rPr lang="en-US" sz="2000">
                <a:solidFill>
                  <a:schemeClr val="dk1"/>
                </a:solidFill>
              </a:rPr>
              <a:t> – Adds interactivity (form validation, alerts, dynamic UI updates).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⚙️ Backend: Python (Flask Framework)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Python</a:t>
            </a:r>
            <a:r>
              <a:rPr lang="en-US" sz="2000">
                <a:solidFill>
                  <a:schemeClr val="dk1"/>
                </a:solidFill>
              </a:rPr>
              <a:t> – Simple, clean syntax; beginner-friendly and powerful.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Flask</a:t>
            </a:r>
            <a:r>
              <a:rPr lang="en-US" sz="2000">
                <a:solidFill>
                  <a:schemeClr val="dk1"/>
                </a:solidFill>
              </a:rPr>
              <a:t> – Lightweight and flexible; perfect for small to medium-sized web apps.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Easy to learn and quick to set up REST APIs.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Integrates well with MySQL and frontend frameworks.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0" name="Google Shape;120;g351306f9ec9_0_36"/>
          <p:cNvSpPr/>
          <p:nvPr/>
        </p:nvSpPr>
        <p:spPr>
          <a:xfrm>
            <a:off x="2805953" y="228601"/>
            <a:ext cx="78291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This Tech Stack</a:t>
            </a:r>
            <a:endParaRPr b="0" i="0" sz="4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1306f9ec9_0_43"/>
          <p:cNvSpPr txBox="1"/>
          <p:nvPr/>
        </p:nvSpPr>
        <p:spPr>
          <a:xfrm>
            <a:off x="1614675" y="832875"/>
            <a:ext cx="10354500" cy="57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🗃️ Database: MySQL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Widely Used</a:t>
            </a:r>
            <a:r>
              <a:rPr lang="en-US" sz="2000">
                <a:solidFill>
                  <a:schemeClr val="dk1"/>
                </a:solidFill>
              </a:rPr>
              <a:t> – Industry standard for relational databases.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Reliable &amp; Scalable</a:t>
            </a:r>
            <a:r>
              <a:rPr lang="en-US" sz="2000">
                <a:solidFill>
                  <a:schemeClr val="dk1"/>
                </a:solidFill>
              </a:rPr>
              <a:t> – Can handle growing data securely.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XAMPP Integration</a:t>
            </a:r>
            <a:r>
              <a:rPr lang="en-US" sz="2000">
                <a:solidFill>
                  <a:schemeClr val="dk1"/>
                </a:solidFill>
              </a:rPr>
              <a:t> – Easy to set up a local MySQL environment.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🧰 Development Tools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Visual Studio Code</a:t>
            </a:r>
            <a:r>
              <a:rPr lang="en-US" sz="2000">
                <a:solidFill>
                  <a:schemeClr val="dk1"/>
                </a:solidFill>
              </a:rPr>
              <a:t> – Lightweight yet powerful code editor with smart IntelliSense.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XAMPP</a:t>
            </a:r>
            <a:r>
              <a:rPr lang="en-US" sz="2000">
                <a:solidFill>
                  <a:schemeClr val="dk1"/>
                </a:solidFill>
              </a:rPr>
              <a:t> – Convenient package to run Apache and MySQL locally.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Postman</a:t>
            </a:r>
            <a:r>
              <a:rPr lang="en-US" sz="2000">
                <a:solidFill>
                  <a:schemeClr val="dk1"/>
                </a:solidFill>
              </a:rPr>
              <a:t> – Handy tool to test APIs during development.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27" name="Google Shape;127;g351306f9ec9_0_43"/>
          <p:cNvSpPr/>
          <p:nvPr/>
        </p:nvSpPr>
        <p:spPr>
          <a:xfrm>
            <a:off x="2805953" y="228601"/>
            <a:ext cx="78291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This Tech Stack</a:t>
            </a:r>
            <a:endParaRPr b="0" i="0" sz="4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1306f9ec9_0_8"/>
          <p:cNvSpPr txBox="1"/>
          <p:nvPr/>
        </p:nvSpPr>
        <p:spPr>
          <a:xfrm>
            <a:off x="2475000" y="1385925"/>
            <a:ext cx="75876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chemeClr val="dk1"/>
                </a:solidFill>
              </a:rPr>
              <a:t>Manual parcel booking and processing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chemeClr val="dk1"/>
                </a:solidFill>
              </a:rPr>
              <a:t>Limited or delayed tracking information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chemeClr val="dk1"/>
                </a:solidFill>
              </a:rPr>
              <a:t>Lack of real-time updates and transparency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chemeClr val="dk1"/>
                </a:solidFill>
              </a:rPr>
              <a:t>Expensive human-guided delivery options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chemeClr val="dk1"/>
                </a:solidFill>
              </a:rPr>
              <a:t>Frequent errors in address handling and parcel loss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chemeClr val="dk1"/>
                </a:solidFill>
              </a:rPr>
              <a:t>Poor coordination between admin, employee, and customer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chemeClr val="dk1"/>
                </a:solidFill>
              </a:rPr>
              <a:t>Low customer trust and satisfaction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4" name="Google Shape;134;g351306f9ec9_0_8"/>
          <p:cNvSpPr/>
          <p:nvPr/>
        </p:nvSpPr>
        <p:spPr>
          <a:xfrm>
            <a:off x="4240209" y="409487"/>
            <a:ext cx="4358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Solution</a:t>
            </a:r>
            <a:endParaRPr b="0" i="0" sz="4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1306f9ec9_0_50"/>
          <p:cNvSpPr txBox="1"/>
          <p:nvPr/>
        </p:nvSpPr>
        <p:spPr>
          <a:xfrm>
            <a:off x="1599300" y="1370550"/>
            <a:ext cx="88173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🔐 Secure</a:t>
            </a:r>
            <a:br>
              <a:rPr b="1"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</a:rPr>
              <a:t> – Customer data is safely stored and protected from unauthorized access.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🧭 Easy to Navigate</a:t>
            </a:r>
            <a:br>
              <a:rPr b="1"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</a:rPr>
              <a:t> – Clean layout and intuitive flow make it simple for anyone to use.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📍 Location Tracker</a:t>
            </a:r>
            <a:br>
              <a:rPr b="1"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</a:rPr>
              <a:t> – Helps customers auto-fill or validate location-based info for faster registration or service access.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💻 Platform Independent</a:t>
            </a:r>
            <a:br>
              <a:rPr b="1"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</a:rPr>
              <a:t> – Works smoothly on any device with a browser (Windows, Mac, Linux, etc.).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🌐 Web-Based Convenience</a:t>
            </a:r>
            <a:br>
              <a:rPr b="1"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</a:rPr>
              <a:t> – No need to install anything; just access via browser anytime, anywhere.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1" name="Google Shape;141;g351306f9ec9_0_50"/>
          <p:cNvSpPr/>
          <p:nvPr/>
        </p:nvSpPr>
        <p:spPr>
          <a:xfrm>
            <a:off x="2736175" y="409475"/>
            <a:ext cx="7819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It’s Useful for Customer</a:t>
            </a:r>
            <a:endParaRPr b="0" i="0" sz="4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b="0" i="0" sz="4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1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1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1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05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1"/>
          <p:cNvSpPr txBox="1"/>
          <p:nvPr/>
        </p:nvSpPr>
        <p:spPr>
          <a:xfrm>
            <a:off x="1909225" y="1088100"/>
            <a:ext cx="8817300" cy="55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The system is developed as a web application using Flask (Python) for the backend, managing user authentication, admin controls, and API routes.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The frontend is built using HTML, CSS, and JavaScript for interactive user experience. MySQL handles structured data storage such as user details, parcel info, and delivery logs.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Users register/login, submit parcel requests, and view delivery status. Admins verify requests and assign employees (incharge) for delivery. Employees log in to view assigned tasks and update delivery progress.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All updates trigger real-time status changes and notifications to customers, admins, and delivery agents, ensuring a seamless courier management experience.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2021-04-21T15:36:00Z</dcterms:created>
  <dc:creator>kavinkumar 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