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70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\Documents\data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1.xlsx]Sheet6!PivotTable3</c:name>
    <c:fmtId val="2"/>
  </c:pivotSource>
  <c:chart>
    <c:title>
      <c:tx>
        <c:rich>
          <a:bodyPr/>
          <a:lstStyle/>
          <a:p>
            <a:pPr>
              <a:defRPr sz="1200" u="sng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pP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 WISE AVERAGE</a:t>
            </a:r>
            <a:r>
              <a:rPr lang="en-US" sz="1200" u="sng" baseline="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SALARY DISTRIBUTION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Sheet6!$A$4:$A$12</c:f>
              <c:strCache>
                <c:ptCount val="8"/>
                <c:pt idx="0">
                  <c:v>Customer Support</c:v>
                </c:pt>
                <c:pt idx="1">
                  <c:v>Finance</c:v>
                </c:pt>
                <c:pt idx="2">
                  <c:v>Grand Total</c:v>
                </c:pt>
                <c:pt idx="3">
                  <c:v>Human Resources</c:v>
                </c:pt>
                <c:pt idx="4">
                  <c:v>Leadership</c:v>
                </c:pt>
                <c:pt idx="5">
                  <c:v>Marketing</c:v>
                </c:pt>
                <c:pt idx="6">
                  <c:v>Operations and production</c:v>
                </c:pt>
                <c:pt idx="7">
                  <c:v>Sales</c:v>
                </c:pt>
              </c:strCache>
            </c:strRef>
          </c:cat>
          <c:val>
            <c:numRef>
              <c:f>Sheet6!$B$4:$B$12</c:f>
              <c:numCache>
                <c:formatCode>General</c:formatCode>
                <c:ptCount val="8"/>
                <c:pt idx="0">
                  <c:v>20880160</c:v>
                </c:pt>
                <c:pt idx="1">
                  <c:v>5861324</c:v>
                </c:pt>
                <c:pt idx="2">
                  <c:v>86057381</c:v>
                </c:pt>
                <c:pt idx="3">
                  <c:v>3264350</c:v>
                </c:pt>
                <c:pt idx="4">
                  <c:v>2544146</c:v>
                </c:pt>
                <c:pt idx="5">
                  <c:v>10014183</c:v>
                </c:pt>
                <c:pt idx="6">
                  <c:v>18946565</c:v>
                </c:pt>
                <c:pt idx="7">
                  <c:v>24546653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A-4263-8FA3-25FDBD4CEC4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layout>
        <c:manualLayout>
          <c:xMode val="edge"/>
          <c:yMode val="edge"/>
          <c:x val="0.11061063396421798"/>
          <c:y val="0.11538167870931949"/>
          <c:w val="0.79633673540277861"/>
          <c:h val="0.12178556066962799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1.xlsx]Sheet9!PivotTable5</c:name>
    <c:fmtId val="4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 WISE MALE AND FEMALE COUNT </a:t>
            </a:r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034989486650919E-2"/>
          <c:y val="0.21455827830726346"/>
          <c:w val="0.94853837188227985"/>
          <c:h val="0.669415037215087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Sheet9!$B$3:$B$4</c:f>
              <c:strCache>
                <c:ptCount val="1"/>
                <c:pt idx="0">
                  <c:v>F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Sheet9!$B$5:$B$11</c:f>
              <c:numCache>
                <c:formatCode>General</c:formatCode>
                <c:ptCount val="6"/>
                <c:pt idx="0">
                  <c:v>7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44-4F2A-9A44-7937B918FD47}"/>
            </c:ext>
          </c:extLst>
        </c:ser>
        <c:ser>
          <c:idx val="1"/>
          <c:order val="1"/>
          <c:tx>
            <c:strRef>
              <c:f>Sheet9!$C$3:$C$4</c:f>
              <c:strCache>
                <c:ptCount val="1"/>
                <c:pt idx="0">
                  <c:v>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Sheet9!$A$5:$A$11</c:f>
              <c:strCache>
                <c:ptCount val="6"/>
                <c:pt idx="0">
                  <c:v>Customer Support</c:v>
                </c:pt>
                <c:pt idx="1">
                  <c:v>Finance</c:v>
                </c:pt>
                <c:pt idx="2">
                  <c:v>Leadership</c:v>
                </c:pt>
                <c:pt idx="3">
                  <c:v>Marketing</c:v>
                </c:pt>
                <c:pt idx="4">
                  <c:v>Operations and production</c:v>
                </c:pt>
                <c:pt idx="5">
                  <c:v>Sales</c:v>
                </c:pt>
              </c:strCache>
            </c:strRef>
          </c:cat>
          <c:val>
            <c:numRef>
              <c:f>Sheet9!$C$5:$C$11</c:f>
              <c:numCache>
                <c:formatCode>General</c:formatCode>
                <c:ptCount val="6"/>
                <c:pt idx="0">
                  <c:v>14</c:v>
                </c:pt>
                <c:pt idx="1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44-4F2A-9A44-7937B918FD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81664"/>
        <c:axId val="168091648"/>
      </c:barChart>
      <c:catAx>
        <c:axId val="1680816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168091648"/>
        <c:crosses val="autoZero"/>
        <c:auto val="1"/>
        <c:lblAlgn val="ctr"/>
        <c:lblOffset val="100"/>
        <c:noMultiLvlLbl val="0"/>
      </c:catAx>
      <c:valAx>
        <c:axId val="16809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68081664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44837831406254386"/>
          <c:y val="0.19910971751728773"/>
          <c:w val="0.20850560883858069"/>
          <c:h val="4.5924537960989151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65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043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3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3011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309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287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966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608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6382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90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2462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932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288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71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364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3991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31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  <p:sldLayoutId id="2147484228" r:id="rId12"/>
    <p:sldLayoutId id="2147484229" r:id="rId13"/>
    <p:sldLayoutId id="2147484230" r:id="rId14"/>
    <p:sldLayoutId id="2147484231" r:id="rId15"/>
    <p:sldLayoutId id="2147484232" r:id="rId16"/>
    <p:sldLayoutId id="21474842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357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MOHAIDEEN ABDUL KHADER. M.N</a:t>
            </a:r>
          </a:p>
          <a:p>
            <a:r>
              <a:rPr lang="en-US" sz="2400" b="1" dirty="0"/>
              <a:t>REGISTER NO:312208144</a:t>
            </a:r>
          </a:p>
          <a:p>
            <a:r>
              <a:rPr lang="en-US" sz="2400" b="1" dirty="0"/>
              <a:t>DEPARTMENT:COMMERCE</a:t>
            </a:r>
          </a:p>
          <a:p>
            <a:r>
              <a:rPr lang="en-US" sz="2400" b="1" dirty="0"/>
              <a:t>COLLEGE: SIR THEAGARAYA COLLEGE 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2398" y="785794"/>
          <a:ext cx="4572032" cy="4143400"/>
        </p:xfrm>
        <a:graphic>
          <a:graphicData uri="http://schemas.openxmlformats.org/drawingml/2006/table">
            <a:tbl>
              <a:tblPr/>
              <a:tblGrid>
                <a:gridCol w="221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Average of Sum of FTE Salary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20880160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5861324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86057381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Human Resources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3264350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2544146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10014183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18946565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24546653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21514345.25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167306" y="428604"/>
          <a:ext cx="6429420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6713" y="642922"/>
          <a:ext cx="4929221" cy="550071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33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Count of Gender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Column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Row Labels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Customer Support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Finance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Leadership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Marketing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Operations and production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Sales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119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latin typeface="Times New Roman" pitchFamily="18" charset="0"/>
                          <a:cs typeface="Times New Roman" pitchFamily="18" charset="0"/>
                        </a:rPr>
                        <a:t>59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5810248" y="1214422"/>
          <a:ext cx="6381752" cy="5000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32656"/>
            <a:ext cx="10681335" cy="39395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concluded the sales department 14% of high salary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low level of salary pay to HR department and the majority of male staff working in this organization. This study help to improve the organization growth.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629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</a:t>
            </a:r>
            <a:r>
              <a:rPr sz="4250" spc="-8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4250" spc="25" dirty="0">
                <a:solidFill>
                  <a:srgbClr val="C00000"/>
                </a:solidFill>
                <a:latin typeface="Algerian" pitchFamily="82" charset="0"/>
              </a:rPr>
              <a:t>TITLE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309522" y="2143116"/>
            <a:ext cx="8593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wise salary distribution, Male and Female count 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7020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pc="-5" dirty="0">
                <a:solidFill>
                  <a:srgbClr val="C00000"/>
                </a:solidFill>
                <a:latin typeface="Algerian" pitchFamily="82" charset="0"/>
              </a:rPr>
              <a:t>G</a:t>
            </a:r>
            <a:r>
              <a:rPr spc="-3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pc="15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dirty="0">
                <a:solidFill>
                  <a:srgbClr val="C00000"/>
                </a:solidFill>
                <a:latin typeface="Algerian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P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ROB</a:t>
            </a:r>
            <a:r>
              <a:rPr sz="4400" spc="55" dirty="0">
                <a:solidFill>
                  <a:srgbClr val="C00000"/>
                </a:solidFill>
                <a:latin typeface="Algerian" pitchFamily="82" charset="0"/>
              </a:rPr>
              <a:t>L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20" dirty="0">
                <a:solidFill>
                  <a:srgbClr val="C00000"/>
                </a:solidFill>
                <a:latin typeface="Algerian" pitchFamily="82" charset="0"/>
              </a:rPr>
              <a:t>M</a:t>
            </a:r>
            <a:r>
              <a:rPr sz="4400" dirty="0">
                <a:solidFill>
                  <a:srgbClr val="C00000"/>
                </a:solidFill>
                <a:latin typeface="Algerian" pitchFamily="82" charset="0"/>
              </a:rPr>
              <a:t>	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4400" spc="-37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375" dirty="0">
                <a:solidFill>
                  <a:srgbClr val="C00000"/>
                </a:solidFill>
                <a:latin typeface="Algerian" pitchFamily="82" charset="0"/>
              </a:rPr>
              <a:t>A</a:t>
            </a:r>
            <a:r>
              <a:rPr sz="4400" spc="15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4400" spc="-1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4400" spc="-20" dirty="0">
                <a:solidFill>
                  <a:srgbClr val="C00000"/>
                </a:solidFill>
                <a:latin typeface="Algerian" pitchFamily="82" charset="0"/>
              </a:rPr>
              <a:t>ME</a:t>
            </a:r>
            <a:r>
              <a:rPr sz="4400" spc="10" dirty="0">
                <a:solidFill>
                  <a:srgbClr val="C00000"/>
                </a:solidFill>
                <a:latin typeface="Algerian" pitchFamily="82" charset="0"/>
              </a:rPr>
              <a:t>NT</a:t>
            </a:r>
            <a:endParaRPr sz="44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716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This study identified average salary of employee in department wise and count of male and female employee. 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Its help to identify the employee salary growth.</a:t>
            </a:r>
          </a:p>
          <a:p>
            <a:pPr lvl="2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  <a:latin typeface="Algerian" pitchFamily="82" charset="0"/>
              </a:rPr>
              <a:t>PROJECT	</a:t>
            </a:r>
            <a:r>
              <a:rPr sz="4250" spc="-20" dirty="0">
                <a:solidFill>
                  <a:srgbClr val="C00000"/>
                </a:solidFill>
                <a:latin typeface="Algerian" pitchFamily="82" charset="0"/>
              </a:rPr>
              <a:t>OVERVIEW</a:t>
            </a:r>
            <a:endParaRPr sz="425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828800"/>
            <a:ext cx="8277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purpose of this project is to analyze the employee's working department and its salary. The gender count can be beneficial in boosting the number of employees.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table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990600"/>
            <a:ext cx="6082348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solidFill>
                  <a:srgbClr val="C00000"/>
                </a:solidFill>
                <a:latin typeface="Algerian" pitchFamily="82" charset="0"/>
              </a:rPr>
              <a:t>W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20" dirty="0">
                <a:solidFill>
                  <a:srgbClr val="C00000"/>
                </a:solidFill>
                <a:latin typeface="Algerian" pitchFamily="82" charset="0"/>
              </a:rPr>
              <a:t>O</a:t>
            </a:r>
            <a:r>
              <a:rPr sz="3600" spc="-2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AR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T</a:t>
            </a:r>
            <a:r>
              <a:rPr sz="3600" spc="-15" dirty="0">
                <a:solidFill>
                  <a:srgbClr val="C00000"/>
                </a:solidFill>
                <a:latin typeface="Algerian" pitchFamily="82" charset="0"/>
              </a:rPr>
              <a:t>H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3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spc="-20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30" dirty="0">
                <a:solidFill>
                  <a:srgbClr val="C00000"/>
                </a:solidFill>
                <a:latin typeface="Algerian" pitchFamily="82" charset="0"/>
              </a:rPr>
              <a:t>N</a:t>
            </a:r>
            <a:r>
              <a:rPr sz="3600" spc="15" dirty="0">
                <a:solidFill>
                  <a:srgbClr val="C00000"/>
                </a:solidFill>
                <a:latin typeface="Algerian" pitchFamily="82" charset="0"/>
              </a:rPr>
              <a:t>D</a:t>
            </a:r>
            <a:r>
              <a:rPr sz="3600" spc="-45" dirty="0">
                <a:solidFill>
                  <a:srgbClr val="C00000"/>
                </a:solidFill>
                <a:latin typeface="Algerian" pitchFamily="82" charset="0"/>
              </a:rPr>
              <a:t> </a:t>
            </a:r>
            <a:r>
              <a:rPr sz="3600" dirty="0">
                <a:solidFill>
                  <a:srgbClr val="C00000"/>
                </a:solidFill>
                <a:latin typeface="Algerian" pitchFamily="82" charset="0"/>
              </a:rPr>
              <a:t>U</a:t>
            </a:r>
            <a:r>
              <a:rPr sz="3600" spc="10" dirty="0">
                <a:solidFill>
                  <a:srgbClr val="C00000"/>
                </a:solidFill>
                <a:latin typeface="Algerian" pitchFamily="82" charset="0"/>
              </a:rPr>
              <a:t>S</a:t>
            </a:r>
            <a:r>
              <a:rPr sz="3600" spc="-25" dirty="0">
                <a:solidFill>
                  <a:srgbClr val="C00000"/>
                </a:solidFill>
                <a:latin typeface="Algerian" pitchFamily="82" charset="0"/>
              </a:rPr>
              <a:t>E</a:t>
            </a:r>
            <a:r>
              <a:rPr sz="3600" spc="-10" dirty="0">
                <a:solidFill>
                  <a:srgbClr val="C00000"/>
                </a:solidFill>
                <a:latin typeface="Algerian" pitchFamily="82" charset="0"/>
              </a:rPr>
              <a:t>R</a:t>
            </a:r>
            <a:r>
              <a:rPr sz="3600" spc="5" dirty="0">
                <a:solidFill>
                  <a:srgbClr val="C00000"/>
                </a:solidFill>
                <a:latin typeface="Algerian" pitchFamily="82" charset="0"/>
              </a:rPr>
              <a:t>S?</a:t>
            </a:r>
            <a:endParaRPr sz="3600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Human Resources (HR) Department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 Requirement team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Operational Managers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IT and Data Management Teams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95604" y="2000240"/>
            <a:ext cx="6096000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Comprehensive Data Management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Advanced Analytical Tools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Formulas and Functions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Pivot Tables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Visual Representation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• Used to analyse different situation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732186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Overview</a:t>
            </a:r>
            <a:r>
              <a:rPr lang="en-US" b="1" dirty="0"/>
              <a:t>:</a:t>
            </a:r>
          </a:p>
          <a:p>
            <a:r>
              <a:rPr lang="en-US" b="1" dirty="0"/>
              <a:t>The dataset contains information about employees within an organization, including their salaries and ages. This data is used to calculate and analyze average salary and average age metrics.</a:t>
            </a:r>
          </a:p>
          <a:p>
            <a:r>
              <a:rPr lang="en-IN" sz="2800" b="1" dirty="0"/>
              <a:t>Data Fields</a:t>
            </a:r>
            <a:r>
              <a:rPr lang="en-IN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Surname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Age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Tenure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Region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Department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Manager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Hours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 Band	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Performance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7108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Data cleaning.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table.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Creating pivot chart.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/>
              <a:t>Using  average formula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400</Words>
  <Application>Microsoft Office PowerPoint</Application>
  <PresentationFormat>Widescreen</PresentationFormat>
  <Paragraphs>129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PowerPoint Presentation</vt:lpstr>
      <vt:lpstr>PowerPoint Presentation</vt:lpstr>
      <vt:lpstr>Conclusion  The study concluded the sales department 14% of high salary  and low level of salary pay to HR department and the majority of male staff working in this organization. This study help to improve the organization growth.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Kiran Kumar T</cp:lastModifiedBy>
  <cp:revision>23</cp:revision>
  <dcterms:created xsi:type="dcterms:W3CDTF">2024-03-29T15:07:22Z</dcterms:created>
  <dcterms:modified xsi:type="dcterms:W3CDTF">2024-08-28T09:46:26Z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