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Poppins" panose="00000500000000000000" pitchFamily="2" charset="0"/>
      <p:regular r:id="rId15"/>
    </p:embeddedFont>
    <p:embeddedFont>
      <p:font typeface="Poppins Bold" panose="020B0604020202020204" charset="0"/>
      <p:regular r:id="rId16"/>
    </p:embeddedFont>
    <p:embeddedFont>
      <p:font typeface="Poppins Medium" panose="020B0502040204020203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7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325529" y="3404967"/>
            <a:ext cx="18939059" cy="1464829"/>
            <a:chOff x="0" y="0"/>
            <a:chExt cx="4988065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065" cy="385799"/>
            </a:xfrm>
            <a:custGeom>
              <a:avLst/>
              <a:gdLst/>
              <a:ahLst/>
              <a:cxnLst/>
              <a:rect l="l" t="t" r="r" b="b"/>
              <a:pathLst>
                <a:path w="4988065" h="385799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394226" y="1431741"/>
            <a:ext cx="6379233" cy="8140553"/>
          </a:xfrm>
          <a:custGeom>
            <a:avLst/>
            <a:gdLst/>
            <a:ahLst/>
            <a:cxnLst/>
            <a:rect l="l" t="t" r="r" b="b"/>
            <a:pathLst>
              <a:path w="6379233" h="8140553">
                <a:moveTo>
                  <a:pt x="0" y="0"/>
                </a:moveTo>
                <a:lnTo>
                  <a:pt x="6379233" y="0"/>
                </a:lnTo>
                <a:lnTo>
                  <a:pt x="6379233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010810" y="-155024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 flipV="1">
            <a:off x="12417225" y="6172200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955014" y="3462117"/>
            <a:ext cx="6803667" cy="4010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4"/>
              </a:lnSpc>
              <a:spcBef>
                <a:spcPct val="0"/>
              </a:spcBef>
            </a:pPr>
            <a:r>
              <a:rPr lang="en-US" sz="9812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sorting algorithm visualizer </a:t>
            </a:r>
          </a:p>
        </p:txBody>
      </p:sp>
      <p:sp>
        <p:nvSpPr>
          <p:cNvPr id="10" name="Freeform 10"/>
          <p:cNvSpPr/>
          <p:nvPr/>
        </p:nvSpPr>
        <p:spPr>
          <a:xfrm>
            <a:off x="9263774" y="-842039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856933" y="3174284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246058" y="1259935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6" y="0"/>
                </a:lnTo>
                <a:lnTo>
                  <a:pt x="2549516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303458" y="8126458"/>
            <a:ext cx="9991092" cy="1217097"/>
          </a:xfrm>
          <a:custGeom>
            <a:avLst/>
            <a:gdLst/>
            <a:ahLst/>
            <a:cxnLst/>
            <a:rect l="l" t="t" r="r" b="b"/>
            <a:pathLst>
              <a:path w="9991092" h="1217097">
                <a:moveTo>
                  <a:pt x="0" y="0"/>
                </a:moveTo>
                <a:lnTo>
                  <a:pt x="9991093" y="0"/>
                </a:lnTo>
                <a:lnTo>
                  <a:pt x="9991093" y="1217097"/>
                </a:lnTo>
                <a:lnTo>
                  <a:pt x="0" y="12170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800435" y="8219866"/>
            <a:ext cx="7112825" cy="1123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57"/>
              </a:lnSpc>
            </a:pPr>
            <a:r>
              <a:rPr lang="en-US" sz="2074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Mohaned El Behairy               231000095</a:t>
            </a:r>
          </a:p>
          <a:p>
            <a:pPr algn="l">
              <a:lnSpc>
                <a:spcPts val="2157"/>
              </a:lnSpc>
            </a:pPr>
            <a:r>
              <a:rPr lang="en-US" sz="2074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Eyad Ahmed                            231000644</a:t>
            </a:r>
          </a:p>
          <a:p>
            <a:pPr algn="l">
              <a:lnSpc>
                <a:spcPts val="2157"/>
              </a:lnSpc>
            </a:pPr>
            <a:r>
              <a:rPr lang="en-US" sz="2074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Mariam shahinn                     231001745</a:t>
            </a:r>
          </a:p>
          <a:p>
            <a:pPr algn="l">
              <a:lnSpc>
                <a:spcPts val="2157"/>
              </a:lnSpc>
              <a:spcBef>
                <a:spcPct val="0"/>
              </a:spcBef>
            </a:pPr>
            <a:r>
              <a:rPr lang="en-US" sz="2074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Ahmed Mohamed Fahmy   231000587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249663" y="3367848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1"/>
                </a:lnTo>
                <a:lnTo>
                  <a:pt x="0" y="25850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136907"/>
            <a:ext cx="8391012" cy="172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Encountered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61552" y="4649872"/>
            <a:ext cx="7525307" cy="5451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8"/>
              </a:lnSpc>
            </a:pPr>
            <a:r>
              <a:rPr lang="en-US" sz="23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Real-Time Rendering:</a:t>
            </a:r>
          </a:p>
          <a:p>
            <a:pPr algn="l">
              <a:lnSpc>
                <a:spcPts val="2868"/>
              </a:lnSpc>
            </a:pPr>
            <a:endParaRPr lang="en-US" sz="2351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507609" lvl="1" indent="-253804" algn="l">
              <a:lnSpc>
                <a:spcPts val="2868"/>
              </a:lnSpc>
              <a:buFont typeface="Arial"/>
              <a:buChar char="•"/>
            </a:pPr>
            <a:r>
              <a:rPr lang="en-US" sz="23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Displaying large arrays smoothly without freezing or flickering was a key challenge.</a:t>
            </a:r>
          </a:p>
          <a:p>
            <a:pPr algn="l">
              <a:lnSpc>
                <a:spcPts val="2868"/>
              </a:lnSpc>
            </a:pPr>
            <a:endParaRPr lang="en-US" sz="2351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2868"/>
              </a:lnSpc>
            </a:pPr>
            <a:r>
              <a:rPr lang="en-US" sz="23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Synchronization with Algorithm Logic:</a:t>
            </a:r>
          </a:p>
          <a:p>
            <a:pPr marL="507609" lvl="1" indent="-253804" algn="l">
              <a:lnSpc>
                <a:spcPts val="2868"/>
              </a:lnSpc>
              <a:buFont typeface="Arial"/>
              <a:buChar char="•"/>
            </a:pPr>
            <a:r>
              <a:rPr lang="en-US" sz="23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Timing animations precisely with comparisons and swaps required careful coordination.</a:t>
            </a:r>
          </a:p>
          <a:p>
            <a:pPr algn="l">
              <a:lnSpc>
                <a:spcPts val="2868"/>
              </a:lnSpc>
            </a:pPr>
            <a:endParaRPr lang="en-US" sz="2351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2868"/>
              </a:lnSpc>
            </a:pPr>
            <a:r>
              <a:rPr lang="en-US" sz="23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User Interface Clarity:</a:t>
            </a:r>
          </a:p>
          <a:p>
            <a:pPr marL="507609" lvl="1" indent="-253804" algn="l">
              <a:lnSpc>
                <a:spcPts val="2868"/>
              </a:lnSpc>
              <a:buFont typeface="Arial"/>
              <a:buChar char="•"/>
            </a:pPr>
            <a:r>
              <a:rPr lang="en-US" sz="23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Designing an intuitive layout that clearly shows input, progress, and results was essential for usability.</a:t>
            </a:r>
          </a:p>
          <a:p>
            <a:pPr algn="l">
              <a:lnSpc>
                <a:spcPts val="2868"/>
              </a:lnSpc>
            </a:pPr>
            <a:endParaRPr lang="en-US" sz="2351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6504475" y="-263831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238342" y="5332686"/>
            <a:ext cx="5863057" cy="4114800"/>
          </a:xfrm>
          <a:custGeom>
            <a:avLst/>
            <a:gdLst/>
            <a:ahLst/>
            <a:cxnLst/>
            <a:rect l="l" t="t" r="r" b="b"/>
            <a:pathLst>
              <a:path w="5863057" h="4114800">
                <a:moveTo>
                  <a:pt x="0" y="0"/>
                </a:moveTo>
                <a:lnTo>
                  <a:pt x="5863057" y="0"/>
                </a:lnTo>
                <a:lnTo>
                  <a:pt x="58630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850168" y="4660379"/>
            <a:ext cx="357065" cy="357065"/>
            <a:chOff x="0" y="0"/>
            <a:chExt cx="94042" cy="9404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50168" y="6511541"/>
            <a:ext cx="357065" cy="345959"/>
            <a:chOff x="0" y="0"/>
            <a:chExt cx="94042" cy="911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4042" cy="91117"/>
            </a:xfrm>
            <a:custGeom>
              <a:avLst/>
              <a:gdLst/>
              <a:ahLst/>
              <a:cxnLst/>
              <a:rect l="l" t="t" r="r" b="b"/>
              <a:pathLst>
                <a:path w="94042" h="91117">
                  <a:moveTo>
                    <a:pt x="0" y="0"/>
                  </a:moveTo>
                  <a:lnTo>
                    <a:pt x="94042" y="0"/>
                  </a:lnTo>
                  <a:lnTo>
                    <a:pt x="94042" y="91117"/>
                  </a:lnTo>
                  <a:lnTo>
                    <a:pt x="0" y="91117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8575"/>
              <a:ext cx="94042" cy="62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50168" y="8351598"/>
            <a:ext cx="357065" cy="357065"/>
            <a:chOff x="0" y="0"/>
            <a:chExt cx="94042" cy="9404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697500" y="2445749"/>
            <a:ext cx="21311029" cy="1464829"/>
            <a:chOff x="0" y="0"/>
            <a:chExt cx="5612781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12781" cy="385799"/>
            </a:xfrm>
            <a:custGeom>
              <a:avLst/>
              <a:gdLst/>
              <a:ahLst/>
              <a:cxnLst/>
              <a:rect l="l" t="t" r="r" b="b"/>
              <a:pathLst>
                <a:path w="5612781" h="385799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65409" y="3003832"/>
            <a:ext cx="7817731" cy="4946492"/>
          </a:xfrm>
          <a:custGeom>
            <a:avLst/>
            <a:gdLst/>
            <a:ahLst/>
            <a:cxnLst/>
            <a:rect l="l" t="t" r="r" b="b"/>
            <a:pathLst>
              <a:path w="7817731" h="4946492">
                <a:moveTo>
                  <a:pt x="0" y="0"/>
                </a:moveTo>
                <a:lnTo>
                  <a:pt x="7817731" y="0"/>
                </a:lnTo>
                <a:lnTo>
                  <a:pt x="7817731" y="4946492"/>
                </a:lnTo>
                <a:lnTo>
                  <a:pt x="0" y="4946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58745" y="2705378"/>
            <a:ext cx="1765702" cy="1981910"/>
          </a:xfrm>
          <a:custGeom>
            <a:avLst/>
            <a:gdLst/>
            <a:ahLst/>
            <a:cxnLst/>
            <a:rect l="l" t="t" r="r" b="b"/>
            <a:pathLst>
              <a:path w="1765702" h="1981910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093175" y="2743478"/>
            <a:ext cx="10935324" cy="907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Enhancements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28169" y="4387936"/>
            <a:ext cx="12442631" cy="2487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4021" lvl="1" indent="-352011" algn="l">
              <a:lnSpc>
                <a:spcPts val="3978"/>
              </a:lnSpc>
              <a:buFont typeface="Arial"/>
              <a:buChar char="•"/>
            </a:pPr>
            <a:r>
              <a:rPr lang="en-US" sz="3260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Add more algorithms (e.g., Shell, Radix)</a:t>
            </a:r>
          </a:p>
          <a:p>
            <a:pPr marL="704021" lvl="1" indent="-352011" algn="l">
              <a:lnSpc>
                <a:spcPts val="3978"/>
              </a:lnSpc>
              <a:buFont typeface="Arial"/>
              <a:buChar char="•"/>
            </a:pPr>
            <a:r>
              <a:rPr lang="en-US" sz="3260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Mobile and tablet support</a:t>
            </a:r>
          </a:p>
          <a:p>
            <a:pPr marL="704021" lvl="1" indent="-352011" algn="l">
              <a:lnSpc>
                <a:spcPts val="3978"/>
              </a:lnSpc>
              <a:buFont typeface="Arial"/>
              <a:buChar char="•"/>
            </a:pPr>
            <a:r>
              <a:rPr lang="en-US" sz="3260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Faster, smoother animations</a:t>
            </a:r>
          </a:p>
          <a:p>
            <a:pPr marL="704021" lvl="1" indent="-352011" algn="l">
              <a:lnSpc>
                <a:spcPts val="3978"/>
              </a:lnSpc>
              <a:buFont typeface="Arial"/>
              <a:buChar char="•"/>
            </a:pPr>
            <a:r>
              <a:rPr lang="en-US" sz="3260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Interactive tutorials and quizzes</a:t>
            </a:r>
          </a:p>
          <a:p>
            <a:pPr algn="l">
              <a:lnSpc>
                <a:spcPts val="3978"/>
              </a:lnSpc>
            </a:pPr>
            <a:endParaRPr lang="en-US" sz="3260">
              <a:solidFill>
                <a:srgbClr val="06305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5979707" y="5791920"/>
            <a:ext cx="1765702" cy="1981910"/>
          </a:xfrm>
          <a:custGeom>
            <a:avLst/>
            <a:gdLst/>
            <a:ahLst/>
            <a:cxnLst/>
            <a:rect l="l" t="t" r="r" b="b"/>
            <a:pathLst>
              <a:path w="1765702" h="1981910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325529" y="3404967"/>
            <a:ext cx="18939059" cy="1464829"/>
            <a:chOff x="0" y="0"/>
            <a:chExt cx="4988065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065" cy="385799"/>
            </a:xfrm>
            <a:custGeom>
              <a:avLst/>
              <a:gdLst/>
              <a:ahLst/>
              <a:cxnLst/>
              <a:rect l="l" t="t" r="r" b="b"/>
              <a:pathLst>
                <a:path w="4988065" h="385799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60616" y="3511872"/>
            <a:ext cx="8449147" cy="137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sz="9350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1588548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505741" y="4528267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1"/>
                </a:lnTo>
                <a:lnTo>
                  <a:pt x="0" y="25850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274758" y="5362545"/>
            <a:ext cx="11430198" cy="228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6736" lvl="1" indent="-323368" algn="l">
              <a:lnSpc>
                <a:spcPts val="3654"/>
              </a:lnSpc>
              <a:buFont typeface="Arial"/>
              <a:buChar char="•"/>
            </a:pPr>
            <a:r>
              <a:rPr lang="en-US" sz="2995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Built an interactive sorting algorithm visualizer</a:t>
            </a:r>
          </a:p>
          <a:p>
            <a:pPr marL="646736" lvl="1" indent="-323368" algn="l">
              <a:lnSpc>
                <a:spcPts val="3654"/>
              </a:lnSpc>
              <a:buFont typeface="Arial"/>
              <a:buChar char="•"/>
            </a:pPr>
            <a:r>
              <a:rPr lang="en-US" sz="2995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Helped clarify how algorithms work step-by-step</a:t>
            </a:r>
          </a:p>
          <a:p>
            <a:pPr marL="646736" lvl="1" indent="-323368" algn="l">
              <a:lnSpc>
                <a:spcPts val="3654"/>
              </a:lnSpc>
              <a:buFont typeface="Arial"/>
              <a:buChar char="•"/>
            </a:pPr>
            <a:r>
              <a:rPr lang="en-US" sz="2995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Visual tools boost understanding and engagement</a:t>
            </a:r>
          </a:p>
          <a:p>
            <a:pPr marL="646736" lvl="1" indent="-323368" algn="l">
              <a:lnSpc>
                <a:spcPts val="3654"/>
              </a:lnSpc>
              <a:buFont typeface="Arial"/>
              <a:buChar char="•"/>
            </a:pPr>
            <a:r>
              <a:rPr lang="en-US" sz="2995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Questions or feedback?</a:t>
            </a:r>
          </a:p>
          <a:p>
            <a:pPr algn="l">
              <a:lnSpc>
                <a:spcPts val="3654"/>
              </a:lnSpc>
            </a:pPr>
            <a:endParaRPr lang="en-US" sz="2995">
              <a:solidFill>
                <a:srgbClr val="06305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325529" y="3404967"/>
            <a:ext cx="18939059" cy="1464829"/>
            <a:chOff x="0" y="0"/>
            <a:chExt cx="4988065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065" cy="385799"/>
            </a:xfrm>
            <a:custGeom>
              <a:avLst/>
              <a:gdLst/>
              <a:ahLst/>
              <a:cxnLst/>
              <a:rect l="l" t="t" r="r" b="b"/>
              <a:pathLst>
                <a:path w="4988065" h="385799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326993" y="413738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0" y="1588548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543611" y="3404967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660616" y="4955193"/>
            <a:ext cx="8497325" cy="283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53"/>
              </a:lnSpc>
            </a:pPr>
            <a:r>
              <a:rPr lang="en-US" sz="9350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Get In Touch</a:t>
            </a:r>
          </a:p>
          <a:p>
            <a:pPr algn="l">
              <a:lnSpc>
                <a:spcPts val="10753"/>
              </a:lnSpc>
            </a:pPr>
            <a:r>
              <a:rPr lang="en-US" sz="9350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With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60616" y="3511872"/>
            <a:ext cx="8449147" cy="137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sz="9350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3885508" y="2445749"/>
            <a:ext cx="14728021" cy="1464829"/>
            <a:chOff x="0" y="0"/>
            <a:chExt cx="3878985" cy="3857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78985" cy="385799"/>
            </a:xfrm>
            <a:custGeom>
              <a:avLst/>
              <a:gdLst/>
              <a:ahLst/>
              <a:cxnLst/>
              <a:rect l="l" t="t" r="r" b="b"/>
              <a:pathLst>
                <a:path w="3878985" h="385799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76799" y="2336074"/>
            <a:ext cx="6217418" cy="6922226"/>
          </a:xfrm>
          <a:custGeom>
            <a:avLst/>
            <a:gdLst/>
            <a:ahLst/>
            <a:cxnLst/>
            <a:rect l="l" t="t" r="r" b="b"/>
            <a:pathLst>
              <a:path w="6217418" h="6922226">
                <a:moveTo>
                  <a:pt x="0" y="0"/>
                </a:moveTo>
                <a:lnTo>
                  <a:pt x="6217418" y="0"/>
                </a:lnTo>
                <a:lnTo>
                  <a:pt x="6217418" y="6922226"/>
                </a:lnTo>
                <a:lnTo>
                  <a:pt x="0" y="692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772581" y="5777357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201280" y="2743478"/>
            <a:ext cx="12086720" cy="907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a sorting algorithm?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02674" y="4876258"/>
            <a:ext cx="11840186" cy="2879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6002" lvl="1" indent="-333001" algn="l">
              <a:lnSpc>
                <a:spcPts val="3763"/>
              </a:lnSpc>
              <a:buFont typeface="Arial"/>
              <a:buChar char="•"/>
            </a:pPr>
            <a:r>
              <a:rPr lang="en-US" sz="308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Importance in computer science and software development</a:t>
            </a:r>
          </a:p>
          <a:p>
            <a:pPr algn="l">
              <a:lnSpc>
                <a:spcPts val="3763"/>
              </a:lnSpc>
            </a:pPr>
            <a:endParaRPr lang="en-US" sz="3084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666002" lvl="1" indent="-333001" algn="l">
              <a:lnSpc>
                <a:spcPts val="3763"/>
              </a:lnSpc>
              <a:buFont typeface="Arial"/>
              <a:buChar char="•"/>
            </a:pPr>
            <a:r>
              <a:rPr lang="en-US" sz="308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Purpose of a visualizer: to make sorting algorithms easier to understand through animations</a:t>
            </a:r>
          </a:p>
          <a:p>
            <a:pPr algn="l">
              <a:lnSpc>
                <a:spcPts val="3763"/>
              </a:lnSpc>
            </a:pPr>
            <a:endParaRPr lang="en-US" sz="3084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" name="Freeform 11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712739" y="4305951"/>
            <a:ext cx="5314633" cy="2666980"/>
          </a:xfrm>
          <a:custGeom>
            <a:avLst/>
            <a:gdLst/>
            <a:ahLst/>
            <a:cxnLst/>
            <a:rect l="l" t="t" r="r" b="b"/>
            <a:pathLst>
              <a:path w="5314633" h="2666980">
                <a:moveTo>
                  <a:pt x="0" y="0"/>
                </a:moveTo>
                <a:lnTo>
                  <a:pt x="5314634" y="0"/>
                </a:lnTo>
                <a:lnTo>
                  <a:pt x="5314634" y="2666980"/>
                </a:lnTo>
                <a:lnTo>
                  <a:pt x="0" y="2666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2946399" y="1956063"/>
            <a:ext cx="4312901" cy="7366756"/>
          </a:xfrm>
          <a:custGeom>
            <a:avLst/>
            <a:gdLst/>
            <a:ahLst/>
            <a:cxnLst/>
            <a:rect l="l" t="t" r="r" b="b"/>
            <a:pathLst>
              <a:path w="4312901" h="7366756">
                <a:moveTo>
                  <a:pt x="4312901" y="0"/>
                </a:moveTo>
                <a:lnTo>
                  <a:pt x="0" y="0"/>
                </a:lnTo>
                <a:lnTo>
                  <a:pt x="0" y="7366756"/>
                </a:lnTo>
                <a:lnTo>
                  <a:pt x="4312901" y="7366756"/>
                </a:lnTo>
                <a:lnTo>
                  <a:pt x="431290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630683" y="784161"/>
            <a:ext cx="5314633" cy="2666980"/>
          </a:xfrm>
          <a:custGeom>
            <a:avLst/>
            <a:gdLst/>
            <a:ahLst/>
            <a:cxnLst/>
            <a:rect l="l" t="t" r="r" b="b"/>
            <a:pathLst>
              <a:path w="5314633" h="2666980">
                <a:moveTo>
                  <a:pt x="0" y="0"/>
                </a:moveTo>
                <a:lnTo>
                  <a:pt x="5314634" y="0"/>
                </a:lnTo>
                <a:lnTo>
                  <a:pt x="5314634" y="2666980"/>
                </a:lnTo>
                <a:lnTo>
                  <a:pt x="0" y="2666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859447" y="8090545"/>
            <a:ext cx="5314633" cy="2666980"/>
          </a:xfrm>
          <a:custGeom>
            <a:avLst/>
            <a:gdLst/>
            <a:ahLst/>
            <a:cxnLst/>
            <a:rect l="l" t="t" r="r" b="b"/>
            <a:pathLst>
              <a:path w="5314633" h="2666980">
                <a:moveTo>
                  <a:pt x="0" y="0"/>
                </a:moveTo>
                <a:lnTo>
                  <a:pt x="5314633" y="0"/>
                </a:lnTo>
                <a:lnTo>
                  <a:pt x="5314633" y="2666980"/>
                </a:lnTo>
                <a:lnTo>
                  <a:pt x="0" y="26669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845531" y="1638545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1" y="0"/>
                </a:lnTo>
                <a:lnTo>
                  <a:pt x="3083621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660616" y="2579329"/>
            <a:ext cx="6483384" cy="172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 of the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7854" y="5225553"/>
            <a:ext cx="7999232" cy="196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5393" lvl="1" indent="-272697" algn="l">
              <a:lnSpc>
                <a:spcPts val="3081"/>
              </a:lnSpc>
              <a:buFont typeface="Arial"/>
              <a:buChar char="•"/>
            </a:pPr>
            <a:r>
              <a:rPr lang="en-US" sz="2526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Explain the goal of your visualizer</a:t>
            </a:r>
          </a:p>
          <a:p>
            <a:pPr marL="1090787" lvl="2" indent="-363596" algn="l">
              <a:lnSpc>
                <a:spcPts val="3081"/>
              </a:lnSpc>
              <a:buFont typeface="Arial"/>
              <a:buChar char="⚬"/>
            </a:pPr>
            <a:r>
              <a:rPr lang="en-US" sz="2526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Educate users</a:t>
            </a:r>
          </a:p>
          <a:p>
            <a:pPr marL="1090787" lvl="2" indent="-363596" algn="l">
              <a:lnSpc>
                <a:spcPts val="3081"/>
              </a:lnSpc>
              <a:buFont typeface="Arial"/>
              <a:buChar char="⚬"/>
            </a:pPr>
            <a:r>
              <a:rPr lang="en-US" sz="2526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Demonstrate time complexity differences</a:t>
            </a:r>
          </a:p>
          <a:p>
            <a:pPr marL="1090787" lvl="2" indent="-363596" algn="l">
              <a:lnSpc>
                <a:spcPts val="3081"/>
              </a:lnSpc>
              <a:buFont typeface="Arial"/>
              <a:buChar char="⚬"/>
            </a:pPr>
            <a:r>
              <a:rPr lang="en-US" sz="2526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Interactive learning tool, etc.</a:t>
            </a:r>
          </a:p>
          <a:p>
            <a:pPr algn="l">
              <a:lnSpc>
                <a:spcPts val="3081"/>
              </a:lnSpc>
            </a:pPr>
            <a:endParaRPr lang="en-US" sz="2526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-1395590" y="5254128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697500" y="2445749"/>
            <a:ext cx="21311029" cy="1464829"/>
            <a:chOff x="0" y="0"/>
            <a:chExt cx="5612781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12781" cy="385799"/>
            </a:xfrm>
            <a:custGeom>
              <a:avLst/>
              <a:gdLst/>
              <a:ahLst/>
              <a:cxnLst/>
              <a:rect l="l" t="t" r="r" b="b"/>
              <a:pathLst>
                <a:path w="5612781" h="385799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65409" y="3003832"/>
            <a:ext cx="7817731" cy="4946492"/>
          </a:xfrm>
          <a:custGeom>
            <a:avLst/>
            <a:gdLst/>
            <a:ahLst/>
            <a:cxnLst/>
            <a:rect l="l" t="t" r="r" b="b"/>
            <a:pathLst>
              <a:path w="7817731" h="4946492">
                <a:moveTo>
                  <a:pt x="0" y="0"/>
                </a:moveTo>
                <a:lnTo>
                  <a:pt x="7817731" y="0"/>
                </a:lnTo>
                <a:lnTo>
                  <a:pt x="7817731" y="4946492"/>
                </a:lnTo>
                <a:lnTo>
                  <a:pt x="0" y="4946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58745" y="2705378"/>
            <a:ext cx="1765702" cy="1981910"/>
          </a:xfrm>
          <a:custGeom>
            <a:avLst/>
            <a:gdLst/>
            <a:ahLst/>
            <a:cxnLst/>
            <a:rect l="l" t="t" r="r" b="b"/>
            <a:pathLst>
              <a:path w="1765702" h="1981910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093175" y="2743478"/>
            <a:ext cx="10935324" cy="907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Algorithms Demonstrated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28169" y="4387936"/>
            <a:ext cx="12442631" cy="3474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8"/>
              </a:lnSpc>
            </a:pPr>
            <a:endParaRPr/>
          </a:p>
          <a:p>
            <a:pPr marL="704021" lvl="1" indent="-352011" algn="l">
              <a:lnSpc>
                <a:spcPts val="3978"/>
              </a:lnSpc>
              <a:buFont typeface="Arial"/>
              <a:buChar char="•"/>
            </a:pPr>
            <a:r>
              <a:rPr lang="en-US" sz="3260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Bubble Sort</a:t>
            </a:r>
          </a:p>
          <a:p>
            <a:pPr marL="704021" lvl="1" indent="-352011" algn="l">
              <a:lnSpc>
                <a:spcPts val="3978"/>
              </a:lnSpc>
              <a:buFont typeface="Arial"/>
              <a:buChar char="•"/>
            </a:pPr>
            <a:r>
              <a:rPr lang="en-US" sz="3260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Insertion Sort</a:t>
            </a:r>
          </a:p>
          <a:p>
            <a:pPr marL="704021" lvl="1" indent="-352011" algn="l">
              <a:lnSpc>
                <a:spcPts val="3978"/>
              </a:lnSpc>
              <a:buFont typeface="Arial"/>
              <a:buChar char="•"/>
            </a:pPr>
            <a:r>
              <a:rPr lang="en-US" sz="3260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Selection Sort</a:t>
            </a:r>
          </a:p>
          <a:p>
            <a:pPr marL="704021" lvl="1" indent="-352011" algn="l">
              <a:lnSpc>
                <a:spcPts val="3978"/>
              </a:lnSpc>
              <a:buFont typeface="Arial"/>
              <a:buChar char="•"/>
            </a:pPr>
            <a:r>
              <a:rPr lang="en-US" sz="3260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Merge Sort</a:t>
            </a:r>
          </a:p>
          <a:p>
            <a:pPr marL="704021" lvl="1" indent="-352011" algn="l">
              <a:lnSpc>
                <a:spcPts val="3978"/>
              </a:lnSpc>
              <a:buFont typeface="Arial"/>
              <a:buChar char="•"/>
            </a:pPr>
            <a:r>
              <a:rPr lang="en-US" sz="3260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Quick Sort</a:t>
            </a:r>
          </a:p>
          <a:p>
            <a:pPr algn="l">
              <a:lnSpc>
                <a:spcPts val="3978"/>
              </a:lnSpc>
            </a:pPr>
            <a:endParaRPr lang="en-US" sz="3260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5979707" y="5791920"/>
            <a:ext cx="1765702" cy="1981910"/>
          </a:xfrm>
          <a:custGeom>
            <a:avLst/>
            <a:gdLst/>
            <a:ahLst/>
            <a:cxnLst/>
            <a:rect l="l" t="t" r="r" b="b"/>
            <a:pathLst>
              <a:path w="1765702" h="1981910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910714" y="4849406"/>
            <a:ext cx="6393051" cy="4114800"/>
          </a:xfrm>
          <a:custGeom>
            <a:avLst/>
            <a:gdLst/>
            <a:ahLst/>
            <a:cxnLst/>
            <a:rect l="l" t="t" r="r" b="b"/>
            <a:pathLst>
              <a:path w="6393051" h="4114800">
                <a:moveTo>
                  <a:pt x="0" y="0"/>
                </a:moveTo>
                <a:lnTo>
                  <a:pt x="6393051" y="0"/>
                </a:lnTo>
                <a:lnTo>
                  <a:pt x="63930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107240" y="2464745"/>
            <a:ext cx="2551176" cy="4114800"/>
          </a:xfrm>
          <a:custGeom>
            <a:avLst/>
            <a:gdLst/>
            <a:ahLst/>
            <a:cxnLst/>
            <a:rect l="l" t="t" r="r" b="b"/>
            <a:pathLst>
              <a:path w="2551176" h="4114800">
                <a:moveTo>
                  <a:pt x="0" y="0"/>
                </a:moveTo>
                <a:lnTo>
                  <a:pt x="2551176" y="0"/>
                </a:lnTo>
                <a:lnTo>
                  <a:pt x="25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948091" y="2540234"/>
            <a:ext cx="1765702" cy="1981910"/>
          </a:xfrm>
          <a:custGeom>
            <a:avLst/>
            <a:gdLst/>
            <a:ahLst/>
            <a:cxnLst/>
            <a:rect l="l" t="t" r="r" b="b"/>
            <a:pathLst>
              <a:path w="1765702" h="1981910">
                <a:moveTo>
                  <a:pt x="0" y="0"/>
                </a:moveTo>
                <a:lnTo>
                  <a:pt x="1765702" y="0"/>
                </a:lnTo>
                <a:lnTo>
                  <a:pt x="1765702" y="1981911"/>
                </a:lnTo>
                <a:lnTo>
                  <a:pt x="0" y="19819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936987" y="3531190"/>
            <a:ext cx="1765702" cy="1981910"/>
          </a:xfrm>
          <a:custGeom>
            <a:avLst/>
            <a:gdLst/>
            <a:ahLst/>
            <a:cxnLst/>
            <a:rect l="l" t="t" r="r" b="b"/>
            <a:pathLst>
              <a:path w="1765702" h="1981910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991022" y="1332965"/>
            <a:ext cx="2232436" cy="2263560"/>
          </a:xfrm>
          <a:custGeom>
            <a:avLst/>
            <a:gdLst/>
            <a:ahLst/>
            <a:cxnLst/>
            <a:rect l="l" t="t" r="r" b="b"/>
            <a:pathLst>
              <a:path w="2232436" h="2263560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839148" y="874647"/>
            <a:ext cx="5340051" cy="5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4"/>
              </a:lnSpc>
              <a:spcBef>
                <a:spcPct val="0"/>
              </a:spcBef>
            </a:pPr>
            <a:r>
              <a:rPr lang="en-US" sz="4100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Bubble Sort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155791" y="975900"/>
            <a:ext cx="357065" cy="357065"/>
            <a:chOff x="0" y="0"/>
            <a:chExt cx="94042" cy="9404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839148" y="1547490"/>
            <a:ext cx="6809439" cy="771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33"/>
              </a:lnSpc>
            </a:pPr>
            <a:r>
              <a:rPr lang="en-US" sz="1666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Compares and swaps adjacent elements to "bubble" the largest to the end. Repeats until the list is sorted.</a:t>
            </a:r>
          </a:p>
          <a:p>
            <a:pPr algn="l">
              <a:lnSpc>
                <a:spcPts val="2033"/>
              </a:lnSpc>
            </a:pPr>
            <a:endParaRPr lang="en-US" sz="1666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155791" y="2662989"/>
            <a:ext cx="357065" cy="357065"/>
            <a:chOff x="0" y="0"/>
            <a:chExt cx="94042" cy="9404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839148" y="3242681"/>
            <a:ext cx="5875754" cy="89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Finds the smallest element and swaps it with the current position. Repeats this for each position in the list.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155791" y="4720243"/>
            <a:ext cx="357065" cy="357065"/>
            <a:chOff x="0" y="0"/>
            <a:chExt cx="94042" cy="9404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839148" y="5243492"/>
            <a:ext cx="5875754" cy="119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Takes one element at a time and inserts it into its correct position in the sorted part. Works well on small or nearly sorted lists.</a:t>
            </a:r>
          </a:p>
          <a:p>
            <a:pPr algn="l">
              <a:lnSpc>
                <a:spcPts val="2380"/>
              </a:lnSpc>
            </a:pPr>
            <a:endParaRPr lang="en-US" sz="1951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-2157493" y="6777497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5906066" y="6478896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2839148" y="2568809"/>
            <a:ext cx="5340051" cy="5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4"/>
              </a:lnSpc>
              <a:spcBef>
                <a:spcPct val="0"/>
              </a:spcBef>
            </a:pPr>
            <a:r>
              <a:rPr lang="en-US" sz="4100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Selection Sort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39148" y="4569620"/>
            <a:ext cx="5340051" cy="5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4"/>
              </a:lnSpc>
              <a:spcBef>
                <a:spcPct val="0"/>
              </a:spcBef>
            </a:pPr>
            <a:r>
              <a:rPr lang="en-US" sz="4100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Insertion Sort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2155791" y="6608724"/>
            <a:ext cx="357065" cy="357065"/>
            <a:chOff x="0" y="0"/>
            <a:chExt cx="94042" cy="9404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155791" y="8487072"/>
            <a:ext cx="357065" cy="357065"/>
            <a:chOff x="0" y="0"/>
            <a:chExt cx="94042" cy="9404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839148" y="6507471"/>
            <a:ext cx="5340051" cy="5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4"/>
              </a:lnSpc>
              <a:spcBef>
                <a:spcPct val="0"/>
              </a:spcBef>
            </a:pPr>
            <a:r>
              <a:rPr lang="en-US" sz="4100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Merge Sort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839148" y="7181342"/>
            <a:ext cx="5875754" cy="89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Divides the list into halves, sorts them, then merges them. Guarantees O(n log n) performance.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703268" y="8398905"/>
            <a:ext cx="5340051" cy="58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4"/>
              </a:lnSpc>
              <a:spcBef>
                <a:spcPct val="0"/>
              </a:spcBef>
            </a:pPr>
            <a:r>
              <a:rPr lang="en-US" sz="4100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Quick Sort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839148" y="9072776"/>
            <a:ext cx="5875754" cy="119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Picks a pivot and partitions elements around it, then sorts the partitions. Fast in practice but worst-case is O(n²).</a:t>
            </a:r>
          </a:p>
          <a:p>
            <a:pPr algn="l">
              <a:lnSpc>
                <a:spcPts val="2380"/>
              </a:lnSpc>
            </a:pPr>
            <a:endParaRPr lang="en-US" sz="1951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697500" y="2434908"/>
            <a:ext cx="21311029" cy="1464829"/>
            <a:chOff x="0" y="0"/>
            <a:chExt cx="5612781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12781" cy="385799"/>
            </a:xfrm>
            <a:custGeom>
              <a:avLst/>
              <a:gdLst/>
              <a:ahLst/>
              <a:cxnLst/>
              <a:rect l="l" t="t" r="r" b="b"/>
              <a:pathLst>
                <a:path w="5612781" h="385799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353272" y="2616943"/>
            <a:ext cx="3793627" cy="5763798"/>
          </a:xfrm>
          <a:custGeom>
            <a:avLst/>
            <a:gdLst/>
            <a:ahLst/>
            <a:cxnLst/>
            <a:rect l="l" t="t" r="r" b="b"/>
            <a:pathLst>
              <a:path w="3793627" h="5763798">
                <a:moveTo>
                  <a:pt x="0" y="0"/>
                </a:moveTo>
                <a:lnTo>
                  <a:pt x="3793627" y="0"/>
                </a:lnTo>
                <a:lnTo>
                  <a:pt x="3793627" y="5763797"/>
                </a:lnTo>
                <a:lnTo>
                  <a:pt x="0" y="576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353272" y="2263044"/>
            <a:ext cx="1663920" cy="1636693"/>
          </a:xfrm>
          <a:custGeom>
            <a:avLst/>
            <a:gdLst/>
            <a:ahLst/>
            <a:cxnLst/>
            <a:rect l="l" t="t" r="r" b="b"/>
            <a:pathLst>
              <a:path w="1663920" h="1636693">
                <a:moveTo>
                  <a:pt x="0" y="0"/>
                </a:moveTo>
                <a:lnTo>
                  <a:pt x="1663920" y="0"/>
                </a:lnTo>
                <a:lnTo>
                  <a:pt x="1663920" y="1636693"/>
                </a:lnTo>
                <a:lnTo>
                  <a:pt x="0" y="1636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660616" y="5395728"/>
            <a:ext cx="8729916" cy="237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788" lvl="1" indent="-275394" algn="l">
              <a:lnSpc>
                <a:spcPts val="3112"/>
              </a:lnSpc>
              <a:buFont typeface="Arial"/>
              <a:buChar char="•"/>
            </a:pPr>
            <a:r>
              <a:rPr lang="en-US" sz="25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Animated representation of sorting steps</a:t>
            </a:r>
          </a:p>
          <a:p>
            <a:pPr marL="550788" lvl="1" indent="-275394" algn="l">
              <a:lnSpc>
                <a:spcPts val="3112"/>
              </a:lnSpc>
              <a:buFont typeface="Arial"/>
              <a:buChar char="•"/>
            </a:pPr>
            <a:r>
              <a:rPr lang="en-US" sz="25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Speed adjustment controls</a:t>
            </a:r>
          </a:p>
          <a:p>
            <a:pPr marL="550788" lvl="1" indent="-275394" algn="l">
              <a:lnSpc>
                <a:spcPts val="3112"/>
              </a:lnSpc>
              <a:buFont typeface="Arial"/>
              <a:buChar char="•"/>
            </a:pPr>
            <a:r>
              <a:rPr lang="en-US" sz="25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input (array size and values)</a:t>
            </a:r>
          </a:p>
          <a:p>
            <a:pPr marL="550788" lvl="1" indent="-275394" algn="l">
              <a:lnSpc>
                <a:spcPts val="3112"/>
              </a:lnSpc>
              <a:buFont typeface="Arial"/>
              <a:buChar char="•"/>
            </a:pPr>
            <a:r>
              <a:rPr lang="en-US" sz="25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Option to view algorithm code or pseudo-code alongside animation</a:t>
            </a:r>
          </a:p>
          <a:p>
            <a:pPr algn="l">
              <a:lnSpc>
                <a:spcPts val="3112"/>
              </a:lnSpc>
            </a:pPr>
            <a:endParaRPr lang="en-US" sz="2551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60616" y="4646573"/>
            <a:ext cx="5297399" cy="394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Interactive Sorting Experience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60616" y="2795485"/>
            <a:ext cx="7853757" cy="907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Visualizer Features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872140" y="1464854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390204" y="8950469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2159313" y="4684673"/>
            <a:ext cx="357065" cy="357065"/>
            <a:chOff x="0" y="0"/>
            <a:chExt cx="94042" cy="9404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2181842" y="2705378"/>
            <a:ext cx="4143638" cy="6683287"/>
          </a:xfrm>
          <a:custGeom>
            <a:avLst/>
            <a:gdLst/>
            <a:ahLst/>
            <a:cxnLst/>
            <a:rect l="l" t="t" r="r" b="b"/>
            <a:pathLst>
              <a:path w="4143638" h="6683287">
                <a:moveTo>
                  <a:pt x="4143638" y="0"/>
                </a:moveTo>
                <a:lnTo>
                  <a:pt x="0" y="0"/>
                </a:lnTo>
                <a:lnTo>
                  <a:pt x="0" y="6683287"/>
                </a:lnTo>
                <a:lnTo>
                  <a:pt x="4143638" y="6683287"/>
                </a:lnTo>
                <a:lnTo>
                  <a:pt x="414363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774481" y="2366079"/>
            <a:ext cx="4780196" cy="2503085"/>
          </a:xfrm>
          <a:custGeom>
            <a:avLst/>
            <a:gdLst/>
            <a:ahLst/>
            <a:cxnLst/>
            <a:rect l="l" t="t" r="r" b="b"/>
            <a:pathLst>
              <a:path w="4780196" h="2503085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966697" y="2743478"/>
            <a:ext cx="6483384" cy="907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Technical Stack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208256" y="7445195"/>
            <a:ext cx="4780196" cy="2503085"/>
          </a:xfrm>
          <a:custGeom>
            <a:avLst/>
            <a:gdLst/>
            <a:ahLst/>
            <a:cxnLst/>
            <a:rect l="l" t="t" r="r" b="b"/>
            <a:pathLst>
              <a:path w="4780196" h="2503085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086835" y="4211674"/>
            <a:ext cx="8270874" cy="5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172" lvl="1" indent="-267086" algn="l">
              <a:lnSpc>
                <a:spcPts val="3018"/>
              </a:lnSpc>
              <a:buFont typeface="Arial"/>
              <a:buChar char="•"/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Language: Python</a:t>
            </a:r>
          </a:p>
          <a:p>
            <a:pPr marL="534172" lvl="1" indent="-267086" algn="l">
              <a:lnSpc>
                <a:spcPts val="3018"/>
              </a:lnSpc>
              <a:buFont typeface="Arial"/>
              <a:buChar char="•"/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Libraries Used:</a:t>
            </a:r>
          </a:p>
          <a:p>
            <a:pPr marL="1068343" lvl="2" indent="-356114" algn="l">
              <a:lnSpc>
                <a:spcPts val="3018"/>
              </a:lnSpc>
              <a:buFont typeface="Arial"/>
              <a:buChar char="⚬"/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Tkinter – for building the GUI interface</a:t>
            </a:r>
          </a:p>
          <a:p>
            <a:pPr marL="1068343" lvl="2" indent="-356114" algn="l">
              <a:lnSpc>
                <a:spcPts val="3018"/>
              </a:lnSpc>
              <a:buFont typeface="Arial"/>
              <a:buChar char="⚬"/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Time – to control animation delays</a:t>
            </a:r>
          </a:p>
          <a:p>
            <a:pPr marL="1068343" lvl="2" indent="-356114" algn="l">
              <a:lnSpc>
                <a:spcPts val="3018"/>
              </a:lnSpc>
              <a:buFont typeface="Arial"/>
              <a:buChar char="⚬"/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Random – to generate randomized data arrays</a:t>
            </a:r>
          </a:p>
          <a:p>
            <a:pPr marL="1068343" lvl="2" indent="-356114" algn="l">
              <a:lnSpc>
                <a:spcPts val="3018"/>
              </a:lnSpc>
              <a:buFont typeface="Arial"/>
              <a:buChar char="⚬"/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itertools (IT) – for efficient looping and iteration</a:t>
            </a:r>
          </a:p>
          <a:p>
            <a:pPr marL="534172" lvl="1" indent="-267086" algn="l">
              <a:lnSpc>
                <a:spcPts val="3018"/>
              </a:lnSpc>
              <a:buFont typeface="Arial"/>
              <a:buChar char="•"/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Animation Approach:</a:t>
            </a:r>
          </a:p>
          <a:p>
            <a:pPr marL="534172" lvl="1" indent="-267086" algn="l">
              <a:lnSpc>
                <a:spcPts val="3018"/>
              </a:lnSpc>
              <a:buFont typeface="Arial"/>
              <a:buChar char="•"/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Sorting steps are animated by updating the canvas with colored bars representing values. Delays between steps (via time.sleep) create smooth visual feedback during sorting.</a:t>
            </a:r>
          </a:p>
          <a:p>
            <a:pPr algn="l">
              <a:lnSpc>
                <a:spcPts val="3018"/>
              </a:lnSpc>
            </a:pPr>
            <a:endParaRPr lang="en-US" sz="2474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705897" y="1234299"/>
            <a:ext cx="2232436" cy="2263560"/>
          </a:xfrm>
          <a:custGeom>
            <a:avLst/>
            <a:gdLst/>
            <a:ahLst/>
            <a:cxnLst/>
            <a:rect l="l" t="t" r="r" b="b"/>
            <a:pathLst>
              <a:path w="2232436" h="2263560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92011" y="6047021"/>
            <a:ext cx="2232436" cy="2263560"/>
          </a:xfrm>
          <a:custGeom>
            <a:avLst/>
            <a:gdLst/>
            <a:ahLst/>
            <a:cxnLst/>
            <a:rect l="l" t="t" r="r" b="b"/>
            <a:pathLst>
              <a:path w="2232436" h="2263560">
                <a:moveTo>
                  <a:pt x="0" y="0"/>
                </a:moveTo>
                <a:lnTo>
                  <a:pt x="2232436" y="0"/>
                </a:lnTo>
                <a:lnTo>
                  <a:pt x="2232436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545100" y="2587308"/>
            <a:ext cx="21311029" cy="1464829"/>
            <a:chOff x="0" y="0"/>
            <a:chExt cx="5612781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12781" cy="385799"/>
            </a:xfrm>
            <a:custGeom>
              <a:avLst/>
              <a:gdLst/>
              <a:ahLst/>
              <a:cxnLst/>
              <a:rect l="l" t="t" r="r" b="b"/>
              <a:pathLst>
                <a:path w="5612781" h="385799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727664" y="1371600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513111" y="8073403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570378" y="4292250"/>
            <a:ext cx="9260307" cy="5476770"/>
          </a:xfrm>
          <a:custGeom>
            <a:avLst/>
            <a:gdLst/>
            <a:ahLst/>
            <a:cxnLst/>
            <a:rect l="l" t="t" r="r" b="b"/>
            <a:pathLst>
              <a:path w="9260307" h="5476770">
                <a:moveTo>
                  <a:pt x="0" y="0"/>
                </a:moveTo>
                <a:lnTo>
                  <a:pt x="9260307" y="0"/>
                </a:lnTo>
                <a:lnTo>
                  <a:pt x="9260307" y="5476770"/>
                </a:lnTo>
                <a:lnTo>
                  <a:pt x="0" y="5476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83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570511" y="2947885"/>
            <a:ext cx="9892837" cy="907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Demo and Screenshots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7290" y="5597277"/>
            <a:ext cx="8270874" cy="1162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172" lvl="1" indent="-267086" algn="l">
              <a:lnSpc>
                <a:spcPts val="3018"/>
              </a:lnSpc>
              <a:buFont typeface="Arial"/>
              <a:buChar char="•"/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Bubble Sort in Action</a:t>
            </a:r>
          </a:p>
          <a:p>
            <a:pPr algn="l">
              <a:lnSpc>
                <a:spcPts val="3018"/>
              </a:lnSpc>
            </a:pPr>
            <a:r>
              <a:rPr lang="en-US" sz="2474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Real-time animation with comparisons, runtime, and complexity displayed.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7966697" y="4986727"/>
            <a:ext cx="357065" cy="357065"/>
            <a:chOff x="0" y="0"/>
            <a:chExt cx="94042" cy="9404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966697" y="7088987"/>
            <a:ext cx="357065" cy="357065"/>
            <a:chOff x="0" y="0"/>
            <a:chExt cx="94042" cy="940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4042" cy="94042"/>
            </a:xfrm>
            <a:custGeom>
              <a:avLst/>
              <a:gdLst/>
              <a:ahLst/>
              <a:cxnLst/>
              <a:rect l="l" t="t" r="r" b="b"/>
              <a:pathLst>
                <a:path w="94042" h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4608742" y="3631478"/>
            <a:ext cx="3056450" cy="1533782"/>
          </a:xfrm>
          <a:custGeom>
            <a:avLst/>
            <a:gdLst/>
            <a:ahLst/>
            <a:cxnLst/>
            <a:rect l="l" t="t" r="r" b="b"/>
            <a:pathLst>
              <a:path w="3056450" h="1533782">
                <a:moveTo>
                  <a:pt x="3056450" y="0"/>
                </a:moveTo>
                <a:lnTo>
                  <a:pt x="0" y="0"/>
                </a:lnTo>
                <a:lnTo>
                  <a:pt x="0" y="1533782"/>
                </a:lnTo>
                <a:lnTo>
                  <a:pt x="3056450" y="1533782"/>
                </a:lnTo>
                <a:lnTo>
                  <a:pt x="3056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>
            <a:off x="1758816" y="2214070"/>
            <a:ext cx="4841307" cy="7044230"/>
          </a:xfrm>
          <a:custGeom>
            <a:avLst/>
            <a:gdLst/>
            <a:ahLst/>
            <a:cxnLst/>
            <a:rect l="l" t="t" r="r" b="b"/>
            <a:pathLst>
              <a:path w="4841307" h="7044230">
                <a:moveTo>
                  <a:pt x="4841307" y="0"/>
                </a:moveTo>
                <a:lnTo>
                  <a:pt x="0" y="0"/>
                </a:lnTo>
                <a:lnTo>
                  <a:pt x="0" y="7044230"/>
                </a:lnTo>
                <a:lnTo>
                  <a:pt x="4841307" y="7044230"/>
                </a:lnTo>
                <a:lnTo>
                  <a:pt x="484130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892015" y="3432294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966697" y="2743478"/>
            <a:ext cx="8391012" cy="1726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Bubble Sort – Visual &amp;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832402" y="4898554"/>
            <a:ext cx="7525307" cy="1737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2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Theoretical Analysis:</a:t>
            </a:r>
          </a:p>
          <a:p>
            <a:pPr marL="486020" lvl="1" indent="-243010" algn="l">
              <a:lnSpc>
                <a:spcPts val="2746"/>
              </a:lnSpc>
              <a:buFont typeface="Arial"/>
              <a:buChar char="•"/>
            </a:pPr>
            <a:r>
              <a:rPr lang="en-US" sz="22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Time Complexity: O(n²) worst &amp; average, O(n) best (already sorted)</a:t>
            </a:r>
          </a:p>
          <a:p>
            <a:pPr marL="486020" lvl="1" indent="-243010" algn="l">
              <a:lnSpc>
                <a:spcPts val="2746"/>
              </a:lnSpc>
              <a:buFont typeface="Arial"/>
              <a:buChar char="•"/>
            </a:pPr>
            <a:r>
              <a:rPr lang="en-US" sz="22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Space Complexity: O(1) (in-place)</a:t>
            </a:r>
          </a:p>
          <a:p>
            <a:pPr algn="l">
              <a:lnSpc>
                <a:spcPts val="2746"/>
              </a:lnSpc>
            </a:pPr>
            <a:endParaRPr lang="en-US" sz="2251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32402" y="7060412"/>
            <a:ext cx="7525307" cy="208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2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Empirical Observation:</a:t>
            </a:r>
          </a:p>
          <a:p>
            <a:pPr marL="486020" lvl="1" indent="-243010" algn="l">
              <a:lnSpc>
                <a:spcPts val="2746"/>
              </a:lnSpc>
              <a:buFont typeface="Arial"/>
              <a:buChar char="•"/>
            </a:pPr>
            <a:r>
              <a:rPr lang="en-US" sz="22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Sorting 18 elements took ~30 seconds at 0.33s speed/frame</a:t>
            </a:r>
          </a:p>
          <a:p>
            <a:pPr marL="486020" lvl="1" indent="-243010" algn="l">
              <a:lnSpc>
                <a:spcPts val="2746"/>
              </a:lnSpc>
              <a:buFont typeface="Arial"/>
              <a:buChar char="•"/>
            </a:pPr>
            <a:r>
              <a:rPr lang="en-US" sz="2251" b="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High number of comparisons and swaps observed in unsorted input</a:t>
            </a:r>
          </a:p>
          <a:p>
            <a:pPr algn="l">
              <a:lnSpc>
                <a:spcPts val="2746"/>
              </a:lnSpc>
            </a:pPr>
            <a:endParaRPr lang="en-US" sz="2251" b="1">
              <a:solidFill>
                <a:srgbClr val="06305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5" name="Freeform 15"/>
          <p:cNvSpPr/>
          <p:nvPr/>
        </p:nvSpPr>
        <p:spPr>
          <a:xfrm flipH="1">
            <a:off x="-395834" y="6322096"/>
            <a:ext cx="3056450" cy="1533782"/>
          </a:xfrm>
          <a:custGeom>
            <a:avLst/>
            <a:gdLst/>
            <a:ahLst/>
            <a:cxnLst/>
            <a:rect l="l" t="t" r="r" b="b"/>
            <a:pathLst>
              <a:path w="3056450" h="1533782">
                <a:moveTo>
                  <a:pt x="3056450" y="0"/>
                </a:moveTo>
                <a:lnTo>
                  <a:pt x="0" y="0"/>
                </a:lnTo>
                <a:lnTo>
                  <a:pt x="0" y="1533782"/>
                </a:lnTo>
                <a:lnTo>
                  <a:pt x="3056450" y="1533782"/>
                </a:lnTo>
                <a:lnTo>
                  <a:pt x="3056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504475" y="-263831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Custom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Poppins</vt:lpstr>
      <vt:lpstr>Poppins Medium</vt:lpstr>
      <vt:lpstr>Arial</vt:lpstr>
      <vt:lpstr>Poppins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Gradient Modern Illustration Computer Presentation</dc:title>
  <cp:lastModifiedBy>Mohanad Hesham Elbehairy</cp:lastModifiedBy>
  <cp:revision>1</cp:revision>
  <dcterms:created xsi:type="dcterms:W3CDTF">2006-08-16T00:00:00Z</dcterms:created>
  <dcterms:modified xsi:type="dcterms:W3CDTF">2025-05-29T20:40:12Z</dcterms:modified>
  <dc:identifier>DAGo2-oSYrc</dc:identifier>
</cp:coreProperties>
</file>