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72" r:id="rId6"/>
    <p:sldId id="274" r:id="rId7"/>
    <p:sldId id="280" r:id="rId8"/>
    <p:sldId id="275" r:id="rId9"/>
    <p:sldId id="277" r:id="rId10"/>
    <p:sldId id="278" r:id="rId11"/>
    <p:sldId id="279" r:id="rId12"/>
    <p:sldId id="265"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12" autoAdjust="0"/>
    <p:restoredTop sz="94660"/>
  </p:normalViewPr>
  <p:slideViewPr>
    <p:cSldViewPr>
      <p:cViewPr varScale="1">
        <p:scale>
          <a:sx n="90" d="100"/>
          <a:sy n="90" d="100"/>
        </p:scale>
        <p:origin x="1253"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4/17/2025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4/17/2025</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4/17/2025</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4/17/2025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motoroctane.com/" TargetMode="External"/><Relationship Id="rId2" Type="http://schemas.openxmlformats.org/officeDocument/2006/relationships/hyperlink" Target="https://www.jaguar.in/index.html"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43608" y="1628800"/>
            <a:ext cx="6624736" cy="954107"/>
          </a:xfrm>
          <a:prstGeom prst="rect">
            <a:avLst/>
          </a:prstGeom>
          <a:noFill/>
        </p:spPr>
        <p:txBody>
          <a:bodyPr wrap="square" rtlCol="0">
            <a:spAutoFit/>
          </a:bodyPr>
          <a:lstStyle/>
          <a:p>
            <a:pPr algn="ctr"/>
            <a:r>
              <a:rPr lang="en-US" sz="2800" dirty="0">
                <a:solidFill>
                  <a:srgbClr val="FF0000"/>
                </a:solidFill>
                <a:latin typeface="Copperplate Gothic Bold" panose="020E0705020206020404" pitchFamily="34" charset="0"/>
              </a:rPr>
              <a:t>Source Code 	Management Project</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2195736" y="2829129"/>
            <a:ext cx="5112568" cy="2523768"/>
          </a:xfrm>
          <a:prstGeom prst="rect">
            <a:avLst/>
          </a:prstGeom>
          <a:solidFill>
            <a:schemeClr val="accent6">
              <a:lumMod val="60000"/>
              <a:lumOff val="40000"/>
            </a:schemeClr>
          </a:solidFill>
        </p:spPr>
        <p:txBody>
          <a:bodyPr wrap="square" rtlCol="0">
            <a:spAutoFit/>
          </a:bodyPr>
          <a:lstStyle/>
          <a:p>
            <a:r>
              <a:rPr lang="en-US" sz="2000" b="1" dirty="0"/>
              <a:t>Team Details: Mohak Taneja</a:t>
            </a:r>
            <a:r>
              <a:rPr lang="en-US" sz="2000" b="1"/>
              <a:t>, 2410991377</a:t>
            </a:r>
            <a:endParaRPr lang="en-US" sz="2000" b="1" dirty="0"/>
          </a:p>
          <a:p>
            <a:r>
              <a:rPr lang="en-US" sz="2000" b="1" dirty="0"/>
              <a:t>	          Harsh Chaudhary, 2410991317</a:t>
            </a:r>
          </a:p>
          <a:p>
            <a:r>
              <a:rPr lang="en-US" sz="2000" b="1" dirty="0"/>
              <a:t>	          Harshit Katiyar, 2410991330</a:t>
            </a:r>
          </a:p>
          <a:p>
            <a:r>
              <a:rPr lang="en-US" sz="2000" b="1" dirty="0"/>
              <a:t>	</a:t>
            </a:r>
          </a:p>
          <a:p>
            <a:r>
              <a:rPr lang="en-US" sz="2000" b="1" dirty="0"/>
              <a:t>	          </a:t>
            </a:r>
          </a:p>
          <a:p>
            <a:endParaRPr lang="en-US" sz="2000" b="1" dirty="0">
              <a:solidFill>
                <a:schemeClr val="bg1"/>
              </a:solidFill>
            </a:endParaRPr>
          </a:p>
          <a:p>
            <a:r>
              <a:rPr lang="en-US" sz="2000" b="1" dirty="0">
                <a:latin typeface="Times New Roman" pitchFamily="18" charset="0"/>
                <a:cs typeface="Times New Roman" pitchFamily="18" charset="0"/>
              </a:rPr>
              <a:t>Faculty Coordinator: Dr. Sunil Gupta</a:t>
            </a:r>
            <a:endParaRPr lang="en-US" sz="2000" b="1" dirty="0">
              <a:solidFill>
                <a:schemeClr val="bg1"/>
              </a:solidFill>
            </a:endParaRPr>
          </a:p>
          <a:p>
            <a:endParaRPr lang="en-US" dirty="0">
              <a:solidFill>
                <a:schemeClr val="bg1"/>
              </a:solidFill>
            </a:endParaRPr>
          </a:p>
        </p:txBody>
      </p:sp>
      <p:sp>
        <p:nvSpPr>
          <p:cNvPr id="9" name="TextBox 8"/>
          <p:cNvSpPr txBox="1"/>
          <p:nvPr/>
        </p:nvSpPr>
        <p:spPr>
          <a:xfrm>
            <a:off x="1187624" y="5661248"/>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Copperplate Gothic Bold" panose="020E0705020206020404" pitchFamily="34" charset="0"/>
                <a:cs typeface="Times New Roman" pitchFamily="18" charset="0"/>
              </a:rPr>
              <a:t>Conclusion</a:t>
            </a:r>
          </a:p>
        </p:txBody>
      </p:sp>
      <p:sp>
        <p:nvSpPr>
          <p:cNvPr id="3" name="Rectangle 2"/>
          <p:cNvSpPr/>
          <p:nvPr/>
        </p:nvSpPr>
        <p:spPr>
          <a:xfrm>
            <a:off x="395536" y="1196752"/>
            <a:ext cx="8136904" cy="4154984"/>
          </a:xfrm>
          <a:prstGeom prst="rect">
            <a:avLst/>
          </a:prstGeom>
        </p:spPr>
        <p:txBody>
          <a:bodyPr wrap="square">
            <a:spAutoFit/>
          </a:bodyPr>
          <a:lstStyle/>
          <a:p>
            <a:r>
              <a:rPr lang="en-US" sz="2400" b="1" dirty="0"/>
              <a:t>“</a:t>
            </a:r>
            <a:r>
              <a:rPr lang="en-US" sz="2400" b="1" dirty="0" err="1"/>
              <a:t>AutoAddicts</a:t>
            </a:r>
            <a:r>
              <a:rPr lang="en-US" sz="2400" b="1" dirty="0"/>
              <a:t>”</a:t>
            </a:r>
            <a:r>
              <a:rPr lang="en-US" sz="2400" dirty="0"/>
              <a:t> is your ultimate destination for staying updated on the latest trends, releases, and innovations in the automobile industry. From exclusive news on cutting-edge technology to insights into iconic car models, </a:t>
            </a:r>
            <a:r>
              <a:rPr lang="en-US" sz="2400" dirty="0" err="1"/>
              <a:t>AutoAddicts</a:t>
            </a:r>
            <a:r>
              <a:rPr lang="en-US" sz="2400" dirty="0"/>
              <a:t> caters to all car enthusiasts, delivering fresh, relevant content. Whether you're passionate about electric cars, autonomous vehicles, or high-performance sports cars, </a:t>
            </a:r>
            <a:r>
              <a:rPr lang="en-US" sz="2400" dirty="0" err="1"/>
              <a:t>AutoAddicts</a:t>
            </a:r>
            <a:r>
              <a:rPr lang="en-US" sz="2400" dirty="0"/>
              <a:t> brings you closer to the world of automobiles.</a:t>
            </a:r>
          </a:p>
          <a:p>
            <a:r>
              <a:rPr lang="en-US" sz="2400" dirty="0"/>
              <a:t>Stay informed, explore the future of driving, and fuel your automotive passion with </a:t>
            </a:r>
            <a:r>
              <a:rPr lang="en-US" sz="2400" dirty="0" err="1"/>
              <a:t>AutoAddicts</a:t>
            </a:r>
            <a:r>
              <a:rPr lang="en-US" sz="2400" dirty="0"/>
              <a:t>.</a:t>
            </a:r>
          </a:p>
          <a:p>
            <a:endParaRPr lang="en-US" sz="2400" dirty="0">
              <a:latin typeface="Times New Roman" pitchFamily="18" charset="0"/>
              <a:cs typeface="Times New Roman" pitchFamily="18" charset="0"/>
            </a:endParaRPr>
          </a:p>
        </p:txBody>
      </p:sp>
    </p:spTree>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99392"/>
            <a:ext cx="5400600" cy="1077218"/>
          </a:xfrm>
          <a:prstGeom prst="rect">
            <a:avLst/>
          </a:prstGeom>
          <a:noFill/>
        </p:spPr>
        <p:txBody>
          <a:bodyPr wrap="square" rtlCol="0">
            <a:spAutoFit/>
          </a:bodyPr>
          <a:lstStyle/>
          <a:p>
            <a:r>
              <a:rPr lang="en-US" sz="3200" dirty="0">
                <a:latin typeface="Copperplate Gothic Bold" panose="020E0705020206020404" pitchFamily="34" charset="0"/>
                <a:cs typeface="Times New Roman" pitchFamily="18" charset="0"/>
              </a:rPr>
              <a:t>References/Links used</a:t>
            </a:r>
          </a:p>
        </p:txBody>
      </p:sp>
      <p:sp>
        <p:nvSpPr>
          <p:cNvPr id="3" name="Rectangle 2"/>
          <p:cNvSpPr/>
          <p:nvPr/>
        </p:nvSpPr>
        <p:spPr>
          <a:xfrm>
            <a:off x="395536" y="1196752"/>
            <a:ext cx="8136904" cy="2554545"/>
          </a:xfrm>
          <a:prstGeom prst="rect">
            <a:avLst/>
          </a:prstGeom>
        </p:spPr>
        <p:txBody>
          <a:bodyPr wrap="square">
            <a:spAutoFit/>
          </a:bodyPr>
          <a:lstStyle/>
          <a:p>
            <a:endParaRPr lang="en-US" sz="3200" dirty="0">
              <a:latin typeface="Times New Roman" pitchFamily="18" charset="0"/>
              <a:cs typeface="Times New Roman" pitchFamily="18" charset="0"/>
            </a:endParaRPr>
          </a:p>
          <a:p>
            <a:pPr>
              <a:buFont typeface="Arial" pitchFamily="34" charset="0"/>
              <a:buChar char="•"/>
            </a:pPr>
            <a:r>
              <a:rPr lang="en-US" sz="3200" dirty="0">
                <a:latin typeface="Times New Roman" pitchFamily="18" charset="0"/>
                <a:cs typeface="Times New Roman" pitchFamily="18" charset="0"/>
              </a:rPr>
              <a:t>https://github.com/dashboard</a:t>
            </a:r>
          </a:p>
          <a:p>
            <a:pPr>
              <a:buFont typeface="Arial" pitchFamily="34" charset="0"/>
              <a:buChar char="•"/>
            </a:pPr>
            <a:r>
              <a:rPr lang="en-US" sz="3200" dirty="0">
                <a:latin typeface="Times New Roman" pitchFamily="18" charset="0"/>
                <a:cs typeface="Times New Roman" pitchFamily="18" charset="0"/>
                <a:hlinkClick r:id="rId2"/>
              </a:rPr>
              <a:t>https://www.jaguar.in/index.html</a:t>
            </a:r>
            <a:endParaRPr lang="en-US" sz="3200" dirty="0">
              <a:latin typeface="Times New Roman" pitchFamily="18" charset="0"/>
              <a:cs typeface="Times New Roman" pitchFamily="18" charset="0"/>
            </a:endParaRPr>
          </a:p>
          <a:p>
            <a:pPr>
              <a:buFont typeface="Arial" pitchFamily="34" charset="0"/>
              <a:buChar char="•"/>
            </a:pPr>
            <a:r>
              <a:rPr lang="en-US" sz="3200" dirty="0">
                <a:latin typeface="Times New Roman" pitchFamily="18" charset="0"/>
                <a:cs typeface="Times New Roman" pitchFamily="18" charset="0"/>
                <a:hlinkClick r:id="rId3"/>
              </a:rPr>
              <a:t>https://motoroctane.com/#google_vignette</a:t>
            </a:r>
            <a:endParaRPr lang="en-US" sz="3200" dirty="0">
              <a:latin typeface="Times New Roman" pitchFamily="18" charset="0"/>
              <a:cs typeface="Times New Roman" pitchFamily="18" charset="0"/>
            </a:endParaRPr>
          </a:p>
          <a:p>
            <a:pPr>
              <a:buFont typeface="Arial" pitchFamily="34" charset="0"/>
              <a:buChar char="•"/>
            </a:pPr>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Copperplate Gothic Bold" panose="020E0705020206020404" pitchFamily="34" charset="0"/>
                <a:cs typeface="Times New Roman" pitchFamily="18" charset="0"/>
              </a:rPr>
              <a:t>Table of Contents</a:t>
            </a:r>
            <a:endParaRPr lang="en-US" b="1" dirty="0">
              <a:latin typeface="Copperplate Gothic Bold" panose="020E0705020206020404" pitchFamily="34" charset="0"/>
              <a:cs typeface="Times New Roman" pitchFamily="18" charset="0"/>
            </a:endParaRPr>
          </a:p>
        </p:txBody>
      </p:sp>
      <p:sp>
        <p:nvSpPr>
          <p:cNvPr id="3" name="TextBox 2"/>
          <p:cNvSpPr txBox="1"/>
          <p:nvPr/>
        </p:nvSpPr>
        <p:spPr>
          <a:xfrm>
            <a:off x="323528" y="980728"/>
            <a:ext cx="6912768" cy="3970318"/>
          </a:xfrm>
          <a:prstGeom prst="rect">
            <a:avLst/>
          </a:prstGeom>
          <a:noFill/>
        </p:spPr>
        <p:txBody>
          <a:bodyPr wrap="square" rtlCol="0">
            <a:spAutoFit/>
          </a:bodyPr>
          <a:lstStyle/>
          <a:p>
            <a:pPr>
              <a:buFont typeface="Arial" pitchFamily="34" charset="0"/>
              <a:buChar char="•"/>
            </a:pPr>
            <a:r>
              <a:rPr lang="en-US" sz="2800" dirty="0">
                <a:latin typeface="Times New Roman" pitchFamily="18" charset="0"/>
                <a:cs typeface="Times New Roman" pitchFamily="18" charset="0"/>
              </a:rPr>
              <a:t>Introduction</a:t>
            </a:r>
          </a:p>
          <a:p>
            <a:pPr>
              <a:buFont typeface="Arial" pitchFamily="34" charset="0"/>
              <a:buChar char="•"/>
            </a:pPr>
            <a:r>
              <a:rPr lang="en-US" sz="2800" dirty="0">
                <a:latin typeface="Times New Roman" pitchFamily="18" charset="0"/>
                <a:cs typeface="Times New Roman" pitchFamily="18" charset="0"/>
              </a:rPr>
              <a:t>Problem Statement</a:t>
            </a:r>
          </a:p>
          <a:p>
            <a:pPr>
              <a:buFont typeface="Arial" pitchFamily="34" charset="0"/>
              <a:buChar char="•"/>
            </a:pPr>
            <a:r>
              <a:rPr lang="en-US" sz="2800" dirty="0">
                <a:latin typeface="Times New Roman" pitchFamily="18" charset="0"/>
                <a:cs typeface="Times New Roman" pitchFamily="18" charset="0"/>
              </a:rPr>
              <a:t>Technical Details</a:t>
            </a:r>
          </a:p>
          <a:p>
            <a:pPr>
              <a:buFont typeface="Arial" pitchFamily="34" charset="0"/>
              <a:buChar char="•"/>
            </a:pPr>
            <a:r>
              <a:rPr lang="en-US" sz="2800" dirty="0">
                <a:latin typeface="Times New Roman" pitchFamily="18" charset="0"/>
                <a:cs typeface="Times New Roman" pitchFamily="18" charset="0"/>
              </a:rPr>
              <a:t>Key Features </a:t>
            </a:r>
          </a:p>
          <a:p>
            <a:pPr>
              <a:buFont typeface="Arial" pitchFamily="34" charset="0"/>
              <a:buChar char="•"/>
            </a:pPr>
            <a:r>
              <a:rPr lang="en-US" sz="2800" dirty="0">
                <a:latin typeface="Times New Roman" pitchFamily="18" charset="0"/>
                <a:cs typeface="Times New Roman" pitchFamily="18" charset="0"/>
              </a:rPr>
              <a:t>Project Highlights</a:t>
            </a:r>
          </a:p>
          <a:p>
            <a:pPr>
              <a:buFont typeface="Arial" pitchFamily="34" charset="0"/>
              <a:buChar char="•"/>
            </a:pPr>
            <a:r>
              <a:rPr lang="en-US" sz="2800" dirty="0">
                <a:latin typeface="Times New Roman" pitchFamily="18" charset="0"/>
                <a:cs typeface="Times New Roman" pitchFamily="18" charset="0"/>
              </a:rPr>
              <a:t>Conclusion</a:t>
            </a:r>
          </a:p>
          <a:p>
            <a:pPr>
              <a:buFont typeface="Arial" pitchFamily="34" charset="0"/>
              <a:buChar char="•"/>
            </a:pPr>
            <a:r>
              <a:rPr lang="en-US" sz="2800" dirty="0">
                <a:latin typeface="Times New Roman" pitchFamily="18" charset="0"/>
                <a:cs typeface="Times New Roman" pitchFamily="18" charset="0"/>
              </a:rPr>
              <a:t>References/Links used</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Copperplate Gothic Bold" panose="020E0705020206020404" pitchFamily="34" charset="0"/>
                <a:cs typeface="Times New Roman" pitchFamily="18" charset="0"/>
              </a:rPr>
              <a:t>Introduction</a:t>
            </a:r>
          </a:p>
        </p:txBody>
      </p:sp>
      <p:sp>
        <p:nvSpPr>
          <p:cNvPr id="3" name="Rectangle 2"/>
          <p:cNvSpPr/>
          <p:nvPr/>
        </p:nvSpPr>
        <p:spPr>
          <a:xfrm>
            <a:off x="395536" y="1196752"/>
            <a:ext cx="8136904" cy="4524315"/>
          </a:xfrm>
          <a:prstGeom prst="rect">
            <a:avLst/>
          </a:prstGeom>
        </p:spPr>
        <p:txBody>
          <a:bodyPr wrap="square">
            <a:spAutoFit/>
          </a:bodyPr>
          <a:lstStyle/>
          <a:p>
            <a:pPr marL="457200" indent="-457200">
              <a:buFont typeface="Arial" panose="020B0604020202020204" pitchFamily="34" charset="0"/>
              <a:buChar char="•"/>
            </a:pPr>
            <a:r>
              <a:rPr lang="en-US" sz="3200" dirty="0">
                <a:latin typeface="Times New Roman" pitchFamily="18" charset="0"/>
                <a:cs typeface="Times New Roman" pitchFamily="18" charset="0"/>
              </a:rPr>
              <a:t>Title of our Project – An Automobile Website</a:t>
            </a:r>
          </a:p>
          <a:p>
            <a:pPr marL="457200" indent="-457200">
              <a:buFont typeface="Arial" panose="020B0604020202020204" pitchFamily="34" charset="0"/>
              <a:buChar char="•"/>
            </a:pPr>
            <a:r>
              <a:rPr lang="en-US" sz="3200" dirty="0">
                <a:latin typeface="Times New Roman" pitchFamily="18" charset="0"/>
                <a:cs typeface="Times New Roman" pitchFamily="18" charset="0"/>
              </a:rPr>
              <a:t>Team members – Harsh Chaudhary</a:t>
            </a:r>
          </a:p>
          <a:p>
            <a:pPr lvl="7"/>
            <a:r>
              <a:rPr lang="en-US" sz="3200" dirty="0">
                <a:latin typeface="Times New Roman" pitchFamily="18" charset="0"/>
                <a:cs typeface="Times New Roman" pitchFamily="18" charset="0"/>
              </a:rPr>
              <a:t>  Harshit Katiyar</a:t>
            </a:r>
          </a:p>
          <a:p>
            <a:pPr lvl="7"/>
            <a:r>
              <a:rPr lang="en-US" sz="3200" dirty="0">
                <a:latin typeface="Times New Roman" pitchFamily="18" charset="0"/>
                <a:cs typeface="Times New Roman" pitchFamily="18" charset="0"/>
              </a:rPr>
              <a:t>  Mohak Taneja</a:t>
            </a:r>
          </a:p>
          <a:p>
            <a:pPr marL="457200" indent="-457200">
              <a:buFont typeface="Arial" panose="020B0604020202020204" pitchFamily="34" charset="0"/>
              <a:buChar char="•"/>
            </a:pPr>
            <a:endParaRPr lang="en-US" sz="3200">
              <a:latin typeface="Times New Roman" pitchFamily="18" charset="0"/>
              <a:cs typeface="Times New Roman" pitchFamily="18" charset="0"/>
            </a:endParaRPr>
          </a:p>
          <a:p>
            <a:pPr marL="457200" indent="-457200">
              <a:buFont typeface="Arial" panose="020B0604020202020204" pitchFamily="34" charset="0"/>
              <a:buChar char="•"/>
            </a:pPr>
            <a:r>
              <a:rPr lang="en-US" sz="3200">
                <a:latin typeface="Times New Roman" pitchFamily="18" charset="0"/>
                <a:cs typeface="Times New Roman" pitchFamily="18" charset="0"/>
              </a:rPr>
              <a:t>Our </a:t>
            </a:r>
            <a:r>
              <a:rPr lang="en-US" sz="3200" dirty="0">
                <a:latin typeface="Times New Roman" pitchFamily="18" charset="0"/>
                <a:cs typeface="Times New Roman" pitchFamily="18" charset="0"/>
              </a:rPr>
              <a:t>goal is to work on git and </a:t>
            </a:r>
            <a:r>
              <a:rPr lang="en-US" sz="3200" dirty="0" err="1">
                <a:latin typeface="Times New Roman" pitchFamily="18" charset="0"/>
                <a:cs typeface="Times New Roman" pitchFamily="18" charset="0"/>
              </a:rPr>
              <a:t>github</a:t>
            </a:r>
            <a:r>
              <a:rPr lang="en-US" sz="3200" dirty="0">
                <a:latin typeface="Times New Roman" pitchFamily="18" charset="0"/>
                <a:cs typeface="Times New Roman" pitchFamily="18" charset="0"/>
              </a:rPr>
              <a:t> and to create a website to discover the latest trends, news, updates from the world of cars and make a community.</a:t>
            </a: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3528" y="116632"/>
            <a:ext cx="5400600" cy="584775"/>
          </a:xfrm>
          <a:prstGeom prst="rect">
            <a:avLst/>
          </a:prstGeom>
          <a:noFill/>
        </p:spPr>
        <p:txBody>
          <a:bodyPr wrap="square" rtlCol="0">
            <a:spAutoFit/>
          </a:bodyPr>
          <a:lstStyle/>
          <a:p>
            <a:r>
              <a:rPr lang="en-US" sz="3200" dirty="0">
                <a:latin typeface="Copperplate Gothic Bold" panose="020E0705020206020404" pitchFamily="34" charset="0"/>
                <a:cs typeface="Times New Roman" pitchFamily="18" charset="0"/>
              </a:rPr>
              <a:t>Problem Statement</a:t>
            </a:r>
          </a:p>
        </p:txBody>
      </p:sp>
      <p:sp>
        <p:nvSpPr>
          <p:cNvPr id="3" name="Rectangle 2"/>
          <p:cNvSpPr/>
          <p:nvPr/>
        </p:nvSpPr>
        <p:spPr>
          <a:xfrm>
            <a:off x="827584" y="1268760"/>
            <a:ext cx="7272808" cy="5201424"/>
          </a:xfrm>
          <a:prstGeom prst="rect">
            <a:avLst/>
          </a:prstGeom>
        </p:spPr>
        <p:txBody>
          <a:bodyPr wrap="square">
            <a:spAutoFit/>
          </a:bodyPr>
          <a:lstStyle/>
          <a:p>
            <a:pPr algn="just" fontAlgn="base"/>
            <a:r>
              <a:rPr lang="en-US" sz="2000" b="0" i="0" dirty="0">
                <a:solidFill>
                  <a:srgbClr val="273B68"/>
                </a:solidFill>
                <a:effectLst/>
                <a:latin typeface="Public Sans"/>
              </a:rPr>
              <a:t>The following </a:t>
            </a:r>
            <a:r>
              <a:rPr lang="en-US" sz="2000" dirty="0">
                <a:solidFill>
                  <a:srgbClr val="273B68"/>
                </a:solidFill>
                <a:latin typeface="Public Sans"/>
              </a:rPr>
              <a:t>points are the issues often faced :</a:t>
            </a:r>
          </a:p>
          <a:p>
            <a:pPr algn="just" fontAlgn="base">
              <a:buFont typeface="Arial" pitchFamily="34" charset="0"/>
              <a:buChar char="•"/>
            </a:pPr>
            <a:r>
              <a:rPr lang="en-US" sz="2000" b="1" dirty="0"/>
              <a:t>Complex Navigation</a:t>
            </a:r>
            <a:r>
              <a:rPr lang="en-US" sz="2000" dirty="0"/>
              <a:t>: Many users find it difficult to navigate automobile websites due to cluttered interfaces, unclear menus, and excessive dropdown options. This can make finding specific information like car models, prices, or services challenging.</a:t>
            </a:r>
          </a:p>
          <a:p>
            <a:pPr algn="just" fontAlgn="base">
              <a:buFont typeface="Arial" pitchFamily="34" charset="0"/>
              <a:buChar char="•"/>
            </a:pPr>
            <a:r>
              <a:rPr lang="en-US" sz="2000" b="1" dirty="0"/>
              <a:t>Outdated Information</a:t>
            </a:r>
            <a:r>
              <a:rPr lang="en-US" sz="2000" dirty="0"/>
              <a:t>: Users often find outdated car models, incorrect prices, or expired promotions, which reduces trust in the site's credibility.</a:t>
            </a:r>
          </a:p>
          <a:p>
            <a:pPr algn="just" fontAlgn="base">
              <a:buFont typeface="Arial" pitchFamily="34" charset="0"/>
              <a:buChar char="•"/>
            </a:pPr>
            <a:r>
              <a:rPr lang="en-US" sz="2000" b="1" dirty="0"/>
              <a:t>Poor Comparison Tools</a:t>
            </a:r>
            <a:r>
              <a:rPr lang="en-US" sz="2000" dirty="0"/>
              <a:t>: Many users look to compare multiple vehicles, but not all websites offer easy-to-use or comprehensive comparison tools, which can hinder decision-making.</a:t>
            </a:r>
          </a:p>
          <a:p>
            <a:pPr algn="just" fontAlgn="base">
              <a:buFont typeface="Arial" pitchFamily="34" charset="0"/>
              <a:buChar char="•"/>
            </a:pPr>
            <a:r>
              <a:rPr lang="en-US" sz="2000" b="1" dirty="0"/>
              <a:t>Limited Search Functionality</a:t>
            </a:r>
            <a:r>
              <a:rPr lang="en-US" sz="2000" dirty="0"/>
              <a:t>: Some websites do not offer advanced search filters, making it difficult for users to refine searches based on preferences like price, fuel type, or vehicle features.</a:t>
            </a:r>
            <a:r>
              <a:rPr lang="en-US" sz="2000" b="0" i="0" dirty="0">
                <a:solidFill>
                  <a:srgbClr val="273B68"/>
                </a:solidFill>
                <a:effectLst/>
                <a:latin typeface="Public Sans"/>
              </a:rPr>
              <a:t>.</a:t>
            </a:r>
          </a:p>
          <a:p>
            <a:pPr algn="just" fontAlgn="base"/>
            <a:endParaRPr lang="en-US" sz="2000" b="0" i="0" dirty="0">
              <a:solidFill>
                <a:srgbClr val="273B68"/>
              </a:solidFill>
              <a:effectLst/>
              <a:latin typeface="Public Sans"/>
            </a:endParaRPr>
          </a:p>
          <a:p>
            <a:pPr algn="just"/>
            <a:endParaRPr lang="en-US" sz="3200" dirty="0">
              <a:latin typeface="Times New Roman" pitchFamily="18" charset="0"/>
              <a:cs typeface="Times New Roman" pitchFamily="18" charset="0"/>
            </a:endParaRP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Copperplate Gothic Bold" panose="020E0705020206020404" pitchFamily="34" charset="0"/>
                <a:cs typeface="Times New Roman" pitchFamily="18" charset="0"/>
              </a:rPr>
              <a:t>Technical Details</a:t>
            </a:r>
          </a:p>
        </p:txBody>
      </p:sp>
      <p:sp>
        <p:nvSpPr>
          <p:cNvPr id="3" name="Rectangle 2"/>
          <p:cNvSpPr/>
          <p:nvPr/>
        </p:nvSpPr>
        <p:spPr>
          <a:xfrm>
            <a:off x="395536" y="1196752"/>
            <a:ext cx="8136904" cy="4801314"/>
          </a:xfrm>
          <a:prstGeom prst="rect">
            <a:avLst/>
          </a:prstGeom>
        </p:spPr>
        <p:txBody>
          <a:bodyPr wrap="square">
            <a:spAutoFit/>
          </a:bodyPr>
          <a:lstStyle/>
          <a:p>
            <a:pPr marL="457200" indent="-457200">
              <a:buFont typeface="Wingdings" panose="05000000000000000000" pitchFamily="2" charset="2"/>
              <a:buChar char="Ø"/>
            </a:pPr>
            <a:r>
              <a:rPr lang="en-US" dirty="0">
                <a:latin typeface="Times New Roman" pitchFamily="18" charset="0"/>
                <a:cs typeface="Times New Roman" pitchFamily="18" charset="0"/>
              </a:rPr>
              <a:t>GIT – </a:t>
            </a:r>
            <a:r>
              <a:rPr lang="en-US" dirty="0"/>
              <a:t>Git is a version control system that tracks changes in code, while GitHub is a collaborative platform for storing, sharing, and managing Git repositories. Together, they streamline teamwork, code management, and deployment in software development projects.</a:t>
            </a:r>
            <a:endParaRPr lang="en-US" dirty="0">
              <a:latin typeface="Times New Roman" pitchFamily="18" charset="0"/>
              <a:cs typeface="Times New Roman" pitchFamily="18" charset="0"/>
            </a:endParaRPr>
          </a:p>
          <a:p>
            <a:pPr marL="457200" indent="-457200">
              <a:buFont typeface="Wingdings" panose="05000000000000000000" pitchFamily="2" charset="2"/>
              <a:buChar char="Ø"/>
            </a:pPr>
            <a:r>
              <a:rPr lang="en-US" dirty="0">
                <a:latin typeface="Times New Roman" pitchFamily="18" charset="0"/>
                <a:cs typeface="Times New Roman" pitchFamily="18" charset="0"/>
              </a:rPr>
              <a:t>HTML – </a:t>
            </a:r>
            <a:r>
              <a:rPr lang="en-US" dirty="0"/>
              <a:t>HTML is used to create the basic structure and content of a webpage. It consists of a series of elements, represented by tags, which are used to wrap around content and apply meaning to it. HTML tags are used to define headings, paragraphs, images, links, forms, tables, and other elements that make up a webpage. </a:t>
            </a:r>
          </a:p>
          <a:p>
            <a:pPr marL="457200" indent="-457200">
              <a:buFont typeface="Wingdings" panose="05000000000000000000" pitchFamily="2" charset="2"/>
              <a:buChar char="Ø"/>
            </a:pPr>
            <a:r>
              <a:rPr lang="en-US" dirty="0">
                <a:latin typeface="Times New Roman" pitchFamily="18" charset="0"/>
                <a:cs typeface="Times New Roman" pitchFamily="18" charset="0"/>
              </a:rPr>
              <a:t>CSS – </a:t>
            </a:r>
            <a:r>
              <a:rPr lang="en-US" dirty="0"/>
              <a:t>CSS is used to control the layout, visual styling, and user experience of a website. It is used to separate the presentation of a document from its structure, which is defined in HTML. CSS is used to add colors, fonts, spacing, and other visual effects to a webpage, making it more visually appealing and user-friendly.</a:t>
            </a:r>
          </a:p>
          <a:p>
            <a:pPr marL="457200" indent="-457200">
              <a:buFont typeface="Wingdings" panose="05000000000000000000" pitchFamily="2" charset="2"/>
              <a:buChar char="Ø"/>
            </a:pPr>
            <a:r>
              <a:rPr lang="en-US" dirty="0">
                <a:latin typeface="Times New Roman" pitchFamily="18" charset="0"/>
                <a:cs typeface="Times New Roman" pitchFamily="18" charset="0"/>
              </a:rPr>
              <a:t>Java-script - J</a:t>
            </a:r>
            <a:r>
              <a:rPr lang="en-US" dirty="0"/>
              <a:t>avaScript is a programming language that is used to add interactivity and dynamic effects to a website. It is executed on the client-side (in the user's web browser) and is used to create interactive web pages, web applications, and mobile applications.</a:t>
            </a:r>
            <a:endParaRPr lang="en-US" dirty="0">
              <a:latin typeface="Times New Roman" pitchFamily="18" charset="0"/>
              <a:cs typeface="Times New Roman" pitchFamily="18" charset="0"/>
            </a:endParaRPr>
          </a:p>
        </p:txBody>
      </p:sp>
    </p:spTree>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Copperplate Gothic Bold" panose="020E0705020206020404" pitchFamily="34" charset="0"/>
                <a:cs typeface="Times New Roman" pitchFamily="18" charset="0"/>
              </a:rPr>
              <a:t>Key Features</a:t>
            </a:r>
          </a:p>
        </p:txBody>
      </p:sp>
      <p:sp>
        <p:nvSpPr>
          <p:cNvPr id="3" name="Rectangle 2"/>
          <p:cNvSpPr/>
          <p:nvPr/>
        </p:nvSpPr>
        <p:spPr>
          <a:xfrm>
            <a:off x="395536" y="1196752"/>
            <a:ext cx="8136904" cy="4801314"/>
          </a:xfrm>
          <a:prstGeom prst="rect">
            <a:avLst/>
          </a:prstGeom>
        </p:spPr>
        <p:txBody>
          <a:bodyPr wrap="square">
            <a:spAutoFit/>
          </a:bodyPr>
          <a:lstStyle/>
          <a:p>
            <a:pPr marL="342900" indent="-342900">
              <a:buFont typeface="+mj-lt"/>
              <a:buAutoNum type="arabicPeriod"/>
            </a:pPr>
            <a:r>
              <a:rPr lang="en-US" b="1" dirty="0">
                <a:latin typeface="Times New Roman" pitchFamily="18" charset="0"/>
                <a:cs typeface="Times New Roman" pitchFamily="18" charset="0"/>
              </a:rPr>
              <a:t>Version Control:</a:t>
            </a:r>
            <a:r>
              <a:rPr lang="en-US" dirty="0">
                <a:latin typeface="Times New Roman" pitchFamily="18" charset="0"/>
                <a:cs typeface="Times New Roman" pitchFamily="18" charset="0"/>
              </a:rPr>
              <a:t> Tracks changes in code and allows reverting to previous versions if needed.</a:t>
            </a:r>
          </a:p>
          <a:p>
            <a:pPr marL="457200" indent="-457200">
              <a:buAutoNum type="arabicPeriod"/>
            </a:pPr>
            <a:endParaRPr lang="en-US" dirty="0">
              <a:latin typeface="Times New Roman" pitchFamily="18" charset="0"/>
              <a:cs typeface="Times New Roman" pitchFamily="18" charset="0"/>
            </a:endParaRPr>
          </a:p>
          <a:p>
            <a:pPr marL="342900" indent="-342900">
              <a:buFont typeface="+mj-lt"/>
              <a:buAutoNum type="arabicPeriod"/>
            </a:pPr>
            <a:r>
              <a:rPr lang="en-US" b="1" dirty="0">
                <a:latin typeface="Times New Roman" pitchFamily="18" charset="0"/>
                <a:cs typeface="Times New Roman" pitchFamily="18" charset="0"/>
              </a:rPr>
              <a:t>Collaboration:</a:t>
            </a:r>
            <a:r>
              <a:rPr lang="en-US" dirty="0">
                <a:latin typeface="Times New Roman" pitchFamily="18" charset="0"/>
                <a:cs typeface="Times New Roman" pitchFamily="18" charset="0"/>
              </a:rPr>
              <a:t> Enables teams to work together seamlessly by merging changes and resolving conflicts.</a:t>
            </a:r>
          </a:p>
          <a:p>
            <a:pPr marL="342900" indent="-342900">
              <a:buFont typeface="+mj-lt"/>
              <a:buAutoNum type="arabicPeriod"/>
            </a:pPr>
            <a:endParaRPr lang="en-US" dirty="0">
              <a:latin typeface="Times New Roman" pitchFamily="18" charset="0"/>
              <a:cs typeface="Times New Roman" pitchFamily="18" charset="0"/>
            </a:endParaRPr>
          </a:p>
          <a:p>
            <a:pPr marL="342900" indent="-342900">
              <a:buFont typeface="+mj-lt"/>
              <a:buAutoNum type="arabicPeriod"/>
            </a:pPr>
            <a:r>
              <a:rPr lang="en-US" b="1" dirty="0">
                <a:latin typeface="Times New Roman" pitchFamily="18" charset="0"/>
                <a:cs typeface="Times New Roman" pitchFamily="18" charset="0"/>
              </a:rPr>
              <a:t>Branching and Merging: </a:t>
            </a:r>
            <a:r>
              <a:rPr lang="en-US" dirty="0">
                <a:latin typeface="Times New Roman" pitchFamily="18" charset="0"/>
                <a:cs typeface="Times New Roman" pitchFamily="18" charset="0"/>
              </a:rPr>
              <a:t>Allows experimentation with different features or ideas without affecting the main codebase.</a:t>
            </a:r>
          </a:p>
          <a:p>
            <a:pPr marL="342900" indent="-342900">
              <a:buFont typeface="+mj-lt"/>
              <a:buAutoNum type="arabicPeriod"/>
            </a:pPr>
            <a:endParaRPr lang="en-US" dirty="0">
              <a:latin typeface="Times New Roman" pitchFamily="18" charset="0"/>
              <a:cs typeface="Times New Roman" pitchFamily="18" charset="0"/>
            </a:endParaRPr>
          </a:p>
          <a:p>
            <a:pPr marL="342900" indent="-342900">
              <a:buFont typeface="+mj-lt"/>
              <a:buAutoNum type="arabicPeriod"/>
            </a:pPr>
            <a:r>
              <a:rPr lang="en-US" b="1" dirty="0">
                <a:latin typeface="Times New Roman" pitchFamily="18" charset="0"/>
                <a:cs typeface="Times New Roman" pitchFamily="18" charset="0"/>
              </a:rPr>
              <a:t>Hosting Repositories: </a:t>
            </a:r>
            <a:r>
              <a:rPr lang="en-US" dirty="0">
                <a:latin typeface="Times New Roman" pitchFamily="18" charset="0"/>
                <a:cs typeface="Times New Roman" pitchFamily="18" charset="0"/>
              </a:rPr>
              <a:t>Provides a centralized platform for storing and sharing code.</a:t>
            </a:r>
          </a:p>
          <a:p>
            <a:pPr marL="342900" indent="-342900">
              <a:buFont typeface="+mj-lt"/>
              <a:buAutoNum type="arabicPeriod"/>
            </a:pPr>
            <a:endParaRPr lang="en-US" dirty="0">
              <a:latin typeface="Times New Roman" pitchFamily="18" charset="0"/>
              <a:cs typeface="Times New Roman" pitchFamily="18" charset="0"/>
            </a:endParaRPr>
          </a:p>
          <a:p>
            <a:pPr marL="342900" indent="-342900">
              <a:buFont typeface="+mj-lt"/>
              <a:buAutoNum type="arabicPeriod"/>
            </a:pPr>
            <a:r>
              <a:rPr lang="en-US" b="1" dirty="0">
                <a:latin typeface="Times New Roman" pitchFamily="18" charset="0"/>
                <a:cs typeface="Times New Roman" pitchFamily="18" charset="0"/>
              </a:rPr>
              <a:t>Issue Tracking: </a:t>
            </a:r>
            <a:r>
              <a:rPr lang="en-US" dirty="0">
                <a:latin typeface="Times New Roman" pitchFamily="18" charset="0"/>
                <a:cs typeface="Times New Roman" pitchFamily="18" charset="0"/>
              </a:rPr>
              <a:t>Helps manage bugs, tasks, and enhancements efficiently.</a:t>
            </a:r>
          </a:p>
          <a:p>
            <a:pPr marL="342900" indent="-342900">
              <a:buFont typeface="+mj-lt"/>
              <a:buAutoNum type="arabicPeriod"/>
            </a:pPr>
            <a:endParaRPr lang="en-US" dirty="0">
              <a:latin typeface="Times New Roman" pitchFamily="18" charset="0"/>
              <a:cs typeface="Times New Roman" pitchFamily="18" charset="0"/>
            </a:endParaRPr>
          </a:p>
          <a:p>
            <a:pPr marL="342900" indent="-342900">
              <a:buFont typeface="+mj-lt"/>
              <a:buAutoNum type="arabicPeriod"/>
            </a:pPr>
            <a:r>
              <a:rPr lang="en-US" b="1" dirty="0">
                <a:latin typeface="Times New Roman" pitchFamily="18" charset="0"/>
                <a:cs typeface="Times New Roman" pitchFamily="18" charset="0"/>
              </a:rPr>
              <a:t>Pull Requests: </a:t>
            </a:r>
            <a:r>
              <a:rPr lang="en-US" dirty="0">
                <a:latin typeface="Times New Roman" pitchFamily="18" charset="0"/>
                <a:cs typeface="Times New Roman" pitchFamily="18" charset="0"/>
              </a:rPr>
              <a:t>Facilitates code review and collaboration before merging changes.</a:t>
            </a:r>
          </a:p>
          <a:p>
            <a:pPr marL="342900" indent="-342900">
              <a:buFont typeface="+mj-lt"/>
              <a:buAutoNum type="arabicPeriod"/>
            </a:pPr>
            <a:endParaRPr lang="en-US" dirty="0">
              <a:latin typeface="Times New Roman" pitchFamily="18" charset="0"/>
              <a:cs typeface="Times New Roman" pitchFamily="18" charset="0"/>
            </a:endParaRPr>
          </a:p>
          <a:p>
            <a:pPr marL="342900" indent="-342900">
              <a:buFont typeface="+mj-lt"/>
              <a:buAutoNum type="arabicPeriod"/>
            </a:pPr>
            <a:r>
              <a:rPr lang="en-US" b="1" dirty="0">
                <a:latin typeface="Times New Roman" pitchFamily="18" charset="0"/>
                <a:cs typeface="Times New Roman" pitchFamily="18" charset="0"/>
              </a:rPr>
              <a:t>GitHub Pages: </a:t>
            </a:r>
            <a:r>
              <a:rPr lang="en-US" dirty="0">
                <a:latin typeface="Times New Roman" pitchFamily="18" charset="0"/>
                <a:cs typeface="Times New Roman" pitchFamily="18" charset="0"/>
              </a:rPr>
              <a:t>Offers free hosting for static websites directly from repositories.</a:t>
            </a: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6EF78-822E-3843-30A0-F0BBB1C99530}"/>
              </a:ext>
            </a:extLst>
          </p:cNvPr>
          <p:cNvSpPr>
            <a:spLocks noGrp="1"/>
          </p:cNvSpPr>
          <p:nvPr>
            <p:ph type="title"/>
          </p:nvPr>
        </p:nvSpPr>
        <p:spPr/>
        <p:txBody>
          <a:bodyPr/>
          <a:lstStyle/>
          <a:p>
            <a:r>
              <a:rPr lang="en-IN" dirty="0"/>
              <a:t>Key Feature of our Website</a:t>
            </a:r>
          </a:p>
        </p:txBody>
      </p:sp>
      <p:sp>
        <p:nvSpPr>
          <p:cNvPr id="3" name="Content Placeholder 2">
            <a:extLst>
              <a:ext uri="{FF2B5EF4-FFF2-40B4-BE49-F238E27FC236}">
                <a16:creationId xmlns:a16="http://schemas.microsoft.com/office/drawing/2014/main" id="{05739B8C-E194-7B48-1A60-E1EBD3743943}"/>
              </a:ext>
            </a:extLst>
          </p:cNvPr>
          <p:cNvSpPr>
            <a:spLocks noGrp="1"/>
          </p:cNvSpPr>
          <p:nvPr>
            <p:ph idx="1"/>
          </p:nvPr>
        </p:nvSpPr>
        <p:spPr>
          <a:xfrm>
            <a:off x="395536" y="1166018"/>
            <a:ext cx="8229600" cy="4525963"/>
          </a:xfrm>
        </p:spPr>
        <p:txBody>
          <a:bodyPr/>
          <a:lstStyle/>
          <a:p>
            <a:pPr algn="just"/>
            <a:r>
              <a:rPr lang="en-US" sz="1800" b="1" dirty="0"/>
              <a:t>1. Modern and Sleek Design:</a:t>
            </a:r>
          </a:p>
          <a:p>
            <a:pPr marL="0" indent="0" algn="just">
              <a:buNone/>
            </a:pPr>
            <a:r>
              <a:rPr lang="en-US" sz="1800" dirty="0"/>
              <a:t>	The website features a </a:t>
            </a:r>
            <a:r>
              <a:rPr lang="en-US" sz="1800" b="1" dirty="0"/>
              <a:t>clean and responsive layout</a:t>
            </a:r>
            <a:r>
              <a:rPr lang="en-US" sz="1800" dirty="0"/>
              <a:t> with a minimalist 	aesthetic. The black background and high-quality car images give it a sleek, 	automotive-focused design that resonates with car enthusiasts.</a:t>
            </a:r>
          </a:p>
          <a:p>
            <a:pPr algn="just"/>
            <a:r>
              <a:rPr lang="en-US" sz="1800" b="1" dirty="0"/>
              <a:t>2. Interactive Car Body Shapes Section:</a:t>
            </a:r>
          </a:p>
          <a:p>
            <a:pPr marL="0" indent="0" algn="just">
              <a:buNone/>
            </a:pPr>
            <a:r>
              <a:rPr lang="en-US" sz="1800" dirty="0"/>
              <a:t>	A section focused on </a:t>
            </a:r>
            <a:r>
              <a:rPr lang="en-US" sz="1800" b="1" dirty="0"/>
              <a:t>car body shapes</a:t>
            </a:r>
            <a:r>
              <a:rPr lang="en-US" sz="1800" dirty="0"/>
              <a:t>, giving users insight into various 	designs and their features. This helps users understand more about the 	aesthetic and functional aspects of different car models.</a:t>
            </a:r>
          </a:p>
          <a:p>
            <a:pPr algn="just"/>
            <a:r>
              <a:rPr lang="en-US" sz="1800" b="1" dirty="0"/>
              <a:t>3. Responsive Design:</a:t>
            </a:r>
          </a:p>
          <a:p>
            <a:pPr marL="0" indent="0" algn="just">
              <a:buNone/>
            </a:pPr>
            <a:r>
              <a:rPr lang="en-US" sz="1800" dirty="0"/>
              <a:t>	The site is fully </a:t>
            </a:r>
            <a:r>
              <a:rPr lang="en-US" sz="1800" b="1" dirty="0"/>
              <a:t>responsive</a:t>
            </a:r>
            <a:r>
              <a:rPr lang="en-US" sz="1800" dirty="0"/>
              <a:t>, ensuring that it works seamlessly across desktop, 	tablet, and mobile devices. Users can navigate the site easily no matter which 	device they use.</a:t>
            </a:r>
          </a:p>
          <a:p>
            <a:pPr algn="just"/>
            <a:r>
              <a:rPr lang="en-US" sz="1800" b="1" dirty="0"/>
              <a:t>4. Car Gallery:</a:t>
            </a:r>
          </a:p>
          <a:p>
            <a:pPr marL="0" indent="0" algn="just">
              <a:buNone/>
            </a:pPr>
            <a:r>
              <a:rPr lang="en-US" sz="1800" dirty="0"/>
              <a:t>	A </a:t>
            </a:r>
            <a:r>
              <a:rPr lang="en-US" sz="1800" b="1" dirty="0"/>
              <a:t>gallery section</a:t>
            </a:r>
            <a:r>
              <a:rPr lang="en-US" sz="1800" dirty="0"/>
              <a:t> that showcases stunning images of different car models, 	especially featuring iconic cars like the Porsche 911, adding a visual appeal 	to the site and providing users with a more immersive experience.</a:t>
            </a:r>
          </a:p>
          <a:p>
            <a:pPr marL="0" indent="0">
              <a:buNone/>
            </a:pPr>
            <a:endParaRPr lang="en-US" sz="1800" dirty="0"/>
          </a:p>
        </p:txBody>
      </p:sp>
    </p:spTree>
    <p:extLst>
      <p:ext uri="{BB962C8B-B14F-4D97-AF65-F5344CB8AC3E}">
        <p14:creationId xmlns:p14="http://schemas.microsoft.com/office/powerpoint/2010/main" val="3515954798"/>
      </p:ext>
    </p:extLst>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Copperplate Gothic Bold" panose="020E0705020206020404" pitchFamily="34" charset="0"/>
                <a:cs typeface="Times New Roman" pitchFamily="18" charset="0"/>
              </a:rPr>
              <a:t>Project Highlights</a:t>
            </a:r>
          </a:p>
        </p:txBody>
      </p:sp>
      <p:sp>
        <p:nvSpPr>
          <p:cNvPr id="3" name="Rectangle 2"/>
          <p:cNvSpPr/>
          <p:nvPr/>
        </p:nvSpPr>
        <p:spPr>
          <a:xfrm>
            <a:off x="395536" y="1196752"/>
            <a:ext cx="8136904" cy="1077218"/>
          </a:xfrm>
          <a:prstGeom prst="rect">
            <a:avLst/>
          </a:prstGeom>
        </p:spPr>
        <p:txBody>
          <a:bodyPr wrap="square">
            <a:spAutoFit/>
          </a:bodyPr>
          <a:lstStyle/>
          <a:p>
            <a:endParaRPr lang="en-US" sz="3200" dirty="0">
              <a:latin typeface="Times New Roman" pitchFamily="18" charset="0"/>
              <a:cs typeface="Times New Roman" pitchFamily="18" charset="0"/>
            </a:endParaRPr>
          </a:p>
          <a:p>
            <a:endParaRPr lang="en-US" sz="3200" dirty="0">
              <a:latin typeface="Times New Roman" pitchFamily="18" charset="0"/>
              <a:cs typeface="Times New Roman" pitchFamily="18" charset="0"/>
            </a:endParaRPr>
          </a:p>
        </p:txBody>
      </p:sp>
      <p:pic>
        <p:nvPicPr>
          <p:cNvPr id="4" name="Picture 3" descr="Screenshot (7).png"/>
          <p:cNvPicPr>
            <a:picLocks noChangeAspect="1"/>
          </p:cNvPicPr>
          <p:nvPr/>
        </p:nvPicPr>
        <p:blipFill>
          <a:blip r:embed="rId2"/>
          <a:stretch>
            <a:fillRect/>
          </a:stretch>
        </p:blipFill>
        <p:spPr>
          <a:xfrm>
            <a:off x="0" y="1000108"/>
            <a:ext cx="9144000" cy="5500726"/>
          </a:xfrm>
          <a:prstGeom prst="rect">
            <a:avLst/>
          </a:prstGeom>
          <a:ln>
            <a:noFill/>
          </a:ln>
          <a:effectLst>
            <a:softEdge rad="112500"/>
          </a:effectLst>
        </p:spPr>
      </p:pic>
    </p:spTree>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IN" sz="3200" dirty="0">
                <a:latin typeface="Times New Roman" pitchFamily="18" charset="0"/>
                <a:cs typeface="Times New Roman" pitchFamily="18" charset="0"/>
              </a:rPr>
              <a:t>PROJECT HIGHLIGHTS</a:t>
            </a:r>
            <a:endParaRPr lang="en-US" sz="3200" dirty="0">
              <a:latin typeface="Times New Roman" pitchFamily="18" charset="0"/>
              <a:cs typeface="Times New Roman" pitchFamily="18" charset="0"/>
            </a:endParaRPr>
          </a:p>
        </p:txBody>
      </p:sp>
      <p:pic>
        <p:nvPicPr>
          <p:cNvPr id="5" name="Picture 4" descr="car gallery.png"/>
          <p:cNvPicPr>
            <a:picLocks noChangeAspect="1"/>
          </p:cNvPicPr>
          <p:nvPr/>
        </p:nvPicPr>
        <p:blipFill>
          <a:blip r:embed="rId2"/>
          <a:stretch>
            <a:fillRect/>
          </a:stretch>
        </p:blipFill>
        <p:spPr>
          <a:xfrm>
            <a:off x="0" y="1000108"/>
            <a:ext cx="9144000" cy="5500726"/>
          </a:xfrm>
          <a:prstGeom prst="rect">
            <a:avLst/>
          </a:prstGeom>
          <a:ln>
            <a:noFill/>
          </a:ln>
          <a:effectLst>
            <a:softEdge rad="112500"/>
          </a:effectLst>
        </p:spPr>
      </p:pic>
    </p:spTree>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1217</TotalTime>
  <Words>896</Words>
  <Application>Microsoft Office PowerPoint</Application>
  <PresentationFormat>On-screen Show (4:3)</PresentationFormat>
  <Paragraphs>70</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Copperplate Gothic Bold</vt:lpstr>
      <vt:lpstr>Public Sans</vt:lpstr>
      <vt:lpstr>Times New Roman</vt:lpstr>
      <vt:lpstr>Wingdings</vt:lpstr>
      <vt:lpstr>Bubble Sort</vt:lpstr>
      <vt:lpstr>PowerPoint Presentation</vt:lpstr>
      <vt:lpstr>PowerPoint Presentation</vt:lpstr>
      <vt:lpstr>PowerPoint Presentation</vt:lpstr>
      <vt:lpstr>PowerPoint Presentation</vt:lpstr>
      <vt:lpstr>PowerPoint Presentation</vt:lpstr>
      <vt:lpstr>PowerPoint Presentation</vt:lpstr>
      <vt:lpstr>Key Feature of our Website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mohak1818vk@gmail.com</cp:lastModifiedBy>
  <cp:revision>42</cp:revision>
  <dcterms:created xsi:type="dcterms:W3CDTF">2022-12-12T14:14:34Z</dcterms:created>
  <dcterms:modified xsi:type="dcterms:W3CDTF">2025-04-17T11:57:50Z</dcterms:modified>
</cp:coreProperties>
</file>