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11" r:id="rId1"/>
  </p:sldMasterIdLst>
  <p:notesMasterIdLst>
    <p:notesMasterId r:id="rId51"/>
  </p:notesMasterIdLst>
  <p:sldIdLst>
    <p:sldId id="256" r:id="rId2"/>
    <p:sldId id="306" r:id="rId3"/>
    <p:sldId id="311" r:id="rId4"/>
    <p:sldId id="258" r:id="rId5"/>
    <p:sldId id="326" r:id="rId6"/>
    <p:sldId id="307" r:id="rId7"/>
    <p:sldId id="308" r:id="rId8"/>
    <p:sldId id="260" r:id="rId9"/>
    <p:sldId id="266" r:id="rId10"/>
    <p:sldId id="309" r:id="rId11"/>
    <p:sldId id="310" r:id="rId12"/>
    <p:sldId id="261" r:id="rId13"/>
    <p:sldId id="263" r:id="rId14"/>
    <p:sldId id="264" r:id="rId15"/>
    <p:sldId id="319" r:id="rId16"/>
    <p:sldId id="320" r:id="rId17"/>
    <p:sldId id="317" r:id="rId18"/>
    <p:sldId id="318" r:id="rId19"/>
    <p:sldId id="312" r:id="rId20"/>
    <p:sldId id="271" r:id="rId21"/>
    <p:sldId id="272" r:id="rId22"/>
    <p:sldId id="265" r:id="rId23"/>
    <p:sldId id="268" r:id="rId24"/>
    <p:sldId id="273" r:id="rId25"/>
    <p:sldId id="274" r:id="rId26"/>
    <p:sldId id="275" r:id="rId27"/>
    <p:sldId id="270" r:id="rId28"/>
    <p:sldId id="276" r:id="rId29"/>
    <p:sldId id="278" r:id="rId30"/>
    <p:sldId id="328" r:id="rId31"/>
    <p:sldId id="277" r:id="rId32"/>
    <p:sldId id="327" r:id="rId33"/>
    <p:sldId id="279" r:id="rId34"/>
    <p:sldId id="313" r:id="rId35"/>
    <p:sldId id="314" r:id="rId36"/>
    <p:sldId id="315" r:id="rId37"/>
    <p:sldId id="316" r:id="rId38"/>
    <p:sldId id="259" r:id="rId39"/>
    <p:sldId id="280" r:id="rId40"/>
    <p:sldId id="281" r:id="rId41"/>
    <p:sldId id="282" r:id="rId42"/>
    <p:sldId id="325" r:id="rId43"/>
    <p:sldId id="323" r:id="rId44"/>
    <p:sldId id="324" r:id="rId45"/>
    <p:sldId id="288" r:id="rId46"/>
    <p:sldId id="299" r:id="rId47"/>
    <p:sldId id="329" r:id="rId48"/>
    <p:sldId id="303" r:id="rId49"/>
    <p:sldId id="305"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038" autoAdjust="0"/>
    <p:restoredTop sz="94660"/>
  </p:normalViewPr>
  <p:slideViewPr>
    <p:cSldViewPr>
      <p:cViewPr varScale="1">
        <p:scale>
          <a:sx n="64" d="100"/>
          <a:sy n="64" d="100"/>
        </p:scale>
        <p:origin x="732" y="9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9846C3B-38D8-51A0-8ADD-8ED75B1909DB}"/>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Arial" charset="0"/>
                <a:cs typeface="Arial" charset="0"/>
              </a:defRPr>
            </a:lvl1pPr>
          </a:lstStyle>
          <a:p>
            <a:pPr>
              <a:defRPr/>
            </a:pPr>
            <a:endParaRPr lang="en-US"/>
          </a:p>
        </p:txBody>
      </p:sp>
      <p:sp>
        <p:nvSpPr>
          <p:cNvPr id="3" name="Date Placeholder 2">
            <a:extLst>
              <a:ext uri="{FF2B5EF4-FFF2-40B4-BE49-F238E27FC236}">
                <a16:creationId xmlns:a16="http://schemas.microsoft.com/office/drawing/2014/main" id="{3E3928CB-C4DC-8A66-C459-DE94EAE3D629}"/>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Arial" charset="0"/>
                <a:cs typeface="Arial" charset="0"/>
              </a:defRPr>
            </a:lvl1pPr>
          </a:lstStyle>
          <a:p>
            <a:pPr>
              <a:defRPr/>
            </a:pPr>
            <a:fld id="{F29065BF-753B-4A85-986E-BB89DB7B196C}" type="datetimeFigureOut">
              <a:rPr lang="en-US"/>
              <a:pPr>
                <a:defRPr/>
              </a:pPr>
              <a:t>1/16/2025</a:t>
            </a:fld>
            <a:endParaRPr lang="en-US"/>
          </a:p>
        </p:txBody>
      </p:sp>
      <p:sp>
        <p:nvSpPr>
          <p:cNvPr id="4" name="Slide Image Placeholder 3">
            <a:extLst>
              <a:ext uri="{FF2B5EF4-FFF2-40B4-BE49-F238E27FC236}">
                <a16:creationId xmlns:a16="http://schemas.microsoft.com/office/drawing/2014/main" id="{D0990D90-EBC2-36B1-8B67-221A69188EBF}"/>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2192E45D-B921-3888-101B-47631A29942C}"/>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79EA5AA0-DDA0-54E6-F9B5-AE4BA037EBDA}"/>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Arial" charset="0"/>
                <a:cs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F38C7757-0674-E25E-586D-7713834A5D4E}"/>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fontAlgn="auto" hangingPunct="1">
              <a:spcBef>
                <a:spcPts val="0"/>
              </a:spcBef>
              <a:spcAft>
                <a:spcPts val="0"/>
              </a:spcAft>
              <a:defRPr sz="1200">
                <a:latin typeface="+mn-lt"/>
              </a:defRPr>
            </a:lvl1pPr>
          </a:lstStyle>
          <a:p>
            <a:pPr>
              <a:defRPr/>
            </a:pPr>
            <a:fld id="{FF21624C-C126-420D-98CE-E7420E08307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FC46B162-2BDA-D11F-EEE5-6625FC8CF7D2}"/>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Notes Placeholder 2">
            <a:extLst>
              <a:ext uri="{FF2B5EF4-FFF2-40B4-BE49-F238E27FC236}">
                <a16:creationId xmlns:a16="http://schemas.microsoft.com/office/drawing/2014/main" id="{D8FD817D-3A53-97B6-1E18-EB4BF569F19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1268" name="Slide Number Placeholder 3">
            <a:extLst>
              <a:ext uri="{FF2B5EF4-FFF2-40B4-BE49-F238E27FC236}">
                <a16:creationId xmlns:a16="http://schemas.microsoft.com/office/drawing/2014/main" id="{768A5F5C-E52C-AF24-BEB1-E2911C4E1F5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fontAlgn="base">
              <a:spcBef>
                <a:spcPct val="0"/>
              </a:spcBef>
              <a:spcAft>
                <a:spcPct val="0"/>
              </a:spcAft>
            </a:pPr>
            <a:fld id="{B5143CD4-4EA2-4F63-830B-48897404A5A5}" type="slidenum">
              <a:rPr lang="en-US" altLang="en-US" smtClean="0">
                <a:latin typeface="Arial" panose="020B0604020202020204" pitchFamily="34" charset="0"/>
              </a:rPr>
              <a:pPr fontAlgn="base">
                <a:spcBef>
                  <a:spcPct val="0"/>
                </a:spcBef>
                <a:spcAft>
                  <a:spcPct val="0"/>
                </a:spcAft>
              </a:pPr>
              <a:t>4</a:t>
            </a:fld>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F267C5A4-5510-4934-B393-0F9B36C78FD6}" type="datetimeFigureOut">
              <a:rPr lang="en-US" smtClean="0"/>
              <a:pPr>
                <a:defRPr/>
              </a:pPr>
              <a:t>1/16/2025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25199C5-2E94-47C7-B7CA-89DB861AF796}" type="slidenum">
              <a:rPr lang="en-US" altLang="en-US" smtClean="0"/>
              <a:pPr>
                <a:defRPr/>
              </a:pPr>
              <a:t>‹#›</a:t>
            </a:fld>
            <a:endParaRPr lang="en-US" altLang="en-US"/>
          </a:p>
        </p:txBody>
      </p:sp>
    </p:spTree>
    <p:extLst>
      <p:ext uri="{BB962C8B-B14F-4D97-AF65-F5344CB8AC3E}">
        <p14:creationId xmlns:p14="http://schemas.microsoft.com/office/powerpoint/2010/main" val="2846814652"/>
      </p:ext>
    </p:extLst>
  </p:cSld>
  <p:clrMapOvr>
    <a:masterClrMapping/>
  </p:clrMapOvr>
  <p:transition spd="med">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83ECCF4E-4BBE-4ED3-9F68-7C08367B18A9}" type="datetimeFigureOut">
              <a:rPr lang="en-US" smtClean="0"/>
              <a:pPr>
                <a:defRPr/>
              </a:pPr>
              <a:t>1/16/2025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4ADD7C8-07CC-4939-8448-AEAE6B353370}" type="slidenum">
              <a:rPr lang="en-US" altLang="en-US" smtClean="0"/>
              <a:pPr>
                <a:defRPr/>
              </a:pPr>
              <a:t>‹#›</a:t>
            </a:fld>
            <a:endParaRPr lang="en-US" altLang="en-US"/>
          </a:p>
        </p:txBody>
      </p:sp>
    </p:spTree>
    <p:extLst>
      <p:ext uri="{BB962C8B-B14F-4D97-AF65-F5344CB8AC3E}">
        <p14:creationId xmlns:p14="http://schemas.microsoft.com/office/powerpoint/2010/main" val="2597537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86BDDA37-453B-4C20-99BD-ADA01551B7F5}" type="datetimeFigureOut">
              <a:rPr lang="en-US" smtClean="0"/>
              <a:pPr>
                <a:defRPr/>
              </a:pPr>
              <a:t>1/16/2025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82A225D-7755-4CB0-90A5-98DEE28B3BC2}" type="slidenum">
              <a:rPr lang="en-US" altLang="en-US" smtClean="0"/>
              <a:pPr>
                <a:defRPr/>
              </a:pPr>
              <a:t>‹#›</a:t>
            </a:fld>
            <a:endParaRPr lang="en-US"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575731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FDD95EB5-FBD7-489B-908F-865D6576529C}" type="datetimeFigureOut">
              <a:rPr lang="en-US" smtClean="0"/>
              <a:pPr>
                <a:defRPr/>
              </a:pPr>
              <a:t>1/16/2025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5B77B31-3C87-466A-B450-E411351AD84C}" type="slidenum">
              <a:rPr lang="en-US" altLang="en-US" smtClean="0"/>
              <a:pPr>
                <a:defRPr/>
              </a:pPr>
              <a:t>‹#›</a:t>
            </a:fld>
            <a:endParaRPr lang="en-US" altLang="en-US"/>
          </a:p>
        </p:txBody>
      </p:sp>
    </p:spTree>
    <p:extLst>
      <p:ext uri="{BB962C8B-B14F-4D97-AF65-F5344CB8AC3E}">
        <p14:creationId xmlns:p14="http://schemas.microsoft.com/office/powerpoint/2010/main" val="2349563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F3D49F09-7FAA-4BAB-9CDE-F72C65F1B324}" type="datetimeFigureOut">
              <a:rPr lang="en-US" smtClean="0"/>
              <a:pPr>
                <a:defRPr/>
              </a:pPr>
              <a:t>1/16/2025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5B4AD3A-3AB2-4EE9-9F42-A153263E6570}" type="slidenum">
              <a:rPr lang="en-US" altLang="en-US" smtClean="0"/>
              <a:pPr>
                <a:defRPr/>
              </a:pPr>
              <a:t>‹#›</a:t>
            </a:fld>
            <a:endParaRPr lang="en-US"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582707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1FAE3526-06FB-4359-81D4-16B73ED43D0E}" type="datetimeFigureOut">
              <a:rPr lang="en-US" smtClean="0"/>
              <a:pPr>
                <a:defRPr/>
              </a:pPr>
              <a:t>1/16/2025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8B41D09-7F76-4775-9549-8F3A0321BBC9}" type="slidenum">
              <a:rPr lang="en-US" altLang="en-US" smtClean="0"/>
              <a:pPr>
                <a:defRPr/>
              </a:pPr>
              <a:t>‹#›</a:t>
            </a:fld>
            <a:endParaRPr lang="en-US" altLang="en-US"/>
          </a:p>
        </p:txBody>
      </p:sp>
    </p:spTree>
    <p:extLst>
      <p:ext uri="{BB962C8B-B14F-4D97-AF65-F5344CB8AC3E}">
        <p14:creationId xmlns:p14="http://schemas.microsoft.com/office/powerpoint/2010/main" val="6973415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909EF3BE-F1FF-4881-B2DB-02B7D17CCBF5}" type="datetimeFigureOut">
              <a:rPr lang="en-US" smtClean="0"/>
              <a:pPr>
                <a:defRPr/>
              </a:pPr>
              <a:t>1/16/2025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D6D7044-6EAE-48AA-AB57-18616F629B6B}" type="slidenum">
              <a:rPr lang="en-US" altLang="en-US" smtClean="0"/>
              <a:pPr>
                <a:defRPr/>
              </a:pPr>
              <a:t>‹#›</a:t>
            </a:fld>
            <a:endParaRPr lang="en-US" altLang="en-US"/>
          </a:p>
        </p:txBody>
      </p:sp>
    </p:spTree>
    <p:extLst>
      <p:ext uri="{BB962C8B-B14F-4D97-AF65-F5344CB8AC3E}">
        <p14:creationId xmlns:p14="http://schemas.microsoft.com/office/powerpoint/2010/main" val="1943717340"/>
      </p:ext>
    </p:extLst>
  </p:cSld>
  <p:clrMapOvr>
    <a:masterClrMapping/>
  </p:clrMapOvr>
  <p:transition spd="med">
    <p:dissolv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FC4CDADA-35F1-42B8-A4B1-1F7ABB891928}" type="datetimeFigureOut">
              <a:rPr lang="en-US" smtClean="0"/>
              <a:pPr>
                <a:defRPr/>
              </a:pPr>
              <a:t>1/16/2025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1BE111A-B2B8-4B22-BF78-3FC8462FC05A}" type="slidenum">
              <a:rPr lang="en-US" altLang="en-US" smtClean="0"/>
              <a:pPr>
                <a:defRPr/>
              </a:pPr>
              <a:t>‹#›</a:t>
            </a:fld>
            <a:endParaRPr lang="en-US" altLang="en-US"/>
          </a:p>
        </p:txBody>
      </p:sp>
    </p:spTree>
    <p:extLst>
      <p:ext uri="{BB962C8B-B14F-4D97-AF65-F5344CB8AC3E}">
        <p14:creationId xmlns:p14="http://schemas.microsoft.com/office/powerpoint/2010/main" val="1314922524"/>
      </p:ext>
    </p:extLst>
  </p:cSld>
  <p:clrMapOvr>
    <a:masterClrMapping/>
  </p:clrMapOvr>
  <p:transition spd="med">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9E1F58B1-9557-4799-80C5-FA01FF737CD8}" type="datetimeFigureOut">
              <a:rPr lang="en-US" smtClean="0"/>
              <a:pPr>
                <a:defRPr/>
              </a:pPr>
              <a:t>1/16/2025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A8404B8-BE6F-4ADD-83E1-2592E36F8913}" type="slidenum">
              <a:rPr lang="en-US" altLang="en-US" smtClean="0"/>
              <a:pPr>
                <a:defRPr/>
              </a:pPr>
              <a:t>‹#›</a:t>
            </a:fld>
            <a:endParaRPr lang="en-US" altLang="en-US"/>
          </a:p>
        </p:txBody>
      </p:sp>
    </p:spTree>
    <p:extLst>
      <p:ext uri="{BB962C8B-B14F-4D97-AF65-F5344CB8AC3E}">
        <p14:creationId xmlns:p14="http://schemas.microsoft.com/office/powerpoint/2010/main" val="1672364160"/>
      </p:ext>
    </p:extLst>
  </p:cSld>
  <p:clrMapOvr>
    <a:masterClrMapping/>
  </p:clrMapOvr>
  <p:transition spd="med">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DA094134-B0D1-4018-9DE1-A43CBB58D20F}" type="datetimeFigureOut">
              <a:rPr lang="en-US" smtClean="0"/>
              <a:pPr>
                <a:defRPr/>
              </a:pPr>
              <a:t>1/16/2025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5D36D80-709E-4739-B263-5F61113BE834}" type="slidenum">
              <a:rPr lang="en-US" altLang="en-US" smtClean="0"/>
              <a:pPr>
                <a:defRPr/>
              </a:pPr>
              <a:t>‹#›</a:t>
            </a:fld>
            <a:endParaRPr lang="en-US" altLang="en-US"/>
          </a:p>
        </p:txBody>
      </p:sp>
    </p:spTree>
    <p:extLst>
      <p:ext uri="{BB962C8B-B14F-4D97-AF65-F5344CB8AC3E}">
        <p14:creationId xmlns:p14="http://schemas.microsoft.com/office/powerpoint/2010/main" val="776503430"/>
      </p:ext>
    </p:extLst>
  </p:cSld>
  <p:clrMapOvr>
    <a:masterClrMapping/>
  </p:clrMapOvr>
  <p:transition spd="med">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408B9E6E-8DCC-4F32-B696-4FE32FD4EE27}" type="datetimeFigureOut">
              <a:rPr lang="en-US" smtClean="0"/>
              <a:pPr>
                <a:defRPr/>
              </a:pPr>
              <a:t>1/16/2025</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D44E9848-E18B-4C2B-A788-4B52B56A27BD}" type="slidenum">
              <a:rPr lang="en-US" altLang="en-US" smtClean="0"/>
              <a:pPr>
                <a:defRPr/>
              </a:pPr>
              <a:t>‹#›</a:t>
            </a:fld>
            <a:endParaRPr lang="en-US" altLang="en-US"/>
          </a:p>
        </p:txBody>
      </p:sp>
    </p:spTree>
    <p:extLst>
      <p:ext uri="{BB962C8B-B14F-4D97-AF65-F5344CB8AC3E}">
        <p14:creationId xmlns:p14="http://schemas.microsoft.com/office/powerpoint/2010/main" val="942274244"/>
      </p:ext>
    </p:extLst>
  </p:cSld>
  <p:clrMapOvr>
    <a:masterClrMapping/>
  </p:clrMapOvr>
  <p:transition spd="med">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1B1A4406-8402-42B9-AD9A-E74BBD348FE9}" type="datetimeFigureOut">
              <a:rPr lang="en-US" smtClean="0"/>
              <a:pPr>
                <a:defRPr/>
              </a:pPr>
              <a:t>1/16/2025</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F56648FC-75F7-44AA-B673-274ED8D68C66}" type="slidenum">
              <a:rPr lang="en-US" altLang="en-US" smtClean="0"/>
              <a:pPr>
                <a:defRPr/>
              </a:pPr>
              <a:t>‹#›</a:t>
            </a:fld>
            <a:endParaRPr lang="en-US" altLang="en-US"/>
          </a:p>
        </p:txBody>
      </p:sp>
    </p:spTree>
    <p:extLst>
      <p:ext uri="{BB962C8B-B14F-4D97-AF65-F5344CB8AC3E}">
        <p14:creationId xmlns:p14="http://schemas.microsoft.com/office/powerpoint/2010/main" val="1231784754"/>
      </p:ext>
    </p:extLst>
  </p:cSld>
  <p:clrMapOvr>
    <a:masterClrMapping/>
  </p:clrMapOvr>
  <p:transition spd="med">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C76B0D83-5DF5-4AA5-BE6B-A021DCEBEDD9}" type="datetimeFigureOut">
              <a:rPr lang="en-US" smtClean="0"/>
              <a:pPr>
                <a:defRPr/>
              </a:pPr>
              <a:t>1/16/2025</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1B074DF1-6C70-41BD-B5E6-595BC120393A}" type="slidenum">
              <a:rPr lang="en-US" altLang="en-US" smtClean="0"/>
              <a:pPr>
                <a:defRPr/>
              </a:pPr>
              <a:t>‹#›</a:t>
            </a:fld>
            <a:endParaRPr lang="en-US" altLang="en-US"/>
          </a:p>
        </p:txBody>
      </p:sp>
    </p:spTree>
    <p:extLst>
      <p:ext uri="{BB962C8B-B14F-4D97-AF65-F5344CB8AC3E}">
        <p14:creationId xmlns:p14="http://schemas.microsoft.com/office/powerpoint/2010/main" val="3779590061"/>
      </p:ext>
    </p:extLst>
  </p:cSld>
  <p:clrMapOvr>
    <a:masterClrMapping/>
  </p:clrMapOvr>
  <p:transition spd="med">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066A90E8-1E14-44DD-A5F6-822F745589D2}" type="datetimeFigureOut">
              <a:rPr lang="en-US" smtClean="0"/>
              <a:pPr>
                <a:defRPr/>
              </a:pPr>
              <a:t>1/16/2025</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BE64A1D8-0104-4EFC-ABCA-9816E43589BD}" type="slidenum">
              <a:rPr lang="en-US" altLang="en-US" smtClean="0"/>
              <a:pPr>
                <a:defRPr/>
              </a:pPr>
              <a:t>‹#›</a:t>
            </a:fld>
            <a:endParaRPr lang="en-US" altLang="en-US"/>
          </a:p>
        </p:txBody>
      </p:sp>
    </p:spTree>
    <p:extLst>
      <p:ext uri="{BB962C8B-B14F-4D97-AF65-F5344CB8AC3E}">
        <p14:creationId xmlns:p14="http://schemas.microsoft.com/office/powerpoint/2010/main" val="1061821756"/>
      </p:ext>
    </p:extLst>
  </p:cSld>
  <p:clrMapOvr>
    <a:masterClrMapping/>
  </p:clrMapOvr>
  <p:transition spd="med">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A203FD39-69AF-4567-8B1B-4C2FBE1C8ED4}" type="datetimeFigureOut">
              <a:rPr lang="en-US" smtClean="0"/>
              <a:pPr>
                <a:defRPr/>
              </a:pPr>
              <a:t>1/16/2025</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2182320B-1B85-4601-9546-4CA909B448E7}" type="slidenum">
              <a:rPr lang="en-US" altLang="en-US" smtClean="0"/>
              <a:pPr>
                <a:defRPr/>
              </a:pPr>
              <a:t>‹#›</a:t>
            </a:fld>
            <a:endParaRPr lang="en-US" altLang="en-US"/>
          </a:p>
        </p:txBody>
      </p:sp>
    </p:spTree>
    <p:extLst>
      <p:ext uri="{BB962C8B-B14F-4D97-AF65-F5344CB8AC3E}">
        <p14:creationId xmlns:p14="http://schemas.microsoft.com/office/powerpoint/2010/main" val="1657443513"/>
      </p:ext>
    </p:extLst>
  </p:cSld>
  <p:clrMapOvr>
    <a:masterClrMapping/>
  </p:clrMapOvr>
  <p:transition spd="med">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5FABB6B9-70A7-44F8-BE29-BBE8CE696D48}" type="datetimeFigureOut">
              <a:rPr lang="en-US" smtClean="0"/>
              <a:pPr>
                <a:defRPr/>
              </a:pPr>
              <a:t>1/16/2025</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58808912-D22E-4DA4-82C1-2B6483DED8A3}" type="slidenum">
              <a:rPr lang="en-US" altLang="en-US" smtClean="0"/>
              <a:pPr>
                <a:defRPr/>
              </a:pPr>
              <a:t>‹#›</a:t>
            </a:fld>
            <a:endParaRPr lang="en-US" altLang="en-US"/>
          </a:p>
        </p:txBody>
      </p:sp>
    </p:spTree>
    <p:extLst>
      <p:ext uri="{BB962C8B-B14F-4D97-AF65-F5344CB8AC3E}">
        <p14:creationId xmlns:p14="http://schemas.microsoft.com/office/powerpoint/2010/main" val="1497608028"/>
      </p:ext>
    </p:extLst>
  </p:cSld>
  <p:clrMapOvr>
    <a:masterClrMapping/>
  </p:clrMapOvr>
  <p:transition spd="med">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ED73665E-125D-47BB-AEA4-DDB19145662C}" type="datetimeFigureOut">
              <a:rPr lang="en-US" smtClean="0"/>
              <a:pPr>
                <a:defRPr/>
              </a:pPr>
              <a:t>1/16/2025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a:defRPr/>
            </a:pPr>
            <a:fld id="{66C9E299-B0B1-450D-9F9D-28E1CB39771C}" type="slidenum">
              <a:rPr lang="en-US" altLang="en-US" smtClean="0"/>
              <a:pPr>
                <a:defRPr/>
              </a:pPr>
              <a:t>‹#›</a:t>
            </a:fld>
            <a:endParaRPr lang="en-US" altLang="en-US"/>
          </a:p>
        </p:txBody>
      </p:sp>
    </p:spTree>
    <p:extLst>
      <p:ext uri="{BB962C8B-B14F-4D97-AF65-F5344CB8AC3E}">
        <p14:creationId xmlns:p14="http://schemas.microsoft.com/office/powerpoint/2010/main" val="1176018183"/>
      </p:ext>
    </p:extLst>
  </p:cSld>
  <p:clrMap bg1="lt1" tx1="dk1" bg2="lt2" tx2="dk2" accent1="accent1" accent2="accent2" accent3="accent3" accent4="accent4" accent5="accent5" accent6="accent6" hlink="hlink" folHlink="folHlink"/>
  <p:sldLayoutIdLst>
    <p:sldLayoutId id="2147484412" r:id="rId1"/>
    <p:sldLayoutId id="2147484413" r:id="rId2"/>
    <p:sldLayoutId id="2147484414" r:id="rId3"/>
    <p:sldLayoutId id="2147484415" r:id="rId4"/>
    <p:sldLayoutId id="2147484416" r:id="rId5"/>
    <p:sldLayoutId id="2147484417" r:id="rId6"/>
    <p:sldLayoutId id="2147484418" r:id="rId7"/>
    <p:sldLayoutId id="2147484419" r:id="rId8"/>
    <p:sldLayoutId id="2147484420" r:id="rId9"/>
    <p:sldLayoutId id="2147484421" r:id="rId10"/>
    <p:sldLayoutId id="2147484422" r:id="rId11"/>
    <p:sldLayoutId id="2147484423" r:id="rId12"/>
    <p:sldLayoutId id="2147484424" r:id="rId13"/>
    <p:sldLayoutId id="2147484425" r:id="rId14"/>
    <p:sldLayoutId id="2147484426" r:id="rId15"/>
    <p:sldLayoutId id="2147484427" r:id="rId16"/>
  </p:sldLayoutIdLst>
  <p:transition spd="med">
    <p:dissolve/>
  </p:transition>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www.javatpoint.com/multiprogramming-vs-multiprocessing-vs-multitasking-vs-multithreading" TargetMode="External"/><Relationship Id="rId2" Type="http://schemas.openxmlformats.org/officeDocument/2006/relationships/hyperlink" Target="https://www.javatpoint.com/history-of-operating-system" TargetMode="External"/><Relationship Id="rId1" Type="http://schemas.openxmlformats.org/officeDocument/2006/relationships/slideLayout" Target="../slideLayouts/slideLayout2.xml"/><Relationship Id="rId5" Type="http://schemas.openxmlformats.org/officeDocument/2006/relationships/hyperlink" Target="https://www.javatpoint.com/system-calls-in-operating-system#:~:text=A%20system%20call%20is%20a,language%20like%20C%20or%20Pascal" TargetMode="External"/><Relationship Id="rId4" Type="http://schemas.openxmlformats.org/officeDocument/2006/relationships/hyperlink" Target="https://www.youtube.com/watch?v=xIS6JURQ9rE" TargetMode="External"/></Relationships>
</file>

<file path=ppt/slides/_rels/slide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3D87D-5C55-E6DA-2A32-8B5D41FF0236}"/>
              </a:ext>
            </a:extLst>
          </p:cNvPr>
          <p:cNvSpPr>
            <a:spLocks noGrp="1"/>
          </p:cNvSpPr>
          <p:nvPr>
            <p:ph type="ctrTitle"/>
          </p:nvPr>
        </p:nvSpPr>
        <p:spPr>
          <a:xfrm>
            <a:off x="228602" y="1219203"/>
            <a:ext cx="8062913" cy="1470025"/>
          </a:xfrm>
        </p:spPr>
        <p:txBody>
          <a:bodyPr rtlCol="0">
            <a:normAutofit fontScale="90000"/>
          </a:bodyPr>
          <a:lstStyle/>
          <a:p>
            <a:pPr marL="484632">
              <a:defRPr/>
            </a:pPr>
            <a:br>
              <a:rPr lang="en-US" b="1" dirty="0">
                <a:solidFill>
                  <a:schemeClr val="accent1">
                    <a:tint val="83000"/>
                    <a:satMod val="150000"/>
                  </a:schemeClr>
                </a:solidFill>
              </a:rPr>
            </a:br>
            <a:br>
              <a:rPr lang="en-US" b="1" dirty="0">
                <a:solidFill>
                  <a:schemeClr val="accent1">
                    <a:tint val="83000"/>
                    <a:satMod val="150000"/>
                  </a:schemeClr>
                </a:solidFill>
              </a:rPr>
            </a:br>
            <a:r>
              <a:rPr lang="en-US" b="1" dirty="0">
                <a:solidFill>
                  <a:schemeClr val="accent1">
                    <a:tint val="83000"/>
                    <a:satMod val="150000"/>
                  </a:schemeClr>
                </a:solidFill>
              </a:rPr>
              <a:t>Operating System</a:t>
            </a:r>
            <a:br>
              <a:rPr lang="en-US" b="1" dirty="0">
                <a:solidFill>
                  <a:schemeClr val="accent1">
                    <a:tint val="83000"/>
                    <a:satMod val="150000"/>
                  </a:schemeClr>
                </a:solidFill>
              </a:rPr>
            </a:br>
            <a:r>
              <a:rPr lang="en-US" b="1" dirty="0">
                <a:solidFill>
                  <a:schemeClr val="accent1">
                    <a:tint val="83000"/>
                    <a:satMod val="150000"/>
                  </a:schemeClr>
                </a:solidFill>
              </a:rPr>
              <a:t>UNIT 1</a:t>
            </a:r>
            <a:br>
              <a:rPr lang="en-US" b="1" dirty="0">
                <a:solidFill>
                  <a:schemeClr val="accent1">
                    <a:tint val="83000"/>
                    <a:satMod val="150000"/>
                  </a:schemeClr>
                </a:solidFill>
              </a:rPr>
            </a:br>
            <a:endParaRPr lang="en-US" b="1" dirty="0">
              <a:solidFill>
                <a:schemeClr val="accent1">
                  <a:tint val="83000"/>
                  <a:satMod val="150000"/>
                </a:schemeClr>
              </a:solidFill>
            </a:endParaRPr>
          </a:p>
        </p:txBody>
      </p:sp>
      <p:sp>
        <p:nvSpPr>
          <p:cNvPr id="6147" name="Subtitle 2">
            <a:extLst>
              <a:ext uri="{FF2B5EF4-FFF2-40B4-BE49-F238E27FC236}">
                <a16:creationId xmlns:a16="http://schemas.microsoft.com/office/drawing/2014/main" id="{6F8CBB7B-8DB3-A2A2-C78E-3F71DD291AF8}"/>
              </a:ext>
            </a:extLst>
          </p:cNvPr>
          <p:cNvSpPr>
            <a:spLocks noGrp="1" noChangeArrowheads="1"/>
          </p:cNvSpPr>
          <p:nvPr>
            <p:ph type="subTitle" idx="1"/>
          </p:nvPr>
        </p:nvSpPr>
        <p:spPr>
          <a:xfrm>
            <a:off x="1676400" y="5715000"/>
            <a:ext cx="2057400" cy="990600"/>
          </a:xfrm>
        </p:spPr>
        <p:txBody>
          <a:bodyPr/>
          <a:lstStyle/>
          <a:p>
            <a:pPr eaLnBrk="1" hangingPunct="1">
              <a:buFont typeface="Wingdings 2" panose="05020102010507070707" pitchFamily="18" charset="2"/>
              <a:buNone/>
            </a:pPr>
            <a:r>
              <a:rPr lang="en-US" altLang="en-US" sz="2000">
                <a:solidFill>
                  <a:srgbClr val="002060"/>
                </a:solidFill>
              </a:rPr>
              <a:t>By:</a:t>
            </a:r>
          </a:p>
          <a:p>
            <a:pPr eaLnBrk="1" hangingPunct="1">
              <a:buFont typeface="Wingdings 2" panose="05020102010507070707" pitchFamily="18" charset="2"/>
              <a:buNone/>
            </a:pPr>
            <a:r>
              <a:rPr lang="en-US" altLang="en-US" sz="2000">
                <a:solidFill>
                  <a:srgbClr val="002060"/>
                </a:solidFill>
              </a:rPr>
              <a:t>Amandeep Kaur</a:t>
            </a:r>
          </a:p>
        </p:txBody>
      </p:sp>
      <p:sp>
        <p:nvSpPr>
          <p:cNvPr id="5" name="Subtitle 2">
            <a:extLst>
              <a:ext uri="{FF2B5EF4-FFF2-40B4-BE49-F238E27FC236}">
                <a16:creationId xmlns:a16="http://schemas.microsoft.com/office/drawing/2014/main" id="{DC26296B-3153-A941-76EC-DE6C7E28AC64}"/>
              </a:ext>
            </a:extLst>
          </p:cNvPr>
          <p:cNvSpPr txBox="1">
            <a:spLocks/>
          </p:cNvSpPr>
          <p:nvPr/>
        </p:nvSpPr>
        <p:spPr>
          <a:xfrm>
            <a:off x="1752600" y="2133600"/>
            <a:ext cx="8062912" cy="1752600"/>
          </a:xfrm>
          <a:prstGeom prst="rect">
            <a:avLst/>
          </a:prstGeom>
        </p:spPr>
        <p:txBody>
          <a:bodyPr>
            <a:normAutofit/>
          </a:bodyPr>
          <a:lstStyle/>
          <a:p>
            <a:pPr marR="36576" algn="r">
              <a:buClr>
                <a:schemeClr val="accent1"/>
              </a:buClr>
              <a:buSzPct val="80000"/>
              <a:defRPr/>
            </a:pPr>
            <a:r>
              <a:rPr lang="en-US" sz="4000" dirty="0"/>
              <a:t>Introduction to Operating System</a:t>
            </a:r>
            <a:endParaRPr lang="en-US" sz="4000" dirty="0">
              <a:ln>
                <a:solidFill>
                  <a:schemeClr val="bg2"/>
                </a:solidFill>
              </a:ln>
              <a:solidFill>
                <a:schemeClr val="tx1">
                  <a:tint val="75000"/>
                </a:schemeClr>
              </a:solidFill>
            </a:endParaRPr>
          </a:p>
        </p:txBody>
      </p:sp>
      <p:pic>
        <p:nvPicPr>
          <p:cNvPr id="3" name="Picture 3">
            <a:extLst>
              <a:ext uri="{FF2B5EF4-FFF2-40B4-BE49-F238E27FC236}">
                <a16:creationId xmlns:a16="http://schemas.microsoft.com/office/drawing/2014/main" id="{FA0219A4-09C7-0CEE-FAD1-82EB86804A7E}"/>
              </a:ext>
            </a:extLst>
          </p:cNvPr>
          <p:cNvPicPr>
            <a:picLocks noChangeAspect="1" noChangeArrowheads="1"/>
          </p:cNvPicPr>
          <p:nvPr/>
        </p:nvPicPr>
        <p:blipFill>
          <a:blip r:embed="rId2"/>
          <a:srcRect/>
          <a:stretch>
            <a:fillRect/>
          </a:stretch>
        </p:blipFill>
        <p:spPr bwMode="auto">
          <a:xfrm>
            <a:off x="5105403" y="3200400"/>
            <a:ext cx="3514725" cy="2362200"/>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284EE811-2F84-6722-903C-E9F26C1E9DB1}"/>
              </a:ext>
            </a:extLst>
          </p:cNvPr>
          <p:cNvSpPr>
            <a:spLocks noGrp="1" noChangeArrowheads="1"/>
          </p:cNvSpPr>
          <p:nvPr>
            <p:ph type="title"/>
          </p:nvPr>
        </p:nvSpPr>
        <p:spPr>
          <a:xfrm>
            <a:off x="0" y="0"/>
            <a:ext cx="9144000" cy="1320800"/>
          </a:xfrm>
        </p:spPr>
        <p:txBody>
          <a:bodyPr/>
          <a:lstStyle/>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b="1" dirty="0">
                <a:latin typeface="Calibri" panose="020F0502020204030204" pitchFamily="34" charset="0"/>
                <a:cs typeface="Noto Sans CJK SC" charset="0"/>
              </a:rPr>
              <a:t>Q. What of the following is not the type of OS?</a:t>
            </a:r>
          </a:p>
        </p:txBody>
      </p:sp>
      <p:sp>
        <p:nvSpPr>
          <p:cNvPr id="17411" name="Content Placeholder 2">
            <a:extLst>
              <a:ext uri="{FF2B5EF4-FFF2-40B4-BE49-F238E27FC236}">
                <a16:creationId xmlns:a16="http://schemas.microsoft.com/office/drawing/2014/main" id="{292E3759-D798-442A-7044-FF47478E6775}"/>
              </a:ext>
            </a:extLst>
          </p:cNvPr>
          <p:cNvSpPr>
            <a:spLocks noGrp="1" noChangeArrowheads="1"/>
          </p:cNvSpPr>
          <p:nvPr>
            <p:ph idx="1"/>
          </p:nvPr>
        </p:nvSpPr>
        <p:spPr>
          <a:xfrm>
            <a:off x="228600" y="762000"/>
            <a:ext cx="9137650" cy="4454525"/>
          </a:xfrm>
        </p:spPr>
        <p:txBody>
          <a:bodyPr/>
          <a:lstStyle/>
          <a:p>
            <a:pPr algn="just">
              <a:buClr>
                <a:srgbClr val="000000"/>
              </a:buClr>
              <a:buSzPct val="100000"/>
              <a:buNone/>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000" dirty="0">
                <a:solidFill>
                  <a:srgbClr val="000000"/>
                </a:solidFill>
                <a:latin typeface="Calibri" panose="020F0502020204030204" pitchFamily="34" charset="0"/>
                <a:cs typeface="Noto Sans CJK SC" charset="0"/>
              </a:rPr>
              <a:t>	a. Windows</a:t>
            </a:r>
          </a:p>
          <a:p>
            <a:pPr algn="just">
              <a:buClr>
                <a:srgbClr val="000000"/>
              </a:buClr>
              <a:buSzPct val="100000"/>
              <a:buNone/>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000" dirty="0">
                <a:solidFill>
                  <a:srgbClr val="000000"/>
                </a:solidFill>
                <a:latin typeface="Calibri" panose="020F0502020204030204" pitchFamily="34" charset="0"/>
                <a:cs typeface="Noto Sans CJK SC" charset="0"/>
              </a:rPr>
              <a:t>	b. RHEL</a:t>
            </a:r>
          </a:p>
          <a:p>
            <a:pPr algn="just">
              <a:buClr>
                <a:srgbClr val="000000"/>
              </a:buClr>
              <a:buSzPct val="100000"/>
              <a:buNone/>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000" dirty="0">
                <a:solidFill>
                  <a:srgbClr val="000000"/>
                </a:solidFill>
                <a:latin typeface="Calibri" panose="020F0502020204030204" pitchFamily="34" charset="0"/>
                <a:cs typeface="Noto Sans CJK SC" charset="0"/>
              </a:rPr>
              <a:t>	c. Oracle</a:t>
            </a:r>
          </a:p>
          <a:p>
            <a:pPr algn="just">
              <a:buClr>
                <a:srgbClr val="000000"/>
              </a:buClr>
              <a:buSzPct val="100000"/>
              <a:buNone/>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000" dirty="0">
                <a:solidFill>
                  <a:srgbClr val="000000"/>
                </a:solidFill>
                <a:latin typeface="Calibri" panose="020F0502020204030204" pitchFamily="34" charset="0"/>
                <a:cs typeface="Noto Sans CJK SC" charset="0"/>
              </a:rPr>
              <a:t>	d. Android </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sz="1200" dirty="0"/>
          </a:p>
        </p:txBody>
      </p:sp>
    </p:spTree>
  </p:cSld>
  <p:clrMapOvr>
    <a:masterClrMapping/>
  </p:clrMapOvr>
  <p:transition spd="med">
    <p:dissolv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7DE86FBA-CDC5-7AD8-72BC-29FB4DD2D0DE}"/>
              </a:ext>
            </a:extLst>
          </p:cNvPr>
          <p:cNvSpPr>
            <a:spLocks noGrp="1" noChangeArrowheads="1"/>
          </p:cNvSpPr>
          <p:nvPr>
            <p:ph type="title"/>
          </p:nvPr>
        </p:nvSpPr>
        <p:spPr>
          <a:xfrm>
            <a:off x="39971" y="22485"/>
            <a:ext cx="9144000" cy="1320800"/>
          </a:xfrm>
        </p:spPr>
        <p:txBody>
          <a:bodyPr/>
          <a:lstStyle/>
          <a:p>
            <a:pPr eaLnBrk="1" hangingPunct="1"/>
            <a:r>
              <a:rPr lang="en-US" altLang="en-US" b="1" dirty="0"/>
              <a:t>Ans. C</a:t>
            </a:r>
          </a:p>
        </p:txBody>
      </p:sp>
      <p:sp>
        <p:nvSpPr>
          <p:cNvPr id="18435" name="Content Placeholder 2">
            <a:extLst>
              <a:ext uri="{FF2B5EF4-FFF2-40B4-BE49-F238E27FC236}">
                <a16:creationId xmlns:a16="http://schemas.microsoft.com/office/drawing/2014/main" id="{9CD93C06-E657-31CE-1C58-39D706590322}"/>
              </a:ext>
            </a:extLst>
          </p:cNvPr>
          <p:cNvSpPr>
            <a:spLocks noGrp="1" noChangeArrowheads="1"/>
          </p:cNvSpPr>
          <p:nvPr>
            <p:ph idx="1"/>
          </p:nvPr>
        </p:nvSpPr>
        <p:spPr>
          <a:xfrm>
            <a:off x="228600" y="762000"/>
            <a:ext cx="9140825" cy="3881438"/>
          </a:xfrm>
        </p:spPr>
        <p:txBody>
          <a:bodyPr/>
          <a:lstStyle/>
          <a:p>
            <a:pPr eaLnBrk="1" hangingPunct="1"/>
            <a:r>
              <a:rPr lang="en-US" altLang="en-US" sz="2800" dirty="0">
                <a:solidFill>
                  <a:srgbClr val="000000"/>
                </a:solidFill>
                <a:latin typeface="Calibri" panose="020F0502020204030204" pitchFamily="34" charset="0"/>
                <a:cs typeface="Noto Sans CJK SC" charset="0"/>
              </a:rPr>
              <a:t>c. Oracle</a:t>
            </a:r>
          </a:p>
        </p:txBody>
      </p:sp>
    </p:spTree>
  </p:cSld>
  <p:clrMapOvr>
    <a:masterClrMapping/>
  </p:clrMapOvr>
  <p:transition spd="med">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3599A898-A137-1735-BC91-CA2E72DBDF0D}"/>
              </a:ext>
            </a:extLst>
          </p:cNvPr>
          <p:cNvSpPr>
            <a:spLocks noGrp="1" noChangeArrowheads="1"/>
          </p:cNvSpPr>
          <p:nvPr>
            <p:ph type="title"/>
          </p:nvPr>
        </p:nvSpPr>
        <p:spPr>
          <a:xfrm>
            <a:off x="20223" y="0"/>
            <a:ext cx="9144000" cy="1320800"/>
          </a:xfrm>
        </p:spPr>
        <p:txBody>
          <a:bodyPr/>
          <a:lstStyle/>
          <a:p>
            <a:pPr eaLnBrk="1" hangingPunct="1"/>
            <a:r>
              <a:rPr lang="en-US" altLang="en-US" b="1" dirty="0"/>
              <a:t>OS Structure </a:t>
            </a:r>
          </a:p>
        </p:txBody>
      </p:sp>
      <p:pic>
        <p:nvPicPr>
          <p:cNvPr id="19459" name="Picture 2" descr="C:\Users\Manpreet\Desktop\Architecture-of-Linux.png">
            <a:extLst>
              <a:ext uri="{FF2B5EF4-FFF2-40B4-BE49-F238E27FC236}">
                <a16:creationId xmlns:a16="http://schemas.microsoft.com/office/drawing/2014/main" id="{F0D383C2-B5FF-F393-2AF1-EE25AE4EC00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62000" y="660400"/>
            <a:ext cx="9148763" cy="5926138"/>
          </a:xfrm>
          <a:noFill/>
        </p:spPr>
      </p:pic>
    </p:spTree>
  </p:cSld>
  <p:clrMapOvr>
    <a:masterClrMapping/>
  </p:clrMapOvr>
  <p:transition spd="med">
    <p:dissolv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itle 1">
            <a:extLst>
              <a:ext uri="{FF2B5EF4-FFF2-40B4-BE49-F238E27FC236}">
                <a16:creationId xmlns:a16="http://schemas.microsoft.com/office/drawing/2014/main" id="{34904F03-05EC-59EC-BAE7-BA4A8EA3290B}"/>
              </a:ext>
            </a:extLst>
          </p:cNvPr>
          <p:cNvSpPr>
            <a:spLocks noGrp="1" noChangeArrowheads="1"/>
          </p:cNvSpPr>
          <p:nvPr>
            <p:ph type="title"/>
          </p:nvPr>
        </p:nvSpPr>
        <p:spPr>
          <a:xfrm>
            <a:off x="39974" y="0"/>
            <a:ext cx="9144000" cy="1320800"/>
          </a:xfrm>
        </p:spPr>
        <p:txBody>
          <a:bodyPr/>
          <a:lstStyle/>
          <a:p>
            <a:pPr eaLnBrk="1" hangingPunct="1"/>
            <a:r>
              <a:rPr lang="en-US" altLang="en-US" dirty="0"/>
              <a:t>OS Structure </a:t>
            </a:r>
          </a:p>
        </p:txBody>
      </p:sp>
      <p:sp>
        <p:nvSpPr>
          <p:cNvPr id="23555" name="Content Placeholder 2">
            <a:extLst>
              <a:ext uri="{FF2B5EF4-FFF2-40B4-BE49-F238E27FC236}">
                <a16:creationId xmlns:a16="http://schemas.microsoft.com/office/drawing/2014/main" id="{07ECAF24-9CE1-CBDB-1847-1C0EDD25BFEC}"/>
              </a:ext>
            </a:extLst>
          </p:cNvPr>
          <p:cNvSpPr>
            <a:spLocks noGrp="1"/>
          </p:cNvSpPr>
          <p:nvPr>
            <p:ph idx="1"/>
          </p:nvPr>
        </p:nvSpPr>
        <p:spPr>
          <a:xfrm>
            <a:off x="228600" y="838200"/>
            <a:ext cx="11963400" cy="5638800"/>
          </a:xfrm>
        </p:spPr>
        <p:txBody>
          <a:bodyPr rtlCol="0">
            <a:normAutofit/>
          </a:bodyPr>
          <a:lstStyle/>
          <a:p>
            <a:pPr algn="just">
              <a:defRPr/>
            </a:pPr>
            <a:r>
              <a:rPr lang="en-US" altLang="en-US" sz="2000" b="1" dirty="0"/>
              <a:t>Hardware</a:t>
            </a:r>
            <a:r>
              <a:rPr lang="en-US" altLang="en-US" sz="2000" dirty="0"/>
              <a:t> is the storage space like hard disk, floppy disk, CD drive etc.</a:t>
            </a:r>
          </a:p>
          <a:p>
            <a:pPr algn="just">
              <a:defRPr/>
            </a:pPr>
            <a:r>
              <a:rPr lang="en-US" altLang="en-US" sz="2000" b="1" dirty="0"/>
              <a:t>Kernel</a:t>
            </a:r>
            <a:r>
              <a:rPr lang="en-US" altLang="en-US" sz="2000" dirty="0"/>
              <a:t> is the heart of the OS where we can find many system call.</a:t>
            </a:r>
          </a:p>
          <a:p>
            <a:pPr algn="just">
              <a:defRPr/>
            </a:pPr>
            <a:r>
              <a:rPr lang="en-US" altLang="en-US" sz="2000" b="1" dirty="0"/>
              <a:t>System call </a:t>
            </a:r>
            <a:r>
              <a:rPr lang="en-US" altLang="en-US" sz="2000" dirty="0"/>
              <a:t>i.e. which consist of codes for commands.</a:t>
            </a:r>
          </a:p>
          <a:p>
            <a:pPr algn="just">
              <a:defRPr/>
            </a:pPr>
            <a:r>
              <a:rPr lang="en-US" altLang="en-US" sz="2000" dirty="0"/>
              <a:t>It handles many functions like managing files, creating file directories, managing memory etc.</a:t>
            </a:r>
          </a:p>
          <a:p>
            <a:pPr algn="just">
              <a:defRPr/>
            </a:pPr>
            <a:endParaRPr lang="en-US" altLang="en-US" dirty="0">
              <a:solidFill>
                <a:schemeClr val="tx1">
                  <a:lumMod val="75000"/>
                  <a:lumOff val="25000"/>
                </a:schemeClr>
              </a:solidFill>
            </a:endParaRPr>
          </a:p>
        </p:txBody>
      </p:sp>
    </p:spTree>
  </p:cSld>
  <p:clrMapOvr>
    <a:masterClrMapping/>
  </p:clrMapOvr>
  <p:transition spd="med">
    <p:dissolv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9ADF9B45-A778-6600-D927-DB81535CB6F0}"/>
              </a:ext>
            </a:extLst>
          </p:cNvPr>
          <p:cNvSpPr>
            <a:spLocks noGrp="1" noChangeArrowheads="1"/>
          </p:cNvSpPr>
          <p:nvPr>
            <p:ph type="title"/>
          </p:nvPr>
        </p:nvSpPr>
        <p:spPr>
          <a:xfrm>
            <a:off x="0" y="0"/>
            <a:ext cx="9144000" cy="1320800"/>
          </a:xfrm>
        </p:spPr>
        <p:txBody>
          <a:bodyPr/>
          <a:lstStyle/>
          <a:p>
            <a:pPr eaLnBrk="1" hangingPunct="1"/>
            <a:r>
              <a:rPr lang="en-US" altLang="en-US" dirty="0"/>
              <a:t>OS Structure</a:t>
            </a:r>
          </a:p>
        </p:txBody>
      </p:sp>
      <p:sp>
        <p:nvSpPr>
          <p:cNvPr id="24579" name="Content Placeholder 2">
            <a:extLst>
              <a:ext uri="{FF2B5EF4-FFF2-40B4-BE49-F238E27FC236}">
                <a16:creationId xmlns:a16="http://schemas.microsoft.com/office/drawing/2014/main" id="{5682C573-26FE-B22A-0FB1-680ADF888B39}"/>
              </a:ext>
            </a:extLst>
          </p:cNvPr>
          <p:cNvSpPr>
            <a:spLocks noGrp="1"/>
          </p:cNvSpPr>
          <p:nvPr>
            <p:ph idx="1"/>
          </p:nvPr>
        </p:nvSpPr>
        <p:spPr>
          <a:xfrm>
            <a:off x="152400" y="660400"/>
            <a:ext cx="12039600" cy="4454525"/>
          </a:xfrm>
        </p:spPr>
        <p:txBody>
          <a:bodyPr rtlCol="0">
            <a:normAutofit/>
          </a:bodyPr>
          <a:lstStyle/>
          <a:p>
            <a:pPr algn="just">
              <a:defRPr/>
            </a:pPr>
            <a:r>
              <a:rPr lang="en-US" altLang="en-US" sz="2000" b="1" dirty="0"/>
              <a:t>Shell</a:t>
            </a:r>
            <a:r>
              <a:rPr lang="en-US" altLang="en-US" sz="2000" dirty="0"/>
              <a:t> is interface between kernel and application. </a:t>
            </a:r>
          </a:p>
          <a:p>
            <a:pPr algn="just">
              <a:defRPr/>
            </a:pPr>
            <a:r>
              <a:rPr lang="en-US" altLang="en-US" sz="2000" dirty="0"/>
              <a:t>i.e. It is a place where we write program and execute them.</a:t>
            </a:r>
          </a:p>
          <a:p>
            <a:pPr algn="just">
              <a:defRPr/>
            </a:pPr>
            <a:r>
              <a:rPr lang="en-US" altLang="en-US" sz="2000" dirty="0"/>
              <a:t>Syntaxes are checked and errors are rectified in this shell.</a:t>
            </a:r>
          </a:p>
          <a:p>
            <a:pPr algn="just">
              <a:defRPr/>
            </a:pPr>
            <a:r>
              <a:rPr lang="en-US" altLang="en-US" sz="2000" dirty="0"/>
              <a:t>Application  are nothing  but are things which we see or we use, are applications.</a:t>
            </a:r>
          </a:p>
        </p:txBody>
      </p:sp>
    </p:spTree>
  </p:cSld>
  <p:clrMapOvr>
    <a:masterClrMapping/>
  </p:clrMapOvr>
  <p:transition spd="med">
    <p:dissolv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0FEBB3A5-D1D6-CB91-AEED-79CE3FACBDA5}"/>
              </a:ext>
            </a:extLst>
          </p:cNvPr>
          <p:cNvSpPr>
            <a:spLocks noGrp="1" noChangeArrowheads="1"/>
          </p:cNvSpPr>
          <p:nvPr>
            <p:ph type="title"/>
          </p:nvPr>
        </p:nvSpPr>
        <p:spPr>
          <a:xfrm>
            <a:off x="0" y="0"/>
            <a:ext cx="9144000" cy="1295400"/>
          </a:xfrm>
        </p:spPr>
        <p:txBody>
          <a:bodyPr>
            <a:normAutofit fontScale="90000"/>
          </a:bodyPr>
          <a:lstStyle/>
          <a:p>
            <a:pPr eaLnBrk="1" hangingPunct="1">
              <a:lnSpc>
                <a:spcPct val="150000"/>
              </a:lnSpc>
            </a:pPr>
            <a:r>
              <a:rPr lang="en-US" altLang="en-US" sz="2400" b="1" dirty="0" err="1"/>
              <a:t>Q.In</a:t>
            </a:r>
            <a:r>
              <a:rPr lang="en-US" altLang="en-US" sz="2400" b="1" dirty="0"/>
              <a:t> the layered structure of an operating system, which layer is responsible for handling hardware-level operations, such as CPU scheduling and device management?</a:t>
            </a:r>
            <a:br>
              <a:rPr lang="en-US" altLang="en-US" sz="2400" b="1" dirty="0"/>
            </a:br>
            <a:endParaRPr lang="en-US" altLang="en-US" sz="2400" b="1" dirty="0"/>
          </a:p>
        </p:txBody>
      </p:sp>
      <p:sp>
        <p:nvSpPr>
          <p:cNvPr id="20483" name="Content Placeholder 2">
            <a:extLst>
              <a:ext uri="{FF2B5EF4-FFF2-40B4-BE49-F238E27FC236}">
                <a16:creationId xmlns:a16="http://schemas.microsoft.com/office/drawing/2014/main" id="{088A2444-7383-900D-14AD-F162DB39D0E7}"/>
              </a:ext>
            </a:extLst>
          </p:cNvPr>
          <p:cNvSpPr>
            <a:spLocks noGrp="1" noChangeArrowheads="1"/>
          </p:cNvSpPr>
          <p:nvPr>
            <p:ph idx="1"/>
          </p:nvPr>
        </p:nvSpPr>
        <p:spPr>
          <a:xfrm>
            <a:off x="152400" y="1600200"/>
            <a:ext cx="8153400" cy="4495800"/>
          </a:xfrm>
        </p:spPr>
        <p:txBody>
          <a:bodyPr/>
          <a:lstStyle/>
          <a:p>
            <a:pPr marL="0" indent="0">
              <a:lnSpc>
                <a:spcPct val="150000"/>
              </a:lnSpc>
              <a:buNone/>
              <a:defRPr/>
            </a:pPr>
            <a:r>
              <a:rPr lang="en-US" altLang="en-US" b="1" dirty="0"/>
              <a:t>A.</a:t>
            </a:r>
            <a:r>
              <a:rPr lang="en-US" altLang="en-US" dirty="0"/>
              <a:t> Application Layer</a:t>
            </a:r>
            <a:br>
              <a:rPr lang="en-US" altLang="en-US" dirty="0"/>
            </a:br>
            <a:r>
              <a:rPr lang="en-US" altLang="en-US" b="1" dirty="0"/>
              <a:t>B.</a:t>
            </a:r>
            <a:r>
              <a:rPr lang="en-US" altLang="en-US" dirty="0"/>
              <a:t> Shell Layer</a:t>
            </a:r>
            <a:br>
              <a:rPr lang="en-US" altLang="en-US" dirty="0"/>
            </a:br>
            <a:r>
              <a:rPr lang="en-US" altLang="en-US" b="1" dirty="0"/>
              <a:t>C.</a:t>
            </a:r>
            <a:r>
              <a:rPr lang="en-US" altLang="en-US" dirty="0"/>
              <a:t> Hardware Layer</a:t>
            </a:r>
            <a:br>
              <a:rPr lang="en-US" altLang="en-US" dirty="0"/>
            </a:br>
            <a:r>
              <a:rPr lang="en-US" altLang="en-US" b="1" dirty="0"/>
              <a:t>D.</a:t>
            </a:r>
            <a:r>
              <a:rPr lang="en-US" altLang="en-US" dirty="0"/>
              <a:t> User Interface Layer</a:t>
            </a:r>
          </a:p>
          <a:p>
            <a:pPr eaLnBrk="1" hangingPunct="1">
              <a:lnSpc>
                <a:spcPct val="150000"/>
              </a:lnSpc>
              <a:defRPr/>
            </a:pPr>
            <a:endParaRPr lang="en-US" altLang="en-US" dirty="0"/>
          </a:p>
        </p:txBody>
      </p:sp>
    </p:spTree>
  </p:cSld>
  <p:clrMapOvr>
    <a:masterClrMapping/>
  </p:clrMapOvr>
  <p:transition spd="med">
    <p:dissolv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73BDC952-9932-C631-0294-05DC6C922D3A}"/>
              </a:ext>
            </a:extLst>
          </p:cNvPr>
          <p:cNvSpPr>
            <a:spLocks noGrp="1" noChangeArrowheads="1"/>
          </p:cNvSpPr>
          <p:nvPr>
            <p:ph type="title"/>
          </p:nvPr>
        </p:nvSpPr>
        <p:spPr>
          <a:xfrm>
            <a:off x="0" y="-26233"/>
            <a:ext cx="9144000" cy="1320800"/>
          </a:xfrm>
        </p:spPr>
        <p:txBody>
          <a:bodyPr/>
          <a:lstStyle/>
          <a:p>
            <a:pPr eaLnBrk="1" hangingPunct="1"/>
            <a:r>
              <a:rPr lang="en-US" altLang="en-US" sz="3200" b="1" dirty="0"/>
              <a:t>Ans. C</a:t>
            </a:r>
          </a:p>
        </p:txBody>
      </p:sp>
      <p:sp>
        <p:nvSpPr>
          <p:cNvPr id="23555" name="Content Placeholder 2">
            <a:extLst>
              <a:ext uri="{FF2B5EF4-FFF2-40B4-BE49-F238E27FC236}">
                <a16:creationId xmlns:a16="http://schemas.microsoft.com/office/drawing/2014/main" id="{753BABDE-AD85-FAA4-2208-292F168CDBB0}"/>
              </a:ext>
            </a:extLst>
          </p:cNvPr>
          <p:cNvSpPr>
            <a:spLocks noGrp="1" noChangeArrowheads="1"/>
          </p:cNvSpPr>
          <p:nvPr>
            <p:ph idx="1"/>
          </p:nvPr>
        </p:nvSpPr>
        <p:spPr>
          <a:xfrm>
            <a:off x="152400" y="762000"/>
            <a:ext cx="9220200" cy="3881438"/>
          </a:xfrm>
        </p:spPr>
        <p:txBody>
          <a:bodyPr/>
          <a:lstStyle/>
          <a:p>
            <a:pPr eaLnBrk="1" hangingPunct="1"/>
            <a:r>
              <a:rPr lang="en-US" altLang="en-US" b="1" dirty="0"/>
              <a:t>C.</a:t>
            </a:r>
            <a:r>
              <a:rPr lang="en-US" altLang="en-US" dirty="0"/>
              <a:t> Hardware Layer</a:t>
            </a:r>
          </a:p>
        </p:txBody>
      </p:sp>
    </p:spTree>
  </p:cSld>
  <p:clrMapOvr>
    <a:masterClrMapping/>
  </p:clrMapOvr>
  <p:transition spd="med">
    <p:dissolv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35B8B560-86BC-1502-EFE6-ED75D2F6F7DD}"/>
              </a:ext>
            </a:extLst>
          </p:cNvPr>
          <p:cNvSpPr>
            <a:spLocks noGrp="1" noChangeArrowheads="1"/>
          </p:cNvSpPr>
          <p:nvPr>
            <p:ph type="title"/>
          </p:nvPr>
        </p:nvSpPr>
        <p:spPr>
          <a:xfrm>
            <a:off x="0" y="0"/>
            <a:ext cx="12192000" cy="1320800"/>
          </a:xfrm>
        </p:spPr>
        <p:txBody>
          <a:bodyPr/>
          <a:lstStyle/>
          <a:p>
            <a:pPr eaLnBrk="1" hangingPunct="1"/>
            <a:r>
              <a:rPr lang="en-US" altLang="en-US" b="1" dirty="0"/>
              <a:t>Q. What is the main function of the CLI (Command Line interpreter) or Shell?</a:t>
            </a:r>
          </a:p>
        </p:txBody>
      </p:sp>
      <p:sp>
        <p:nvSpPr>
          <p:cNvPr id="24579" name="Content Placeholder 2">
            <a:extLst>
              <a:ext uri="{FF2B5EF4-FFF2-40B4-BE49-F238E27FC236}">
                <a16:creationId xmlns:a16="http://schemas.microsoft.com/office/drawing/2014/main" id="{6192F6FA-3556-B590-568A-507EE76CC015}"/>
              </a:ext>
            </a:extLst>
          </p:cNvPr>
          <p:cNvSpPr>
            <a:spLocks noGrp="1" noChangeArrowheads="1"/>
          </p:cNvSpPr>
          <p:nvPr>
            <p:ph idx="1"/>
          </p:nvPr>
        </p:nvSpPr>
        <p:spPr>
          <a:xfrm>
            <a:off x="228600" y="1320800"/>
            <a:ext cx="9144000" cy="3881438"/>
          </a:xfrm>
        </p:spPr>
        <p:txBody>
          <a:bodyPr/>
          <a:lstStyle/>
          <a:p>
            <a:pPr marL="514350" indent="-514350">
              <a:buFont typeface="Tw Cen MT" panose="020B0602020104020603" pitchFamily="34" charset="0"/>
              <a:buAutoNum type="alphaLcParenR"/>
            </a:pPr>
            <a:r>
              <a:rPr lang="en-US" altLang="en-US" dirty="0"/>
              <a:t>To provide the interface between the API and application program</a:t>
            </a:r>
          </a:p>
          <a:p>
            <a:pPr marL="514350" indent="-514350">
              <a:buFont typeface="Tw Cen MT" panose="020B0602020104020603" pitchFamily="34" charset="0"/>
              <a:buAutoNum type="alphaLcParenR"/>
            </a:pPr>
            <a:r>
              <a:rPr lang="en-US" altLang="en-US" dirty="0"/>
              <a:t>To handle the files in the OS</a:t>
            </a:r>
          </a:p>
          <a:p>
            <a:pPr marL="514350" indent="-514350">
              <a:buFont typeface="Tw Cen MT" panose="020B0602020104020603" pitchFamily="34" charset="0"/>
              <a:buAutoNum type="alphaLcParenR"/>
            </a:pPr>
            <a:r>
              <a:rPr lang="en-US" altLang="en-US" dirty="0"/>
              <a:t>To get and execute the next user-specified command</a:t>
            </a:r>
          </a:p>
          <a:p>
            <a:pPr marL="514350" indent="-514350">
              <a:buFont typeface="Tw Cen MT" panose="020B0602020104020603" pitchFamily="34" charset="0"/>
              <a:buAutoNum type="alphaLcParenR"/>
            </a:pPr>
            <a:r>
              <a:rPr lang="en-US" altLang="en-US" dirty="0"/>
              <a:t>None of the mentioned</a:t>
            </a:r>
          </a:p>
        </p:txBody>
      </p:sp>
    </p:spTree>
  </p:cSld>
  <p:clrMapOvr>
    <a:masterClrMapping/>
  </p:clrMapOvr>
  <p:transition spd="med">
    <p:dissolv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0E8A60A6-17B8-5668-A0D3-1EA0006555AF}"/>
              </a:ext>
            </a:extLst>
          </p:cNvPr>
          <p:cNvSpPr>
            <a:spLocks noGrp="1" noChangeArrowheads="1"/>
          </p:cNvSpPr>
          <p:nvPr>
            <p:ph type="title"/>
          </p:nvPr>
        </p:nvSpPr>
        <p:spPr>
          <a:xfrm>
            <a:off x="39974" y="0"/>
            <a:ext cx="6348413" cy="1320800"/>
          </a:xfrm>
        </p:spPr>
        <p:txBody>
          <a:bodyPr/>
          <a:lstStyle/>
          <a:p>
            <a:pPr eaLnBrk="1" hangingPunct="1"/>
            <a:r>
              <a:rPr lang="en-US" altLang="en-US" b="1" dirty="0"/>
              <a:t>Ans. C</a:t>
            </a:r>
          </a:p>
        </p:txBody>
      </p:sp>
      <p:sp>
        <p:nvSpPr>
          <p:cNvPr id="25603" name="Content Placeholder 2">
            <a:extLst>
              <a:ext uri="{FF2B5EF4-FFF2-40B4-BE49-F238E27FC236}">
                <a16:creationId xmlns:a16="http://schemas.microsoft.com/office/drawing/2014/main" id="{CFC9C898-9C19-201D-215C-548A52530B6E}"/>
              </a:ext>
            </a:extLst>
          </p:cNvPr>
          <p:cNvSpPr>
            <a:spLocks noGrp="1" noChangeArrowheads="1"/>
          </p:cNvSpPr>
          <p:nvPr>
            <p:ph idx="1"/>
          </p:nvPr>
        </p:nvSpPr>
        <p:spPr>
          <a:xfrm>
            <a:off x="228600" y="660400"/>
            <a:ext cx="11963400" cy="3881438"/>
          </a:xfrm>
        </p:spPr>
        <p:txBody>
          <a:bodyPr/>
          <a:lstStyle/>
          <a:p>
            <a:pPr eaLnBrk="1" hangingPunct="1">
              <a:lnSpc>
                <a:spcPct val="150000"/>
              </a:lnSpc>
            </a:pPr>
            <a:r>
              <a:rPr lang="en-US" altLang="en-US" dirty="0"/>
              <a:t>The main function of a command interpreter is to get and execute the next user-specified command. Command Interpreter checks for valid command and then runs that command else it will throw an error.</a:t>
            </a:r>
          </a:p>
        </p:txBody>
      </p:sp>
    </p:spTree>
  </p:cSld>
  <p:clrMapOvr>
    <a:masterClrMapping/>
  </p:clrMapOvr>
  <p:transition spd="med">
    <p:dissolv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57648FA7-30DF-1984-3680-EFC662A94D55}"/>
              </a:ext>
            </a:extLst>
          </p:cNvPr>
          <p:cNvSpPr>
            <a:spLocks noGrp="1" noChangeArrowheads="1"/>
          </p:cNvSpPr>
          <p:nvPr>
            <p:ph type="title"/>
          </p:nvPr>
        </p:nvSpPr>
        <p:spPr>
          <a:xfrm>
            <a:off x="0" y="0"/>
            <a:ext cx="9144000" cy="1320800"/>
          </a:xfrm>
        </p:spPr>
        <p:txBody>
          <a:bodyPr/>
          <a:lstStyle/>
          <a:p>
            <a:pPr eaLnBrk="1" hangingPunct="1"/>
            <a:r>
              <a:rPr lang="en-US" altLang="en-US" b="1" dirty="0"/>
              <a:t>Q. What is System Call?</a:t>
            </a:r>
          </a:p>
        </p:txBody>
      </p:sp>
      <p:pic>
        <p:nvPicPr>
          <p:cNvPr id="26627" name="Picture 2">
            <a:extLst>
              <a:ext uri="{FF2B5EF4-FFF2-40B4-BE49-F238E27FC236}">
                <a16:creationId xmlns:a16="http://schemas.microsoft.com/office/drawing/2014/main" id="{DE7095F9-65FD-6A2F-00A1-2799E7475CF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677889"/>
            <a:ext cx="9144000" cy="5943600"/>
          </a:xfrm>
          <a:noFill/>
        </p:spPr>
      </p:pic>
    </p:spTree>
  </p:cSld>
  <p:clrMapOvr>
    <a:masterClrMapping/>
  </p:clrMapOvr>
  <p:transition spd="med">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68CDEF43-FEA5-8A0C-C64E-D7B00BF5E38F}"/>
              </a:ext>
            </a:extLst>
          </p:cNvPr>
          <p:cNvSpPr>
            <a:spLocks noGrp="1" noChangeArrowheads="1"/>
          </p:cNvSpPr>
          <p:nvPr>
            <p:ph type="title"/>
          </p:nvPr>
        </p:nvSpPr>
        <p:spPr>
          <a:xfrm>
            <a:off x="9993" y="0"/>
            <a:ext cx="6348413" cy="1320800"/>
          </a:xfrm>
        </p:spPr>
        <p:txBody>
          <a:bodyPr/>
          <a:lstStyle/>
          <a:p>
            <a:pPr eaLnBrk="1" hangingPunct="1"/>
            <a:r>
              <a:rPr lang="en-US" altLang="en-US" b="1" dirty="0"/>
              <a:t>Topics</a:t>
            </a:r>
          </a:p>
        </p:txBody>
      </p:sp>
      <p:sp>
        <p:nvSpPr>
          <p:cNvPr id="7171" name="Content Placeholder 2">
            <a:extLst>
              <a:ext uri="{FF2B5EF4-FFF2-40B4-BE49-F238E27FC236}">
                <a16:creationId xmlns:a16="http://schemas.microsoft.com/office/drawing/2014/main" id="{E276C706-3FB3-8DE2-2521-4CA18E7FF85D}"/>
              </a:ext>
            </a:extLst>
          </p:cNvPr>
          <p:cNvSpPr>
            <a:spLocks noGrp="1" noChangeArrowheads="1"/>
          </p:cNvSpPr>
          <p:nvPr>
            <p:ph idx="1"/>
          </p:nvPr>
        </p:nvSpPr>
        <p:spPr>
          <a:xfrm>
            <a:off x="228600" y="914400"/>
            <a:ext cx="6348413" cy="3881438"/>
          </a:xfrm>
        </p:spPr>
        <p:txBody>
          <a:bodyPr/>
          <a:lstStyle/>
          <a:p>
            <a:pPr eaLnBrk="1" hangingPunct="1"/>
            <a:r>
              <a:rPr lang="en-US" altLang="en-US" sz="2000" dirty="0"/>
              <a:t>Introduction to OS </a:t>
            </a:r>
          </a:p>
          <a:p>
            <a:pPr eaLnBrk="1" hangingPunct="1"/>
            <a:r>
              <a:rPr lang="en-US" altLang="en-US" sz="2000" dirty="0"/>
              <a:t>Supervisor and User Mode</a:t>
            </a:r>
          </a:p>
          <a:p>
            <a:pPr eaLnBrk="1" hangingPunct="1"/>
            <a:r>
              <a:rPr lang="en-US" altLang="en-US" sz="2000" dirty="0"/>
              <a:t>OS Structure</a:t>
            </a:r>
          </a:p>
          <a:p>
            <a:pPr eaLnBrk="1" hangingPunct="1"/>
            <a:r>
              <a:rPr lang="en-US" altLang="en-US" sz="2000" dirty="0"/>
              <a:t>Functions of OS</a:t>
            </a:r>
          </a:p>
          <a:p>
            <a:pPr eaLnBrk="1" hangingPunct="1"/>
            <a:r>
              <a:rPr lang="en-US" altLang="en-US" sz="2000" dirty="0"/>
              <a:t>System Calls</a:t>
            </a:r>
          </a:p>
          <a:p>
            <a:pPr eaLnBrk="1" hangingPunct="1"/>
            <a:r>
              <a:rPr lang="en-US" altLang="en-US" sz="2000" dirty="0"/>
              <a:t>Evolution</a:t>
            </a:r>
            <a:r>
              <a:rPr lang="en-US" altLang="en-US" sz="2000" dirty="0">
                <a:latin typeface="Times New Roman" panose="02020603050405020304" pitchFamily="18" charset="0"/>
                <a:cs typeface="Times New Roman" panose="02020603050405020304" pitchFamily="18" charset="0"/>
              </a:rPr>
              <a:t> &amp; </a:t>
            </a:r>
            <a:r>
              <a:rPr lang="en-US" altLang="en-US" sz="2000" dirty="0"/>
              <a:t>Types of OS </a:t>
            </a:r>
          </a:p>
          <a:p>
            <a:pPr eaLnBrk="1" hangingPunct="1"/>
            <a:endParaRPr lang="en-US" altLang="en-US" sz="2000" dirty="0"/>
          </a:p>
          <a:p>
            <a:pPr eaLnBrk="1" hangingPunct="1"/>
            <a:endParaRPr lang="en-US" altLang="en-US" sz="2000" dirty="0"/>
          </a:p>
        </p:txBody>
      </p:sp>
    </p:spTree>
  </p:cSld>
  <p:clrMapOvr>
    <a:masterClrMapping/>
  </p:clrMapOvr>
  <p:transition spd="med">
    <p:dissolv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7FA840C6-84D5-8FD6-A308-2CDFEFCD33AA}"/>
              </a:ext>
            </a:extLst>
          </p:cNvPr>
          <p:cNvSpPr>
            <a:spLocks noGrp="1" noChangeArrowheads="1"/>
          </p:cNvSpPr>
          <p:nvPr>
            <p:ph type="title"/>
          </p:nvPr>
        </p:nvSpPr>
        <p:spPr>
          <a:xfrm>
            <a:off x="24984" y="-3175"/>
            <a:ext cx="9067800" cy="838200"/>
          </a:xfrm>
        </p:spPr>
        <p:txBody>
          <a:bodyPr/>
          <a:lstStyle/>
          <a:p>
            <a:pPr eaLnBrk="1" hangingPunct="1"/>
            <a:r>
              <a:rPr lang="en-US" altLang="en-US" b="1" dirty="0"/>
              <a:t>System Calls</a:t>
            </a:r>
          </a:p>
        </p:txBody>
      </p:sp>
      <p:sp>
        <p:nvSpPr>
          <p:cNvPr id="27651" name="Content Placeholder 2">
            <a:extLst>
              <a:ext uri="{FF2B5EF4-FFF2-40B4-BE49-F238E27FC236}">
                <a16:creationId xmlns:a16="http://schemas.microsoft.com/office/drawing/2014/main" id="{27554B67-3564-D7A3-006C-6047557FE5FD}"/>
              </a:ext>
            </a:extLst>
          </p:cNvPr>
          <p:cNvSpPr>
            <a:spLocks noGrp="1" noChangeArrowheads="1"/>
          </p:cNvSpPr>
          <p:nvPr>
            <p:ph idx="1"/>
          </p:nvPr>
        </p:nvSpPr>
        <p:spPr>
          <a:xfrm>
            <a:off x="152400" y="685800"/>
            <a:ext cx="12039600" cy="4953000"/>
          </a:xfrm>
        </p:spPr>
        <p:txBody>
          <a:bodyPr/>
          <a:lstStyle/>
          <a:p>
            <a:pPr eaLnBrk="1" hangingPunct="1">
              <a:buFont typeface="Wingdings" panose="05000000000000000000" pitchFamily="2" charset="2"/>
              <a:buChar char="q"/>
            </a:pPr>
            <a:r>
              <a:rPr lang="en-US" altLang="en-US" b="1" dirty="0"/>
              <a:t>System call </a:t>
            </a:r>
            <a:r>
              <a:rPr lang="en-US" altLang="en-US" dirty="0"/>
              <a:t>i.e. which consist of </a:t>
            </a:r>
            <a:r>
              <a:rPr lang="en-US" altLang="en-US" b="1" dirty="0"/>
              <a:t>codes</a:t>
            </a:r>
            <a:r>
              <a:rPr lang="en-US" altLang="en-US" dirty="0"/>
              <a:t> for commands using C language or predefined functions that OS directly invoke or It is a way for a user program to interface with the OS.</a:t>
            </a:r>
          </a:p>
          <a:p>
            <a:pPr eaLnBrk="1" hangingPunct="1">
              <a:buFont typeface="Wingdings" panose="05000000000000000000" pitchFamily="2" charset="2"/>
              <a:buChar char="q"/>
            </a:pPr>
            <a:r>
              <a:rPr lang="en-US" altLang="en-US" dirty="0"/>
              <a:t>The program requests several services, and the OS responds by invoking a series of system calls to satisfy the request. The kernel system can only be accessed using system calls. System calls are required for any programs that use resources.</a:t>
            </a:r>
            <a:br>
              <a:rPr lang="en-US" altLang="en-US" sz="2800" dirty="0"/>
            </a:br>
            <a:endParaRPr lang="en-US" altLang="en-US" sz="2800" dirty="0"/>
          </a:p>
        </p:txBody>
      </p:sp>
    </p:spTree>
  </p:cSld>
  <p:clrMapOvr>
    <a:masterClrMapping/>
  </p:clrMapOvr>
  <p:transition spd="med">
    <p:dissolv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8F39B93B-87C3-E3C9-D0B4-7CB220411849}"/>
              </a:ext>
            </a:extLst>
          </p:cNvPr>
          <p:cNvSpPr>
            <a:spLocks noGrp="1" noChangeArrowheads="1"/>
          </p:cNvSpPr>
          <p:nvPr>
            <p:ph type="title"/>
          </p:nvPr>
        </p:nvSpPr>
        <p:spPr>
          <a:xfrm>
            <a:off x="0" y="0"/>
            <a:ext cx="9142412" cy="762000"/>
          </a:xfrm>
        </p:spPr>
        <p:txBody>
          <a:bodyPr/>
          <a:lstStyle/>
          <a:p>
            <a:pPr eaLnBrk="1" hangingPunct="1"/>
            <a:r>
              <a:rPr lang="en-US" altLang="en-US" b="1" dirty="0"/>
              <a:t>Example</a:t>
            </a:r>
          </a:p>
        </p:txBody>
      </p:sp>
      <p:sp>
        <p:nvSpPr>
          <p:cNvPr id="28675" name="Content Placeholder 2">
            <a:extLst>
              <a:ext uri="{FF2B5EF4-FFF2-40B4-BE49-F238E27FC236}">
                <a16:creationId xmlns:a16="http://schemas.microsoft.com/office/drawing/2014/main" id="{414D4A12-5CDF-2BFE-2C52-D158EAF59804}"/>
              </a:ext>
            </a:extLst>
          </p:cNvPr>
          <p:cNvSpPr>
            <a:spLocks noGrp="1" noChangeArrowheads="1"/>
          </p:cNvSpPr>
          <p:nvPr>
            <p:ph idx="1"/>
          </p:nvPr>
        </p:nvSpPr>
        <p:spPr>
          <a:xfrm>
            <a:off x="152400" y="729521"/>
            <a:ext cx="8229600" cy="4572000"/>
          </a:xfrm>
        </p:spPr>
        <p:txBody>
          <a:bodyPr/>
          <a:lstStyle/>
          <a:p>
            <a:pPr eaLnBrk="1" hangingPunct="1"/>
            <a:r>
              <a:rPr lang="en-US" altLang="en-US" sz="2000" dirty="0"/>
              <a:t>Open a file or open folder (directory).</a:t>
            </a:r>
          </a:p>
          <a:p>
            <a:pPr eaLnBrk="1" hangingPunct="1"/>
            <a:r>
              <a:rPr lang="en-US" altLang="en-US" sz="2000" dirty="0"/>
              <a:t>In case of system, read() and write()</a:t>
            </a:r>
          </a:p>
          <a:p>
            <a:pPr eaLnBrk="1" hangingPunct="1"/>
            <a:r>
              <a:rPr lang="en-US" altLang="en-US" sz="2000" dirty="0"/>
              <a:t>K/B for read data : read()</a:t>
            </a:r>
          </a:p>
          <a:p>
            <a:pPr eaLnBrk="1" hangingPunct="1"/>
            <a:r>
              <a:rPr lang="en-US" altLang="en-US" sz="2000" dirty="0"/>
              <a:t>Monitor for Write data : write()</a:t>
            </a:r>
          </a:p>
        </p:txBody>
      </p:sp>
    </p:spTree>
  </p:cSld>
  <p:clrMapOvr>
    <a:masterClrMapping/>
  </p:clrMapOvr>
  <p:transition spd="med">
    <p:dissolv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21748630-D99F-040F-229B-4BF31D5E8FC7}"/>
              </a:ext>
            </a:extLst>
          </p:cNvPr>
          <p:cNvSpPr>
            <a:spLocks noGrp="1" noChangeArrowheads="1"/>
          </p:cNvSpPr>
          <p:nvPr>
            <p:ph type="title"/>
          </p:nvPr>
        </p:nvSpPr>
        <p:spPr>
          <a:xfrm>
            <a:off x="0" y="-26233"/>
            <a:ext cx="9144000" cy="762000"/>
          </a:xfrm>
        </p:spPr>
        <p:txBody>
          <a:bodyPr/>
          <a:lstStyle/>
          <a:p>
            <a:pPr eaLnBrk="1" hangingPunct="1"/>
            <a:r>
              <a:rPr lang="en-US" altLang="en-US" b="1" dirty="0"/>
              <a:t>How System Calls Works?</a:t>
            </a:r>
          </a:p>
        </p:txBody>
      </p:sp>
      <p:pic>
        <p:nvPicPr>
          <p:cNvPr id="29699" name="Picture 4">
            <a:extLst>
              <a:ext uri="{FF2B5EF4-FFF2-40B4-BE49-F238E27FC236}">
                <a16:creationId xmlns:a16="http://schemas.microsoft.com/office/drawing/2014/main" id="{FC5D3EF3-37D8-B9AD-1733-288064F1E704}"/>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0" y="714531"/>
            <a:ext cx="8001000" cy="6096000"/>
          </a:xfrm>
          <a:noFill/>
        </p:spPr>
      </p:pic>
      <p:sp>
        <p:nvSpPr>
          <p:cNvPr id="29700" name="Content Placeholder 4">
            <a:extLst>
              <a:ext uri="{FF2B5EF4-FFF2-40B4-BE49-F238E27FC236}">
                <a16:creationId xmlns:a16="http://schemas.microsoft.com/office/drawing/2014/main" id="{7436922C-A219-F25A-7E6A-167C3C5BEAB3}"/>
              </a:ext>
            </a:extLst>
          </p:cNvPr>
          <p:cNvSpPr>
            <a:spLocks noGrp="1" noChangeArrowheads="1"/>
          </p:cNvSpPr>
          <p:nvPr>
            <p:ph sz="half" idx="2"/>
          </p:nvPr>
        </p:nvSpPr>
        <p:spPr>
          <a:xfrm>
            <a:off x="8229600" y="838200"/>
            <a:ext cx="3810000" cy="6019800"/>
          </a:xfrm>
        </p:spPr>
        <p:txBody>
          <a:bodyPr/>
          <a:lstStyle/>
          <a:p>
            <a:pPr algn="just" eaLnBrk="1" hangingPunct="1"/>
            <a:r>
              <a:rPr lang="en-US" altLang="en-US" sz="2000" b="1" dirty="0"/>
              <a:t>Step 1)</a:t>
            </a:r>
            <a:r>
              <a:rPr lang="en-US" altLang="en-US" sz="2000" dirty="0"/>
              <a:t> The processes executed in the user mode till the time a system call interrupts it.</a:t>
            </a:r>
          </a:p>
          <a:p>
            <a:pPr algn="just" eaLnBrk="1" hangingPunct="1"/>
            <a:r>
              <a:rPr lang="en-US" altLang="en-US" sz="2000" b="1" dirty="0"/>
              <a:t>Step 2) </a:t>
            </a:r>
            <a:r>
              <a:rPr lang="en-US" altLang="en-US" sz="2000" dirty="0"/>
              <a:t>After that, the system call is executed in the kernel-mode on a priority basis.</a:t>
            </a:r>
          </a:p>
          <a:p>
            <a:pPr algn="just" eaLnBrk="1" hangingPunct="1"/>
            <a:r>
              <a:rPr lang="en-US" altLang="en-US" sz="2000" b="1" dirty="0"/>
              <a:t>Step 3)</a:t>
            </a:r>
            <a:r>
              <a:rPr lang="en-US" altLang="en-US" sz="2000" dirty="0"/>
              <a:t> Once system call execution is over, control returns to the user mode.,</a:t>
            </a:r>
          </a:p>
          <a:p>
            <a:pPr algn="just" eaLnBrk="1" hangingPunct="1"/>
            <a:r>
              <a:rPr lang="en-US" altLang="en-US" sz="2000" b="1" dirty="0"/>
              <a:t>Step 4) </a:t>
            </a:r>
            <a:r>
              <a:rPr lang="en-US" altLang="en-US" sz="2000" dirty="0"/>
              <a:t>The execution of user processes resumed in Kernel Mode.</a:t>
            </a:r>
          </a:p>
        </p:txBody>
      </p:sp>
    </p:spTree>
  </p:cSld>
  <p:clrMapOvr>
    <a:masterClrMapping/>
  </p:clrMapOvr>
  <p:transition spd="med">
    <p:dissolv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14EE7043-6F05-2AE2-6033-73A7644D48B4}"/>
              </a:ext>
            </a:extLst>
          </p:cNvPr>
          <p:cNvSpPr>
            <a:spLocks noGrp="1" noChangeArrowheads="1"/>
          </p:cNvSpPr>
          <p:nvPr>
            <p:ph type="title"/>
          </p:nvPr>
        </p:nvSpPr>
        <p:spPr>
          <a:xfrm>
            <a:off x="0" y="0"/>
            <a:ext cx="9144000" cy="762000"/>
          </a:xfrm>
        </p:spPr>
        <p:txBody>
          <a:bodyPr/>
          <a:lstStyle/>
          <a:p>
            <a:pPr eaLnBrk="1" hangingPunct="1"/>
            <a:r>
              <a:rPr lang="en-US" altLang="en-US" b="1" dirty="0"/>
              <a:t>Why System Calls?</a:t>
            </a:r>
          </a:p>
        </p:txBody>
      </p:sp>
      <p:sp>
        <p:nvSpPr>
          <p:cNvPr id="34819" name="Content Placeholder 2">
            <a:extLst>
              <a:ext uri="{FF2B5EF4-FFF2-40B4-BE49-F238E27FC236}">
                <a16:creationId xmlns:a16="http://schemas.microsoft.com/office/drawing/2014/main" id="{BDE1307B-FF76-ADF6-2470-47276B40172E}"/>
              </a:ext>
            </a:extLst>
          </p:cNvPr>
          <p:cNvSpPr>
            <a:spLocks noGrp="1"/>
          </p:cNvSpPr>
          <p:nvPr>
            <p:ph idx="1"/>
          </p:nvPr>
        </p:nvSpPr>
        <p:spPr>
          <a:xfrm>
            <a:off x="84944" y="800100"/>
            <a:ext cx="12107056" cy="5257800"/>
          </a:xfrm>
        </p:spPr>
        <p:txBody>
          <a:bodyPr rtlCol="0">
            <a:normAutofit/>
          </a:bodyPr>
          <a:lstStyle/>
          <a:p>
            <a:pPr algn="just">
              <a:lnSpc>
                <a:spcPct val="110000"/>
              </a:lnSpc>
              <a:defRPr/>
            </a:pPr>
            <a:r>
              <a:rPr lang="en-US" altLang="en-US" sz="2000" dirty="0"/>
              <a:t>Reading and writing from files demand system calls.</a:t>
            </a:r>
          </a:p>
          <a:p>
            <a:pPr algn="just">
              <a:lnSpc>
                <a:spcPct val="110000"/>
              </a:lnSpc>
              <a:defRPr/>
            </a:pPr>
            <a:r>
              <a:rPr lang="en-US" altLang="en-US" sz="2000" dirty="0"/>
              <a:t>If a file system wants to create or delete files, system calls are required.</a:t>
            </a:r>
          </a:p>
          <a:p>
            <a:pPr algn="just">
              <a:lnSpc>
                <a:spcPct val="110000"/>
              </a:lnSpc>
              <a:defRPr/>
            </a:pPr>
            <a:r>
              <a:rPr lang="en-US" altLang="en-US" sz="2000" dirty="0"/>
              <a:t>System calls are used for the creation and management of new processes.</a:t>
            </a:r>
          </a:p>
          <a:p>
            <a:pPr algn="just">
              <a:lnSpc>
                <a:spcPct val="110000"/>
              </a:lnSpc>
              <a:defRPr/>
            </a:pPr>
            <a:r>
              <a:rPr lang="en-US" altLang="en-US" sz="2000" dirty="0"/>
              <a:t>Network connections need system calls for sending and receiving packets.</a:t>
            </a:r>
          </a:p>
          <a:p>
            <a:pPr algn="just">
              <a:lnSpc>
                <a:spcPct val="110000"/>
              </a:lnSpc>
              <a:defRPr/>
            </a:pPr>
            <a:r>
              <a:rPr lang="en-US" altLang="en-US" sz="2000" dirty="0"/>
              <a:t>Access to hardware devices like scanner, printer, need a system call.</a:t>
            </a:r>
          </a:p>
          <a:p>
            <a:pPr algn="just">
              <a:lnSpc>
                <a:spcPct val="110000"/>
              </a:lnSpc>
              <a:defRPr/>
            </a:pPr>
            <a:endParaRPr lang="en-US" altLang="en-US" sz="2000" dirty="0"/>
          </a:p>
        </p:txBody>
      </p:sp>
    </p:spTree>
  </p:cSld>
  <p:clrMapOvr>
    <a:masterClrMapping/>
  </p:clrMapOvr>
  <p:transition spd="med">
    <p:dissolv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D74CF691-0CDD-321E-04AE-2B73DC14B617}"/>
              </a:ext>
            </a:extLst>
          </p:cNvPr>
          <p:cNvSpPr>
            <a:spLocks noGrp="1" noChangeArrowheads="1"/>
          </p:cNvSpPr>
          <p:nvPr>
            <p:ph type="title"/>
          </p:nvPr>
        </p:nvSpPr>
        <p:spPr>
          <a:xfrm>
            <a:off x="0" y="0"/>
            <a:ext cx="9144000" cy="762000"/>
          </a:xfrm>
        </p:spPr>
        <p:txBody>
          <a:bodyPr/>
          <a:lstStyle/>
          <a:p>
            <a:pPr eaLnBrk="1" hangingPunct="1"/>
            <a:r>
              <a:rPr lang="en-US" altLang="en-US" b="1" dirty="0"/>
              <a:t>Types of System Calls</a:t>
            </a:r>
          </a:p>
        </p:txBody>
      </p:sp>
      <p:pic>
        <p:nvPicPr>
          <p:cNvPr id="31747" name="Picture 2">
            <a:extLst>
              <a:ext uri="{FF2B5EF4-FFF2-40B4-BE49-F238E27FC236}">
                <a16:creationId xmlns:a16="http://schemas.microsoft.com/office/drawing/2014/main" id="{FADF9B18-38C9-B894-3EC8-F7860B34F1D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647700"/>
            <a:ext cx="9144000" cy="5562600"/>
          </a:xfrm>
          <a:noFill/>
        </p:spPr>
      </p:pic>
    </p:spTree>
  </p:cSld>
  <p:clrMapOvr>
    <a:masterClrMapping/>
  </p:clrMapOvr>
  <p:transition spd="med">
    <p:dissolv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FA5C7325-7146-CAC0-59B3-A874E365A33D}"/>
              </a:ext>
            </a:extLst>
          </p:cNvPr>
          <p:cNvSpPr>
            <a:spLocks noGrp="1" noChangeArrowheads="1"/>
          </p:cNvSpPr>
          <p:nvPr>
            <p:ph type="title"/>
          </p:nvPr>
        </p:nvSpPr>
        <p:spPr>
          <a:xfrm>
            <a:off x="39974" y="0"/>
            <a:ext cx="9144000" cy="682625"/>
          </a:xfrm>
        </p:spPr>
        <p:txBody>
          <a:bodyPr/>
          <a:lstStyle/>
          <a:p>
            <a:pPr eaLnBrk="1" hangingPunct="1"/>
            <a:r>
              <a:rPr lang="en-US" altLang="en-US" b="1" dirty="0"/>
              <a:t>Types of System Calls</a:t>
            </a:r>
          </a:p>
        </p:txBody>
      </p:sp>
      <p:sp>
        <p:nvSpPr>
          <p:cNvPr id="32771" name="Content Placeholder 2">
            <a:extLst>
              <a:ext uri="{FF2B5EF4-FFF2-40B4-BE49-F238E27FC236}">
                <a16:creationId xmlns:a16="http://schemas.microsoft.com/office/drawing/2014/main" id="{1A9AD241-6012-DF00-EFE0-2D9B64DAB16D}"/>
              </a:ext>
            </a:extLst>
          </p:cNvPr>
          <p:cNvSpPr>
            <a:spLocks noGrp="1" noChangeArrowheads="1"/>
          </p:cNvSpPr>
          <p:nvPr>
            <p:ph idx="1"/>
          </p:nvPr>
        </p:nvSpPr>
        <p:spPr>
          <a:xfrm>
            <a:off x="228600" y="708858"/>
            <a:ext cx="11963400" cy="5940425"/>
          </a:xfrm>
        </p:spPr>
        <p:txBody>
          <a:bodyPr/>
          <a:lstStyle/>
          <a:p>
            <a:pPr algn="just" eaLnBrk="1" hangingPunct="1"/>
            <a:r>
              <a:rPr lang="en-US" altLang="en-US" sz="2000" b="1" dirty="0"/>
              <a:t>Process Control</a:t>
            </a:r>
          </a:p>
          <a:p>
            <a:pPr algn="just" eaLnBrk="1" hangingPunct="1">
              <a:buFont typeface="Wingdings 2" panose="05020102010507070707" pitchFamily="18" charset="2"/>
              <a:buNone/>
            </a:pPr>
            <a:r>
              <a:rPr lang="en-US" altLang="en-US" sz="2000" dirty="0"/>
              <a:t>	Process control is the system call that is used to direct the processes. It include creating, load, abort, end, execute, terminate the process, etc.</a:t>
            </a:r>
          </a:p>
          <a:p>
            <a:pPr algn="just" eaLnBrk="1" hangingPunct="1"/>
            <a:r>
              <a:rPr lang="en-US" altLang="en-US" sz="2000" b="1" dirty="0"/>
              <a:t>File Management</a:t>
            </a:r>
          </a:p>
          <a:p>
            <a:pPr algn="just" eaLnBrk="1" hangingPunct="1">
              <a:buFont typeface="Wingdings 2" panose="05020102010507070707" pitchFamily="18" charset="2"/>
              <a:buNone/>
            </a:pPr>
            <a:r>
              <a:rPr lang="en-US" altLang="en-US" sz="2000" dirty="0"/>
              <a:t>	File management is a system call that is used to handle the files. It include creating files, delete files, open, close, read, write, etc.</a:t>
            </a:r>
          </a:p>
          <a:p>
            <a:pPr algn="just" eaLnBrk="1" hangingPunct="1"/>
            <a:r>
              <a:rPr lang="en-US" altLang="en-US" sz="2000" b="1" dirty="0"/>
              <a:t>Device Management</a:t>
            </a:r>
          </a:p>
          <a:p>
            <a:pPr algn="just" eaLnBrk="1" hangingPunct="1">
              <a:buFont typeface="Wingdings 2" panose="05020102010507070707" pitchFamily="18" charset="2"/>
              <a:buNone/>
            </a:pPr>
            <a:r>
              <a:rPr lang="en-US" altLang="en-US" sz="2000" dirty="0"/>
              <a:t>	Device management is a system call that is used to deal with devices. It include read device, write device, get device attributes, release device, etc.</a:t>
            </a:r>
          </a:p>
          <a:p>
            <a:pPr marL="0" indent="0" algn="just" eaLnBrk="1" hangingPunct="1">
              <a:buNone/>
            </a:pPr>
            <a:endParaRPr lang="en-US" altLang="en-US" sz="2000" dirty="0"/>
          </a:p>
        </p:txBody>
      </p:sp>
    </p:spTree>
  </p:cSld>
  <p:clrMapOvr>
    <a:masterClrMapping/>
  </p:clrMapOvr>
  <p:transition spd="med">
    <p:dissolv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786D33B6-F931-9FFD-1607-CEABE8DE08DD}"/>
              </a:ext>
            </a:extLst>
          </p:cNvPr>
          <p:cNvSpPr>
            <a:spLocks noGrp="1" noChangeArrowheads="1"/>
          </p:cNvSpPr>
          <p:nvPr>
            <p:ph type="title"/>
          </p:nvPr>
        </p:nvSpPr>
        <p:spPr>
          <a:xfrm>
            <a:off x="9993" y="-26233"/>
            <a:ext cx="9144000" cy="838200"/>
          </a:xfrm>
        </p:spPr>
        <p:txBody>
          <a:bodyPr/>
          <a:lstStyle/>
          <a:p>
            <a:pPr eaLnBrk="1" hangingPunct="1"/>
            <a:r>
              <a:rPr lang="en-US" altLang="en-US" b="1" dirty="0"/>
              <a:t>Types of System Calls</a:t>
            </a:r>
          </a:p>
        </p:txBody>
      </p:sp>
      <p:sp>
        <p:nvSpPr>
          <p:cNvPr id="33795" name="Content Placeholder 2">
            <a:extLst>
              <a:ext uri="{FF2B5EF4-FFF2-40B4-BE49-F238E27FC236}">
                <a16:creationId xmlns:a16="http://schemas.microsoft.com/office/drawing/2014/main" id="{644D6806-AC02-FCC7-0542-C41D6BC11BF6}"/>
              </a:ext>
            </a:extLst>
          </p:cNvPr>
          <p:cNvSpPr>
            <a:spLocks noGrp="1" noChangeArrowheads="1"/>
          </p:cNvSpPr>
          <p:nvPr>
            <p:ph idx="1"/>
          </p:nvPr>
        </p:nvSpPr>
        <p:spPr>
          <a:xfrm>
            <a:off x="152400" y="794478"/>
            <a:ext cx="12039600" cy="5181600"/>
          </a:xfrm>
        </p:spPr>
        <p:txBody>
          <a:bodyPr/>
          <a:lstStyle/>
          <a:p>
            <a:pPr algn="just" eaLnBrk="1" hangingPunct="1"/>
            <a:r>
              <a:rPr lang="en-US" altLang="en-US" sz="2000" b="1" dirty="0"/>
              <a:t>Information Maintenance</a:t>
            </a:r>
          </a:p>
          <a:p>
            <a:pPr algn="just" eaLnBrk="1" hangingPunct="1">
              <a:buFont typeface="Wingdings 2" panose="05020102010507070707" pitchFamily="18" charset="2"/>
              <a:buNone/>
            </a:pPr>
            <a:r>
              <a:rPr lang="en-US" altLang="en-US" sz="2000" dirty="0"/>
              <a:t>	It is used to maintain information. </a:t>
            </a:r>
            <a:r>
              <a:rPr lang="en-US" altLang="en-US" sz="2000" b="1" dirty="0"/>
              <a:t>For example:</a:t>
            </a:r>
            <a:r>
              <a:rPr lang="en-US" altLang="en-US" sz="2000" dirty="0"/>
              <a:t> getting system data, set time or date, get time or date, set system data, etc.</a:t>
            </a:r>
          </a:p>
          <a:p>
            <a:pPr algn="just" eaLnBrk="1" hangingPunct="1"/>
            <a:r>
              <a:rPr lang="en-US" altLang="en-US" sz="2000" b="1" dirty="0"/>
              <a:t>Communication</a:t>
            </a:r>
          </a:p>
          <a:p>
            <a:pPr algn="just" eaLnBrk="1" hangingPunct="1">
              <a:buFont typeface="Wingdings 2" panose="05020102010507070707" pitchFamily="18" charset="2"/>
              <a:buNone/>
            </a:pPr>
            <a:r>
              <a:rPr lang="en-US" altLang="en-US" sz="2000" dirty="0"/>
              <a:t>	It is used for communication. </a:t>
            </a:r>
            <a:r>
              <a:rPr lang="en-US" altLang="en-US" sz="2000" b="1" dirty="0"/>
              <a:t>For example:</a:t>
            </a:r>
            <a:r>
              <a:rPr lang="en-US" altLang="en-US" sz="2000" dirty="0"/>
              <a:t> create, delete communication connections, send, receive messages, etc.</a:t>
            </a:r>
          </a:p>
          <a:p>
            <a:pPr algn="just" eaLnBrk="1" hangingPunct="1"/>
            <a:endParaRPr lang="en-US" altLang="en-US" sz="2000" dirty="0"/>
          </a:p>
        </p:txBody>
      </p:sp>
    </p:spTree>
  </p:cSld>
  <p:clrMapOvr>
    <a:masterClrMapping/>
  </p:clrMapOvr>
  <p:transition spd="med">
    <p:dissolv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92355808-EC69-A249-592D-D3EDB08DAA25}"/>
              </a:ext>
            </a:extLst>
          </p:cNvPr>
          <p:cNvSpPr>
            <a:spLocks noGrp="1" noChangeArrowheads="1"/>
          </p:cNvSpPr>
          <p:nvPr>
            <p:ph type="title"/>
          </p:nvPr>
        </p:nvSpPr>
        <p:spPr>
          <a:xfrm>
            <a:off x="0" y="19987"/>
            <a:ext cx="11658600" cy="1066800"/>
          </a:xfrm>
        </p:spPr>
        <p:txBody>
          <a:bodyPr>
            <a:normAutofit/>
          </a:bodyPr>
          <a:lstStyle/>
          <a:p>
            <a:pPr eaLnBrk="1" hangingPunct="1"/>
            <a:r>
              <a:rPr lang="en-US" altLang="en-US" b="1" dirty="0"/>
              <a:t>Some Important System calls in Windows and Unix OS</a:t>
            </a:r>
          </a:p>
        </p:txBody>
      </p:sp>
      <p:pic>
        <p:nvPicPr>
          <p:cNvPr id="34819" name="Picture 2">
            <a:extLst>
              <a:ext uri="{FF2B5EF4-FFF2-40B4-BE49-F238E27FC236}">
                <a16:creationId xmlns:a16="http://schemas.microsoft.com/office/drawing/2014/main" id="{7765490B-2F70-1C33-63BD-71B9C810C6F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762000"/>
            <a:ext cx="12192000" cy="6096000"/>
          </a:xfrm>
          <a:noFill/>
        </p:spPr>
      </p:pic>
    </p:spTree>
  </p:cSld>
  <p:clrMapOvr>
    <a:masterClrMapping/>
  </p:clrMapOvr>
  <p:transition spd="med">
    <p:dissolv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A2AE7-1474-1C05-4083-17BF38B5A659}"/>
              </a:ext>
            </a:extLst>
          </p:cNvPr>
          <p:cNvSpPr>
            <a:spLocks noGrp="1"/>
          </p:cNvSpPr>
          <p:nvPr>
            <p:ph idx="1"/>
          </p:nvPr>
        </p:nvSpPr>
        <p:spPr>
          <a:xfrm>
            <a:off x="34977" y="685800"/>
            <a:ext cx="12147030" cy="6019800"/>
          </a:xfrm>
        </p:spPr>
        <p:txBody>
          <a:bodyPr rtlCol="0">
            <a:noAutofit/>
          </a:bodyPr>
          <a:lstStyle/>
          <a:p>
            <a:pPr marL="320040" indent="-320040" algn="just">
              <a:buFont typeface="Wingdings"/>
              <a:buChar char=""/>
              <a:defRPr/>
            </a:pPr>
            <a:r>
              <a:rPr lang="en-US" sz="2000" b="1" dirty="0"/>
              <a:t>open()</a:t>
            </a:r>
          </a:p>
          <a:p>
            <a:pPr marL="320040" indent="-320040" algn="just">
              <a:buNone/>
              <a:defRPr/>
            </a:pPr>
            <a:r>
              <a:rPr lang="en-US" sz="2000" dirty="0"/>
              <a:t>	The </a:t>
            </a:r>
            <a:r>
              <a:rPr lang="en-US" sz="2000" b="1" dirty="0"/>
              <a:t>open()</a:t>
            </a:r>
            <a:r>
              <a:rPr lang="en-US" sz="2000" dirty="0"/>
              <a:t> system call allows you to access a file on a file system. It allocates resources to the file and provides a handle that the process may refer to. Many processes can open a file at once or by a single process only. It's all based on the file system and structure.</a:t>
            </a:r>
          </a:p>
          <a:p>
            <a:pPr algn="just">
              <a:defRPr/>
            </a:pPr>
            <a:r>
              <a:rPr lang="en-US" altLang="en-US" sz="2000" b="1" dirty="0"/>
              <a:t>close()</a:t>
            </a:r>
          </a:p>
          <a:p>
            <a:pPr algn="just">
              <a:buNone/>
              <a:defRPr/>
            </a:pPr>
            <a:r>
              <a:rPr lang="en-US" altLang="en-US" sz="2000" dirty="0"/>
              <a:t>	It is used to end file system access. When this system call is invoked, it signifies that the program no longer requires the file, and the buffers are flushed, the file information is altered, and the file resources are de-allocated as a result.</a:t>
            </a:r>
          </a:p>
          <a:p>
            <a:pPr marL="320040" indent="-320040" algn="just">
              <a:buNone/>
              <a:defRPr/>
            </a:pPr>
            <a:endParaRPr lang="en-US" sz="2000" dirty="0"/>
          </a:p>
          <a:p>
            <a:pPr marL="320040" indent="-320040" algn="just">
              <a:buNone/>
              <a:defRPr/>
            </a:pPr>
            <a:endParaRPr lang="en-US" sz="2000" dirty="0"/>
          </a:p>
          <a:p>
            <a:pPr marL="320040" indent="-320040" algn="just">
              <a:buFont typeface="Wingdings"/>
              <a:buChar char=""/>
              <a:defRPr/>
            </a:pPr>
            <a:endParaRPr lang="en-US" sz="2000" dirty="0"/>
          </a:p>
        </p:txBody>
      </p:sp>
      <p:sp>
        <p:nvSpPr>
          <p:cNvPr id="35843" name="Title 1">
            <a:extLst>
              <a:ext uri="{FF2B5EF4-FFF2-40B4-BE49-F238E27FC236}">
                <a16:creationId xmlns:a16="http://schemas.microsoft.com/office/drawing/2014/main" id="{7DA273A9-C333-4F4F-8511-EE1F0D77A190}"/>
              </a:ext>
            </a:extLst>
          </p:cNvPr>
          <p:cNvSpPr txBox="1">
            <a:spLocks/>
          </p:cNvSpPr>
          <p:nvPr/>
        </p:nvSpPr>
        <p:spPr bwMode="auto">
          <a:xfrm>
            <a:off x="9993" y="0"/>
            <a:ext cx="9144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altLang="en-US" sz="3600" b="1" dirty="0">
                <a:solidFill>
                  <a:schemeClr val="accent1"/>
                </a:solidFill>
              </a:rPr>
              <a:t>Few methods in brief</a:t>
            </a:r>
            <a:endParaRPr lang="en-IN" altLang="en-US" sz="3600" b="1" dirty="0">
              <a:solidFill>
                <a:schemeClr val="accent1"/>
              </a:solidFill>
            </a:endParaRPr>
          </a:p>
        </p:txBody>
      </p:sp>
    </p:spTree>
  </p:cSld>
  <p:clrMapOvr>
    <a:masterClrMapping/>
  </p:clrMapOvr>
  <p:transition spd="med">
    <p:dissolv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Title 1">
            <a:extLst>
              <a:ext uri="{FF2B5EF4-FFF2-40B4-BE49-F238E27FC236}">
                <a16:creationId xmlns:a16="http://schemas.microsoft.com/office/drawing/2014/main" id="{BA5B6CFF-8023-B8D1-EA62-80AC58B1FFD5}"/>
              </a:ext>
            </a:extLst>
          </p:cNvPr>
          <p:cNvSpPr>
            <a:spLocks noGrp="1" noChangeArrowheads="1"/>
          </p:cNvSpPr>
          <p:nvPr>
            <p:ph type="title"/>
          </p:nvPr>
        </p:nvSpPr>
        <p:spPr>
          <a:xfrm>
            <a:off x="0" y="0"/>
            <a:ext cx="10664825" cy="685800"/>
          </a:xfrm>
        </p:spPr>
        <p:txBody>
          <a:bodyPr/>
          <a:lstStyle/>
          <a:p>
            <a:r>
              <a:rPr lang="en-US" altLang="en-US" b="1" dirty="0"/>
              <a:t>Few methods in brief</a:t>
            </a:r>
            <a:endParaRPr lang="en-IN" altLang="en-US" b="1" dirty="0"/>
          </a:p>
        </p:txBody>
      </p:sp>
      <p:sp>
        <p:nvSpPr>
          <p:cNvPr id="40963" name="Content Placeholder 2">
            <a:extLst>
              <a:ext uri="{FF2B5EF4-FFF2-40B4-BE49-F238E27FC236}">
                <a16:creationId xmlns:a16="http://schemas.microsoft.com/office/drawing/2014/main" id="{1711A0BD-B55E-4741-7AAE-6772C0AE30D4}"/>
              </a:ext>
            </a:extLst>
          </p:cNvPr>
          <p:cNvSpPr>
            <a:spLocks noGrp="1"/>
          </p:cNvSpPr>
          <p:nvPr>
            <p:ph idx="1"/>
          </p:nvPr>
        </p:nvSpPr>
        <p:spPr>
          <a:xfrm>
            <a:off x="-152400" y="682625"/>
            <a:ext cx="12344399" cy="5943600"/>
          </a:xfrm>
        </p:spPr>
        <p:txBody>
          <a:bodyPr rtlCol="0">
            <a:normAutofit/>
          </a:bodyPr>
          <a:lstStyle/>
          <a:p>
            <a:pPr marL="320040" indent="-320040" algn="just">
              <a:buFont typeface="Wingdings"/>
              <a:buChar char=""/>
              <a:defRPr/>
            </a:pPr>
            <a:r>
              <a:rPr lang="en-US" sz="2000" b="1" dirty="0"/>
              <a:t>read(): </a:t>
            </a:r>
            <a:r>
              <a:rPr lang="en-US" sz="2000" dirty="0"/>
              <a:t>It is used to obtain data from a file on the file system. It accepts three arguments in general:</a:t>
            </a:r>
          </a:p>
          <a:p>
            <a:pPr marL="522287" indent="-457200" algn="just">
              <a:buFont typeface="+mj-lt"/>
              <a:buAutoNum type="arabicPeriod"/>
              <a:defRPr/>
            </a:pPr>
            <a:r>
              <a:rPr lang="en-US" sz="2000" dirty="0"/>
              <a:t>	A file descriptor.</a:t>
            </a:r>
          </a:p>
          <a:p>
            <a:pPr marL="522287" indent="-457200" algn="just">
              <a:buFont typeface="+mj-lt"/>
              <a:buAutoNum type="arabicPeriod"/>
              <a:defRPr/>
            </a:pPr>
            <a:r>
              <a:rPr lang="en-US" sz="2000" dirty="0"/>
              <a:t>	A buffer to store read data.</a:t>
            </a:r>
          </a:p>
          <a:p>
            <a:pPr marL="522287" indent="-457200" algn="just">
              <a:buFont typeface="+mj-lt"/>
              <a:buAutoNum type="arabicPeriod"/>
              <a:defRPr/>
            </a:pPr>
            <a:r>
              <a:rPr lang="en-US" sz="2000" dirty="0"/>
              <a:t>	The number of bytes to read from the file.</a:t>
            </a:r>
          </a:p>
          <a:p>
            <a:pPr marL="65087" indent="0" algn="just">
              <a:buNone/>
              <a:defRPr/>
            </a:pPr>
            <a:r>
              <a:rPr lang="en-US" sz="2000" dirty="0"/>
              <a:t>The </a:t>
            </a:r>
            <a:r>
              <a:rPr lang="en-US" sz="2000" b="1" dirty="0"/>
              <a:t>file descriptor </a:t>
            </a:r>
            <a:r>
              <a:rPr lang="en-US" sz="2000" dirty="0"/>
              <a:t>of the file to be read could be used to identify it and open it using </a:t>
            </a:r>
            <a:r>
              <a:rPr lang="en-US" sz="2000" b="1" dirty="0"/>
              <a:t>open()</a:t>
            </a:r>
            <a:r>
              <a:rPr lang="en-US" sz="2000" dirty="0"/>
              <a:t> before reading.</a:t>
            </a:r>
          </a:p>
        </p:txBody>
      </p:sp>
    </p:spTree>
  </p:cSld>
  <p:clrMapOvr>
    <a:masterClrMapping/>
  </p:clrMapOvr>
  <p:transition spd="med">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4">
            <a:extLst>
              <a:ext uri="{FF2B5EF4-FFF2-40B4-BE49-F238E27FC236}">
                <a16:creationId xmlns:a16="http://schemas.microsoft.com/office/drawing/2014/main" id="{AA780F0B-37AA-D425-D1F8-E69991C71156}"/>
              </a:ext>
            </a:extLst>
          </p:cNvPr>
          <p:cNvSpPr>
            <a:spLocks noGrp="1" noChangeArrowheads="1"/>
          </p:cNvSpPr>
          <p:nvPr>
            <p:ph type="title"/>
          </p:nvPr>
        </p:nvSpPr>
        <p:spPr>
          <a:xfrm>
            <a:off x="228600" y="152400"/>
            <a:ext cx="9144001" cy="990600"/>
          </a:xfrm>
        </p:spPr>
        <p:txBody>
          <a:bodyPr/>
          <a:lstStyle/>
          <a:p>
            <a:pPr eaLnBrk="1" hangingPunct="1"/>
            <a:r>
              <a:rPr lang="en-US" altLang="en-US" b="1" dirty="0"/>
              <a:t>OS (Operating System) ?</a:t>
            </a:r>
          </a:p>
        </p:txBody>
      </p:sp>
      <p:pic>
        <p:nvPicPr>
          <p:cNvPr id="9220" name="Content Placeholder 3">
            <a:extLst>
              <a:ext uri="{FF2B5EF4-FFF2-40B4-BE49-F238E27FC236}">
                <a16:creationId xmlns:a16="http://schemas.microsoft.com/office/drawing/2014/main" id="{E07018DA-2258-9045-635B-9B86A24E91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990600"/>
            <a:ext cx="8458200" cy="5334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dissolv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1A9A8D-88A8-1F8E-0A82-8E26B9E0DEF9}"/>
              </a:ext>
            </a:extLst>
          </p:cNvPr>
          <p:cNvSpPr>
            <a:spLocks noGrp="1"/>
          </p:cNvSpPr>
          <p:nvPr>
            <p:ph idx="1"/>
          </p:nvPr>
        </p:nvSpPr>
        <p:spPr>
          <a:xfrm>
            <a:off x="1516064" y="762000"/>
            <a:ext cx="9144001" cy="3881438"/>
          </a:xfrm>
        </p:spPr>
        <p:txBody>
          <a:bodyPr/>
          <a:lstStyle/>
          <a:p>
            <a:pPr algn="just">
              <a:defRPr/>
            </a:pPr>
            <a:r>
              <a:rPr lang="en-US" altLang="en-US" b="1" dirty="0">
                <a:solidFill>
                  <a:schemeClr val="tx1">
                    <a:lumMod val="75000"/>
                    <a:lumOff val="25000"/>
                  </a:schemeClr>
                </a:solidFill>
              </a:rPr>
              <a:t>write()</a:t>
            </a:r>
          </a:p>
          <a:p>
            <a:pPr algn="just">
              <a:buNone/>
              <a:defRPr/>
            </a:pPr>
            <a:r>
              <a:rPr lang="en-US" altLang="en-US" dirty="0">
                <a:solidFill>
                  <a:schemeClr val="tx1">
                    <a:lumMod val="75000"/>
                    <a:lumOff val="25000"/>
                  </a:schemeClr>
                </a:solidFill>
              </a:rPr>
              <a:t>	It is used to write data from a user buffer to a device like a file. This system call is one way for a program to generate data. It takes three arguments in general:</a:t>
            </a:r>
          </a:p>
          <a:p>
            <a:pPr algn="just">
              <a:buFont typeface="Century Gothic" panose="020B0502020202020204" pitchFamily="34" charset="0"/>
              <a:buAutoNum type="arabicPeriod"/>
              <a:defRPr/>
            </a:pPr>
            <a:r>
              <a:rPr lang="en-US" altLang="en-US" dirty="0">
                <a:solidFill>
                  <a:schemeClr val="tx1">
                    <a:lumMod val="75000"/>
                    <a:lumOff val="25000"/>
                  </a:schemeClr>
                </a:solidFill>
              </a:rPr>
              <a:t>	A file descriptor.</a:t>
            </a:r>
          </a:p>
          <a:p>
            <a:pPr algn="just">
              <a:buFont typeface="Century Gothic" panose="020B0502020202020204" pitchFamily="34" charset="0"/>
              <a:buAutoNum type="arabicPeriod"/>
              <a:defRPr/>
            </a:pPr>
            <a:r>
              <a:rPr lang="en-US" altLang="en-US" dirty="0">
                <a:solidFill>
                  <a:schemeClr val="tx1">
                    <a:lumMod val="75000"/>
                    <a:lumOff val="25000"/>
                  </a:schemeClr>
                </a:solidFill>
              </a:rPr>
              <a:t>	A pointer to the buffer in which data is saved.</a:t>
            </a:r>
          </a:p>
          <a:p>
            <a:pPr algn="just">
              <a:buFont typeface="Century Gothic" panose="020B0502020202020204" pitchFamily="34" charset="0"/>
              <a:buAutoNum type="arabicPeriod"/>
              <a:defRPr/>
            </a:pPr>
            <a:r>
              <a:rPr lang="en-US" altLang="en-US" dirty="0">
                <a:solidFill>
                  <a:schemeClr val="tx1">
                    <a:lumMod val="75000"/>
                    <a:lumOff val="25000"/>
                  </a:schemeClr>
                </a:solidFill>
              </a:rPr>
              <a:t>	The number of bytes to be written from the buffer.</a:t>
            </a:r>
          </a:p>
        </p:txBody>
      </p:sp>
      <p:sp>
        <p:nvSpPr>
          <p:cNvPr id="37891" name="Title 1">
            <a:extLst>
              <a:ext uri="{FF2B5EF4-FFF2-40B4-BE49-F238E27FC236}">
                <a16:creationId xmlns:a16="http://schemas.microsoft.com/office/drawing/2014/main" id="{1645ABAC-2D8E-CC7E-C243-27CE595455C7}"/>
              </a:ext>
            </a:extLst>
          </p:cNvPr>
          <p:cNvSpPr txBox="1">
            <a:spLocks/>
          </p:cNvSpPr>
          <p:nvPr/>
        </p:nvSpPr>
        <p:spPr bwMode="auto">
          <a:xfrm>
            <a:off x="1520825" y="0"/>
            <a:ext cx="9144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altLang="en-US" sz="3600" b="1">
                <a:solidFill>
                  <a:schemeClr val="accent1"/>
                </a:solidFill>
              </a:rPr>
              <a:t>Few methods in brief</a:t>
            </a:r>
            <a:endParaRPr lang="en-IN" altLang="en-US" sz="3600" b="1">
              <a:solidFill>
                <a:schemeClr val="accent1"/>
              </a:solidFill>
            </a:endParaRPr>
          </a:p>
        </p:txBody>
      </p:sp>
    </p:spTree>
  </p:cSld>
  <p:clrMapOvr>
    <a:masterClrMapping/>
  </p:clrMapOvr>
  <p:transition spd="med">
    <p:dissolv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Title 1">
            <a:extLst>
              <a:ext uri="{FF2B5EF4-FFF2-40B4-BE49-F238E27FC236}">
                <a16:creationId xmlns:a16="http://schemas.microsoft.com/office/drawing/2014/main" id="{A4C8B46F-BD19-CFA5-8946-D88AD4D3CDF4}"/>
              </a:ext>
            </a:extLst>
          </p:cNvPr>
          <p:cNvSpPr>
            <a:spLocks noGrp="1" noChangeArrowheads="1"/>
          </p:cNvSpPr>
          <p:nvPr>
            <p:ph type="title"/>
          </p:nvPr>
        </p:nvSpPr>
        <p:spPr>
          <a:xfrm>
            <a:off x="0" y="0"/>
            <a:ext cx="10664825" cy="685800"/>
          </a:xfrm>
        </p:spPr>
        <p:txBody>
          <a:bodyPr/>
          <a:lstStyle/>
          <a:p>
            <a:r>
              <a:rPr lang="en-US" altLang="en-US" b="1" dirty="0"/>
              <a:t>Few methods in brief</a:t>
            </a:r>
            <a:endParaRPr lang="en-IN" altLang="en-US" b="1" dirty="0"/>
          </a:p>
        </p:txBody>
      </p:sp>
      <p:sp>
        <p:nvSpPr>
          <p:cNvPr id="41987" name="Content Placeholder 2">
            <a:extLst>
              <a:ext uri="{FF2B5EF4-FFF2-40B4-BE49-F238E27FC236}">
                <a16:creationId xmlns:a16="http://schemas.microsoft.com/office/drawing/2014/main" id="{A780F739-D1A7-0B30-1FEB-7A0172E1AC56}"/>
              </a:ext>
            </a:extLst>
          </p:cNvPr>
          <p:cNvSpPr>
            <a:spLocks noGrp="1"/>
          </p:cNvSpPr>
          <p:nvPr>
            <p:ph idx="1"/>
          </p:nvPr>
        </p:nvSpPr>
        <p:spPr>
          <a:xfrm>
            <a:off x="0" y="762000"/>
            <a:ext cx="12192000" cy="4572000"/>
          </a:xfrm>
        </p:spPr>
        <p:txBody>
          <a:bodyPr rtlCol="0">
            <a:normAutofit/>
          </a:bodyPr>
          <a:lstStyle/>
          <a:p>
            <a:pPr algn="just">
              <a:defRPr/>
            </a:pPr>
            <a:r>
              <a:rPr lang="en-US" altLang="en-US" sz="2400" b="1" dirty="0"/>
              <a:t>fork()</a:t>
            </a:r>
          </a:p>
          <a:p>
            <a:pPr algn="just">
              <a:buNone/>
              <a:defRPr/>
            </a:pPr>
            <a:r>
              <a:rPr lang="en-US" altLang="en-US" sz="2400" dirty="0"/>
              <a:t>	It is one of the most common ways to create processes in operating systems. Also, clone (copy) of that process.</a:t>
            </a:r>
          </a:p>
          <a:p>
            <a:pPr algn="just">
              <a:buNone/>
              <a:defRPr/>
            </a:pPr>
            <a:r>
              <a:rPr lang="en-US" altLang="en-US" sz="2400" dirty="0"/>
              <a:t>	</a:t>
            </a:r>
            <a:r>
              <a:rPr lang="en-US" altLang="en-US" sz="2400" b="1" dirty="0"/>
              <a:t>Formulas</a:t>
            </a:r>
            <a:r>
              <a:rPr lang="en-US" altLang="en-US" sz="2400" dirty="0"/>
              <a:t> to find:</a:t>
            </a:r>
          </a:p>
          <a:p>
            <a:pPr algn="just">
              <a:buNone/>
              <a:defRPr/>
            </a:pPr>
            <a:r>
              <a:rPr lang="en-US" altLang="en-US" sz="2400" dirty="0"/>
              <a:t>	Total no. of Process = </a:t>
            </a:r>
            <a:r>
              <a:rPr lang="en-US" altLang="en-US" sz="3000" b="1" dirty="0"/>
              <a:t>2n</a:t>
            </a:r>
          </a:p>
          <a:p>
            <a:pPr algn="just">
              <a:buNone/>
              <a:defRPr/>
            </a:pPr>
            <a:r>
              <a:rPr lang="en-US" altLang="en-US" sz="2400" dirty="0"/>
              <a:t>	Total No. of Child Process = </a:t>
            </a:r>
            <a:r>
              <a:rPr lang="en-US" altLang="en-US" sz="3500" dirty="0"/>
              <a:t>2</a:t>
            </a:r>
            <a:r>
              <a:rPr lang="en-US" altLang="en-US" sz="3500" baseline="30000" dirty="0"/>
              <a:t>n </a:t>
            </a:r>
            <a:r>
              <a:rPr lang="en-US" altLang="en-US" sz="3500" dirty="0"/>
              <a:t>- 1</a:t>
            </a:r>
            <a:r>
              <a:rPr lang="en-US" altLang="en-US" sz="2600" dirty="0"/>
              <a:t>  </a:t>
            </a:r>
            <a:endParaRPr lang="en-US" altLang="en-US" sz="2400" dirty="0"/>
          </a:p>
          <a:p>
            <a:pPr algn="just">
              <a:buNone/>
              <a:defRPr/>
            </a:pPr>
            <a:endParaRPr lang="en-US" altLang="en-US" sz="2400" dirty="0"/>
          </a:p>
          <a:p>
            <a:pPr algn="just">
              <a:buNone/>
              <a:defRPr/>
            </a:pPr>
            <a:endParaRPr lang="en-US" altLang="en-US" sz="2000" dirty="0"/>
          </a:p>
          <a:p>
            <a:pPr algn="just">
              <a:defRPr/>
            </a:pPr>
            <a:endParaRPr lang="en-US" altLang="en-US" sz="2000" dirty="0"/>
          </a:p>
        </p:txBody>
      </p:sp>
    </p:spTree>
  </p:cSld>
  <p:clrMapOvr>
    <a:masterClrMapping/>
  </p:clrMapOvr>
  <p:transition spd="med">
    <p:dissolv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B3E3BEFB-2DC2-7326-9F68-4B8E5D74FFA1}"/>
              </a:ext>
            </a:extLst>
          </p:cNvPr>
          <p:cNvSpPr>
            <a:spLocks noGrp="1" noChangeArrowheads="1"/>
          </p:cNvSpPr>
          <p:nvPr>
            <p:ph type="title"/>
          </p:nvPr>
        </p:nvSpPr>
        <p:spPr>
          <a:xfrm>
            <a:off x="0" y="0"/>
            <a:ext cx="10664825" cy="685800"/>
          </a:xfrm>
        </p:spPr>
        <p:txBody>
          <a:bodyPr/>
          <a:lstStyle/>
          <a:p>
            <a:r>
              <a:rPr lang="en-US" altLang="en-US" b="1" dirty="0"/>
              <a:t>Few methods in brief</a:t>
            </a:r>
            <a:endParaRPr lang="en-IN" altLang="en-US" b="1" dirty="0"/>
          </a:p>
        </p:txBody>
      </p:sp>
      <p:sp>
        <p:nvSpPr>
          <p:cNvPr id="3" name="Content Placeholder 2">
            <a:extLst>
              <a:ext uri="{FF2B5EF4-FFF2-40B4-BE49-F238E27FC236}">
                <a16:creationId xmlns:a16="http://schemas.microsoft.com/office/drawing/2014/main" id="{680FE551-0A0E-A98F-722E-68798CDB5F1F}"/>
              </a:ext>
            </a:extLst>
          </p:cNvPr>
          <p:cNvSpPr>
            <a:spLocks noGrp="1"/>
          </p:cNvSpPr>
          <p:nvPr>
            <p:ph idx="1"/>
          </p:nvPr>
        </p:nvSpPr>
        <p:spPr>
          <a:xfrm>
            <a:off x="0" y="838200"/>
            <a:ext cx="12192000" cy="3881438"/>
          </a:xfrm>
        </p:spPr>
        <p:txBody>
          <a:bodyPr/>
          <a:lstStyle/>
          <a:p>
            <a:pPr algn="just">
              <a:defRPr/>
            </a:pPr>
            <a:r>
              <a:rPr lang="en-US" altLang="en-US" b="1" dirty="0">
                <a:solidFill>
                  <a:schemeClr val="tx1">
                    <a:lumMod val="75000"/>
                    <a:lumOff val="25000"/>
                  </a:schemeClr>
                </a:solidFill>
              </a:rPr>
              <a:t>Wait()</a:t>
            </a:r>
          </a:p>
          <a:p>
            <a:pPr algn="just">
              <a:buNone/>
              <a:defRPr/>
            </a:pPr>
            <a:r>
              <a:rPr lang="en-US" altLang="en-US" dirty="0">
                <a:solidFill>
                  <a:schemeClr val="tx1">
                    <a:lumMod val="75000"/>
                    <a:lumOff val="25000"/>
                  </a:schemeClr>
                </a:solidFill>
              </a:rPr>
              <a:t>	In some systems, a process may have to wait for another process to complete its execution before proceeding. When a parent process makes a child process, the parent process execution is suspended until the child process is finished. The </a:t>
            </a:r>
            <a:r>
              <a:rPr lang="en-US" altLang="en-US" b="1" dirty="0">
                <a:solidFill>
                  <a:schemeClr val="tx1">
                    <a:lumMod val="75000"/>
                    <a:lumOff val="25000"/>
                  </a:schemeClr>
                </a:solidFill>
              </a:rPr>
              <a:t>wait()</a:t>
            </a:r>
            <a:r>
              <a:rPr lang="en-US" altLang="en-US" dirty="0">
                <a:solidFill>
                  <a:schemeClr val="tx1">
                    <a:lumMod val="75000"/>
                    <a:lumOff val="25000"/>
                  </a:schemeClr>
                </a:solidFill>
              </a:rPr>
              <a:t> system call is used to suspend the parent process. Once the child process has completed its execution, control is returned to the parent process.</a:t>
            </a:r>
          </a:p>
          <a:p>
            <a:pPr algn="just">
              <a:defRPr/>
            </a:pPr>
            <a:endParaRPr lang="en-IN" dirty="0"/>
          </a:p>
        </p:txBody>
      </p:sp>
    </p:spTree>
  </p:cSld>
  <p:clrMapOvr>
    <a:masterClrMapping/>
  </p:clrMapOvr>
  <p:transition spd="med">
    <p:dissolv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Title 1">
            <a:extLst>
              <a:ext uri="{FF2B5EF4-FFF2-40B4-BE49-F238E27FC236}">
                <a16:creationId xmlns:a16="http://schemas.microsoft.com/office/drawing/2014/main" id="{B221F588-6BA1-F989-4C4A-266F492B9E6C}"/>
              </a:ext>
            </a:extLst>
          </p:cNvPr>
          <p:cNvSpPr>
            <a:spLocks noGrp="1" noChangeArrowheads="1"/>
          </p:cNvSpPr>
          <p:nvPr>
            <p:ph type="title"/>
          </p:nvPr>
        </p:nvSpPr>
        <p:spPr>
          <a:xfrm>
            <a:off x="0" y="0"/>
            <a:ext cx="10664825" cy="685800"/>
          </a:xfrm>
        </p:spPr>
        <p:txBody>
          <a:bodyPr/>
          <a:lstStyle/>
          <a:p>
            <a:r>
              <a:rPr lang="en-US" altLang="en-US" b="1" dirty="0"/>
              <a:t>Few methods in brief</a:t>
            </a:r>
            <a:endParaRPr lang="en-IN" altLang="en-US" b="1" dirty="0"/>
          </a:p>
        </p:txBody>
      </p:sp>
      <p:sp>
        <p:nvSpPr>
          <p:cNvPr id="43011" name="Content Placeholder 2">
            <a:extLst>
              <a:ext uri="{FF2B5EF4-FFF2-40B4-BE49-F238E27FC236}">
                <a16:creationId xmlns:a16="http://schemas.microsoft.com/office/drawing/2014/main" id="{E8EE4BB9-648B-EDE9-8AAE-559F61FBADB9}"/>
              </a:ext>
            </a:extLst>
          </p:cNvPr>
          <p:cNvSpPr>
            <a:spLocks noGrp="1"/>
          </p:cNvSpPr>
          <p:nvPr>
            <p:ph idx="1"/>
          </p:nvPr>
        </p:nvSpPr>
        <p:spPr>
          <a:xfrm>
            <a:off x="0" y="838200"/>
            <a:ext cx="12192000" cy="4572000"/>
          </a:xfrm>
        </p:spPr>
        <p:txBody>
          <a:bodyPr rtlCol="0">
            <a:normAutofit/>
          </a:bodyPr>
          <a:lstStyle/>
          <a:p>
            <a:pPr algn="just">
              <a:defRPr/>
            </a:pPr>
            <a:r>
              <a:rPr lang="en-US" altLang="en-US" b="1" dirty="0">
                <a:solidFill>
                  <a:schemeClr val="tx1">
                    <a:lumMod val="75000"/>
                    <a:lumOff val="25000"/>
                  </a:schemeClr>
                </a:solidFill>
              </a:rPr>
              <a:t>exec(): </a:t>
            </a:r>
            <a:r>
              <a:rPr lang="en-US" altLang="en-US" dirty="0">
                <a:solidFill>
                  <a:schemeClr val="tx1">
                    <a:lumMod val="75000"/>
                    <a:lumOff val="25000"/>
                  </a:schemeClr>
                </a:solidFill>
              </a:rPr>
              <a:t>When an executable file replaces an earlier executable file in an already executing process, this system function is invoked. As a new process is not built, the old process identification stays, but the new process replaces data, stack, data, head, etc.</a:t>
            </a:r>
          </a:p>
          <a:p>
            <a:pPr algn="just">
              <a:defRPr/>
            </a:pPr>
            <a:r>
              <a:rPr lang="en-US" altLang="en-US" b="1" dirty="0">
                <a:solidFill>
                  <a:schemeClr val="tx1">
                    <a:lumMod val="75000"/>
                    <a:lumOff val="25000"/>
                  </a:schemeClr>
                </a:solidFill>
              </a:rPr>
              <a:t>exit():</a:t>
            </a:r>
            <a:r>
              <a:rPr lang="en-US" altLang="en-US" dirty="0">
                <a:solidFill>
                  <a:schemeClr val="tx1">
                    <a:lumMod val="75000"/>
                    <a:lumOff val="25000"/>
                  </a:schemeClr>
                </a:solidFill>
              </a:rPr>
              <a:t>It is used to end program execution. This call indicates that the thread execution is complete, which is especially useful in multi-threaded environments. The OS reclaims resources spent by the process following the use of the </a:t>
            </a:r>
            <a:r>
              <a:rPr lang="en-US" altLang="en-US" b="1" dirty="0">
                <a:solidFill>
                  <a:schemeClr val="tx1">
                    <a:lumMod val="75000"/>
                    <a:lumOff val="25000"/>
                  </a:schemeClr>
                </a:solidFill>
              </a:rPr>
              <a:t>exit()</a:t>
            </a:r>
            <a:r>
              <a:rPr lang="en-US" altLang="en-US" dirty="0">
                <a:solidFill>
                  <a:schemeClr val="tx1">
                    <a:lumMod val="75000"/>
                    <a:lumOff val="25000"/>
                  </a:schemeClr>
                </a:solidFill>
              </a:rPr>
              <a:t> system function.</a:t>
            </a:r>
          </a:p>
          <a:p>
            <a:pPr marL="0" indent="0" algn="just">
              <a:buNone/>
              <a:defRPr/>
            </a:pPr>
            <a:endParaRPr lang="en-US" altLang="en-US" dirty="0">
              <a:solidFill>
                <a:schemeClr val="tx1">
                  <a:lumMod val="75000"/>
                  <a:lumOff val="25000"/>
                </a:schemeClr>
              </a:solidFill>
            </a:endParaRPr>
          </a:p>
        </p:txBody>
      </p:sp>
    </p:spTree>
  </p:cSld>
  <p:clrMapOvr>
    <a:masterClrMapping/>
  </p:clrMapOvr>
  <p:transition spd="med">
    <p:dissolv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E4436B0F-6AD3-AA1A-60A8-4BA1E95D334E}"/>
              </a:ext>
            </a:extLst>
          </p:cNvPr>
          <p:cNvSpPr>
            <a:spLocks noGrp="1"/>
          </p:cNvSpPr>
          <p:nvPr>
            <p:ph type="title"/>
          </p:nvPr>
        </p:nvSpPr>
        <p:spPr>
          <a:xfrm>
            <a:off x="0" y="0"/>
            <a:ext cx="12192000" cy="1320800"/>
          </a:xfrm>
        </p:spPr>
        <p:txBody>
          <a:bodyPr rtlCol="0">
            <a:normAutofit/>
          </a:bodyPr>
          <a:lstStyle/>
          <a:p>
            <a:pPr>
              <a:defRPr/>
            </a:pPr>
            <a:r>
              <a:rPr lang="en-US" altLang="en-US" sz="4000" b="1" dirty="0"/>
              <a:t>Q. Which of the following is NOT a type of system call in an operating system?</a:t>
            </a:r>
          </a:p>
        </p:txBody>
      </p:sp>
      <p:sp>
        <p:nvSpPr>
          <p:cNvPr id="41987" name="Content Placeholder 2">
            <a:extLst>
              <a:ext uri="{FF2B5EF4-FFF2-40B4-BE49-F238E27FC236}">
                <a16:creationId xmlns:a16="http://schemas.microsoft.com/office/drawing/2014/main" id="{5BF834A2-E66D-D50F-EEC5-87A5A8759F68}"/>
              </a:ext>
            </a:extLst>
          </p:cNvPr>
          <p:cNvSpPr>
            <a:spLocks noGrp="1" noChangeArrowheads="1"/>
          </p:cNvSpPr>
          <p:nvPr>
            <p:ph idx="1"/>
          </p:nvPr>
        </p:nvSpPr>
        <p:spPr>
          <a:xfrm>
            <a:off x="0" y="1320800"/>
            <a:ext cx="12192000" cy="5410200"/>
          </a:xfrm>
        </p:spPr>
        <p:txBody>
          <a:bodyPr/>
          <a:lstStyle/>
          <a:p>
            <a:pPr eaLnBrk="1" hangingPunct="1">
              <a:buFont typeface="Wingdings" panose="05000000000000000000" pitchFamily="2" charset="2"/>
              <a:buNone/>
            </a:pPr>
            <a:r>
              <a:rPr lang="en-US" altLang="en-US" sz="2000" dirty="0"/>
              <a:t>	A) Process control</a:t>
            </a:r>
            <a:br>
              <a:rPr lang="en-US" altLang="en-US" sz="2000" dirty="0"/>
            </a:br>
            <a:r>
              <a:rPr lang="en-US" altLang="en-US" sz="2000" dirty="0"/>
              <a:t>B) File management</a:t>
            </a:r>
            <a:br>
              <a:rPr lang="en-US" altLang="en-US" sz="2000" dirty="0"/>
            </a:br>
            <a:r>
              <a:rPr lang="en-US" altLang="en-US" sz="2000" dirty="0"/>
              <a:t>C) Memory allocation</a:t>
            </a:r>
            <a:br>
              <a:rPr lang="en-US" altLang="en-US" sz="2000" dirty="0"/>
            </a:br>
            <a:r>
              <a:rPr lang="en-US" altLang="en-US" sz="2000" dirty="0"/>
              <a:t>D) User interface rendering</a:t>
            </a:r>
          </a:p>
          <a:p>
            <a:pPr eaLnBrk="1" hangingPunct="1"/>
            <a:endParaRPr lang="en-US" altLang="en-US" sz="1100" dirty="0"/>
          </a:p>
        </p:txBody>
      </p:sp>
    </p:spTree>
  </p:cSld>
  <p:clrMapOvr>
    <a:masterClrMapping/>
  </p:clrMapOvr>
  <p:transition spd="med">
    <p:dissolv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E8A4BBB0-732C-ED67-DA4C-0A08BFE5FA45}"/>
              </a:ext>
            </a:extLst>
          </p:cNvPr>
          <p:cNvSpPr>
            <a:spLocks noGrp="1" noChangeArrowheads="1"/>
          </p:cNvSpPr>
          <p:nvPr>
            <p:ph type="title"/>
          </p:nvPr>
        </p:nvSpPr>
        <p:spPr>
          <a:xfrm>
            <a:off x="0" y="0"/>
            <a:ext cx="12192000" cy="685800"/>
          </a:xfrm>
        </p:spPr>
        <p:txBody>
          <a:bodyPr/>
          <a:lstStyle/>
          <a:p>
            <a:pPr eaLnBrk="1" hangingPunct="1"/>
            <a:r>
              <a:rPr lang="en-US" altLang="en-US" b="1" dirty="0" err="1"/>
              <a:t>Ans.D</a:t>
            </a:r>
            <a:endParaRPr lang="en-US" altLang="en-US" b="1" dirty="0"/>
          </a:p>
        </p:txBody>
      </p:sp>
      <p:sp>
        <p:nvSpPr>
          <p:cNvPr id="45059" name="Content Placeholder 2">
            <a:extLst>
              <a:ext uri="{FF2B5EF4-FFF2-40B4-BE49-F238E27FC236}">
                <a16:creationId xmlns:a16="http://schemas.microsoft.com/office/drawing/2014/main" id="{B23CB5B6-17BA-3713-7685-1F9E16D04D25}"/>
              </a:ext>
            </a:extLst>
          </p:cNvPr>
          <p:cNvSpPr>
            <a:spLocks noGrp="1"/>
          </p:cNvSpPr>
          <p:nvPr>
            <p:ph idx="1"/>
          </p:nvPr>
        </p:nvSpPr>
        <p:spPr>
          <a:xfrm>
            <a:off x="0" y="685800"/>
            <a:ext cx="12192000" cy="6019800"/>
          </a:xfrm>
        </p:spPr>
        <p:txBody>
          <a:bodyPr rtlCol="0">
            <a:normAutofit/>
          </a:bodyPr>
          <a:lstStyle/>
          <a:p>
            <a:pPr algn="just">
              <a:buNone/>
              <a:defRPr/>
            </a:pPr>
            <a:r>
              <a:rPr lang="en-US" altLang="en-US" sz="2000" b="1" dirty="0"/>
              <a:t>	D) User interface rendering </a:t>
            </a:r>
          </a:p>
          <a:p>
            <a:pPr algn="just">
              <a:buNone/>
              <a:defRPr/>
            </a:pPr>
            <a:r>
              <a:rPr lang="en-US" altLang="en-US" sz="2000" b="1" i="1" dirty="0"/>
              <a:t>	</a:t>
            </a:r>
            <a:r>
              <a:rPr lang="en-US" altLang="en-US" sz="2000" i="1" dirty="0"/>
              <a:t>User interface rendering</a:t>
            </a:r>
            <a:r>
              <a:rPr lang="en-US" altLang="en-US" sz="2000" dirty="0"/>
              <a:t> is typically handled by higher-level libraries or frameworks, not by system calls. System calls are used for low-level operations like process control, file management, and memory management.</a:t>
            </a:r>
          </a:p>
          <a:p>
            <a:pPr algn="just">
              <a:buNone/>
              <a:defRPr/>
            </a:pPr>
            <a:endParaRPr lang="en-US" altLang="en-US" sz="1200" dirty="0"/>
          </a:p>
        </p:txBody>
      </p:sp>
    </p:spTree>
  </p:cSld>
  <p:clrMapOvr>
    <a:masterClrMapping/>
  </p:clrMapOvr>
  <p:transition spd="med">
    <p:dissolv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9491E67C-9CB1-E5D4-78BB-10C18FAEF280}"/>
              </a:ext>
            </a:extLst>
          </p:cNvPr>
          <p:cNvSpPr>
            <a:spLocks noGrp="1"/>
          </p:cNvSpPr>
          <p:nvPr>
            <p:ph type="title"/>
          </p:nvPr>
        </p:nvSpPr>
        <p:spPr>
          <a:xfrm>
            <a:off x="0" y="1588"/>
            <a:ext cx="12192000" cy="990600"/>
          </a:xfrm>
        </p:spPr>
        <p:txBody>
          <a:bodyPr rtlCol="0">
            <a:normAutofit/>
          </a:bodyPr>
          <a:lstStyle/>
          <a:p>
            <a:pPr>
              <a:defRPr/>
            </a:pPr>
            <a:r>
              <a:rPr lang="en-US" altLang="en-US" sz="4000" b="1" dirty="0"/>
              <a:t>Q. Which system call is used to create process?</a:t>
            </a:r>
          </a:p>
        </p:txBody>
      </p:sp>
      <p:sp>
        <p:nvSpPr>
          <p:cNvPr id="44035" name="Content Placeholder 2">
            <a:extLst>
              <a:ext uri="{FF2B5EF4-FFF2-40B4-BE49-F238E27FC236}">
                <a16:creationId xmlns:a16="http://schemas.microsoft.com/office/drawing/2014/main" id="{3AE59E28-61D2-0840-D0A9-27241BC0EC03}"/>
              </a:ext>
            </a:extLst>
          </p:cNvPr>
          <p:cNvSpPr>
            <a:spLocks noGrp="1" noChangeArrowheads="1"/>
          </p:cNvSpPr>
          <p:nvPr>
            <p:ph idx="1"/>
          </p:nvPr>
        </p:nvSpPr>
        <p:spPr>
          <a:xfrm>
            <a:off x="0" y="992188"/>
            <a:ext cx="10668000" cy="4495800"/>
          </a:xfrm>
        </p:spPr>
        <p:txBody>
          <a:bodyPr/>
          <a:lstStyle/>
          <a:p>
            <a:pPr marL="514350" indent="-514350">
              <a:buFont typeface="Tw Cen MT" panose="020B0602020104020603" pitchFamily="34" charset="0"/>
              <a:buAutoNum type="alphaLcParenR"/>
            </a:pPr>
            <a:r>
              <a:rPr lang="en-US" altLang="en-US" sz="2000" dirty="0"/>
              <a:t>Open()</a:t>
            </a:r>
          </a:p>
          <a:p>
            <a:pPr marL="514350" indent="-514350">
              <a:buFont typeface="Tw Cen MT" panose="020B0602020104020603" pitchFamily="34" charset="0"/>
              <a:buAutoNum type="alphaLcParenR"/>
            </a:pPr>
            <a:r>
              <a:rPr lang="en-US" altLang="en-US" sz="2000" dirty="0"/>
              <a:t>Write()</a:t>
            </a:r>
          </a:p>
          <a:p>
            <a:pPr marL="514350" indent="-514350">
              <a:buFont typeface="Tw Cen MT" panose="020B0602020104020603" pitchFamily="34" charset="0"/>
              <a:buAutoNum type="alphaLcParenR"/>
            </a:pPr>
            <a:r>
              <a:rPr lang="en-US" altLang="en-US" sz="2000" dirty="0"/>
              <a:t>Fork()</a:t>
            </a:r>
          </a:p>
          <a:p>
            <a:pPr marL="514350" indent="-514350">
              <a:buFont typeface="Tw Cen MT" panose="020B0602020104020603" pitchFamily="34" charset="0"/>
              <a:buAutoNum type="alphaLcParenR"/>
            </a:pPr>
            <a:r>
              <a:rPr lang="en-US" altLang="en-US" sz="2000" dirty="0"/>
              <a:t>Sleep()</a:t>
            </a:r>
          </a:p>
        </p:txBody>
      </p:sp>
    </p:spTree>
  </p:cSld>
  <p:clrMapOvr>
    <a:masterClrMapping/>
  </p:clrMapOvr>
  <p:transition spd="med">
    <p:dissolv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D34BD921-1B94-A448-F9F2-A82A963826C5}"/>
              </a:ext>
            </a:extLst>
          </p:cNvPr>
          <p:cNvSpPr>
            <a:spLocks noGrp="1" noChangeArrowheads="1"/>
          </p:cNvSpPr>
          <p:nvPr>
            <p:ph type="title"/>
          </p:nvPr>
        </p:nvSpPr>
        <p:spPr>
          <a:xfrm>
            <a:off x="0" y="9528"/>
            <a:ext cx="10668000" cy="676275"/>
          </a:xfrm>
        </p:spPr>
        <p:txBody>
          <a:bodyPr/>
          <a:lstStyle/>
          <a:p>
            <a:pPr eaLnBrk="1" hangingPunct="1"/>
            <a:r>
              <a:rPr lang="en-US" altLang="en-US" b="1" dirty="0"/>
              <a:t>Ans. c</a:t>
            </a:r>
          </a:p>
        </p:txBody>
      </p:sp>
      <p:sp>
        <p:nvSpPr>
          <p:cNvPr id="45059" name="Content Placeholder 2">
            <a:extLst>
              <a:ext uri="{FF2B5EF4-FFF2-40B4-BE49-F238E27FC236}">
                <a16:creationId xmlns:a16="http://schemas.microsoft.com/office/drawing/2014/main" id="{F0E2167C-A71C-E0C7-0E07-332A4CBE1F1A}"/>
              </a:ext>
            </a:extLst>
          </p:cNvPr>
          <p:cNvSpPr>
            <a:spLocks noGrp="1" noChangeArrowheads="1"/>
          </p:cNvSpPr>
          <p:nvPr>
            <p:ph idx="1"/>
          </p:nvPr>
        </p:nvSpPr>
        <p:spPr>
          <a:xfrm>
            <a:off x="0" y="838203"/>
            <a:ext cx="12192000" cy="5203825"/>
          </a:xfrm>
        </p:spPr>
        <p:txBody>
          <a:bodyPr/>
          <a:lstStyle/>
          <a:p>
            <a:pPr eaLnBrk="1" hangingPunct="1"/>
            <a:r>
              <a:rPr lang="en-US" altLang="en-US" b="1" dirty="0"/>
              <a:t>Fork(): </a:t>
            </a:r>
            <a:r>
              <a:rPr lang="en-US" altLang="en-US" dirty="0"/>
              <a:t>it is used to create new process and there is formula to find out the </a:t>
            </a:r>
            <a:r>
              <a:rPr lang="en-US" altLang="en-US" b="1" dirty="0"/>
              <a:t>number of child</a:t>
            </a:r>
            <a:r>
              <a:rPr lang="en-US" altLang="en-US" dirty="0"/>
              <a:t> process which is</a:t>
            </a:r>
            <a:r>
              <a:rPr lang="en-US" altLang="en-US" sz="5400" dirty="0"/>
              <a:t> 2</a:t>
            </a:r>
            <a:r>
              <a:rPr lang="en-US" altLang="en-US" sz="5400" baseline="30000" dirty="0"/>
              <a:t>n</a:t>
            </a:r>
            <a:r>
              <a:rPr lang="en-US" altLang="en-US" sz="5400" dirty="0"/>
              <a:t>-1</a:t>
            </a:r>
            <a:endParaRPr lang="en-US" altLang="en-US" dirty="0"/>
          </a:p>
        </p:txBody>
      </p:sp>
    </p:spTree>
  </p:cSld>
  <p:clrMapOvr>
    <a:masterClrMapping/>
  </p:clrMapOvr>
  <p:transition spd="med">
    <p:dissolv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BFCFBDA0-AACC-C316-75C8-CEE41A7F6A92}"/>
              </a:ext>
            </a:extLst>
          </p:cNvPr>
          <p:cNvSpPr>
            <a:spLocks noGrp="1" noChangeArrowheads="1"/>
          </p:cNvSpPr>
          <p:nvPr>
            <p:ph type="title"/>
          </p:nvPr>
        </p:nvSpPr>
        <p:spPr>
          <a:xfrm>
            <a:off x="0" y="0"/>
            <a:ext cx="10633075" cy="762000"/>
          </a:xfrm>
        </p:spPr>
        <p:txBody>
          <a:bodyPr/>
          <a:lstStyle/>
          <a:p>
            <a:pPr marL="484188"/>
            <a:r>
              <a:rPr lang="en-US" altLang="en-US" b="1" dirty="0"/>
              <a:t>Main Functions of OS</a:t>
            </a:r>
          </a:p>
        </p:txBody>
      </p:sp>
      <p:sp>
        <p:nvSpPr>
          <p:cNvPr id="46083" name="Content Placeholder 2">
            <a:extLst>
              <a:ext uri="{FF2B5EF4-FFF2-40B4-BE49-F238E27FC236}">
                <a16:creationId xmlns:a16="http://schemas.microsoft.com/office/drawing/2014/main" id="{00B26F20-C8E9-6C3D-0CF7-A6D0195ACC45}"/>
              </a:ext>
            </a:extLst>
          </p:cNvPr>
          <p:cNvSpPr>
            <a:spLocks noGrp="1" noChangeArrowheads="1"/>
          </p:cNvSpPr>
          <p:nvPr>
            <p:ph idx="1"/>
          </p:nvPr>
        </p:nvSpPr>
        <p:spPr>
          <a:xfrm>
            <a:off x="34925" y="865191"/>
            <a:ext cx="12157075" cy="5127625"/>
          </a:xfrm>
        </p:spPr>
        <p:txBody>
          <a:bodyPr/>
          <a:lstStyle/>
          <a:p>
            <a:pPr eaLnBrk="1" hangingPunct="1"/>
            <a:r>
              <a:rPr lang="en-US" altLang="en-US" dirty="0"/>
              <a:t>Resource Management (H/W)</a:t>
            </a:r>
          </a:p>
          <a:p>
            <a:pPr eaLnBrk="1" hangingPunct="1"/>
            <a:r>
              <a:rPr lang="en-US" altLang="en-US" dirty="0"/>
              <a:t>Process Management (CPU Scheduling)</a:t>
            </a:r>
          </a:p>
          <a:p>
            <a:pPr eaLnBrk="1" hangingPunct="1"/>
            <a:r>
              <a:rPr lang="en-US" altLang="en-US" dirty="0"/>
              <a:t>Storage Management (HD)</a:t>
            </a:r>
          </a:p>
          <a:p>
            <a:pPr eaLnBrk="1" hangingPunct="1"/>
            <a:r>
              <a:rPr lang="en-US" altLang="en-US" dirty="0"/>
              <a:t>Memory Management (RAM)</a:t>
            </a:r>
          </a:p>
          <a:p>
            <a:pPr eaLnBrk="1" hangingPunct="1"/>
            <a:r>
              <a:rPr lang="en-US" altLang="en-US" dirty="0"/>
              <a:t>Security (Password)</a:t>
            </a:r>
          </a:p>
          <a:p>
            <a:pPr eaLnBrk="1" hangingPunct="1"/>
            <a:endParaRPr lang="en-US" altLang="en-US" dirty="0"/>
          </a:p>
        </p:txBody>
      </p:sp>
    </p:spTree>
  </p:cSld>
  <p:clrMapOvr>
    <a:masterClrMapping/>
  </p:clrMapOvr>
  <p:transition spd="med">
    <p:dissolv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1F65F34A-5081-A491-0FC7-7303037FF79A}"/>
              </a:ext>
            </a:extLst>
          </p:cNvPr>
          <p:cNvSpPr>
            <a:spLocks noGrp="1" noChangeArrowheads="1"/>
          </p:cNvSpPr>
          <p:nvPr>
            <p:ph type="title"/>
          </p:nvPr>
        </p:nvSpPr>
        <p:spPr>
          <a:xfrm>
            <a:off x="0" y="0"/>
            <a:ext cx="10668000" cy="685800"/>
          </a:xfrm>
        </p:spPr>
        <p:txBody>
          <a:bodyPr/>
          <a:lstStyle/>
          <a:p>
            <a:pPr eaLnBrk="1" hangingPunct="1"/>
            <a:r>
              <a:rPr lang="en-US" altLang="en-US" b="1" dirty="0"/>
              <a:t>Evolution of OS</a:t>
            </a:r>
          </a:p>
        </p:txBody>
      </p:sp>
      <p:pic>
        <p:nvPicPr>
          <p:cNvPr id="47107" name="Picture 4">
            <a:extLst>
              <a:ext uri="{FF2B5EF4-FFF2-40B4-BE49-F238E27FC236}">
                <a16:creationId xmlns:a16="http://schemas.microsoft.com/office/drawing/2014/main" id="{1F52A1E2-58DF-1ECC-FEF8-A4DD01BBBFB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762000"/>
            <a:ext cx="12192000" cy="6096000"/>
          </a:xfrm>
          <a:noFill/>
        </p:spPr>
      </p:pic>
    </p:spTree>
  </p:cSld>
  <p:clrMapOvr>
    <a:masterClrMapping/>
  </p:clrMapOvr>
  <p:transition spd="med">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5AD9932B-4DBD-ABCF-7EA7-15C948D080D1}"/>
              </a:ext>
            </a:extLst>
          </p:cNvPr>
          <p:cNvSpPr>
            <a:spLocks noGrp="1" noChangeArrowheads="1"/>
          </p:cNvSpPr>
          <p:nvPr>
            <p:ph type="title"/>
          </p:nvPr>
        </p:nvSpPr>
        <p:spPr>
          <a:xfrm>
            <a:off x="-228600" y="28731"/>
            <a:ext cx="6019800" cy="990600"/>
          </a:xfrm>
        </p:spPr>
        <p:txBody>
          <a:bodyPr/>
          <a:lstStyle/>
          <a:p>
            <a:pPr marL="484188"/>
            <a:r>
              <a:rPr lang="en-US" altLang="en-US" b="1" dirty="0"/>
              <a:t>OS?</a:t>
            </a:r>
          </a:p>
        </p:txBody>
      </p:sp>
      <p:sp>
        <p:nvSpPr>
          <p:cNvPr id="10243" name="Content Placeholder 2">
            <a:extLst>
              <a:ext uri="{FF2B5EF4-FFF2-40B4-BE49-F238E27FC236}">
                <a16:creationId xmlns:a16="http://schemas.microsoft.com/office/drawing/2014/main" id="{2B5AF2BA-7ABB-768F-8335-F39FE05721EA}"/>
              </a:ext>
            </a:extLst>
          </p:cNvPr>
          <p:cNvSpPr>
            <a:spLocks noGrp="1" noChangeArrowheads="1"/>
          </p:cNvSpPr>
          <p:nvPr>
            <p:ph idx="1"/>
          </p:nvPr>
        </p:nvSpPr>
        <p:spPr>
          <a:xfrm>
            <a:off x="609600" y="1019331"/>
            <a:ext cx="11506200" cy="4572000"/>
          </a:xfrm>
        </p:spPr>
        <p:txBody>
          <a:bodyPr/>
          <a:lstStyle/>
          <a:p>
            <a:pPr eaLnBrk="1" hangingPunct="1"/>
            <a:r>
              <a:rPr lang="en-US" altLang="en-US" sz="2000" dirty="0"/>
              <a:t>It is System Software </a:t>
            </a:r>
            <a:r>
              <a:rPr lang="en-US" altLang="en-US" sz="2000" dirty="0">
                <a:latin typeface="Times New Roman" panose="02020603050405020304" pitchFamily="18" charset="0"/>
                <a:cs typeface="Times New Roman" panose="02020603050405020304" pitchFamily="18" charset="0"/>
              </a:rPr>
              <a:t>&amp;</a:t>
            </a:r>
            <a:r>
              <a:rPr lang="en-US" altLang="en-US" sz="2000" dirty="0"/>
              <a:t> </a:t>
            </a:r>
          </a:p>
          <a:p>
            <a:pPr eaLnBrk="1" hangingPunct="1"/>
            <a:r>
              <a:rPr lang="en-US" altLang="en-US" sz="2000" dirty="0"/>
              <a:t>It works as an interface between user and hardware.</a:t>
            </a:r>
          </a:p>
          <a:p>
            <a:pPr eaLnBrk="1" hangingPunct="1"/>
            <a:r>
              <a:rPr lang="en-US" altLang="en-US" sz="2000" b="1" dirty="0"/>
              <a:t>For Example:</a:t>
            </a:r>
            <a:r>
              <a:rPr lang="en-US" altLang="en-US" sz="2000" dirty="0"/>
              <a:t> Window (all versions), Linux ( Kali, CentOS, RedHat etc.)</a:t>
            </a:r>
          </a:p>
        </p:txBody>
      </p:sp>
    </p:spTree>
  </p:cSld>
  <p:clrMapOvr>
    <a:masterClrMapping/>
  </p:clrMapOvr>
  <p:transition spd="med">
    <p:dissolv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86CFDC53-8748-C375-1189-B15D930ABECB}"/>
              </a:ext>
            </a:extLst>
          </p:cNvPr>
          <p:cNvSpPr>
            <a:spLocks noGrp="1" noChangeArrowheads="1"/>
          </p:cNvSpPr>
          <p:nvPr>
            <p:ph type="title"/>
          </p:nvPr>
        </p:nvSpPr>
        <p:spPr>
          <a:xfrm>
            <a:off x="0" y="0"/>
            <a:ext cx="10668000" cy="685800"/>
          </a:xfrm>
        </p:spPr>
        <p:txBody>
          <a:bodyPr/>
          <a:lstStyle/>
          <a:p>
            <a:pPr eaLnBrk="1" hangingPunct="1"/>
            <a:r>
              <a:rPr lang="en-US" altLang="en-US" b="1" dirty="0"/>
              <a:t>Types of OS</a:t>
            </a:r>
          </a:p>
        </p:txBody>
      </p:sp>
      <p:sp>
        <p:nvSpPr>
          <p:cNvPr id="51203" name="Content Placeholder 2">
            <a:extLst>
              <a:ext uri="{FF2B5EF4-FFF2-40B4-BE49-F238E27FC236}">
                <a16:creationId xmlns:a16="http://schemas.microsoft.com/office/drawing/2014/main" id="{77DC962A-5251-C434-6DF1-5F68B3126755}"/>
              </a:ext>
            </a:extLst>
          </p:cNvPr>
          <p:cNvSpPr>
            <a:spLocks noGrp="1"/>
          </p:cNvSpPr>
          <p:nvPr>
            <p:ph idx="1"/>
          </p:nvPr>
        </p:nvSpPr>
        <p:spPr>
          <a:xfrm>
            <a:off x="0" y="762000"/>
            <a:ext cx="10668000" cy="6096000"/>
          </a:xfrm>
        </p:spPr>
        <p:txBody>
          <a:bodyPr rtlCol="0">
            <a:normAutofit/>
          </a:bodyPr>
          <a:lstStyle/>
          <a:p>
            <a:pPr>
              <a:defRPr/>
            </a:pPr>
            <a:r>
              <a:rPr lang="en-US" altLang="en-US" sz="2400" dirty="0"/>
              <a:t>Simple Batch System</a:t>
            </a:r>
          </a:p>
          <a:p>
            <a:pPr>
              <a:defRPr/>
            </a:pPr>
            <a:r>
              <a:rPr lang="en-US" altLang="en-US" sz="2400" dirty="0"/>
              <a:t>Multi-Programming </a:t>
            </a:r>
            <a:r>
              <a:rPr lang="en-US" altLang="en-US" sz="2400" dirty="0">
                <a:latin typeface="Times New Roman" panose="02020603050405020304" pitchFamily="18" charset="0"/>
                <a:cs typeface="Times New Roman" panose="02020603050405020304" pitchFamily="18" charset="0"/>
              </a:rPr>
              <a:t>&amp;</a:t>
            </a:r>
            <a:r>
              <a:rPr lang="en-US" altLang="en-US" sz="2400" dirty="0"/>
              <a:t> Multi-Processing System</a:t>
            </a:r>
          </a:p>
          <a:p>
            <a:pPr>
              <a:defRPr/>
            </a:pPr>
            <a:r>
              <a:rPr lang="en-US" altLang="en-US" sz="2400" dirty="0"/>
              <a:t>Multi-Tasking </a:t>
            </a:r>
          </a:p>
          <a:p>
            <a:pPr>
              <a:defRPr/>
            </a:pPr>
            <a:r>
              <a:rPr lang="en-US" altLang="en-US" sz="2400" dirty="0"/>
              <a:t>Parallel </a:t>
            </a:r>
          </a:p>
          <a:p>
            <a:pPr>
              <a:defRPr/>
            </a:pPr>
            <a:r>
              <a:rPr lang="en-US" altLang="en-US" sz="2400" dirty="0"/>
              <a:t>Distributed </a:t>
            </a:r>
            <a:r>
              <a:rPr lang="en-US" altLang="en-US" sz="2400" dirty="0">
                <a:latin typeface="Times New Roman" panose="02020603050405020304" pitchFamily="18" charset="0"/>
                <a:cs typeface="Times New Roman" panose="02020603050405020304" pitchFamily="18" charset="0"/>
              </a:rPr>
              <a:t>&amp;</a:t>
            </a:r>
          </a:p>
          <a:p>
            <a:pPr>
              <a:defRPr/>
            </a:pPr>
            <a:r>
              <a:rPr lang="en-US" altLang="en-US" sz="2400" dirty="0"/>
              <a:t>Real-Time Operating System (RTOS) etc.</a:t>
            </a:r>
          </a:p>
          <a:p>
            <a:pPr marL="0" indent="0">
              <a:buNone/>
              <a:defRPr/>
            </a:pPr>
            <a:endParaRPr lang="en-US" altLang="en-US" sz="1400" dirty="0"/>
          </a:p>
        </p:txBody>
      </p:sp>
    </p:spTree>
  </p:cSld>
  <p:clrMapOvr>
    <a:masterClrMapping/>
  </p:clrMapOvr>
  <p:transition spd="med">
    <p:dissolv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81A9288E-2ECB-04FD-CFBE-D0843FC1E3E9}"/>
              </a:ext>
            </a:extLst>
          </p:cNvPr>
          <p:cNvSpPr>
            <a:spLocks noGrp="1" noChangeArrowheads="1"/>
          </p:cNvSpPr>
          <p:nvPr>
            <p:ph type="title"/>
          </p:nvPr>
        </p:nvSpPr>
        <p:spPr>
          <a:xfrm>
            <a:off x="0" y="0"/>
            <a:ext cx="9753600" cy="762000"/>
          </a:xfrm>
        </p:spPr>
        <p:txBody>
          <a:bodyPr>
            <a:normAutofit fontScale="90000"/>
          </a:bodyPr>
          <a:lstStyle/>
          <a:p>
            <a:pPr eaLnBrk="1" hangingPunct="1"/>
            <a:r>
              <a:rPr lang="en-US" altLang="en-US" b="1" dirty="0"/>
              <a:t>Batch System</a:t>
            </a:r>
            <a:br>
              <a:rPr lang="en-US" altLang="en-US" b="1" dirty="0"/>
            </a:br>
            <a:endParaRPr lang="en-US" altLang="en-US" b="1" dirty="0"/>
          </a:p>
        </p:txBody>
      </p:sp>
      <p:sp>
        <p:nvSpPr>
          <p:cNvPr id="49155" name="Content Placeholder 2">
            <a:extLst>
              <a:ext uri="{FF2B5EF4-FFF2-40B4-BE49-F238E27FC236}">
                <a16:creationId xmlns:a16="http://schemas.microsoft.com/office/drawing/2014/main" id="{A9F23F62-1F09-F193-E1BA-BBBF32B942B0}"/>
              </a:ext>
            </a:extLst>
          </p:cNvPr>
          <p:cNvSpPr>
            <a:spLocks noGrp="1" noChangeArrowheads="1"/>
          </p:cNvSpPr>
          <p:nvPr>
            <p:ph idx="1"/>
          </p:nvPr>
        </p:nvSpPr>
        <p:spPr>
          <a:xfrm>
            <a:off x="0" y="762000"/>
            <a:ext cx="12192000" cy="4572000"/>
          </a:xfrm>
        </p:spPr>
        <p:txBody>
          <a:bodyPr/>
          <a:lstStyle/>
          <a:p>
            <a:pPr algn="just" eaLnBrk="1" hangingPunct="1">
              <a:buFont typeface="Wingdings 2" panose="05020102010507070707" pitchFamily="18" charset="2"/>
              <a:buNone/>
            </a:pPr>
            <a:r>
              <a:rPr lang="en-US" altLang="en-US" dirty="0"/>
              <a:t>	It does not interact with the computer directly. There is an </a:t>
            </a:r>
            <a:r>
              <a:rPr lang="en-US" altLang="en-US" b="1" dirty="0"/>
              <a:t>operator</a:t>
            </a:r>
            <a:r>
              <a:rPr lang="en-US" altLang="en-US" dirty="0"/>
              <a:t> which takes similar jobs having the same requirement and groups them into batches. It is the responsibility of the operator to sort jobs with similar needs. </a:t>
            </a:r>
          </a:p>
          <a:p>
            <a:pPr algn="just" eaLnBrk="1" hangingPunct="1">
              <a:buFont typeface="Wingdings 2" panose="05020102010507070707" pitchFamily="18" charset="2"/>
              <a:buNone/>
            </a:pPr>
            <a:r>
              <a:rPr lang="en-US" altLang="en-US" b="1" dirty="0"/>
              <a:t>	</a:t>
            </a:r>
            <a:r>
              <a:rPr lang="en-US" altLang="en-US" dirty="0"/>
              <a:t>In this system, Punch cards/Paper Cards/Magnetic Tape used</a:t>
            </a:r>
          </a:p>
          <a:p>
            <a:pPr algn="just" eaLnBrk="1" hangingPunct="1">
              <a:buFont typeface="Wingdings 2" panose="05020102010507070707" pitchFamily="18" charset="2"/>
              <a:buNone/>
            </a:pPr>
            <a:r>
              <a:rPr lang="en-US" altLang="en-US" dirty="0"/>
              <a:t>	</a:t>
            </a:r>
            <a:r>
              <a:rPr lang="en-US" altLang="en-US" b="1" dirty="0"/>
              <a:t>Problem</a:t>
            </a:r>
            <a:r>
              <a:rPr lang="en-US" altLang="en-US" dirty="0"/>
              <a:t>: idleness(CPU)</a:t>
            </a:r>
          </a:p>
          <a:p>
            <a:pPr algn="just" eaLnBrk="1" hangingPunct="1">
              <a:buFont typeface="Wingdings 3" panose="05040102010807070707" pitchFamily="18" charset="2"/>
              <a:buNone/>
            </a:pPr>
            <a:r>
              <a:rPr lang="en-US" altLang="en-US" dirty="0"/>
              <a:t>	</a:t>
            </a:r>
            <a:r>
              <a:rPr lang="en-US" altLang="en-US" b="1" dirty="0"/>
              <a:t>Solution</a:t>
            </a:r>
            <a:r>
              <a:rPr lang="en-US" altLang="en-US" dirty="0"/>
              <a:t>: Multi-Programming concept</a:t>
            </a:r>
          </a:p>
          <a:p>
            <a:pPr algn="just" eaLnBrk="1" hangingPunct="1">
              <a:buFont typeface="Wingdings 2" panose="05020102010507070707" pitchFamily="18" charset="2"/>
              <a:buNone/>
            </a:pPr>
            <a:endParaRPr lang="en-US" altLang="en-US" dirty="0"/>
          </a:p>
        </p:txBody>
      </p:sp>
    </p:spTree>
  </p:cSld>
  <p:clrMapOvr>
    <a:masterClrMapping/>
  </p:clrMapOvr>
  <p:transition spd="med">
    <p:dissolv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E189FA78-8B0E-B9BB-4473-7680253695C6}"/>
              </a:ext>
            </a:extLst>
          </p:cNvPr>
          <p:cNvSpPr>
            <a:spLocks noGrp="1" noChangeArrowheads="1"/>
          </p:cNvSpPr>
          <p:nvPr>
            <p:ph type="title"/>
          </p:nvPr>
        </p:nvSpPr>
        <p:spPr>
          <a:xfrm>
            <a:off x="0" y="0"/>
            <a:ext cx="10439400" cy="533400"/>
          </a:xfrm>
        </p:spPr>
        <p:txBody>
          <a:bodyPr/>
          <a:lstStyle/>
          <a:p>
            <a:pPr eaLnBrk="1" hangingPunct="1"/>
            <a:r>
              <a:rPr lang="en-US" altLang="en-US" sz="2800" b="1" dirty="0"/>
              <a:t>Multi-</a:t>
            </a:r>
            <a:r>
              <a:rPr lang="en-US" altLang="en-US" sz="2800" b="1" dirty="0" err="1"/>
              <a:t>Programming,Multi</a:t>
            </a:r>
            <a:r>
              <a:rPr lang="en-US" altLang="en-US" sz="2800" b="1" dirty="0"/>
              <a:t>-Processing &amp; Multi-Tasking</a:t>
            </a:r>
            <a:endParaRPr lang="en-IN" altLang="en-US" sz="2800" b="1" dirty="0"/>
          </a:p>
        </p:txBody>
      </p:sp>
      <p:pic>
        <p:nvPicPr>
          <p:cNvPr id="50179" name="Content Placeholder 9">
            <a:extLst>
              <a:ext uri="{FF2B5EF4-FFF2-40B4-BE49-F238E27FC236}">
                <a16:creationId xmlns:a16="http://schemas.microsoft.com/office/drawing/2014/main" id="{F2F2FFE8-6A8E-F2B7-1042-3C7F0431E4B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533400"/>
            <a:ext cx="12192000" cy="6324600"/>
          </a:xfrm>
        </p:spPr>
      </p:pic>
    </p:spTree>
  </p:cSld>
  <p:clrMapOvr>
    <a:masterClrMapping/>
  </p:clrMapOvr>
  <p:transition spd="med">
    <p:dissolv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ECADEB43-57D2-CA03-4CE0-564E05898512}"/>
              </a:ext>
            </a:extLst>
          </p:cNvPr>
          <p:cNvSpPr>
            <a:spLocks noGrp="1" noChangeArrowheads="1"/>
          </p:cNvSpPr>
          <p:nvPr>
            <p:ph type="title"/>
          </p:nvPr>
        </p:nvSpPr>
        <p:spPr>
          <a:xfrm>
            <a:off x="1" y="0"/>
            <a:ext cx="10061578" cy="990600"/>
          </a:xfrm>
        </p:spPr>
        <p:txBody>
          <a:bodyPr/>
          <a:lstStyle/>
          <a:p>
            <a:pPr eaLnBrk="1" hangingPunct="1"/>
            <a:r>
              <a:rPr lang="en-US" altLang="en-US" b="1" dirty="0"/>
              <a:t>Parallel V/S Distributed System</a:t>
            </a:r>
            <a:endParaRPr lang="en-IN" altLang="en-US" b="1" dirty="0"/>
          </a:p>
        </p:txBody>
      </p:sp>
      <p:pic>
        <p:nvPicPr>
          <p:cNvPr id="51203" name="Content Placeholder 4">
            <a:extLst>
              <a:ext uri="{FF2B5EF4-FFF2-40B4-BE49-F238E27FC236}">
                <a16:creationId xmlns:a16="http://schemas.microsoft.com/office/drawing/2014/main" id="{806B7473-4BF4-2588-F630-58FF45F12D3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609601"/>
            <a:ext cx="12192000" cy="6248400"/>
          </a:xfrm>
        </p:spPr>
      </p:pic>
    </p:spTree>
  </p:cSld>
  <p:clrMapOvr>
    <a:masterClrMapping/>
  </p:clrMapOvr>
  <p:transition spd="med">
    <p:dissolv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Title 1">
            <a:extLst>
              <a:ext uri="{FF2B5EF4-FFF2-40B4-BE49-F238E27FC236}">
                <a16:creationId xmlns:a16="http://schemas.microsoft.com/office/drawing/2014/main" id="{AA408235-412E-2D07-CE47-C3067D4BFBD1}"/>
              </a:ext>
            </a:extLst>
          </p:cNvPr>
          <p:cNvSpPr>
            <a:spLocks noGrp="1" noChangeArrowheads="1"/>
          </p:cNvSpPr>
          <p:nvPr>
            <p:ph type="title"/>
          </p:nvPr>
        </p:nvSpPr>
        <p:spPr/>
        <p:txBody>
          <a:bodyPr/>
          <a:lstStyle/>
          <a:p>
            <a:pPr eaLnBrk="1" hangingPunct="1"/>
            <a:r>
              <a:rPr lang="en-US" altLang="en-US" b="1" dirty="0"/>
              <a:t>Parallel V/S Distributed System</a:t>
            </a:r>
            <a:endParaRPr lang="en-IN" altLang="en-US" b="1" dirty="0"/>
          </a:p>
        </p:txBody>
      </p:sp>
      <p:sp>
        <p:nvSpPr>
          <p:cNvPr id="5" name="Text Placeholder 4">
            <a:extLst>
              <a:ext uri="{FF2B5EF4-FFF2-40B4-BE49-F238E27FC236}">
                <a16:creationId xmlns:a16="http://schemas.microsoft.com/office/drawing/2014/main" id="{427BDB48-4F54-0F85-C52E-0F7A56771DE7}"/>
              </a:ext>
            </a:extLst>
          </p:cNvPr>
          <p:cNvSpPr>
            <a:spLocks noGrp="1"/>
          </p:cNvSpPr>
          <p:nvPr>
            <p:ph type="body" idx="1"/>
          </p:nvPr>
        </p:nvSpPr>
        <p:spPr>
          <a:xfrm>
            <a:off x="629911" y="1584721"/>
            <a:ext cx="4185623" cy="576262"/>
          </a:xfrm>
        </p:spPr>
        <p:txBody>
          <a:bodyPr/>
          <a:lstStyle/>
          <a:p>
            <a:r>
              <a:rPr lang="en-US" dirty="0"/>
              <a:t>Parallel System</a:t>
            </a:r>
            <a:endParaRPr lang="en-IN" dirty="0"/>
          </a:p>
        </p:txBody>
      </p:sp>
      <p:sp>
        <p:nvSpPr>
          <p:cNvPr id="7" name="Text Placeholder 6">
            <a:extLst>
              <a:ext uri="{FF2B5EF4-FFF2-40B4-BE49-F238E27FC236}">
                <a16:creationId xmlns:a16="http://schemas.microsoft.com/office/drawing/2014/main" id="{6F1D4C70-FCFF-7AE8-BB02-EC218171C363}"/>
              </a:ext>
            </a:extLst>
          </p:cNvPr>
          <p:cNvSpPr>
            <a:spLocks noGrp="1"/>
          </p:cNvSpPr>
          <p:nvPr>
            <p:ph type="body" sz="quarter" idx="3"/>
          </p:nvPr>
        </p:nvSpPr>
        <p:spPr>
          <a:xfrm>
            <a:off x="5638800" y="1584721"/>
            <a:ext cx="4185618" cy="576262"/>
          </a:xfrm>
        </p:spPr>
        <p:txBody>
          <a:bodyPr/>
          <a:lstStyle/>
          <a:p>
            <a:r>
              <a:rPr lang="en-US" dirty="0"/>
              <a:t>Distributed System</a:t>
            </a:r>
            <a:endParaRPr lang="en-IN" dirty="0"/>
          </a:p>
        </p:txBody>
      </p:sp>
      <p:pic>
        <p:nvPicPr>
          <p:cNvPr id="4" name="Picture 3">
            <a:extLst>
              <a:ext uri="{FF2B5EF4-FFF2-40B4-BE49-F238E27FC236}">
                <a16:creationId xmlns:a16="http://schemas.microsoft.com/office/drawing/2014/main" id="{55E76B83-FABD-6D61-F951-D52B82421E8E}"/>
              </a:ext>
            </a:extLst>
          </p:cNvPr>
          <p:cNvPicPr>
            <a:picLocks noChangeAspect="1"/>
          </p:cNvPicPr>
          <p:nvPr/>
        </p:nvPicPr>
        <p:blipFill>
          <a:blip r:embed="rId2"/>
          <a:stretch>
            <a:fillRect/>
          </a:stretch>
        </p:blipFill>
        <p:spPr>
          <a:xfrm>
            <a:off x="5791200" y="2223665"/>
            <a:ext cx="4724400" cy="3817697"/>
          </a:xfrm>
          <a:prstGeom prst="rect">
            <a:avLst/>
          </a:prstGeom>
        </p:spPr>
      </p:pic>
      <p:pic>
        <p:nvPicPr>
          <p:cNvPr id="10" name="Picture 9">
            <a:extLst>
              <a:ext uri="{FF2B5EF4-FFF2-40B4-BE49-F238E27FC236}">
                <a16:creationId xmlns:a16="http://schemas.microsoft.com/office/drawing/2014/main" id="{CC622C36-44A6-2A53-48CF-E7B1D1D14D5C}"/>
              </a:ext>
            </a:extLst>
          </p:cNvPr>
          <p:cNvPicPr>
            <a:picLocks noChangeAspect="1"/>
          </p:cNvPicPr>
          <p:nvPr/>
        </p:nvPicPr>
        <p:blipFill>
          <a:blip r:embed="rId3"/>
          <a:stretch>
            <a:fillRect/>
          </a:stretch>
        </p:blipFill>
        <p:spPr>
          <a:xfrm>
            <a:off x="629911" y="2066270"/>
            <a:ext cx="4751815" cy="4182130"/>
          </a:xfrm>
          <a:prstGeom prst="rect">
            <a:avLst/>
          </a:prstGeom>
        </p:spPr>
      </p:pic>
    </p:spTree>
  </p:cSld>
  <p:clrMapOvr>
    <a:masterClrMapping/>
  </p:clrMapOvr>
  <p:transition spd="med">
    <p:dissolv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A946B8D0-4C0D-3CC0-A519-49339BF8CB70}"/>
              </a:ext>
            </a:extLst>
          </p:cNvPr>
          <p:cNvSpPr>
            <a:spLocks noGrp="1" noChangeArrowheads="1"/>
          </p:cNvSpPr>
          <p:nvPr>
            <p:ph type="title"/>
          </p:nvPr>
        </p:nvSpPr>
        <p:spPr>
          <a:xfrm>
            <a:off x="0" y="0"/>
            <a:ext cx="10668003" cy="685800"/>
          </a:xfrm>
        </p:spPr>
        <p:txBody>
          <a:bodyPr/>
          <a:lstStyle/>
          <a:p>
            <a:pPr eaLnBrk="1" hangingPunct="1"/>
            <a:r>
              <a:rPr lang="en-US" altLang="en-US" b="1" dirty="0"/>
              <a:t>Real-Time OS</a:t>
            </a:r>
          </a:p>
        </p:txBody>
      </p:sp>
      <p:sp>
        <p:nvSpPr>
          <p:cNvPr id="53251" name="Content Placeholder 2">
            <a:extLst>
              <a:ext uri="{FF2B5EF4-FFF2-40B4-BE49-F238E27FC236}">
                <a16:creationId xmlns:a16="http://schemas.microsoft.com/office/drawing/2014/main" id="{0311250B-0EA6-A230-F852-519502C2A6C6}"/>
              </a:ext>
            </a:extLst>
          </p:cNvPr>
          <p:cNvSpPr>
            <a:spLocks noGrp="1" noChangeArrowheads="1"/>
          </p:cNvSpPr>
          <p:nvPr>
            <p:ph idx="1"/>
          </p:nvPr>
        </p:nvSpPr>
        <p:spPr>
          <a:xfrm>
            <a:off x="-3" y="685800"/>
            <a:ext cx="12192003" cy="6172200"/>
          </a:xfrm>
        </p:spPr>
        <p:txBody>
          <a:bodyPr/>
          <a:lstStyle/>
          <a:p>
            <a:pPr eaLnBrk="1" hangingPunct="1">
              <a:buFont typeface="Wingdings 2" panose="05020102010507070707" pitchFamily="18" charset="2"/>
              <a:buNone/>
            </a:pPr>
            <a:r>
              <a:rPr lang="en-US" altLang="en-US" dirty="0"/>
              <a:t>	In RTOS, the time interval required to process and respond to inputs is very small. This </a:t>
            </a:r>
            <a:r>
              <a:rPr lang="en-US" altLang="en-US" b="1" dirty="0"/>
              <a:t>time interval </a:t>
            </a:r>
            <a:r>
              <a:rPr lang="en-US" altLang="en-US" dirty="0"/>
              <a:t>is called </a:t>
            </a:r>
            <a:r>
              <a:rPr lang="en-US" altLang="en-US" b="1" dirty="0"/>
              <a:t>response time</a:t>
            </a:r>
            <a:r>
              <a:rPr lang="en-US" altLang="en-US" dirty="0"/>
              <a:t>. </a:t>
            </a:r>
            <a:r>
              <a:rPr lang="en-US" altLang="en-US" b="1" dirty="0"/>
              <a:t>Real-time systems</a:t>
            </a:r>
            <a:r>
              <a:rPr lang="en-US" altLang="en-US" dirty="0"/>
              <a:t> are used when there are time requirements.</a:t>
            </a:r>
          </a:p>
          <a:p>
            <a:pPr eaLnBrk="1" hangingPunct="1"/>
            <a:r>
              <a:rPr lang="en-US" altLang="en-US" b="1" dirty="0"/>
              <a:t>Types of Real-Time Operating Systems</a:t>
            </a:r>
            <a:endParaRPr lang="en-US" altLang="en-US" dirty="0"/>
          </a:p>
          <a:p>
            <a:pPr eaLnBrk="1" hangingPunct="1"/>
            <a:r>
              <a:rPr lang="en-US" altLang="en-US" b="1" dirty="0"/>
              <a:t>Hard Real-Time Systems:</a:t>
            </a:r>
            <a:r>
              <a:rPr lang="en-US" altLang="en-US" dirty="0"/>
              <a:t>  These OSs are for applications where time-constraint is stricter than soft real time systems. For </a:t>
            </a:r>
            <a:r>
              <a:rPr lang="en-US" altLang="en-US" dirty="0" err="1"/>
              <a:t>eg.</a:t>
            </a:r>
            <a:r>
              <a:rPr lang="en-US" altLang="en-US" dirty="0"/>
              <a:t> Missile, Rocket etc.</a:t>
            </a:r>
          </a:p>
          <a:p>
            <a:pPr eaLnBrk="1" hangingPunct="1"/>
            <a:r>
              <a:rPr lang="en-US" altLang="en-US" b="1" dirty="0"/>
              <a:t>Soft Real-Time Systems:</a:t>
            </a:r>
            <a:r>
              <a:rPr lang="en-US" altLang="en-US" dirty="0"/>
              <a:t> </a:t>
            </a:r>
            <a:br>
              <a:rPr lang="en-US" altLang="en-US" dirty="0"/>
            </a:br>
            <a:r>
              <a:rPr lang="en-US" altLang="en-US" dirty="0"/>
              <a:t>These OSs are for applications where time-constraint is less strict. For </a:t>
            </a:r>
            <a:r>
              <a:rPr lang="en-US" altLang="en-US" dirty="0" err="1"/>
              <a:t>eg.</a:t>
            </a:r>
            <a:r>
              <a:rPr lang="en-US" altLang="en-US" dirty="0"/>
              <a:t> Microwave, Washing Machine etc.</a:t>
            </a:r>
          </a:p>
        </p:txBody>
      </p:sp>
    </p:spTree>
  </p:cSld>
  <p:clrMapOvr>
    <a:masterClrMapping/>
  </p:clrMapOvr>
  <p:transition spd="med">
    <p:dissolv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3EBCD8F3-7F4B-8132-510B-0AF49AE16667}"/>
              </a:ext>
            </a:extLst>
          </p:cNvPr>
          <p:cNvSpPr>
            <a:spLocks noGrp="1" noChangeArrowheads="1"/>
          </p:cNvSpPr>
          <p:nvPr>
            <p:ph type="title"/>
          </p:nvPr>
        </p:nvSpPr>
        <p:spPr>
          <a:xfrm>
            <a:off x="0" y="0"/>
            <a:ext cx="10668000" cy="762000"/>
          </a:xfrm>
        </p:spPr>
        <p:txBody>
          <a:bodyPr/>
          <a:lstStyle/>
          <a:p>
            <a:pPr eaLnBrk="1" hangingPunct="1"/>
            <a:r>
              <a:rPr lang="en-US" altLang="en-US" b="1" dirty="0"/>
              <a:t>Network/Clustered OS</a:t>
            </a:r>
          </a:p>
        </p:txBody>
      </p:sp>
      <p:sp>
        <p:nvSpPr>
          <p:cNvPr id="54275" name="Content Placeholder 2">
            <a:extLst>
              <a:ext uri="{FF2B5EF4-FFF2-40B4-BE49-F238E27FC236}">
                <a16:creationId xmlns:a16="http://schemas.microsoft.com/office/drawing/2014/main" id="{E30208FA-5150-B362-5420-17C6249B4C04}"/>
              </a:ext>
            </a:extLst>
          </p:cNvPr>
          <p:cNvSpPr>
            <a:spLocks noGrp="1" noChangeArrowheads="1"/>
          </p:cNvSpPr>
          <p:nvPr>
            <p:ph idx="1"/>
          </p:nvPr>
        </p:nvSpPr>
        <p:spPr>
          <a:xfrm>
            <a:off x="0" y="752478"/>
            <a:ext cx="10591800" cy="542925"/>
          </a:xfrm>
        </p:spPr>
        <p:txBody>
          <a:bodyPr>
            <a:noAutofit/>
          </a:bodyPr>
          <a:lstStyle/>
          <a:p>
            <a:pPr eaLnBrk="1" hangingPunct="1"/>
            <a:r>
              <a:rPr lang="en-US" altLang="en-US" sz="2400" b="1" dirty="0"/>
              <a:t>For </a:t>
            </a:r>
            <a:r>
              <a:rPr lang="en-US" altLang="en-US" sz="2400" b="1" dirty="0" err="1"/>
              <a:t>Eg.</a:t>
            </a:r>
            <a:r>
              <a:rPr lang="en-US" altLang="en-US" sz="2400" b="1" dirty="0"/>
              <a:t> </a:t>
            </a:r>
            <a:r>
              <a:rPr lang="en-US" altLang="en-US" sz="2400" dirty="0"/>
              <a:t>Shared media, In Cafe, all computer share same printer.</a:t>
            </a:r>
          </a:p>
          <a:p>
            <a:pPr eaLnBrk="1" hangingPunct="1"/>
            <a:r>
              <a:rPr lang="en-US" altLang="en-US" sz="2400" dirty="0"/>
              <a:t>Availability (high)</a:t>
            </a:r>
          </a:p>
          <a:p>
            <a:pPr eaLnBrk="1" hangingPunct="1"/>
            <a:r>
              <a:rPr lang="en-US" altLang="en-US" sz="2400" dirty="0"/>
              <a:t>Fault Tolerance (due to load balance)</a:t>
            </a:r>
          </a:p>
          <a:p>
            <a:pPr eaLnBrk="1" hangingPunct="1"/>
            <a:r>
              <a:rPr lang="en-US" altLang="en-US" sz="2400" dirty="0"/>
              <a:t>Load Balance </a:t>
            </a:r>
          </a:p>
          <a:p>
            <a:pPr eaLnBrk="1" hangingPunct="1"/>
            <a:r>
              <a:rPr lang="en-US" altLang="en-US" sz="2400" dirty="0"/>
              <a:t>Scalability (improve computational speed. For </a:t>
            </a:r>
            <a:r>
              <a:rPr lang="en-US" altLang="en-US" sz="2400" dirty="0" err="1"/>
              <a:t>eg.</a:t>
            </a:r>
            <a:r>
              <a:rPr lang="en-US" altLang="en-US" sz="2400" dirty="0"/>
              <a:t> X speed converted into 2X in future by adding multiple clusters) </a:t>
            </a:r>
          </a:p>
          <a:p>
            <a:pPr eaLnBrk="1" hangingPunct="1"/>
            <a:r>
              <a:rPr lang="en-US" altLang="en-US" sz="2400" dirty="0"/>
              <a:t>It works like server</a:t>
            </a:r>
          </a:p>
          <a:p>
            <a:pPr eaLnBrk="1" hangingPunct="1"/>
            <a:r>
              <a:rPr lang="en-US" altLang="en-US" sz="2400"/>
              <a:t>Computational Power (high)</a:t>
            </a:r>
            <a:endParaRPr lang="en-US" altLang="en-US" sz="2400" dirty="0"/>
          </a:p>
          <a:p>
            <a:pPr eaLnBrk="1" hangingPunct="1"/>
            <a:r>
              <a:rPr lang="en-US" altLang="en-US" sz="2400" dirty="0"/>
              <a:t>For </a:t>
            </a:r>
            <a:r>
              <a:rPr lang="en-US" altLang="en-US" sz="2400" dirty="0" err="1"/>
              <a:t>eg.</a:t>
            </a:r>
            <a:r>
              <a:rPr lang="en-US" altLang="en-US" sz="2400" dirty="0"/>
              <a:t> Super-</a:t>
            </a:r>
            <a:r>
              <a:rPr lang="en-US" altLang="en-US" sz="2400" dirty="0" err="1"/>
              <a:t>Computer,LAN</a:t>
            </a:r>
            <a:r>
              <a:rPr lang="en-US" altLang="en-US" sz="2400" dirty="0"/>
              <a:t> system etc.</a:t>
            </a:r>
          </a:p>
        </p:txBody>
      </p:sp>
    </p:spTree>
  </p:cSld>
  <p:clrMapOvr>
    <a:masterClrMapping/>
  </p:clrMapOvr>
  <p:transition spd="med">
    <p:dissolv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75184E-FF9D-4445-3744-F14A95F49197}"/>
              </a:ext>
            </a:extLst>
          </p:cNvPr>
          <p:cNvSpPr>
            <a:spLocks noGrp="1"/>
          </p:cNvSpPr>
          <p:nvPr>
            <p:ph idx="1"/>
          </p:nvPr>
        </p:nvSpPr>
        <p:spPr>
          <a:xfrm>
            <a:off x="152400" y="914400"/>
            <a:ext cx="8596668" cy="3880773"/>
          </a:xfrm>
        </p:spPr>
        <p:txBody>
          <a:bodyPr/>
          <a:lstStyle/>
          <a:p>
            <a:r>
              <a:rPr lang="en-US" dirty="0"/>
              <a:t>Fixed </a:t>
            </a:r>
            <a:r>
              <a:rPr lang="en-US" dirty="0" err="1"/>
              <a:t>Funcationality</a:t>
            </a:r>
            <a:endParaRPr lang="en-US" dirty="0"/>
          </a:p>
          <a:p>
            <a:r>
              <a:rPr lang="en-US" dirty="0"/>
              <a:t>For </a:t>
            </a:r>
            <a:r>
              <a:rPr lang="en-US" dirty="0" err="1"/>
              <a:t>eg.</a:t>
            </a:r>
            <a:r>
              <a:rPr lang="en-US" dirty="0"/>
              <a:t> Microwave, Machine, AC </a:t>
            </a:r>
            <a:r>
              <a:rPr lang="en-US" dirty="0" err="1"/>
              <a:t>etc</a:t>
            </a:r>
            <a:endParaRPr lang="en-US" dirty="0"/>
          </a:p>
          <a:p>
            <a:r>
              <a:rPr lang="en-US" dirty="0"/>
              <a:t>No change (There is no change in motherboard)</a:t>
            </a:r>
          </a:p>
          <a:p>
            <a:endParaRPr lang="en-IN" dirty="0"/>
          </a:p>
        </p:txBody>
      </p:sp>
      <p:sp>
        <p:nvSpPr>
          <p:cNvPr id="4" name="Title 1">
            <a:extLst>
              <a:ext uri="{FF2B5EF4-FFF2-40B4-BE49-F238E27FC236}">
                <a16:creationId xmlns:a16="http://schemas.microsoft.com/office/drawing/2014/main" id="{74561537-ADC4-4D21-E775-97C275184287}"/>
              </a:ext>
            </a:extLst>
          </p:cNvPr>
          <p:cNvSpPr txBox="1">
            <a:spLocks noChangeArrowheads="1"/>
          </p:cNvSpPr>
          <p:nvPr/>
        </p:nvSpPr>
        <p:spPr>
          <a:xfrm>
            <a:off x="0" y="0"/>
            <a:ext cx="10668000" cy="7620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b="1" dirty="0"/>
              <a:t>Embedded OS</a:t>
            </a:r>
          </a:p>
        </p:txBody>
      </p:sp>
    </p:spTree>
    <p:extLst>
      <p:ext uri="{BB962C8B-B14F-4D97-AF65-F5344CB8AC3E}">
        <p14:creationId xmlns:p14="http://schemas.microsoft.com/office/powerpoint/2010/main" val="2068843170"/>
      </p:ext>
    </p:extLst>
  </p:cSld>
  <p:clrMapOvr>
    <a:masterClrMapping/>
  </p:clrMapOvr>
  <p:transition spd="med">
    <p:dissolv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2F54B930-0FEB-1122-993E-62BA39254877}"/>
              </a:ext>
            </a:extLst>
          </p:cNvPr>
          <p:cNvSpPr>
            <a:spLocks noGrp="1" noChangeArrowheads="1"/>
          </p:cNvSpPr>
          <p:nvPr>
            <p:ph type="title"/>
          </p:nvPr>
        </p:nvSpPr>
        <p:spPr>
          <a:xfrm>
            <a:off x="0" y="0"/>
            <a:ext cx="10668000" cy="685800"/>
          </a:xfrm>
        </p:spPr>
        <p:txBody>
          <a:bodyPr/>
          <a:lstStyle/>
          <a:p>
            <a:pPr eaLnBrk="1" hangingPunct="1"/>
            <a:r>
              <a:rPr lang="en-US" altLang="en-US" b="1" dirty="0"/>
              <a:t>References</a:t>
            </a:r>
          </a:p>
        </p:txBody>
      </p:sp>
      <p:sp>
        <p:nvSpPr>
          <p:cNvPr id="55299" name="Content Placeholder 2">
            <a:extLst>
              <a:ext uri="{FF2B5EF4-FFF2-40B4-BE49-F238E27FC236}">
                <a16:creationId xmlns:a16="http://schemas.microsoft.com/office/drawing/2014/main" id="{10CD897D-2818-9363-0862-EF60B7A66397}"/>
              </a:ext>
            </a:extLst>
          </p:cNvPr>
          <p:cNvSpPr>
            <a:spLocks noGrp="1" noChangeArrowheads="1"/>
          </p:cNvSpPr>
          <p:nvPr>
            <p:ph idx="1"/>
          </p:nvPr>
        </p:nvSpPr>
        <p:spPr>
          <a:xfrm>
            <a:off x="0" y="762000"/>
            <a:ext cx="12192000" cy="6096000"/>
          </a:xfrm>
        </p:spPr>
        <p:txBody>
          <a:bodyPr/>
          <a:lstStyle/>
          <a:p>
            <a:pPr eaLnBrk="1" hangingPunct="1"/>
            <a:r>
              <a:rPr lang="en-US" altLang="en-US" dirty="0"/>
              <a:t>OPERATING SYSTEM CONCEPTS by ABRAHAM SILBERSCHATZ, PETER B. GALVIN, GERG GAGNE, WILEY </a:t>
            </a:r>
          </a:p>
          <a:p>
            <a:pPr eaLnBrk="1" hangingPunct="1"/>
            <a:r>
              <a:rPr lang="en-US" altLang="en-US" dirty="0"/>
              <a:t>DESIGN OF THE UNIX OPERATING SYSTEM by MAURICE J. BACH, Pearson Education India</a:t>
            </a:r>
          </a:p>
          <a:p>
            <a:pPr eaLnBrk="1" hangingPunct="1"/>
            <a:r>
              <a:rPr lang="en-US" altLang="en-US" dirty="0"/>
              <a:t>REAL-TIME SYSTEMS by JANE W. S. LIU, Pearson Education India </a:t>
            </a:r>
          </a:p>
          <a:p>
            <a:pPr eaLnBrk="1" hangingPunct="1"/>
            <a:r>
              <a:rPr lang="en-US" altLang="en-US" dirty="0">
                <a:hlinkClick r:id="rId2"/>
              </a:rPr>
              <a:t>https://www.javatpoint.com/history-of-operating-system </a:t>
            </a:r>
            <a:endParaRPr lang="en-US" altLang="en-US" dirty="0"/>
          </a:p>
          <a:p>
            <a:pPr eaLnBrk="1" hangingPunct="1"/>
            <a:r>
              <a:rPr lang="en-US" altLang="en-US" dirty="0">
                <a:hlinkClick r:id="rId3"/>
              </a:rPr>
              <a:t>https://www.javatpoint.com/multiprogramming-vs-multiprocessing-vs-multitasking-vs-multithreading</a:t>
            </a:r>
            <a:endParaRPr lang="en-US" altLang="en-US" dirty="0"/>
          </a:p>
          <a:p>
            <a:pPr eaLnBrk="1" hangingPunct="1"/>
            <a:r>
              <a:rPr lang="en-US" altLang="en-US" dirty="0">
                <a:hlinkClick r:id="rId4"/>
              </a:rPr>
              <a:t>https://www.youtube.com/watch?v=xIS6JURQ9rE</a:t>
            </a:r>
            <a:endParaRPr lang="en-US" altLang="en-US" dirty="0"/>
          </a:p>
          <a:p>
            <a:pPr eaLnBrk="1" hangingPunct="1"/>
            <a:r>
              <a:rPr lang="en-US" altLang="en-US" dirty="0">
                <a:hlinkClick r:id="rId5"/>
              </a:rPr>
              <a:t>https://www.javatpoint.com/system-calls-in-operating-system#:~:text=A%20system%20call%20is%20a,language%20like%20C%20or%20Pascal</a:t>
            </a:r>
            <a:r>
              <a:rPr lang="en-US" altLang="en-US" dirty="0"/>
              <a:t>.</a:t>
            </a:r>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p:txBody>
      </p:sp>
    </p:spTree>
  </p:cSld>
  <p:clrMapOvr>
    <a:masterClrMapping/>
  </p:clrMapOvr>
  <p:transition spd="med">
    <p:dissolv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591EF837-8451-E7EC-570D-A947143AA360}"/>
              </a:ext>
            </a:extLst>
          </p:cNvPr>
          <p:cNvSpPr>
            <a:spLocks noGrp="1" noChangeArrowheads="1"/>
          </p:cNvSpPr>
          <p:nvPr>
            <p:ph type="title"/>
          </p:nvPr>
        </p:nvSpPr>
        <p:spPr>
          <a:xfrm>
            <a:off x="4997" y="9993"/>
            <a:ext cx="8596668" cy="1320800"/>
          </a:xfrm>
        </p:spPr>
        <p:txBody>
          <a:bodyPr/>
          <a:lstStyle/>
          <a:p>
            <a:pPr eaLnBrk="1" hangingPunct="1"/>
            <a:r>
              <a:rPr lang="en-US" altLang="en-US" sz="6000" b="1" dirty="0"/>
              <a:t>Thank You</a:t>
            </a:r>
          </a:p>
        </p:txBody>
      </p:sp>
      <p:pic>
        <p:nvPicPr>
          <p:cNvPr id="56323" name="Content Placeholder 2">
            <a:extLst>
              <a:ext uri="{FF2B5EF4-FFF2-40B4-BE49-F238E27FC236}">
                <a16:creationId xmlns:a16="http://schemas.microsoft.com/office/drawing/2014/main" id="{4F5E5BC6-4F14-C587-7746-A7E3EF91EE30}"/>
              </a:ext>
            </a:extLst>
          </p:cNvPr>
          <p:cNvPicPr>
            <a:picLocks noGrp="1" noChangeAspect="1" noChangeArrowheads="1"/>
          </p:cNvPicPr>
          <p:nvPr>
            <p:ph idx="1"/>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0" y="990600"/>
            <a:ext cx="12192000" cy="5867400"/>
          </a:xfrm>
        </p:spPr>
      </p:pic>
    </p:spTree>
  </p:cSld>
  <p:clrMapOvr>
    <a:masterClrMapping/>
  </p:clrMapOvr>
  <p:transition spd="med">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0E6890CC-B247-98A4-EA9B-E6543A071862}"/>
              </a:ext>
            </a:extLst>
          </p:cNvPr>
          <p:cNvSpPr>
            <a:spLocks noGrp="1" noChangeArrowheads="1"/>
          </p:cNvSpPr>
          <p:nvPr>
            <p:ph type="title"/>
          </p:nvPr>
        </p:nvSpPr>
        <p:spPr>
          <a:xfrm>
            <a:off x="228600" y="50800"/>
            <a:ext cx="9220200" cy="1320800"/>
          </a:xfrm>
        </p:spPr>
        <p:txBody>
          <a:bodyPr>
            <a:normAutofit fontScale="90000"/>
          </a:bodyPr>
          <a:lstStyle/>
          <a:p>
            <a:r>
              <a:rPr lang="en-US" altLang="en-US" b="1" dirty="0"/>
              <a:t>Is it possible to work on system without OS?</a:t>
            </a:r>
            <a:br>
              <a:rPr lang="en-US" altLang="en-US" b="1" dirty="0"/>
            </a:br>
            <a:endParaRPr lang="en-IN" altLang="en-US" b="1" dirty="0"/>
          </a:p>
        </p:txBody>
      </p:sp>
      <p:sp>
        <p:nvSpPr>
          <p:cNvPr id="12291" name="Content Placeholder 2">
            <a:extLst>
              <a:ext uri="{FF2B5EF4-FFF2-40B4-BE49-F238E27FC236}">
                <a16:creationId xmlns:a16="http://schemas.microsoft.com/office/drawing/2014/main" id="{114A0D2D-5E09-62EA-3DA4-761CB9A4C90B}"/>
              </a:ext>
            </a:extLst>
          </p:cNvPr>
          <p:cNvSpPr>
            <a:spLocks noGrp="1" noChangeArrowheads="1"/>
          </p:cNvSpPr>
          <p:nvPr>
            <p:ph idx="1"/>
          </p:nvPr>
        </p:nvSpPr>
        <p:spPr>
          <a:xfrm>
            <a:off x="336030" y="914400"/>
            <a:ext cx="9144000" cy="3881438"/>
          </a:xfrm>
        </p:spPr>
        <p:txBody>
          <a:bodyPr/>
          <a:lstStyle/>
          <a:p>
            <a:pPr>
              <a:buFont typeface="Trebuchet MS" panose="020B0603020202020204" pitchFamily="34" charset="0"/>
              <a:buAutoNum type="alphaLcParenR"/>
            </a:pPr>
            <a:r>
              <a:rPr lang="en-US" altLang="en-US" sz="2000" dirty="0"/>
              <a:t>Yes</a:t>
            </a:r>
          </a:p>
          <a:p>
            <a:pPr>
              <a:buFont typeface="Trebuchet MS" panose="020B0603020202020204" pitchFamily="34" charset="0"/>
              <a:buAutoNum type="alphaLcParenR"/>
            </a:pPr>
            <a:r>
              <a:rPr lang="en-US" altLang="en-US" sz="2000" dirty="0"/>
              <a:t>No</a:t>
            </a:r>
            <a:endParaRPr lang="en-IN" altLang="en-US" sz="2000" dirty="0"/>
          </a:p>
        </p:txBody>
      </p:sp>
    </p:spTree>
  </p:cSld>
  <p:clrMapOvr>
    <a:masterClrMapping/>
  </p:clrMapOvr>
  <p:transition spd="med">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6A5DA987-98A1-0245-0C2D-97CAA6C9F8B4}"/>
              </a:ext>
            </a:extLst>
          </p:cNvPr>
          <p:cNvSpPr>
            <a:spLocks noGrp="1" noChangeArrowheads="1"/>
          </p:cNvSpPr>
          <p:nvPr>
            <p:ph type="title"/>
          </p:nvPr>
        </p:nvSpPr>
        <p:spPr>
          <a:xfrm>
            <a:off x="9993" y="0"/>
            <a:ext cx="9144000" cy="1320800"/>
          </a:xfrm>
        </p:spPr>
        <p:txBody>
          <a:bodyPr/>
          <a:lstStyle/>
          <a:p>
            <a:pPr eaLnBrk="1" hangingPunct="1"/>
            <a:r>
              <a:rPr lang="en-US" altLang="en-US" b="1" dirty="0"/>
              <a:t>Q. What is an Operating System?</a:t>
            </a:r>
          </a:p>
        </p:txBody>
      </p:sp>
      <p:sp>
        <p:nvSpPr>
          <p:cNvPr id="13315" name="Content Placeholder 2">
            <a:extLst>
              <a:ext uri="{FF2B5EF4-FFF2-40B4-BE49-F238E27FC236}">
                <a16:creationId xmlns:a16="http://schemas.microsoft.com/office/drawing/2014/main" id="{93B1A1F1-A1C2-5CAF-EA07-F3C6E08D7572}"/>
              </a:ext>
            </a:extLst>
          </p:cNvPr>
          <p:cNvSpPr>
            <a:spLocks noGrp="1" noChangeArrowheads="1"/>
          </p:cNvSpPr>
          <p:nvPr>
            <p:ph idx="1"/>
          </p:nvPr>
        </p:nvSpPr>
        <p:spPr>
          <a:xfrm>
            <a:off x="228600" y="762000"/>
            <a:ext cx="9372600" cy="4441825"/>
          </a:xfrm>
        </p:spPr>
        <p:txBody>
          <a:bodyPr/>
          <a:lstStyle/>
          <a:p>
            <a:pPr eaLnBrk="1" hangingPunct="1">
              <a:lnSpc>
                <a:spcPct val="150000"/>
              </a:lnSpc>
              <a:buFont typeface="Wingdings" panose="05000000000000000000" pitchFamily="2" charset="2"/>
              <a:buNone/>
            </a:pPr>
            <a:r>
              <a:rPr lang="en-US" altLang="en-US" sz="2000" dirty="0"/>
              <a:t>	a) interface between the hardware and application programs</a:t>
            </a:r>
            <a:br>
              <a:rPr lang="en-US" altLang="en-US" sz="2000" dirty="0"/>
            </a:br>
            <a:r>
              <a:rPr lang="en-US" altLang="en-US" sz="2000" dirty="0"/>
              <a:t>b) collection of programs that manages hardware resources</a:t>
            </a:r>
            <a:br>
              <a:rPr lang="en-US" altLang="en-US" sz="2000" dirty="0"/>
            </a:br>
            <a:r>
              <a:rPr lang="en-US" altLang="en-US" sz="2000" dirty="0"/>
              <a:t>c) system service provider to the application programs</a:t>
            </a:r>
            <a:br>
              <a:rPr lang="en-US" altLang="en-US" sz="2000" dirty="0"/>
            </a:br>
            <a:r>
              <a:rPr lang="en-US" altLang="en-US" sz="2000" dirty="0"/>
              <a:t>d) all of the mentioned</a:t>
            </a:r>
          </a:p>
          <a:p>
            <a:pPr eaLnBrk="1" hangingPunct="1">
              <a:lnSpc>
                <a:spcPct val="150000"/>
              </a:lnSpc>
              <a:buFont typeface="Wingdings" panose="05000000000000000000" pitchFamily="2" charset="2"/>
              <a:buNone/>
            </a:pPr>
            <a:endParaRPr lang="en-US" altLang="en-US" sz="2000" dirty="0"/>
          </a:p>
        </p:txBody>
      </p:sp>
    </p:spTree>
  </p:cSld>
  <p:clrMapOvr>
    <a:masterClrMapping/>
  </p:clrMapOvr>
  <p:transition spd="med">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B859239E-D1DE-AB85-7ECF-A17687894E36}"/>
              </a:ext>
            </a:extLst>
          </p:cNvPr>
          <p:cNvSpPr>
            <a:spLocks noGrp="1" noChangeArrowheads="1"/>
          </p:cNvSpPr>
          <p:nvPr>
            <p:ph type="title"/>
          </p:nvPr>
        </p:nvSpPr>
        <p:spPr>
          <a:xfrm>
            <a:off x="152400" y="101600"/>
            <a:ext cx="6348413" cy="1320800"/>
          </a:xfrm>
        </p:spPr>
        <p:txBody>
          <a:bodyPr/>
          <a:lstStyle/>
          <a:p>
            <a:pPr eaLnBrk="1" hangingPunct="1"/>
            <a:r>
              <a:rPr lang="en-US" altLang="en-US" b="1" dirty="0"/>
              <a:t>Ans. d</a:t>
            </a:r>
          </a:p>
        </p:txBody>
      </p:sp>
      <p:sp>
        <p:nvSpPr>
          <p:cNvPr id="14339" name="Content Placeholder 2">
            <a:extLst>
              <a:ext uri="{FF2B5EF4-FFF2-40B4-BE49-F238E27FC236}">
                <a16:creationId xmlns:a16="http://schemas.microsoft.com/office/drawing/2014/main" id="{3C8CE1A9-0DAF-1AD2-8842-8649439F1248}"/>
              </a:ext>
            </a:extLst>
          </p:cNvPr>
          <p:cNvSpPr>
            <a:spLocks noGrp="1" noChangeArrowheads="1"/>
          </p:cNvSpPr>
          <p:nvPr>
            <p:ph idx="1"/>
          </p:nvPr>
        </p:nvSpPr>
        <p:spPr>
          <a:xfrm>
            <a:off x="304800" y="914400"/>
            <a:ext cx="11887200" cy="4495800"/>
          </a:xfrm>
        </p:spPr>
        <p:txBody>
          <a:bodyPr/>
          <a:lstStyle/>
          <a:p>
            <a:pPr eaLnBrk="1" hangingPunct="1"/>
            <a:r>
              <a:rPr lang="en-US" altLang="en-US" b="1" dirty="0"/>
              <a:t>d) all of the mentioned</a:t>
            </a:r>
          </a:p>
          <a:p>
            <a:pPr eaLnBrk="1" hangingPunct="1"/>
            <a:r>
              <a:rPr lang="en-US" altLang="en-US" dirty="0"/>
              <a:t>Because An Operating System acts as an intermediary between user/user applications/application programs and hardware. It is a program that manages hardware resources. It provides services to application programs.</a:t>
            </a:r>
          </a:p>
        </p:txBody>
      </p:sp>
    </p:spTree>
  </p:cSld>
  <p:clrMapOvr>
    <a:masterClrMapping/>
  </p:clrMapOvr>
  <p:transition spd="med">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98388EBA-AC80-5E22-2A84-47C3A3972FBA}"/>
              </a:ext>
            </a:extLst>
          </p:cNvPr>
          <p:cNvSpPr>
            <a:spLocks noGrp="1" noChangeArrowheads="1"/>
          </p:cNvSpPr>
          <p:nvPr>
            <p:ph type="title"/>
          </p:nvPr>
        </p:nvSpPr>
        <p:spPr>
          <a:xfrm>
            <a:off x="24984" y="0"/>
            <a:ext cx="6348413" cy="1320800"/>
          </a:xfrm>
        </p:spPr>
        <p:txBody>
          <a:bodyPr/>
          <a:lstStyle/>
          <a:p>
            <a:pPr eaLnBrk="1" hangingPunct="1"/>
            <a:r>
              <a:rPr lang="en-US" altLang="en-US" b="1" dirty="0"/>
              <a:t>Why OS?</a:t>
            </a:r>
          </a:p>
        </p:txBody>
      </p:sp>
      <p:sp>
        <p:nvSpPr>
          <p:cNvPr id="15363" name="Content Placeholder 2">
            <a:extLst>
              <a:ext uri="{FF2B5EF4-FFF2-40B4-BE49-F238E27FC236}">
                <a16:creationId xmlns:a16="http://schemas.microsoft.com/office/drawing/2014/main" id="{D04CDFA2-F86C-DE55-BDF9-E4891E0CA2B5}"/>
              </a:ext>
            </a:extLst>
          </p:cNvPr>
          <p:cNvSpPr>
            <a:spLocks noGrp="1" noChangeArrowheads="1"/>
          </p:cNvSpPr>
          <p:nvPr>
            <p:ph idx="1"/>
          </p:nvPr>
        </p:nvSpPr>
        <p:spPr>
          <a:xfrm>
            <a:off x="228600" y="838200"/>
            <a:ext cx="8991600" cy="3881438"/>
          </a:xfrm>
        </p:spPr>
        <p:txBody>
          <a:bodyPr/>
          <a:lstStyle/>
          <a:p>
            <a:pPr eaLnBrk="1" hangingPunct="1"/>
            <a:r>
              <a:rPr lang="en-US" altLang="en-US" dirty="0"/>
              <a:t>Convenience to the user (due to System Calls i.e. Open, Close, Read, Write etc.)</a:t>
            </a:r>
          </a:p>
          <a:p>
            <a:pPr eaLnBrk="1" hangingPunct="1"/>
            <a:r>
              <a:rPr lang="en-US" altLang="en-US" dirty="0"/>
              <a:t>Throughput (Linux) i.e. No. of tasks executed per unit time.</a:t>
            </a:r>
          </a:p>
        </p:txBody>
      </p:sp>
    </p:spTree>
  </p:cSld>
  <p:clrMapOvr>
    <a:masterClrMapping/>
  </p:clrMapOvr>
  <p:transition spd="med">
    <p:dissolv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1A9AC6F8-4E13-409F-E367-A190254A4330}"/>
              </a:ext>
            </a:extLst>
          </p:cNvPr>
          <p:cNvSpPr>
            <a:spLocks noGrp="1" noChangeArrowheads="1"/>
          </p:cNvSpPr>
          <p:nvPr>
            <p:ph type="title"/>
          </p:nvPr>
        </p:nvSpPr>
        <p:spPr>
          <a:xfrm>
            <a:off x="34509" y="22485"/>
            <a:ext cx="9134475" cy="587115"/>
          </a:xfrm>
        </p:spPr>
        <p:txBody>
          <a:bodyPr/>
          <a:lstStyle/>
          <a:p>
            <a:pPr eaLnBrk="1" hangingPunct="1"/>
            <a:r>
              <a:rPr lang="en-US" altLang="en-US" sz="3200" b="1" dirty="0"/>
              <a:t>Supervisor (Kernel) Mode (#) VS User Mode ($)</a:t>
            </a:r>
          </a:p>
        </p:txBody>
      </p:sp>
      <p:pic>
        <p:nvPicPr>
          <p:cNvPr id="16387" name="Picture 2">
            <a:extLst>
              <a:ext uri="{FF2B5EF4-FFF2-40B4-BE49-F238E27FC236}">
                <a16:creationId xmlns:a16="http://schemas.microsoft.com/office/drawing/2014/main" id="{F8071EAC-100E-B428-7443-663A8BBF6E9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4509" y="609599"/>
            <a:ext cx="12157491" cy="6225915"/>
          </a:xfrm>
          <a:noFill/>
        </p:spPr>
      </p:pic>
    </p:spTree>
  </p:cSld>
  <p:clrMapOvr>
    <a:masterClrMapping/>
  </p:clrMapOvr>
  <p:transition spd="med">
    <p:dissolve/>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4065</TotalTime>
  <Words>2053</Words>
  <Application>Microsoft Office PowerPoint</Application>
  <PresentationFormat>Widescreen</PresentationFormat>
  <Paragraphs>189</Paragraphs>
  <Slides>49</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49</vt:i4>
      </vt:variant>
    </vt:vector>
  </HeadingPairs>
  <TitlesOfParts>
    <vt:vector size="59" baseType="lpstr">
      <vt:lpstr>Arial</vt:lpstr>
      <vt:lpstr>Calibri</vt:lpstr>
      <vt:lpstr>Century Gothic</vt:lpstr>
      <vt:lpstr>Times New Roman</vt:lpstr>
      <vt:lpstr>Trebuchet MS</vt:lpstr>
      <vt:lpstr>Tw Cen MT</vt:lpstr>
      <vt:lpstr>Wingdings</vt:lpstr>
      <vt:lpstr>Wingdings 2</vt:lpstr>
      <vt:lpstr>Wingdings 3</vt:lpstr>
      <vt:lpstr>Facet</vt:lpstr>
      <vt:lpstr>  Operating System UNIT 1 </vt:lpstr>
      <vt:lpstr>Topics</vt:lpstr>
      <vt:lpstr>OS (Operating System) ?</vt:lpstr>
      <vt:lpstr>OS?</vt:lpstr>
      <vt:lpstr>Is it possible to work on system without OS? </vt:lpstr>
      <vt:lpstr>Q. What is an Operating System?</vt:lpstr>
      <vt:lpstr>Ans. d</vt:lpstr>
      <vt:lpstr>Why OS?</vt:lpstr>
      <vt:lpstr>Supervisor (Kernel) Mode (#) VS User Mode ($)</vt:lpstr>
      <vt:lpstr>Q. What of the following is not the type of OS?</vt:lpstr>
      <vt:lpstr>Ans. C</vt:lpstr>
      <vt:lpstr>OS Structure </vt:lpstr>
      <vt:lpstr>OS Structure </vt:lpstr>
      <vt:lpstr>OS Structure</vt:lpstr>
      <vt:lpstr>Q.In the layered structure of an operating system, which layer is responsible for handling hardware-level operations, such as CPU scheduling and device management? </vt:lpstr>
      <vt:lpstr>Ans. C</vt:lpstr>
      <vt:lpstr>Q. What is the main function of the CLI (Command Line interpreter) or Shell?</vt:lpstr>
      <vt:lpstr>Ans. C</vt:lpstr>
      <vt:lpstr>Q. What is System Call?</vt:lpstr>
      <vt:lpstr>System Calls</vt:lpstr>
      <vt:lpstr>Example</vt:lpstr>
      <vt:lpstr>How System Calls Works?</vt:lpstr>
      <vt:lpstr>Why System Calls?</vt:lpstr>
      <vt:lpstr>Types of System Calls</vt:lpstr>
      <vt:lpstr>Types of System Calls</vt:lpstr>
      <vt:lpstr>Types of System Calls</vt:lpstr>
      <vt:lpstr>Some Important System calls in Windows and Unix OS</vt:lpstr>
      <vt:lpstr>PowerPoint Presentation</vt:lpstr>
      <vt:lpstr>Few methods in brief</vt:lpstr>
      <vt:lpstr>PowerPoint Presentation</vt:lpstr>
      <vt:lpstr>Few methods in brief</vt:lpstr>
      <vt:lpstr>Few methods in brief</vt:lpstr>
      <vt:lpstr>Few methods in brief</vt:lpstr>
      <vt:lpstr>Q. Which of the following is NOT a type of system call in an operating system?</vt:lpstr>
      <vt:lpstr>Ans.D</vt:lpstr>
      <vt:lpstr>Q. Which system call is used to create process?</vt:lpstr>
      <vt:lpstr>Ans. c</vt:lpstr>
      <vt:lpstr>Main Functions of OS</vt:lpstr>
      <vt:lpstr>Evolution of OS</vt:lpstr>
      <vt:lpstr>Types of OS</vt:lpstr>
      <vt:lpstr>Batch System </vt:lpstr>
      <vt:lpstr>Multi-Programming,Multi-Processing &amp; Multi-Tasking</vt:lpstr>
      <vt:lpstr>Parallel V/S Distributed System</vt:lpstr>
      <vt:lpstr>Parallel V/S Distributed System</vt:lpstr>
      <vt:lpstr>Real-Time OS</vt:lpstr>
      <vt:lpstr>Network/Clustered OS</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dc:title>
  <dc:creator>intel</dc:creator>
  <cp:lastModifiedBy>amandeepkaur1341@outlook.com</cp:lastModifiedBy>
  <cp:revision>354</cp:revision>
  <dcterms:created xsi:type="dcterms:W3CDTF">2024-01-06T07:24:45Z</dcterms:created>
  <dcterms:modified xsi:type="dcterms:W3CDTF">2025-01-16T04:27:38Z</dcterms:modified>
</cp:coreProperties>
</file>