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7" r:id="rId2"/>
    <p:sldId id="280" r:id="rId3"/>
    <p:sldId id="259" r:id="rId4"/>
    <p:sldId id="281" r:id="rId5"/>
    <p:sldId id="290" r:id="rId6"/>
    <p:sldId id="260" r:id="rId7"/>
    <p:sldId id="262" r:id="rId8"/>
    <p:sldId id="282" r:id="rId9"/>
    <p:sldId id="283" r:id="rId10"/>
    <p:sldId id="286" r:id="rId11"/>
    <p:sldId id="287" r:id="rId12"/>
    <p:sldId id="274" r:id="rId13"/>
    <p:sldId id="295" r:id="rId14"/>
    <p:sldId id="296" r:id="rId15"/>
    <p:sldId id="294" r:id="rId16"/>
    <p:sldId id="293" r:id="rId17"/>
    <p:sldId id="288" r:id="rId18"/>
    <p:sldId id="289" r:id="rId19"/>
    <p:sldId id="273" r:id="rId20"/>
    <p:sldId id="279" r:id="rId21"/>
    <p:sldId id="263" r:id="rId22"/>
    <p:sldId id="284" r:id="rId23"/>
    <p:sldId id="285" r:id="rId24"/>
    <p:sldId id="269" r:id="rId25"/>
    <p:sldId id="275" r:id="rId26"/>
    <p:sldId id="277" r:id="rId27"/>
    <p:sldId id="278" r:id="rId28"/>
    <p:sldId id="291" r:id="rId29"/>
    <p:sldId id="292" r:id="rId30"/>
    <p:sldId id="276"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1511577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D7848-271A-46A5-88B7-8C149FB4A61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19196905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720732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4005978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8081180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BD7848-271A-46A5-88B7-8C149FB4A611}"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804789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BD7848-271A-46A5-88B7-8C149FB4A611}" type="datetimeFigureOut">
              <a:rPr lang="en-US" smtClean="0"/>
              <a:pPr/>
              <a:t>1/22/2025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2730414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1099745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79839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1979965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D7848-271A-46A5-88B7-8C149FB4A61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2142583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D7848-271A-46A5-88B7-8C149FB4A61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616374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D7848-271A-46A5-88B7-8C149FB4A611}"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1833468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D7848-271A-46A5-88B7-8C149FB4A611}"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14619981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7848-271A-46A5-88B7-8C149FB4A611}"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737625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D7848-271A-46A5-88B7-8C149FB4A61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3314271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D7848-271A-46A5-88B7-8C149FB4A61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DF616-172C-419F-BFC2-0BB849BE79DB}" type="slidenum">
              <a:rPr lang="en-US" smtClean="0"/>
              <a:pPr/>
              <a:t>‹#›</a:t>
            </a:fld>
            <a:endParaRPr lang="en-US"/>
          </a:p>
        </p:txBody>
      </p:sp>
    </p:spTree>
    <p:extLst>
      <p:ext uri="{BB962C8B-B14F-4D97-AF65-F5344CB8AC3E}">
        <p14:creationId xmlns:p14="http://schemas.microsoft.com/office/powerpoint/2010/main" val="4223324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BD7848-271A-46A5-88B7-8C149FB4A611}" type="datetimeFigureOut">
              <a:rPr lang="en-US" smtClean="0"/>
              <a:pPr/>
              <a:t>1/22/2025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9DF616-172C-419F-BFC2-0BB849BE79DB}" type="slidenum">
              <a:rPr lang="en-US" smtClean="0"/>
              <a:pPr/>
              <a:t>‹#›</a:t>
            </a:fld>
            <a:endParaRPr lang="en-US"/>
          </a:p>
        </p:txBody>
      </p:sp>
    </p:spTree>
    <p:extLst>
      <p:ext uri="{BB962C8B-B14F-4D97-AF65-F5344CB8AC3E}">
        <p14:creationId xmlns:p14="http://schemas.microsoft.com/office/powerpoint/2010/main" val="2989204534"/>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difference-between-process-and-thread/" TargetMode="External"/><Relationship Id="rId2" Type="http://schemas.openxmlformats.org/officeDocument/2006/relationships/hyperlink" Target="https://www.javatpoint.com/process-vs-thread" TargetMode="External"/><Relationship Id="rId1" Type="http://schemas.openxmlformats.org/officeDocument/2006/relationships/slideLayout" Target="../slideLayouts/slideLayout2.xml"/><Relationship Id="rId4" Type="http://schemas.openxmlformats.org/officeDocument/2006/relationships/hyperlink" Target="https://www.javatpoint.com/os-process-state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86719"/>
            <a:ext cx="11582400" cy="1470025"/>
          </a:xfrm>
        </p:spPr>
        <p:txBody>
          <a:bodyPr>
            <a:noAutofit/>
          </a:bodyPr>
          <a:lstStyle/>
          <a:p>
            <a:pPr marL="484632">
              <a:defRPr/>
            </a:pPr>
            <a:br>
              <a:rPr lang="en-US" b="1" dirty="0">
                <a:solidFill>
                  <a:schemeClr val="accent1">
                    <a:tint val="83000"/>
                    <a:satMod val="150000"/>
                  </a:schemeClr>
                </a:solidFill>
              </a:rPr>
            </a:br>
            <a:br>
              <a:rPr lang="en-US" b="1" dirty="0">
                <a:solidFill>
                  <a:schemeClr val="accent1">
                    <a:tint val="83000"/>
                    <a:satMod val="150000"/>
                  </a:schemeClr>
                </a:solidFill>
              </a:rPr>
            </a:br>
            <a:r>
              <a:rPr lang="en-US" b="1" dirty="0">
                <a:solidFill>
                  <a:schemeClr val="accent1">
                    <a:tint val="83000"/>
                    <a:satMod val="150000"/>
                  </a:schemeClr>
                </a:solidFill>
              </a:rPr>
              <a:t>Operating System</a:t>
            </a:r>
            <a:br>
              <a:rPr lang="en-US" b="1" dirty="0">
                <a:solidFill>
                  <a:schemeClr val="accent1">
                    <a:tint val="83000"/>
                    <a:satMod val="150000"/>
                  </a:schemeClr>
                </a:solidFill>
              </a:rPr>
            </a:br>
            <a:r>
              <a:rPr lang="en-US" b="1" dirty="0">
                <a:solidFill>
                  <a:schemeClr val="accent1">
                    <a:tint val="83000"/>
                    <a:satMod val="150000"/>
                  </a:schemeClr>
                </a:solidFill>
              </a:rPr>
              <a:t>UNIT 1</a:t>
            </a:r>
            <a:br>
              <a:rPr lang="en-US" b="1" dirty="0">
                <a:solidFill>
                  <a:schemeClr val="accent1">
                    <a:tint val="83000"/>
                    <a:satMod val="150000"/>
                  </a:schemeClr>
                </a:solidFill>
              </a:rPr>
            </a:br>
            <a:endParaRPr lang="en-US" b="1" dirty="0">
              <a:solidFill>
                <a:schemeClr val="accent1">
                  <a:tint val="83000"/>
                  <a:satMod val="150000"/>
                </a:schemeClr>
              </a:solidFill>
            </a:endParaRPr>
          </a:p>
        </p:txBody>
      </p:sp>
      <p:sp>
        <p:nvSpPr>
          <p:cNvPr id="3" name="Subtitle 2"/>
          <p:cNvSpPr>
            <a:spLocks noGrp="1"/>
          </p:cNvSpPr>
          <p:nvPr>
            <p:ph type="subTitle" idx="1"/>
          </p:nvPr>
        </p:nvSpPr>
        <p:spPr>
          <a:xfrm>
            <a:off x="990600" y="4506912"/>
            <a:ext cx="8062912" cy="1752600"/>
          </a:xfrm>
        </p:spPr>
        <p:txBody>
          <a:bodyPr>
            <a:normAutofit/>
          </a:bodyPr>
          <a:lstStyle/>
          <a:p>
            <a:pPr>
              <a:defRPr/>
            </a:pPr>
            <a:r>
              <a:rPr lang="en-US" sz="2400" dirty="0"/>
              <a:t>By</a:t>
            </a:r>
          </a:p>
          <a:p>
            <a:pPr>
              <a:defRPr/>
            </a:pPr>
            <a:r>
              <a:rPr lang="en-US" sz="2400" dirty="0" err="1"/>
              <a:t>Amandeep</a:t>
            </a:r>
            <a:r>
              <a:rPr lang="en-US" sz="2400" dirty="0"/>
              <a:t> </a:t>
            </a:r>
            <a:r>
              <a:rPr lang="en-US" sz="2400" dirty="0" err="1"/>
              <a:t>Kaur</a:t>
            </a:r>
            <a:endParaRPr lang="en-US" sz="2400" dirty="0"/>
          </a:p>
        </p:txBody>
      </p:sp>
      <p:sp>
        <p:nvSpPr>
          <p:cNvPr id="5" name="Subtitle 2"/>
          <p:cNvSpPr txBox="1">
            <a:spLocks/>
          </p:cNvSpPr>
          <p:nvPr/>
        </p:nvSpPr>
        <p:spPr>
          <a:xfrm>
            <a:off x="3519488" y="1929607"/>
            <a:ext cx="8062912" cy="1752600"/>
          </a:xfrm>
          <a:prstGeom prst="rect">
            <a:avLst/>
          </a:prstGeom>
        </p:spPr>
        <p:txBody>
          <a:bodyPr>
            <a:normAutofit/>
          </a:bodyPr>
          <a:lstStyle/>
          <a:p>
            <a:pPr marR="36576" algn="r">
              <a:buClr>
                <a:schemeClr val="accent1"/>
              </a:buClr>
              <a:buSzPct val="80000"/>
              <a:defRPr/>
            </a:pPr>
            <a:r>
              <a:rPr lang="en-US" sz="5400" b="1" dirty="0">
                <a:ln>
                  <a:solidFill>
                    <a:schemeClr val="bg2"/>
                  </a:solidFill>
                </a:ln>
                <a:solidFill>
                  <a:schemeClr val="tx1">
                    <a:tint val="75000"/>
                  </a:schemeClr>
                </a:solidFill>
              </a:rPr>
              <a:t>Process Management</a:t>
            </a:r>
          </a:p>
        </p:txBody>
      </p:sp>
      <p:pic>
        <p:nvPicPr>
          <p:cNvPr id="4" name="Picture 3">
            <a:extLst>
              <a:ext uri="{FF2B5EF4-FFF2-40B4-BE49-F238E27FC236}">
                <a16:creationId xmlns:a16="http://schemas.microsoft.com/office/drawing/2014/main" id="{DD67AA01-0B97-6B13-3067-EB7A49EB43D0}"/>
              </a:ext>
            </a:extLst>
          </p:cNvPr>
          <p:cNvPicPr>
            <a:picLocks noChangeAspect="1"/>
          </p:cNvPicPr>
          <p:nvPr/>
        </p:nvPicPr>
        <p:blipFill>
          <a:blip r:embed="rId2"/>
          <a:stretch>
            <a:fillRect/>
          </a:stretch>
        </p:blipFill>
        <p:spPr>
          <a:xfrm>
            <a:off x="4800600" y="3048000"/>
            <a:ext cx="6781800" cy="335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10515600" cy="1066800"/>
          </a:xfrm>
        </p:spPr>
        <p:txBody>
          <a:bodyPr>
            <a:normAutofit fontScale="90000"/>
          </a:bodyPr>
          <a:lstStyle/>
          <a:p>
            <a:r>
              <a:rPr lang="en-US" dirty="0"/>
              <a:t>The address of the next instruction to be executed by the current process is provided by the __________</a:t>
            </a:r>
          </a:p>
        </p:txBody>
      </p:sp>
      <p:sp>
        <p:nvSpPr>
          <p:cNvPr id="3" name="Content Placeholder 2"/>
          <p:cNvSpPr>
            <a:spLocks noGrp="1"/>
          </p:cNvSpPr>
          <p:nvPr>
            <p:ph idx="1"/>
          </p:nvPr>
        </p:nvSpPr>
        <p:spPr>
          <a:xfrm>
            <a:off x="228600" y="1828800"/>
            <a:ext cx="9828213" cy="3733800"/>
          </a:xfrm>
        </p:spPr>
        <p:txBody>
          <a:bodyPr>
            <a:normAutofit/>
          </a:bodyPr>
          <a:lstStyle/>
          <a:p>
            <a:pPr>
              <a:buNone/>
            </a:pPr>
            <a:br>
              <a:rPr lang="en-US" sz="3200" dirty="0"/>
            </a:br>
            <a:r>
              <a:rPr lang="en-US" sz="3200" dirty="0"/>
              <a:t>a) CPU registers</a:t>
            </a:r>
            <a:br>
              <a:rPr lang="en-US" sz="3200" dirty="0"/>
            </a:br>
            <a:r>
              <a:rPr lang="en-US" sz="3200" dirty="0"/>
              <a:t>b) Program counter</a:t>
            </a:r>
            <a:br>
              <a:rPr lang="en-US" sz="3200" dirty="0"/>
            </a:br>
            <a:r>
              <a:rPr lang="en-US" sz="3200" dirty="0"/>
              <a:t>c) Process stack</a:t>
            </a:r>
            <a:br>
              <a:rPr lang="en-US" sz="3200" dirty="0"/>
            </a:br>
            <a:r>
              <a:rPr lang="en-US" sz="3200" dirty="0"/>
              <a:t>d) Pipe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73668"/>
            <a:ext cx="9382967" cy="706964"/>
          </a:xfrm>
        </p:spPr>
        <p:txBody>
          <a:bodyPr/>
          <a:lstStyle/>
          <a:p>
            <a:r>
              <a:rPr lang="en-US" dirty="0"/>
              <a:t>Ans: b</a:t>
            </a:r>
          </a:p>
        </p:txBody>
      </p:sp>
      <p:sp>
        <p:nvSpPr>
          <p:cNvPr id="3" name="Content Placeholder 2"/>
          <p:cNvSpPr>
            <a:spLocks noGrp="1"/>
          </p:cNvSpPr>
          <p:nvPr>
            <p:ph idx="1"/>
          </p:nvPr>
        </p:nvSpPr>
        <p:spPr>
          <a:xfrm>
            <a:off x="152400" y="2603500"/>
            <a:ext cx="11506200" cy="3416300"/>
          </a:xfrm>
        </p:spPr>
        <p:txBody>
          <a:bodyPr/>
          <a:lstStyle/>
          <a:p>
            <a:pPr>
              <a:buNone/>
            </a:pPr>
            <a:r>
              <a:rPr lang="en-US" dirty="0"/>
              <a:t>	The address of the next instruction to be executed by the current process is provided by the Program Counter. After every instruction is executed, the Program Counter is incremented by 1 i.e. address of the next instruction to be executed. CPU fetches instruction from the address denoted by Program Counter and execute it.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306767" cy="1071032"/>
          </a:xfrm>
        </p:spPr>
        <p:txBody>
          <a:bodyPr/>
          <a:lstStyle/>
          <a:p>
            <a:r>
              <a:rPr lang="en-US" dirty="0"/>
              <a:t>Operations on Process</a:t>
            </a:r>
          </a:p>
        </p:txBody>
      </p:sp>
      <p:pic>
        <p:nvPicPr>
          <p:cNvPr id="1026" name="Picture 2"/>
          <p:cNvPicPr>
            <a:picLocks noGrp="1" noChangeAspect="1" noChangeArrowheads="1"/>
          </p:cNvPicPr>
          <p:nvPr>
            <p:ph sz="half" idx="1"/>
          </p:nvPr>
        </p:nvPicPr>
        <p:blipFill>
          <a:blip r:embed="rId2">
            <a:duotone>
              <a:prstClr val="black"/>
              <a:schemeClr val="accent5">
                <a:tint val="45000"/>
                <a:satMod val="400000"/>
              </a:schemeClr>
            </a:duotone>
          </a:blip>
          <a:stretch>
            <a:fillRect/>
          </a:stretch>
        </p:blipFill>
        <p:spPr bwMode="auto">
          <a:xfrm>
            <a:off x="304799" y="2438400"/>
            <a:ext cx="5678489" cy="4191000"/>
          </a:xfrm>
          <a:prstGeom prst="rect">
            <a:avLst/>
          </a:prstGeom>
          <a:noFill/>
          <a:ln w="9525">
            <a:noFill/>
            <a:miter lim="800000"/>
            <a:headEnd/>
            <a:tailEnd/>
          </a:ln>
          <a:effectLst/>
        </p:spPr>
      </p:pic>
      <p:sp>
        <p:nvSpPr>
          <p:cNvPr id="3" name="Content Placeholder 2">
            <a:extLst>
              <a:ext uri="{FF2B5EF4-FFF2-40B4-BE49-F238E27FC236}">
                <a16:creationId xmlns:a16="http://schemas.microsoft.com/office/drawing/2014/main" id="{2BF94973-39AD-1DBA-FF94-82BC9583389E}"/>
              </a:ext>
            </a:extLst>
          </p:cNvPr>
          <p:cNvSpPr>
            <a:spLocks noGrp="1"/>
          </p:cNvSpPr>
          <p:nvPr>
            <p:ph sz="half" idx="2"/>
          </p:nvPr>
        </p:nvSpPr>
        <p:spPr>
          <a:xfrm>
            <a:off x="6208712" y="2603500"/>
            <a:ext cx="5678489" cy="4025900"/>
          </a:xfrm>
        </p:spPr>
        <p:txBody>
          <a:bodyPr>
            <a:normAutofit/>
          </a:bodyPr>
          <a:lstStyle/>
          <a:p>
            <a:r>
              <a:rPr lang="en-US" sz="2800" dirty="0"/>
              <a:t>Process  Creation: fork()</a:t>
            </a:r>
          </a:p>
          <a:p>
            <a:r>
              <a:rPr lang="en-US" sz="2800" dirty="0"/>
              <a:t>Process execution (CPU Scheduling)</a:t>
            </a:r>
          </a:p>
          <a:p>
            <a:r>
              <a:rPr lang="en-US" sz="2800" dirty="0"/>
              <a:t>Context Switching (Swap process in Pre-emptive case)</a:t>
            </a:r>
          </a:p>
          <a:p>
            <a:r>
              <a:rPr lang="en-US" sz="2800" dirty="0"/>
              <a:t>Process Termination or Deletion: exit() or kill()</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9677400" cy="1447800"/>
          </a:xfrm>
        </p:spPr>
        <p:txBody>
          <a:bodyPr/>
          <a:lstStyle/>
          <a:p>
            <a:r>
              <a:rPr lang="en-US" dirty="0"/>
              <a:t>Operations on Process</a:t>
            </a:r>
          </a:p>
        </p:txBody>
      </p:sp>
      <p:sp>
        <p:nvSpPr>
          <p:cNvPr id="3" name="Content Placeholder 2"/>
          <p:cNvSpPr>
            <a:spLocks noGrp="1"/>
          </p:cNvSpPr>
          <p:nvPr>
            <p:ph idx="1"/>
          </p:nvPr>
        </p:nvSpPr>
        <p:spPr>
          <a:xfrm>
            <a:off x="152400" y="2133600"/>
            <a:ext cx="12039600" cy="4440936"/>
          </a:xfrm>
        </p:spPr>
        <p:txBody>
          <a:bodyPr>
            <a:normAutofit/>
          </a:bodyPr>
          <a:lstStyle/>
          <a:p>
            <a:r>
              <a:rPr lang="en-US" b="1" dirty="0"/>
              <a:t>Process Creation:</a:t>
            </a:r>
            <a:endParaRPr lang="en-US" dirty="0"/>
          </a:p>
          <a:p>
            <a:pPr lvl="1"/>
            <a:r>
              <a:rPr lang="en-US" dirty="0">
                <a:solidFill>
                  <a:schemeClr val="tx1"/>
                </a:solidFill>
              </a:rPr>
              <a:t>The OS can create a new process, which involves allocating necessary resources, initializing process control blocks, and assigning a unique process ID. A new process is usually created by another process, called the parent process, and the newly created process is known as the child process.</a:t>
            </a:r>
          </a:p>
          <a:p>
            <a:r>
              <a:rPr lang="en-US" b="1" dirty="0"/>
              <a:t>Process Termination:</a:t>
            </a:r>
            <a:endParaRPr lang="en-US" dirty="0"/>
          </a:p>
          <a:p>
            <a:pPr lvl="1"/>
            <a:r>
              <a:rPr lang="en-US" dirty="0">
                <a:solidFill>
                  <a:schemeClr val="tx1"/>
                </a:solidFill>
              </a:rPr>
              <a:t>The OS can terminate a process, which involves deallocating resources, removing the process control block, and notifying the parent process. Termination can happen normally (when a process completes its execution) or abnormally (due to errors or external intervention).</a:t>
            </a:r>
          </a:p>
          <a:p>
            <a:r>
              <a:rPr lang="en-US" b="1" dirty="0"/>
              <a:t>Process Scheduling:</a:t>
            </a:r>
            <a:endParaRPr lang="en-US" dirty="0"/>
          </a:p>
          <a:p>
            <a:pPr lvl="1"/>
            <a:r>
              <a:rPr lang="en-US" dirty="0">
                <a:solidFill>
                  <a:schemeClr val="tx1"/>
                </a:solidFill>
              </a:rPr>
              <a:t>The OS decides which process should be executed by the CPU at any given time. This is known as process scheduling. The OS uses various algorithms (like Round Robin, First-Come-First-Served) to determine the order of process execution.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9677400" cy="1066800"/>
          </a:xfrm>
        </p:spPr>
        <p:txBody>
          <a:bodyPr/>
          <a:lstStyle/>
          <a:p>
            <a:r>
              <a:rPr lang="en-US" dirty="0"/>
              <a:t>Operations on Process</a:t>
            </a:r>
          </a:p>
        </p:txBody>
      </p:sp>
      <p:sp>
        <p:nvSpPr>
          <p:cNvPr id="3" name="Content Placeholder 2"/>
          <p:cNvSpPr>
            <a:spLocks noGrp="1"/>
          </p:cNvSpPr>
          <p:nvPr>
            <p:ph idx="1"/>
          </p:nvPr>
        </p:nvSpPr>
        <p:spPr>
          <a:xfrm>
            <a:off x="533400" y="2286000"/>
            <a:ext cx="9677400" cy="4288536"/>
          </a:xfrm>
        </p:spPr>
        <p:txBody>
          <a:bodyPr>
            <a:normAutofit/>
          </a:bodyPr>
          <a:lstStyle/>
          <a:p>
            <a:r>
              <a:rPr lang="en-US" b="1" dirty="0"/>
              <a:t>Process Synchronization:</a:t>
            </a:r>
            <a:endParaRPr lang="en-US" dirty="0"/>
          </a:p>
          <a:p>
            <a:pPr lvl="1"/>
            <a:r>
              <a:rPr lang="en-US" dirty="0">
                <a:solidFill>
                  <a:schemeClr val="tx1"/>
                </a:solidFill>
              </a:rPr>
              <a:t>When multiple processes need to work together or share resources, the OS must ensure that these processes are synchronized to avoid conflicts or data inconsistencies. This often involves mechanisms like semaphores or monitors to manage access to shared resources.</a:t>
            </a:r>
          </a:p>
          <a:p>
            <a:r>
              <a:rPr lang="en-US" b="1" dirty="0"/>
              <a:t>Process Communication:</a:t>
            </a:r>
            <a:endParaRPr lang="en-US" dirty="0"/>
          </a:p>
          <a:p>
            <a:pPr lvl="1"/>
            <a:r>
              <a:rPr lang="en-US" dirty="0">
                <a:solidFill>
                  <a:schemeClr val="tx1"/>
                </a:solidFill>
              </a:rPr>
              <a:t>Processes may need to communicate with each other, either within the same system or across different systems. The OS provides mechanisms for Inter-Process Communication (IPC), such as message passing, shared memory, or sockets.</a:t>
            </a:r>
          </a:p>
          <a:p>
            <a:r>
              <a:rPr lang="en-US" dirty="0"/>
              <a:t>These operations are essential for the efficient management of processes, ensuring that the system runs smoothly and resources are allocated effectively.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058400" cy="1066800"/>
          </a:xfrm>
        </p:spPr>
        <p:txBody>
          <a:bodyPr>
            <a:normAutofit fontScale="90000"/>
          </a:bodyPr>
          <a:lstStyle/>
          <a:p>
            <a:r>
              <a:rPr lang="en-US" b="1" dirty="0"/>
              <a:t>Which of the following is an operation that can be performed on a process in an operating system?</a:t>
            </a:r>
            <a:br>
              <a:rPr lang="en-US" dirty="0"/>
            </a:br>
            <a:endParaRPr lang="en-US" dirty="0"/>
          </a:p>
        </p:txBody>
      </p:sp>
      <p:sp>
        <p:nvSpPr>
          <p:cNvPr id="3" name="Content Placeholder 2"/>
          <p:cNvSpPr>
            <a:spLocks noGrp="1"/>
          </p:cNvSpPr>
          <p:nvPr>
            <p:ph idx="1"/>
          </p:nvPr>
        </p:nvSpPr>
        <p:spPr>
          <a:xfrm>
            <a:off x="152400" y="2514600"/>
            <a:ext cx="12039600" cy="3983736"/>
          </a:xfrm>
        </p:spPr>
        <p:txBody>
          <a:bodyPr>
            <a:normAutofit/>
          </a:bodyPr>
          <a:lstStyle/>
          <a:p>
            <a:pPr marL="0" indent="0">
              <a:buNone/>
            </a:pPr>
            <a:r>
              <a:rPr lang="en-US" sz="3200" dirty="0"/>
              <a:t>A) Decrypting a process to increase security.</a:t>
            </a:r>
          </a:p>
          <a:p>
            <a:pPr marL="0" indent="0">
              <a:buNone/>
            </a:pPr>
            <a:r>
              <a:rPr lang="en-US" sz="3200" dirty="0"/>
              <a:t>B) Deleting a process's source code from memory.</a:t>
            </a:r>
          </a:p>
          <a:p>
            <a:pPr marL="0" indent="0">
              <a:buNone/>
            </a:pPr>
            <a:r>
              <a:rPr lang="en-US" sz="3200" dirty="0"/>
              <a:t>C) Terminating a process to free up system resources.</a:t>
            </a:r>
          </a:p>
          <a:p>
            <a:pPr marL="0" indent="0">
              <a:buNone/>
            </a:pPr>
            <a:r>
              <a:rPr lang="en-US" sz="3200" dirty="0"/>
              <a:t>D) Compiling a process directly within the CPU.</a:t>
            </a:r>
          </a:p>
          <a:p>
            <a:pPr marL="0" indent="0">
              <a:buNone/>
            </a:pP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306767" cy="1147232"/>
          </a:xfrm>
        </p:spPr>
        <p:txBody>
          <a:bodyPr/>
          <a:lstStyle/>
          <a:p>
            <a:r>
              <a:rPr lang="en-US" b="1" dirty="0"/>
              <a:t>Ans: C</a:t>
            </a:r>
            <a:endParaRPr lang="en-US" dirty="0"/>
          </a:p>
        </p:txBody>
      </p:sp>
      <p:sp>
        <p:nvSpPr>
          <p:cNvPr id="3" name="Content Placeholder 2"/>
          <p:cNvSpPr>
            <a:spLocks noGrp="1"/>
          </p:cNvSpPr>
          <p:nvPr>
            <p:ph idx="1"/>
          </p:nvPr>
        </p:nvSpPr>
        <p:spPr>
          <a:xfrm>
            <a:off x="152400" y="2590800"/>
            <a:ext cx="11887200" cy="3416300"/>
          </a:xfrm>
        </p:spPr>
        <p:txBody>
          <a:bodyPr>
            <a:normAutofit/>
          </a:bodyPr>
          <a:lstStyle/>
          <a:p>
            <a:pPr marL="0" indent="0">
              <a:buNone/>
            </a:pPr>
            <a:r>
              <a:rPr lang="en-US" sz="3200" dirty="0"/>
              <a:t>C) Terminating a process to free up system resources.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306767" cy="1676400"/>
          </a:xfrm>
        </p:spPr>
        <p:txBody>
          <a:bodyPr>
            <a:normAutofit/>
          </a:bodyPr>
          <a:lstStyle/>
          <a:p>
            <a:r>
              <a:rPr lang="en-US" sz="4400" b="1" dirty="0"/>
              <a:t>What is context switching?</a:t>
            </a:r>
            <a:br>
              <a:rPr lang="en-US" sz="4400" b="1" dirty="0"/>
            </a:br>
            <a:endParaRPr lang="en-US" sz="4400" dirty="0"/>
          </a:p>
        </p:txBody>
      </p:sp>
      <p:sp>
        <p:nvSpPr>
          <p:cNvPr id="3" name="Content Placeholder 2"/>
          <p:cNvSpPr>
            <a:spLocks noGrp="1"/>
          </p:cNvSpPr>
          <p:nvPr>
            <p:ph idx="1"/>
          </p:nvPr>
        </p:nvSpPr>
        <p:spPr>
          <a:xfrm>
            <a:off x="381000" y="2603500"/>
            <a:ext cx="11658600" cy="3416300"/>
          </a:xfrm>
        </p:spPr>
        <p:txBody>
          <a:bodyPr>
            <a:normAutofit/>
          </a:bodyPr>
          <a:lstStyle/>
          <a:p>
            <a:pPr marL="0" indent="0">
              <a:buNone/>
            </a:pPr>
            <a:r>
              <a:rPr lang="en-US" sz="2400" dirty="0"/>
              <a:t>A. Switching between user mode and kernel mode.</a:t>
            </a:r>
          </a:p>
          <a:p>
            <a:pPr marL="0" indent="0">
              <a:buNone/>
            </a:pPr>
            <a:r>
              <a:rPr lang="en-US" sz="2400" dirty="0"/>
              <a:t>B. Switching between multiple programs in the background.</a:t>
            </a:r>
          </a:p>
          <a:p>
            <a:pPr marL="0" indent="0">
              <a:buNone/>
            </a:pPr>
            <a:r>
              <a:rPr lang="en-US" sz="2400" dirty="0"/>
              <a:t>C. Saving the state of a process and loading the state of another process.</a:t>
            </a:r>
          </a:p>
          <a:p>
            <a:pPr marL="0" indent="0">
              <a:buNone/>
            </a:pPr>
            <a:r>
              <a:rPr lang="en-US" sz="2400" dirty="0"/>
              <a:t>D. Switching between different memory spaces.</a:t>
            </a:r>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9382967" cy="1147232"/>
          </a:xfrm>
        </p:spPr>
        <p:txBody>
          <a:bodyPr/>
          <a:lstStyle/>
          <a:p>
            <a:r>
              <a:rPr lang="en-US" b="1" dirty="0"/>
              <a:t>Ans:</a:t>
            </a:r>
            <a:r>
              <a:rPr lang="en-US" dirty="0"/>
              <a:t> C</a:t>
            </a:r>
          </a:p>
        </p:txBody>
      </p:sp>
      <p:sp>
        <p:nvSpPr>
          <p:cNvPr id="3" name="Content Placeholder 2"/>
          <p:cNvSpPr>
            <a:spLocks noGrp="1"/>
          </p:cNvSpPr>
          <p:nvPr>
            <p:ph idx="1"/>
          </p:nvPr>
        </p:nvSpPr>
        <p:spPr>
          <a:xfrm>
            <a:off x="533400" y="2603500"/>
            <a:ext cx="11430000" cy="3416300"/>
          </a:xfrm>
        </p:spPr>
        <p:txBody>
          <a:bodyPr>
            <a:normAutofit/>
          </a:bodyPr>
          <a:lstStyle/>
          <a:p>
            <a:pPr marL="0" indent="0">
              <a:buNone/>
            </a:pPr>
            <a:r>
              <a:rPr lang="en-US" sz="2400" dirty="0"/>
              <a:t>C. Saving the state of a process and loading the state of another process.</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10363200" cy="1219200"/>
          </a:xfrm>
        </p:spPr>
        <p:txBody>
          <a:bodyPr>
            <a:noAutofit/>
          </a:bodyPr>
          <a:lstStyle/>
          <a:p>
            <a:r>
              <a:rPr lang="en-US" dirty="0"/>
              <a:t>Co-Operating VS Independent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7588873"/>
              </p:ext>
            </p:extLst>
          </p:nvPr>
        </p:nvGraphicFramePr>
        <p:xfrm>
          <a:off x="76200" y="2407920"/>
          <a:ext cx="12039600" cy="4247745"/>
        </p:xfrm>
        <a:graphic>
          <a:graphicData uri="http://schemas.openxmlformats.org/drawingml/2006/table">
            <a:tbl>
              <a:tblPr firstRow="1" bandRow="1">
                <a:tableStyleId>{7DF18680-E054-41AD-8BC1-D1AEF772440D}</a:tableStyleId>
              </a:tblPr>
              <a:tblGrid>
                <a:gridCol w="854423">
                  <a:extLst>
                    <a:ext uri="{9D8B030D-6E8A-4147-A177-3AD203B41FA5}">
                      <a16:colId xmlns:a16="http://schemas.microsoft.com/office/drawing/2014/main" val="20000"/>
                    </a:ext>
                  </a:extLst>
                </a:gridCol>
                <a:gridCol w="6757711">
                  <a:extLst>
                    <a:ext uri="{9D8B030D-6E8A-4147-A177-3AD203B41FA5}">
                      <a16:colId xmlns:a16="http://schemas.microsoft.com/office/drawing/2014/main" val="20001"/>
                    </a:ext>
                  </a:extLst>
                </a:gridCol>
                <a:gridCol w="4427466">
                  <a:extLst>
                    <a:ext uri="{9D8B030D-6E8A-4147-A177-3AD203B41FA5}">
                      <a16:colId xmlns:a16="http://schemas.microsoft.com/office/drawing/2014/main" val="20002"/>
                    </a:ext>
                  </a:extLst>
                </a:gridCol>
              </a:tblGrid>
              <a:tr h="590145">
                <a:tc>
                  <a:txBody>
                    <a:bodyPr/>
                    <a:lstStyle/>
                    <a:p>
                      <a:r>
                        <a:rPr lang="en-US" dirty="0">
                          <a:solidFill>
                            <a:schemeClr val="tx1"/>
                          </a:solidFill>
                        </a:rPr>
                        <a:t>S.NO.</a:t>
                      </a:r>
                    </a:p>
                  </a:txBody>
                  <a:tcPr/>
                </a:tc>
                <a:tc>
                  <a:txBody>
                    <a:bodyPr/>
                    <a:lstStyle/>
                    <a:p>
                      <a:r>
                        <a:rPr lang="en-US" dirty="0">
                          <a:solidFill>
                            <a:schemeClr val="tx1"/>
                          </a:solidFill>
                        </a:rPr>
                        <a:t>CO-OPERATING PROCESS</a:t>
                      </a:r>
                    </a:p>
                  </a:txBody>
                  <a:tcPr/>
                </a:tc>
                <a:tc>
                  <a:txBody>
                    <a:bodyPr/>
                    <a:lstStyle/>
                    <a:p>
                      <a:r>
                        <a:rPr lang="en-US" dirty="0">
                          <a:solidFill>
                            <a:schemeClr val="tx1"/>
                          </a:solidFill>
                        </a:rPr>
                        <a:t>INDEPENDENT</a:t>
                      </a:r>
                      <a:r>
                        <a:rPr lang="en-US" baseline="0" dirty="0">
                          <a:solidFill>
                            <a:schemeClr val="tx1"/>
                          </a:solidFill>
                        </a:rPr>
                        <a:t> PROCESS</a:t>
                      </a:r>
                      <a:endParaRPr lang="en-US" dirty="0">
                        <a:solidFill>
                          <a:schemeClr val="tx1"/>
                        </a:solidFill>
                      </a:endParaRPr>
                    </a:p>
                  </a:txBody>
                  <a:tcPr/>
                </a:tc>
                <a:extLst>
                  <a:ext uri="{0D108BD9-81ED-4DB2-BD59-A6C34878D82A}">
                    <a16:rowId xmlns:a16="http://schemas.microsoft.com/office/drawing/2014/main" val="10000"/>
                  </a:ext>
                </a:extLst>
              </a:tr>
              <a:tr h="337226">
                <a:tc>
                  <a:txBody>
                    <a:bodyPr/>
                    <a:lstStyle/>
                    <a:p>
                      <a:r>
                        <a:rPr lang="en-US" dirty="0">
                          <a:solidFill>
                            <a:schemeClr val="tx1"/>
                          </a:solidFill>
                        </a:rPr>
                        <a:t>1.</a:t>
                      </a:r>
                    </a:p>
                  </a:txBody>
                  <a:tcPr/>
                </a:tc>
                <a:tc>
                  <a:txBody>
                    <a:bodyPr/>
                    <a:lstStyle/>
                    <a:p>
                      <a:r>
                        <a:rPr lang="en-US" dirty="0">
                          <a:solidFill>
                            <a:schemeClr val="tx1"/>
                          </a:solidFill>
                        </a:rPr>
                        <a:t>I/O Bound</a:t>
                      </a:r>
                    </a:p>
                  </a:txBody>
                  <a:tcPr/>
                </a:tc>
                <a:tc>
                  <a:txBody>
                    <a:bodyPr/>
                    <a:lstStyle/>
                    <a:p>
                      <a:r>
                        <a:rPr lang="en-US" dirty="0">
                          <a:solidFill>
                            <a:schemeClr val="tx1"/>
                          </a:solidFill>
                        </a:rPr>
                        <a:t>CPU Bound</a:t>
                      </a:r>
                    </a:p>
                  </a:txBody>
                  <a:tcPr/>
                </a:tc>
                <a:extLst>
                  <a:ext uri="{0D108BD9-81ED-4DB2-BD59-A6C34878D82A}">
                    <a16:rowId xmlns:a16="http://schemas.microsoft.com/office/drawing/2014/main" val="10001"/>
                  </a:ext>
                </a:extLst>
              </a:tr>
              <a:tr h="1095983">
                <a:tc>
                  <a:txBody>
                    <a:bodyPr/>
                    <a:lstStyle/>
                    <a:p>
                      <a:r>
                        <a:rPr lang="en-US" dirty="0">
                          <a:solidFill>
                            <a:schemeClr val="tx1"/>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I/O bound: is a time in which a process perform input output operation. </a:t>
                      </a:r>
                      <a:r>
                        <a:rPr lang="en-US" dirty="0" err="1">
                          <a:solidFill>
                            <a:schemeClr val="tx1"/>
                          </a:solidFill>
                        </a:rPr>
                        <a:t>e.g</a:t>
                      </a:r>
                      <a:r>
                        <a:rPr lang="en-US" dirty="0">
                          <a:solidFill>
                            <a:schemeClr val="tx1"/>
                          </a:solidFill>
                        </a:rPr>
                        <a:t> take input from keyboard or display output in monitor.</a:t>
                      </a:r>
                    </a:p>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CPU bound: is a time process reside in processor and perform it's execution. </a:t>
                      </a:r>
                    </a:p>
                    <a:p>
                      <a:endParaRPr lang="en-US" dirty="0">
                        <a:solidFill>
                          <a:schemeClr val="tx1"/>
                        </a:solidFill>
                      </a:endParaRPr>
                    </a:p>
                  </a:txBody>
                  <a:tcPr/>
                </a:tc>
                <a:extLst>
                  <a:ext uri="{0D108BD9-81ED-4DB2-BD59-A6C34878D82A}">
                    <a16:rowId xmlns:a16="http://schemas.microsoft.com/office/drawing/2014/main" val="10002"/>
                  </a:ext>
                </a:extLst>
              </a:tr>
              <a:tr h="590145">
                <a:tc>
                  <a:txBody>
                    <a:bodyPr/>
                    <a:lstStyle/>
                    <a:p>
                      <a:r>
                        <a:rPr lang="en-US" dirty="0">
                          <a:solidFill>
                            <a:schemeClr val="tx1"/>
                          </a:solidFill>
                        </a:rPr>
                        <a:t>3.</a:t>
                      </a:r>
                    </a:p>
                  </a:txBody>
                  <a:tcPr/>
                </a:tc>
                <a:tc>
                  <a:txBody>
                    <a:bodyPr/>
                    <a:lstStyle/>
                    <a:p>
                      <a:r>
                        <a:rPr lang="en-US" dirty="0">
                          <a:solidFill>
                            <a:schemeClr val="tx1"/>
                          </a:solidFill>
                        </a:rPr>
                        <a:t>Also known</a:t>
                      </a:r>
                      <a:r>
                        <a:rPr lang="en-US" baseline="0" dirty="0">
                          <a:solidFill>
                            <a:schemeClr val="tx1"/>
                          </a:solidFill>
                        </a:rPr>
                        <a:t> as </a:t>
                      </a:r>
                      <a:r>
                        <a:rPr lang="en-US" dirty="0">
                          <a:solidFill>
                            <a:schemeClr val="tx1"/>
                          </a:solidFill>
                        </a:rPr>
                        <a:t>Dependent/concurrent process.</a:t>
                      </a:r>
                    </a:p>
                  </a:txBody>
                  <a:tcPr/>
                </a:tc>
                <a:tc>
                  <a:txBody>
                    <a:bodyPr/>
                    <a:lstStyle/>
                    <a:p>
                      <a:r>
                        <a:rPr lang="en-US" dirty="0">
                          <a:solidFill>
                            <a:schemeClr val="tx1"/>
                          </a:solidFill>
                        </a:rPr>
                        <a:t>Also known</a:t>
                      </a:r>
                      <a:r>
                        <a:rPr lang="en-US" baseline="0" dirty="0">
                          <a:solidFill>
                            <a:schemeClr val="tx1"/>
                          </a:solidFill>
                        </a:rPr>
                        <a:t> as </a:t>
                      </a:r>
                      <a:r>
                        <a:rPr lang="en-US" dirty="0">
                          <a:solidFill>
                            <a:schemeClr val="tx1"/>
                          </a:solidFill>
                        </a:rPr>
                        <a:t>isolated/competing process.</a:t>
                      </a:r>
                    </a:p>
                  </a:txBody>
                  <a:tcPr/>
                </a:tc>
                <a:extLst>
                  <a:ext uri="{0D108BD9-81ED-4DB2-BD59-A6C34878D82A}">
                    <a16:rowId xmlns:a16="http://schemas.microsoft.com/office/drawing/2014/main" val="10003"/>
                  </a:ext>
                </a:extLst>
              </a:tr>
              <a:tr h="1348902">
                <a:tc>
                  <a:txBody>
                    <a:bodyPr/>
                    <a:lstStyle/>
                    <a:p>
                      <a:r>
                        <a:rPr lang="en-US" dirty="0">
                          <a:solidFill>
                            <a:schemeClr val="tx1"/>
                          </a:solidFill>
                        </a:rPr>
                        <a:t>4.</a:t>
                      </a:r>
                    </a:p>
                  </a:txBody>
                  <a:tcPr/>
                </a:tc>
                <a:tc>
                  <a:txBody>
                    <a:bodyPr/>
                    <a:lstStyle/>
                    <a:p>
                      <a:r>
                        <a:rPr kumimoji="0" lang="en-US" b="0" kern="1200" dirty="0" err="1">
                          <a:solidFill>
                            <a:schemeClr val="tx1"/>
                          </a:solidFill>
                        </a:rPr>
                        <a:t>Dependent:in</a:t>
                      </a:r>
                      <a:r>
                        <a:rPr kumimoji="0" lang="en-US" b="0" kern="1200" dirty="0">
                          <a:solidFill>
                            <a:schemeClr val="tx1"/>
                          </a:solidFill>
                        </a:rPr>
                        <a:t> it process can share some deliver buffer variable ,resources,(</a:t>
                      </a:r>
                      <a:r>
                        <a:rPr kumimoji="0" lang="en-US" b="0" kern="1200" dirty="0" err="1">
                          <a:solidFill>
                            <a:schemeClr val="tx1"/>
                          </a:solidFill>
                        </a:rPr>
                        <a:t>cpu,printer</a:t>
                      </a:r>
                      <a:r>
                        <a:rPr kumimoji="0" lang="en-US" b="0" kern="1200" dirty="0">
                          <a:solidFill>
                            <a:schemeClr val="tx1"/>
                          </a:solidFill>
                        </a:rPr>
                        <a:t>). it process can share any thing, then execution of one process can effect other. -&gt;execution of one process can effect or get affected by the execution of process.</a:t>
                      </a:r>
                      <a:endParaRPr lang="en-US" dirty="0">
                        <a:solidFill>
                          <a:schemeClr val="tx1"/>
                        </a:solidFill>
                      </a:endParaRPr>
                    </a:p>
                  </a:txBody>
                  <a:tcPr/>
                </a:tc>
                <a:tc>
                  <a:txBody>
                    <a:bodyPr/>
                    <a:lstStyle/>
                    <a:p>
                      <a:r>
                        <a:rPr kumimoji="0" lang="en-US" b="0" kern="1200" dirty="0">
                          <a:solidFill>
                            <a:schemeClr val="tx1"/>
                          </a:solidFill>
                        </a:rPr>
                        <a:t>Execution of one process does not effect the execution's of other process that means there is nothing common for sharing.</a:t>
                      </a:r>
                      <a:endParaRPr lang="en-US"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9144000" cy="1447800"/>
          </a:xfrm>
        </p:spPr>
        <p:txBody>
          <a:bodyPr/>
          <a:lstStyle/>
          <a:p>
            <a:r>
              <a:rPr lang="en-US" sz="4800" b="1" dirty="0"/>
              <a:t>Topics</a:t>
            </a:r>
          </a:p>
        </p:txBody>
      </p:sp>
      <p:sp>
        <p:nvSpPr>
          <p:cNvPr id="3" name="Content Placeholder 2"/>
          <p:cNvSpPr>
            <a:spLocks noGrp="1"/>
          </p:cNvSpPr>
          <p:nvPr>
            <p:ph idx="1"/>
          </p:nvPr>
        </p:nvSpPr>
        <p:spPr>
          <a:xfrm>
            <a:off x="609600" y="2362200"/>
            <a:ext cx="11201400" cy="4172712"/>
          </a:xfrm>
        </p:spPr>
        <p:txBody>
          <a:bodyPr>
            <a:normAutofit/>
          </a:bodyPr>
          <a:lstStyle/>
          <a:p>
            <a:r>
              <a:rPr lang="en-US" sz="2800" dirty="0"/>
              <a:t>Process Control Block (PCB) </a:t>
            </a:r>
          </a:p>
          <a:p>
            <a:r>
              <a:rPr lang="en-US" sz="2800" dirty="0"/>
              <a:t>Operations on Processes </a:t>
            </a:r>
          </a:p>
          <a:p>
            <a:r>
              <a:rPr lang="en-US" sz="2800" dirty="0"/>
              <a:t>Types of Process (Co-operating and Independent Processes)</a:t>
            </a:r>
          </a:p>
          <a:p>
            <a:r>
              <a:rPr lang="en-US" sz="2800" dirty="0"/>
              <a:t>Process States/Life Cycle of Process</a:t>
            </a:r>
          </a:p>
          <a:p>
            <a:r>
              <a:rPr lang="en-US" sz="2800" dirty="0"/>
              <a:t>Process Concept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306767" cy="1071032"/>
          </a:xfrm>
        </p:spPr>
        <p:txBody>
          <a:bodyPr/>
          <a:lstStyle/>
          <a:p>
            <a:r>
              <a:rPr lang="en-US" dirty="0"/>
              <a:t>IPC (Inter-Process Communication)</a:t>
            </a:r>
          </a:p>
        </p:txBody>
      </p:sp>
      <p:sp>
        <p:nvSpPr>
          <p:cNvPr id="3" name="Content Placeholder 2"/>
          <p:cNvSpPr>
            <a:spLocks noGrp="1"/>
          </p:cNvSpPr>
          <p:nvPr>
            <p:ph sz="half" idx="1"/>
          </p:nvPr>
        </p:nvSpPr>
        <p:spPr>
          <a:xfrm>
            <a:off x="0" y="2603500"/>
            <a:ext cx="6096000" cy="4102100"/>
          </a:xfrm>
        </p:spPr>
        <p:txBody>
          <a:bodyPr>
            <a:normAutofit/>
          </a:bodyPr>
          <a:lstStyle/>
          <a:p>
            <a:pPr algn="just"/>
            <a:r>
              <a:rPr lang="en-US" sz="2000" dirty="0"/>
              <a:t>IPC refers to the mechanisms and techniques that operating systems use to facilitate communication between different processes. </a:t>
            </a:r>
          </a:p>
          <a:p>
            <a:pPr algn="just"/>
            <a:r>
              <a:rPr lang="en-US" sz="2000" dirty="0"/>
              <a:t>In a multitasking environment, numerous processes are running concurrently, and IPC serves as the bridge that allows them to exchange information and coordinate their actions.</a:t>
            </a:r>
          </a:p>
        </p:txBody>
      </p:sp>
      <p:pic>
        <p:nvPicPr>
          <p:cNvPr id="5" name="Picture 4">
            <a:extLst>
              <a:ext uri="{FF2B5EF4-FFF2-40B4-BE49-F238E27FC236}">
                <a16:creationId xmlns:a16="http://schemas.microsoft.com/office/drawing/2014/main" id="{3052295C-6E6B-909D-B6CB-D45BE8EC98E4}"/>
              </a:ext>
            </a:extLst>
          </p:cNvPr>
          <p:cNvPicPr>
            <a:picLocks noChangeAspect="1"/>
          </p:cNvPicPr>
          <p:nvPr/>
        </p:nvPicPr>
        <p:blipFill>
          <a:blip r:embed="rId2"/>
          <a:srcRect l="2500" t="5173" r="2500" b="-1724"/>
          <a:stretch/>
        </p:blipFill>
        <p:spPr>
          <a:xfrm>
            <a:off x="6248400" y="2438400"/>
            <a:ext cx="5791200"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9382967" cy="1600200"/>
          </a:xfrm>
        </p:spPr>
        <p:txBody>
          <a:bodyPr/>
          <a:lstStyle/>
          <a:p>
            <a:pPr>
              <a:defRPr/>
            </a:pPr>
            <a:r>
              <a:rPr lang="en-US" dirty="0"/>
              <a:t>Process States or Life Cycle of Process</a:t>
            </a:r>
          </a:p>
        </p:txBody>
      </p:sp>
      <p:sp>
        <p:nvSpPr>
          <p:cNvPr id="48131" name="Content Placeholder 2"/>
          <p:cNvSpPr>
            <a:spLocks noGrp="1"/>
          </p:cNvSpPr>
          <p:nvPr>
            <p:ph sz="half" idx="1"/>
          </p:nvPr>
        </p:nvSpPr>
        <p:spPr>
          <a:xfrm>
            <a:off x="152400" y="2362200"/>
            <a:ext cx="6056312" cy="4495800"/>
          </a:xfrm>
        </p:spPr>
        <p:txBody>
          <a:bodyPr>
            <a:normAutofit fontScale="92500" lnSpcReduction="20000"/>
          </a:bodyPr>
          <a:lstStyle/>
          <a:p>
            <a:r>
              <a:rPr lang="en-US" sz="1800" b="1" dirty="0"/>
              <a:t>Process</a:t>
            </a:r>
            <a:r>
              <a:rPr lang="en-US" sz="1800" dirty="0"/>
              <a:t> </a:t>
            </a:r>
            <a:r>
              <a:rPr lang="en-US" sz="1800" b="1" dirty="0"/>
              <a:t>State:</a:t>
            </a:r>
            <a:br>
              <a:rPr lang="en-US" sz="1800" dirty="0"/>
            </a:br>
            <a:r>
              <a:rPr lang="en-US" sz="1800" dirty="0"/>
              <a:t>As a process executes, it changes state. The state of a process is defined in part by the current activity of that process. Each process may be in one of the following states:</a:t>
            </a:r>
          </a:p>
          <a:p>
            <a:r>
              <a:rPr lang="en-US" dirty="0"/>
              <a:t>It includes </a:t>
            </a:r>
            <a:r>
              <a:rPr lang="en-US" b="1" dirty="0"/>
              <a:t>five stages </a:t>
            </a:r>
            <a:r>
              <a:rPr lang="en-US" dirty="0"/>
              <a:t>of process which is also known as Life Cycle of process.</a:t>
            </a:r>
          </a:p>
          <a:p>
            <a:r>
              <a:rPr lang="en-US" sz="1800" b="1" dirty="0"/>
              <a:t>New</a:t>
            </a:r>
            <a:r>
              <a:rPr lang="en-US" sz="1800" dirty="0"/>
              <a:t>: In this state, the process is being created.</a:t>
            </a:r>
          </a:p>
          <a:p>
            <a:r>
              <a:rPr lang="en-US" sz="1800" b="1" dirty="0"/>
              <a:t>Running:</a:t>
            </a:r>
            <a:r>
              <a:rPr lang="en-US" sz="1800" dirty="0"/>
              <a:t> In this state, instructions are being executed.</a:t>
            </a:r>
          </a:p>
          <a:p>
            <a:r>
              <a:rPr lang="en-US" sz="1800" b="1" dirty="0"/>
              <a:t>Waiting:</a:t>
            </a:r>
            <a:r>
              <a:rPr lang="en-US" sz="1800" dirty="0"/>
              <a:t> In this state, the process is waiting for different events like I/O completion or treatment of a signal.</a:t>
            </a:r>
          </a:p>
          <a:p>
            <a:r>
              <a:rPr lang="en-US" sz="1800" b="1" dirty="0"/>
              <a:t>Ready:</a:t>
            </a:r>
            <a:r>
              <a:rPr lang="en-US" sz="1800" dirty="0"/>
              <a:t> In this state, the process waits to assign a processor.</a:t>
            </a:r>
          </a:p>
          <a:p>
            <a:r>
              <a:rPr lang="en-US" sz="1800" b="1" dirty="0"/>
              <a:t>Terminated:</a:t>
            </a:r>
            <a:r>
              <a:rPr lang="en-US" sz="1800" dirty="0"/>
              <a:t> In this state, the process has finished executing.</a:t>
            </a:r>
          </a:p>
          <a:p>
            <a:endParaRPr lang="en-US" dirty="0"/>
          </a:p>
          <a:p>
            <a:pPr marL="0" indent="0">
              <a:buNone/>
            </a:pPr>
            <a:endParaRPr lang="en-US" dirty="0"/>
          </a:p>
        </p:txBody>
      </p:sp>
      <p:pic>
        <p:nvPicPr>
          <p:cNvPr id="50179" name="Picture 4"/>
          <p:cNvPicPr>
            <a:picLocks noGrp="1" noChangeAspect="1" noChangeArrowheads="1"/>
          </p:cNvPicPr>
          <p:nvPr>
            <p:ph sz="half" idx="2"/>
          </p:nvPr>
        </p:nvPicPr>
        <p:blipFill>
          <a:blip r:embed="rId2"/>
          <a:srcRect t="12069" r="2648" b="8621"/>
          <a:stretch/>
        </p:blipFill>
        <p:spPr bwMode="auto">
          <a:xfrm>
            <a:off x="6208712" y="2362200"/>
            <a:ext cx="5830888" cy="4343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591800" cy="1066800"/>
          </a:xfrm>
        </p:spPr>
        <p:txBody>
          <a:bodyPr>
            <a:normAutofit fontScale="90000"/>
          </a:bodyPr>
          <a:lstStyle/>
          <a:p>
            <a:r>
              <a:rPr lang="en-US" b="1" dirty="0"/>
              <a:t>Which of the following is NOT a valid process state?</a:t>
            </a:r>
            <a:br>
              <a:rPr lang="en-US" b="1" dirty="0"/>
            </a:br>
            <a:endParaRPr lang="en-US" dirty="0"/>
          </a:p>
        </p:txBody>
      </p:sp>
      <p:sp>
        <p:nvSpPr>
          <p:cNvPr id="3" name="Content Placeholder 2"/>
          <p:cNvSpPr>
            <a:spLocks noGrp="1"/>
          </p:cNvSpPr>
          <p:nvPr>
            <p:ph idx="1"/>
          </p:nvPr>
        </p:nvSpPr>
        <p:spPr>
          <a:xfrm>
            <a:off x="457200" y="2286000"/>
            <a:ext cx="11582400" cy="3416300"/>
          </a:xfrm>
        </p:spPr>
        <p:txBody>
          <a:bodyPr>
            <a:normAutofit/>
          </a:bodyPr>
          <a:lstStyle/>
          <a:p>
            <a:pPr marL="0" indent="0">
              <a:buNone/>
            </a:pPr>
            <a:r>
              <a:rPr lang="en-US" sz="3200" dirty="0"/>
              <a:t>A. New</a:t>
            </a:r>
          </a:p>
          <a:p>
            <a:pPr marL="0" indent="0">
              <a:buNone/>
            </a:pPr>
            <a:r>
              <a:rPr lang="en-US" sz="3200" dirty="0"/>
              <a:t>B. Running</a:t>
            </a:r>
          </a:p>
          <a:p>
            <a:pPr marL="0" indent="0">
              <a:buNone/>
            </a:pPr>
            <a:r>
              <a:rPr lang="en-US" sz="3200" dirty="0"/>
              <a:t>C. Waiting</a:t>
            </a:r>
          </a:p>
          <a:p>
            <a:pPr marL="0" indent="0">
              <a:buNone/>
            </a:pPr>
            <a:r>
              <a:rPr lang="en-US" sz="3200" dirty="0"/>
              <a:t>D. Deleting or Terminated</a:t>
            </a:r>
          </a:p>
          <a:p>
            <a:pPr marL="0" indent="0">
              <a:buNone/>
            </a:pPr>
            <a:r>
              <a:rPr lang="en-US" sz="3200" dirty="0"/>
              <a:t>E. Scheduled</a:t>
            </a:r>
          </a:p>
          <a:p>
            <a:pPr marL="0" indent="0">
              <a:buNone/>
            </a:pP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306767" cy="1147232"/>
          </a:xfrm>
        </p:spPr>
        <p:txBody>
          <a:bodyPr/>
          <a:lstStyle/>
          <a:p>
            <a:r>
              <a:rPr lang="en-US" b="1" dirty="0"/>
              <a:t>Ans:</a:t>
            </a:r>
            <a:r>
              <a:rPr lang="en-US" dirty="0"/>
              <a:t> E.</a:t>
            </a:r>
          </a:p>
        </p:txBody>
      </p:sp>
      <p:sp>
        <p:nvSpPr>
          <p:cNvPr id="3" name="Content Placeholder 2"/>
          <p:cNvSpPr>
            <a:spLocks noGrp="1"/>
          </p:cNvSpPr>
          <p:nvPr>
            <p:ph idx="1"/>
          </p:nvPr>
        </p:nvSpPr>
        <p:spPr>
          <a:xfrm>
            <a:off x="381000" y="2603500"/>
            <a:ext cx="9599613" cy="3416300"/>
          </a:xfrm>
        </p:spPr>
        <p:txBody>
          <a:bodyPr/>
          <a:lstStyle/>
          <a:p>
            <a:pPr marL="0" indent="0">
              <a:buNone/>
            </a:pPr>
            <a:r>
              <a:rPr lang="en-US" sz="4000" dirty="0"/>
              <a:t>E. Scheduled</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9382967" cy="1071032"/>
          </a:xfrm>
        </p:spPr>
        <p:txBody>
          <a:bodyPr/>
          <a:lstStyle/>
          <a:p>
            <a:pPr>
              <a:defRPr/>
            </a:pPr>
            <a:r>
              <a:rPr lang="en-US" dirty="0"/>
              <a:t>Process in OS</a:t>
            </a:r>
          </a:p>
        </p:txBody>
      </p:sp>
      <p:sp>
        <p:nvSpPr>
          <p:cNvPr id="5" name="Content Placeholder 4">
            <a:extLst>
              <a:ext uri="{FF2B5EF4-FFF2-40B4-BE49-F238E27FC236}">
                <a16:creationId xmlns:a16="http://schemas.microsoft.com/office/drawing/2014/main" id="{8D9AFE68-63FD-0678-195B-A5459309001E}"/>
              </a:ext>
            </a:extLst>
          </p:cNvPr>
          <p:cNvSpPr>
            <a:spLocks noGrp="1"/>
          </p:cNvSpPr>
          <p:nvPr>
            <p:ph sz="half" idx="1"/>
          </p:nvPr>
        </p:nvSpPr>
        <p:spPr>
          <a:xfrm>
            <a:off x="304800" y="2438400"/>
            <a:ext cx="6019800" cy="4114800"/>
          </a:xfrm>
        </p:spPr>
        <p:txBody>
          <a:bodyPr>
            <a:normAutofit lnSpcReduction="10000"/>
          </a:bodyPr>
          <a:lstStyle/>
          <a:p>
            <a:r>
              <a:rPr lang="en-US" dirty="0"/>
              <a:t>Process</a:t>
            </a:r>
            <a:r>
              <a:rPr lang="en-US" sz="1800" dirty="0"/>
              <a:t> can be divided into four sections ─ stack, heap, text and data. The following image shows a simplified layout of a process</a:t>
            </a:r>
          </a:p>
          <a:p>
            <a:r>
              <a:rPr lang="en-US" b="1" dirty="0"/>
              <a:t>Stack: </a:t>
            </a:r>
            <a:r>
              <a:rPr lang="en-US" dirty="0"/>
              <a:t>The process Stack contains the temporary data such as method/function parameters, return address and local variables.</a:t>
            </a:r>
          </a:p>
          <a:p>
            <a:r>
              <a:rPr lang="en-US" b="1" dirty="0"/>
              <a:t>Heap: </a:t>
            </a:r>
            <a:r>
              <a:rPr lang="en-US" dirty="0"/>
              <a:t>This is dynamically allocated memory to a process during its run time.</a:t>
            </a:r>
          </a:p>
          <a:p>
            <a:r>
              <a:rPr lang="en-US" b="1" dirty="0"/>
              <a:t>Data: </a:t>
            </a:r>
            <a:r>
              <a:rPr lang="en-US" dirty="0"/>
              <a:t>This section contains the global and static variables.</a:t>
            </a:r>
          </a:p>
          <a:p>
            <a:r>
              <a:rPr lang="en-US" b="1" dirty="0"/>
              <a:t>Text: </a:t>
            </a:r>
            <a:r>
              <a:rPr lang="en-US" dirty="0"/>
              <a:t>This includes the current activity represented by the value of Program Counter and the contents of the processor's registers.</a:t>
            </a:r>
          </a:p>
          <a:p>
            <a:pPr marL="0" indent="0">
              <a:buNone/>
            </a:pPr>
            <a:endParaRPr lang="en-IN" dirty="0"/>
          </a:p>
        </p:txBody>
      </p:sp>
      <p:pic>
        <p:nvPicPr>
          <p:cNvPr id="4" name="Picture 3">
            <a:extLst>
              <a:ext uri="{FF2B5EF4-FFF2-40B4-BE49-F238E27FC236}">
                <a16:creationId xmlns:a16="http://schemas.microsoft.com/office/drawing/2014/main" id="{418D4FF3-D567-C208-3F25-61FF6C25E91D}"/>
              </a:ext>
            </a:extLst>
          </p:cNvPr>
          <p:cNvPicPr>
            <a:picLocks noChangeAspect="1"/>
          </p:cNvPicPr>
          <p:nvPr/>
        </p:nvPicPr>
        <p:blipFill>
          <a:blip r:embed="rId2"/>
          <a:srcRect l="1471" t="1754" r="2943" b="3509"/>
          <a:stretch/>
        </p:blipFill>
        <p:spPr>
          <a:xfrm>
            <a:off x="6477000" y="2438400"/>
            <a:ext cx="5181600" cy="41148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9296400" cy="1219200"/>
          </a:xfrm>
        </p:spPr>
        <p:txBody>
          <a:bodyPr/>
          <a:lstStyle/>
          <a:p>
            <a:r>
              <a:rPr lang="en-US" dirty="0"/>
              <a:t>Process VS Thread</a:t>
            </a:r>
          </a:p>
        </p:txBody>
      </p:sp>
      <p:pic>
        <p:nvPicPr>
          <p:cNvPr id="3074" name="Picture 2"/>
          <p:cNvPicPr>
            <a:picLocks noChangeAspect="1" noChangeArrowheads="1"/>
          </p:cNvPicPr>
          <p:nvPr/>
        </p:nvPicPr>
        <p:blipFill>
          <a:blip r:embed="rId2">
            <a:biLevel thresh="75000"/>
          </a:blip>
          <a:srcRect/>
          <a:stretch>
            <a:fillRect/>
          </a:stretch>
        </p:blipFill>
        <p:spPr bwMode="auto">
          <a:xfrm>
            <a:off x="0" y="1295400"/>
            <a:ext cx="12192000" cy="5562600"/>
          </a:xfrm>
          <a:prstGeom prst="rect">
            <a:avLst/>
          </a:prstGeom>
          <a:solidFill>
            <a:schemeClr val="accent5">
              <a:lumMod val="50000"/>
            </a:schemeClr>
          </a:solid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8229600" cy="1066800"/>
          </a:xfrm>
        </p:spPr>
        <p:txBody>
          <a:bodyPr/>
          <a:lstStyle/>
          <a:p>
            <a:r>
              <a:rPr lang="en-US" dirty="0"/>
              <a:t>Process VS Thread</a:t>
            </a:r>
          </a:p>
        </p:txBody>
      </p:sp>
      <p:pic>
        <p:nvPicPr>
          <p:cNvPr id="4098" name="Picture 2"/>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Lst>
          </a:blip>
          <a:srcRect/>
          <a:stretch>
            <a:fillRect/>
          </a:stretch>
        </p:blipFill>
        <p:spPr bwMode="auto">
          <a:xfrm>
            <a:off x="0" y="1066800"/>
            <a:ext cx="12192000" cy="5791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and Thread</a:t>
            </a:r>
          </a:p>
        </p:txBody>
      </p:sp>
      <p:pic>
        <p:nvPicPr>
          <p:cNvPr id="5122" name="Picture 2"/>
          <p:cNvPicPr>
            <a:picLocks noGrp="1" noChangeAspect="1" noChangeArrowheads="1"/>
          </p:cNvPicPr>
          <p:nvPr>
            <p:ph idx="1"/>
          </p:nvPr>
        </p:nvPicPr>
        <p:blipFill>
          <a:blip r:embed="rId2"/>
          <a:stretch>
            <a:fillRect/>
          </a:stretch>
        </p:blipFill>
        <p:spPr bwMode="auto">
          <a:xfrm>
            <a:off x="1154954" y="2209800"/>
            <a:ext cx="9055846" cy="4648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9677400" cy="1371600"/>
          </a:xfrm>
        </p:spPr>
        <p:txBody>
          <a:bodyPr>
            <a:normAutofit/>
          </a:bodyPr>
          <a:lstStyle/>
          <a:p>
            <a:r>
              <a:rPr lang="en-US" b="1" dirty="0"/>
              <a:t>What is a thread in an operating system?</a:t>
            </a:r>
            <a:br>
              <a:rPr lang="en-US" dirty="0"/>
            </a:br>
            <a:endParaRPr lang="en-US" dirty="0"/>
          </a:p>
        </p:txBody>
      </p:sp>
      <p:sp>
        <p:nvSpPr>
          <p:cNvPr id="3" name="Content Placeholder 2"/>
          <p:cNvSpPr>
            <a:spLocks noGrp="1"/>
          </p:cNvSpPr>
          <p:nvPr>
            <p:ph idx="1"/>
          </p:nvPr>
        </p:nvSpPr>
        <p:spPr>
          <a:xfrm>
            <a:off x="457200" y="2603500"/>
            <a:ext cx="11734800" cy="3416300"/>
          </a:xfrm>
        </p:spPr>
        <p:txBody>
          <a:bodyPr>
            <a:normAutofit/>
          </a:bodyPr>
          <a:lstStyle/>
          <a:p>
            <a:pPr marL="0" indent="0">
              <a:buNone/>
            </a:pPr>
            <a:r>
              <a:rPr lang="en-US" sz="2400" dirty="0"/>
              <a:t>A) A thread is a type of software that manages file systems.</a:t>
            </a:r>
          </a:p>
          <a:p>
            <a:pPr marL="0" indent="0">
              <a:buNone/>
            </a:pPr>
            <a:r>
              <a:rPr lang="en-US" sz="2400" dirty="0"/>
              <a:t>B) A thread is the smallest unit of execution within a process.</a:t>
            </a:r>
          </a:p>
          <a:p>
            <a:pPr marL="0" indent="0">
              <a:buNone/>
            </a:pPr>
            <a:r>
              <a:rPr lang="en-US" sz="2400" dirty="0"/>
              <a:t>C) A thread is a physical component of the CPU that processes instructions.</a:t>
            </a:r>
          </a:p>
          <a:p>
            <a:pPr marL="0" indent="0">
              <a:buNone/>
            </a:pPr>
            <a:r>
              <a:rPr lang="en-US" sz="2400" dirty="0"/>
              <a:t>D) A thread is a network connection between two processes on different machines.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73668"/>
            <a:ext cx="9230567" cy="706964"/>
          </a:xfrm>
        </p:spPr>
        <p:txBody>
          <a:bodyPr/>
          <a:lstStyle/>
          <a:p>
            <a:r>
              <a:rPr lang="en-US" b="1" dirty="0"/>
              <a:t>Ans: B</a:t>
            </a:r>
            <a:endParaRPr lang="en-US" dirty="0"/>
          </a:p>
        </p:txBody>
      </p:sp>
      <p:sp>
        <p:nvSpPr>
          <p:cNvPr id="3" name="Content Placeholder 2"/>
          <p:cNvSpPr>
            <a:spLocks noGrp="1"/>
          </p:cNvSpPr>
          <p:nvPr>
            <p:ph idx="1"/>
          </p:nvPr>
        </p:nvSpPr>
        <p:spPr>
          <a:xfrm>
            <a:off x="457200" y="2603500"/>
            <a:ext cx="11125200" cy="3416300"/>
          </a:xfrm>
        </p:spPr>
        <p:txBody>
          <a:bodyPr>
            <a:normAutofit/>
          </a:bodyPr>
          <a:lstStyle/>
          <a:p>
            <a:pPr marL="0" indent="0">
              <a:buNone/>
            </a:pPr>
            <a:r>
              <a:rPr lang="en-US" sz="2800" dirty="0"/>
              <a:t>B) A thread is the smallest unit of execution within a process.</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306767" cy="1147232"/>
          </a:xfrm>
        </p:spPr>
        <p:txBody>
          <a:bodyPr/>
          <a:lstStyle/>
          <a:p>
            <a:pPr>
              <a:defRPr/>
            </a:pPr>
            <a:r>
              <a:rPr lang="en-US" sz="4400" b="1" dirty="0"/>
              <a:t>Process Concept</a:t>
            </a:r>
          </a:p>
        </p:txBody>
      </p:sp>
      <p:sp>
        <p:nvSpPr>
          <p:cNvPr id="44035" name="Content Placeholder 2"/>
          <p:cNvSpPr>
            <a:spLocks noGrp="1"/>
          </p:cNvSpPr>
          <p:nvPr>
            <p:ph sz="half" idx="1"/>
          </p:nvPr>
        </p:nvSpPr>
        <p:spPr>
          <a:xfrm>
            <a:off x="429843" y="2603500"/>
            <a:ext cx="5550269" cy="3416301"/>
          </a:xfrm>
        </p:spPr>
        <p:txBody>
          <a:bodyPr/>
          <a:lstStyle/>
          <a:p>
            <a:r>
              <a:rPr lang="en-US" b="1" dirty="0"/>
              <a:t>Process: </a:t>
            </a:r>
            <a:r>
              <a:rPr lang="en-US" dirty="0"/>
              <a:t>A process is a program in execution, consisting of program code, data, and resources.</a:t>
            </a:r>
          </a:p>
          <a:p>
            <a:r>
              <a:rPr lang="en-US" dirty="0"/>
              <a:t>An active program or active entity means process is under execution in processor (CPU).</a:t>
            </a:r>
          </a:p>
          <a:p>
            <a:r>
              <a:rPr lang="en-US" dirty="0"/>
              <a:t>The execution of a process must progress in sequential order or based on some priority or algorithms.</a:t>
            </a:r>
          </a:p>
          <a:p>
            <a:pPr marL="0" indent="0">
              <a:buNone/>
            </a:pPr>
            <a:endParaRPr lang="en-US" dirty="0"/>
          </a:p>
        </p:txBody>
      </p:sp>
      <p:pic>
        <p:nvPicPr>
          <p:cNvPr id="9" name="Content Placeholder 8">
            <a:extLst>
              <a:ext uri="{FF2B5EF4-FFF2-40B4-BE49-F238E27FC236}">
                <a16:creationId xmlns:a16="http://schemas.microsoft.com/office/drawing/2014/main" id="{A7E63375-AE7F-9C6A-2710-0EF769D25473}"/>
              </a:ext>
            </a:extLst>
          </p:cNvPr>
          <p:cNvPicPr>
            <a:picLocks noGrp="1" noChangeAspect="1"/>
          </p:cNvPicPr>
          <p:nvPr>
            <p:ph sz="half" idx="2"/>
          </p:nvPr>
        </p:nvPicPr>
        <p:blipFill>
          <a:blip r:embed="rId2"/>
          <a:stretch>
            <a:fillRect/>
          </a:stretch>
        </p:blipFill>
        <p:spPr>
          <a:xfrm>
            <a:off x="6096000" y="2415487"/>
            <a:ext cx="5666157" cy="3604314"/>
          </a:xfr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9448800" cy="1066800"/>
          </a:xfrm>
        </p:spPr>
        <p:txBody>
          <a:bodyPr/>
          <a:lstStyle/>
          <a:p>
            <a:r>
              <a:rPr lang="en-US" dirty="0"/>
              <a:t>References</a:t>
            </a:r>
          </a:p>
        </p:txBody>
      </p:sp>
      <p:sp>
        <p:nvSpPr>
          <p:cNvPr id="3" name="Content Placeholder 2"/>
          <p:cNvSpPr>
            <a:spLocks noGrp="1"/>
          </p:cNvSpPr>
          <p:nvPr>
            <p:ph idx="1"/>
          </p:nvPr>
        </p:nvSpPr>
        <p:spPr>
          <a:xfrm>
            <a:off x="533400" y="2286000"/>
            <a:ext cx="11582400" cy="4974336"/>
          </a:xfrm>
        </p:spPr>
        <p:txBody>
          <a:bodyPr>
            <a:normAutofit/>
          </a:bodyPr>
          <a:lstStyle/>
          <a:p>
            <a:r>
              <a:rPr lang="en-US" sz="2000" dirty="0"/>
              <a:t>OPERATING SYSTEM CONCEPTS by ABRAHAM SILBERSCHATZ, PETER B. GALVIN, GERG GAGNE, WILEY </a:t>
            </a:r>
          </a:p>
          <a:p>
            <a:r>
              <a:rPr lang="en-US" sz="2000" dirty="0"/>
              <a:t>DESIGN OF THE UNIX OPERATING SYSTEM by MAURICE J. BACH, Pearson Education India</a:t>
            </a:r>
          </a:p>
          <a:p>
            <a:r>
              <a:rPr lang="en-US" sz="2000" dirty="0"/>
              <a:t>REAL-TIME SYSTEMS by JANE W. S. LIU, Pearson Education India </a:t>
            </a:r>
          </a:p>
          <a:p>
            <a:r>
              <a:rPr lang="en-US" sz="2000" dirty="0">
                <a:hlinkClick r:id="rId2"/>
              </a:rPr>
              <a:t>https://www.javatpoint.com/process-vs-thread</a:t>
            </a:r>
            <a:endParaRPr lang="en-US" sz="2000" dirty="0"/>
          </a:p>
          <a:p>
            <a:r>
              <a:rPr lang="en-US" sz="2000" dirty="0">
                <a:hlinkClick r:id="rId3"/>
              </a:rPr>
              <a:t>https://www.geeksforgeeks.org/difference-between-process-and-thread/</a:t>
            </a:r>
            <a:endParaRPr lang="en-US" sz="2000" dirty="0"/>
          </a:p>
          <a:p>
            <a:r>
              <a:rPr lang="en-US" sz="2000" dirty="0">
                <a:hlinkClick r:id="rId4"/>
              </a:rPr>
              <a:t>https://www.javatpoint.com/os-process-states</a:t>
            </a:r>
            <a:endParaRPr lang="en-US" sz="2000" dirty="0"/>
          </a:p>
          <a:p>
            <a:endParaRPr lang="en-US" sz="2000" dirty="0"/>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pic>
        <p:nvPicPr>
          <p:cNvPr id="5" name="Content Placeholder 4">
            <a:extLst>
              <a:ext uri="{FF2B5EF4-FFF2-40B4-BE49-F238E27FC236}">
                <a16:creationId xmlns:a16="http://schemas.microsoft.com/office/drawing/2014/main" id="{B3AFDAFF-18B2-65AD-CDEB-78365CFD22C5}"/>
              </a:ext>
            </a:extLst>
          </p:cNvPr>
          <p:cNvPicPr>
            <a:picLocks noGrp="1" noChangeAspect="1"/>
          </p:cNvPicPr>
          <p:nvPr>
            <p:ph idx="1"/>
          </p:nvPr>
        </p:nvPicPr>
        <p:blipFill>
          <a:blip r:embed="rId2"/>
          <a:srcRect r="3409"/>
          <a:stretch/>
        </p:blipFill>
        <p:spPr>
          <a:xfrm>
            <a:off x="4724400" y="2590800"/>
            <a:ext cx="6477000" cy="3694273"/>
          </a:xfr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9601200" cy="1066800"/>
          </a:xfrm>
        </p:spPr>
        <p:txBody>
          <a:bodyPr/>
          <a:lstStyle/>
          <a:p>
            <a:r>
              <a:rPr lang="en-US" sz="4400" b="1" dirty="0"/>
              <a:t>What is process?</a:t>
            </a:r>
          </a:p>
        </p:txBody>
      </p:sp>
      <p:sp>
        <p:nvSpPr>
          <p:cNvPr id="3" name="Content Placeholder 2"/>
          <p:cNvSpPr>
            <a:spLocks noGrp="1"/>
          </p:cNvSpPr>
          <p:nvPr>
            <p:ph idx="1"/>
          </p:nvPr>
        </p:nvSpPr>
        <p:spPr>
          <a:xfrm>
            <a:off x="533400" y="2362200"/>
            <a:ext cx="11430000" cy="4325112"/>
          </a:xfrm>
        </p:spPr>
        <p:txBody>
          <a:bodyPr>
            <a:normAutofit/>
          </a:bodyPr>
          <a:lstStyle/>
          <a:p>
            <a:pPr algn="just"/>
            <a:r>
              <a:rPr lang="en-US" sz="2400" dirty="0"/>
              <a:t>A) A process is a hardware component that handles memory allocation.</a:t>
            </a:r>
          </a:p>
          <a:p>
            <a:pPr algn="just"/>
            <a:r>
              <a:rPr lang="en-US" sz="2400" dirty="0"/>
              <a:t>B) A process is a static file stored on disk that cannot change during execution.</a:t>
            </a:r>
          </a:p>
          <a:p>
            <a:pPr algn="just"/>
            <a:r>
              <a:rPr lang="en-US" sz="2400" dirty="0"/>
              <a:t>C) A process is a program in execution, consisting of program code, data, and resources.</a:t>
            </a:r>
          </a:p>
          <a:p>
            <a:pPr algn="just"/>
            <a:r>
              <a:rPr lang="en-US" sz="2400" dirty="0"/>
              <a:t>D) A process is a network protocol used for data transmission between computers.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9382967" cy="1147232"/>
          </a:xfrm>
        </p:spPr>
        <p:txBody>
          <a:bodyPr/>
          <a:lstStyle/>
          <a:p>
            <a:r>
              <a:rPr lang="en-US" b="1" dirty="0"/>
              <a:t>Ans. C</a:t>
            </a:r>
            <a:endParaRPr lang="en-US" dirty="0"/>
          </a:p>
        </p:txBody>
      </p:sp>
      <p:sp>
        <p:nvSpPr>
          <p:cNvPr id="3" name="Content Placeholder 2"/>
          <p:cNvSpPr>
            <a:spLocks noGrp="1"/>
          </p:cNvSpPr>
          <p:nvPr>
            <p:ph idx="1"/>
          </p:nvPr>
        </p:nvSpPr>
        <p:spPr>
          <a:xfrm>
            <a:off x="533400" y="2438400"/>
            <a:ext cx="11125200" cy="3416300"/>
          </a:xfrm>
        </p:spPr>
        <p:txBody>
          <a:bodyPr/>
          <a:lstStyle/>
          <a:p>
            <a:r>
              <a:rPr lang="en-US" dirty="0"/>
              <a:t>C) A process is a program in execution, consisting of program code, data, and resources</a:t>
            </a:r>
            <a:r>
              <a:rPr lang="en-US" b="1" dirty="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306767" cy="1371600"/>
          </a:xfrm>
        </p:spPr>
        <p:txBody>
          <a:bodyPr/>
          <a:lstStyle/>
          <a:p>
            <a:pPr>
              <a:defRPr/>
            </a:pPr>
            <a:r>
              <a:rPr lang="en-US" b="1" dirty="0"/>
              <a:t>Process Control Block (PCB)</a:t>
            </a:r>
          </a:p>
        </p:txBody>
      </p:sp>
      <p:sp>
        <p:nvSpPr>
          <p:cNvPr id="45059" name="Content Placeholder 2"/>
          <p:cNvSpPr>
            <a:spLocks noGrp="1"/>
          </p:cNvSpPr>
          <p:nvPr>
            <p:ph sz="half" idx="1"/>
          </p:nvPr>
        </p:nvSpPr>
        <p:spPr>
          <a:xfrm>
            <a:off x="301624" y="2438400"/>
            <a:ext cx="5678488" cy="4114800"/>
          </a:xfrm>
        </p:spPr>
        <p:txBody>
          <a:bodyPr>
            <a:normAutofit fontScale="62500" lnSpcReduction="20000"/>
          </a:bodyPr>
          <a:lstStyle/>
          <a:p>
            <a:r>
              <a:rPr lang="en-US" sz="2800" dirty="0"/>
              <a:t>To maintain information about the process state, process ID, program counter, and registers.</a:t>
            </a:r>
          </a:p>
          <a:p>
            <a:r>
              <a:rPr lang="en-US" sz="2800" dirty="0"/>
              <a:t>It is a data structure maintained by the OS for every process and identified by process ID (PID) to keep track of a process as listed below in the table −</a:t>
            </a:r>
          </a:p>
          <a:p>
            <a:r>
              <a:rPr lang="en-US" sz="2800" b="1" dirty="0"/>
              <a:t>Process State</a:t>
            </a:r>
            <a:endParaRPr lang="en-US" sz="2800" dirty="0"/>
          </a:p>
          <a:p>
            <a:r>
              <a:rPr lang="en-US" sz="2800" dirty="0"/>
              <a:t>The current state of the process i.e., whether it is ready, running, waiting, or whatever.</a:t>
            </a:r>
          </a:p>
          <a:p>
            <a:r>
              <a:rPr lang="en-US" sz="2800" b="1" dirty="0"/>
              <a:t>Process privileges</a:t>
            </a:r>
            <a:endParaRPr lang="en-US" sz="2800" dirty="0"/>
          </a:p>
          <a:p>
            <a:r>
              <a:rPr lang="en-US" sz="2800" dirty="0"/>
              <a:t>This is required to allow/disallow access to system resources.</a:t>
            </a:r>
          </a:p>
          <a:p>
            <a:endParaRPr lang="en-US" sz="2800" dirty="0"/>
          </a:p>
        </p:txBody>
      </p:sp>
      <p:sp>
        <p:nvSpPr>
          <p:cNvPr id="4" name="Content Placeholder 2">
            <a:extLst>
              <a:ext uri="{FF2B5EF4-FFF2-40B4-BE49-F238E27FC236}">
                <a16:creationId xmlns:a16="http://schemas.microsoft.com/office/drawing/2014/main" id="{C3FD41D0-D533-C853-E101-83DD9093727A}"/>
              </a:ext>
            </a:extLst>
          </p:cNvPr>
          <p:cNvSpPr txBox="1">
            <a:spLocks/>
          </p:cNvSpPr>
          <p:nvPr/>
        </p:nvSpPr>
        <p:spPr>
          <a:xfrm>
            <a:off x="5979149" y="2438400"/>
            <a:ext cx="5678488" cy="41147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800" b="1" dirty="0"/>
              <a:t>Process ID</a:t>
            </a:r>
            <a:endParaRPr lang="en-US" sz="2800" dirty="0"/>
          </a:p>
          <a:p>
            <a:r>
              <a:rPr lang="en-US" sz="2800" dirty="0"/>
              <a:t>Unique identification for each of the process in the operating system.</a:t>
            </a:r>
          </a:p>
          <a:p>
            <a:r>
              <a:rPr lang="en-US" sz="2800" b="1" dirty="0"/>
              <a:t>Pointer</a:t>
            </a:r>
            <a:endParaRPr lang="en-US" sz="2800" dirty="0"/>
          </a:p>
          <a:p>
            <a:r>
              <a:rPr lang="en-US" sz="2800" dirty="0"/>
              <a:t>A pointer to parent process.</a:t>
            </a:r>
          </a:p>
          <a:p>
            <a:r>
              <a:rPr lang="en-US" sz="2800" b="1" dirty="0"/>
              <a:t>Program Counter</a:t>
            </a:r>
            <a:endParaRPr lang="en-US" sz="2800" dirty="0"/>
          </a:p>
          <a:p>
            <a:r>
              <a:rPr lang="en-US" sz="2800" dirty="0"/>
              <a:t>Program Counter is a pointer to the address of the next instruction to be executed for this process.</a:t>
            </a:r>
          </a:p>
          <a:p>
            <a:r>
              <a:rPr lang="en-US" sz="2800" b="1" dirty="0"/>
              <a:t>CPU registers</a:t>
            </a:r>
            <a:endParaRPr lang="en-US" sz="2800" dirty="0"/>
          </a:p>
          <a:p>
            <a:r>
              <a:rPr lang="en-US" sz="2800" dirty="0"/>
              <a:t>Various CPU registers where process need to be stored for execution for running state.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9382967" cy="1147232"/>
          </a:xfrm>
        </p:spPr>
        <p:txBody>
          <a:bodyPr/>
          <a:lstStyle/>
          <a:p>
            <a:pPr>
              <a:defRPr/>
            </a:pPr>
            <a:r>
              <a:rPr lang="en-US" b="1" dirty="0"/>
              <a:t>PCB</a:t>
            </a:r>
          </a:p>
        </p:txBody>
      </p:sp>
      <p:sp>
        <p:nvSpPr>
          <p:cNvPr id="47107" name="Content Placeholder 2"/>
          <p:cNvSpPr>
            <a:spLocks noGrp="1"/>
          </p:cNvSpPr>
          <p:nvPr>
            <p:ph sz="half" idx="1"/>
          </p:nvPr>
        </p:nvSpPr>
        <p:spPr>
          <a:xfrm>
            <a:off x="152400" y="2362200"/>
            <a:ext cx="6248400" cy="3657601"/>
          </a:xfrm>
        </p:spPr>
        <p:txBody>
          <a:bodyPr>
            <a:noAutofit/>
          </a:bodyPr>
          <a:lstStyle/>
          <a:p>
            <a:r>
              <a:rPr lang="en-US" sz="2400" b="1" dirty="0"/>
              <a:t>CPU Scheduling Information</a:t>
            </a:r>
            <a:endParaRPr lang="en-US" sz="2400" dirty="0"/>
          </a:p>
          <a:p>
            <a:r>
              <a:rPr lang="en-US" sz="2400" dirty="0"/>
              <a:t>Process priority and other scheduling information which is required to schedule the process.</a:t>
            </a:r>
          </a:p>
          <a:p>
            <a:r>
              <a:rPr lang="en-US" sz="2400" b="1" dirty="0"/>
              <a:t>Memory management information</a:t>
            </a:r>
            <a:endParaRPr lang="en-US" sz="2400" dirty="0"/>
          </a:p>
          <a:p>
            <a:r>
              <a:rPr lang="en-US" sz="2400" dirty="0"/>
              <a:t>This includes the information of page table, memory limits, Segment table depending on memory used by the operating system.</a:t>
            </a:r>
          </a:p>
          <a:p>
            <a:pPr marL="0" indent="0">
              <a:buNone/>
            </a:pPr>
            <a:endParaRPr lang="en-US" sz="2400" dirty="0"/>
          </a:p>
        </p:txBody>
      </p:sp>
      <p:sp>
        <p:nvSpPr>
          <p:cNvPr id="3" name="Content Placeholder 2">
            <a:extLst>
              <a:ext uri="{FF2B5EF4-FFF2-40B4-BE49-F238E27FC236}">
                <a16:creationId xmlns:a16="http://schemas.microsoft.com/office/drawing/2014/main" id="{F2DB11AC-1F19-C180-6AE0-D888C66EE3B5}"/>
              </a:ext>
            </a:extLst>
          </p:cNvPr>
          <p:cNvSpPr>
            <a:spLocks noGrp="1"/>
          </p:cNvSpPr>
          <p:nvPr>
            <p:ph sz="half" idx="2"/>
          </p:nvPr>
        </p:nvSpPr>
        <p:spPr>
          <a:xfrm>
            <a:off x="6400800" y="2603500"/>
            <a:ext cx="5635624" cy="3949700"/>
          </a:xfrm>
        </p:spPr>
        <p:txBody>
          <a:bodyPr>
            <a:normAutofit/>
          </a:bodyPr>
          <a:lstStyle/>
          <a:p>
            <a:r>
              <a:rPr lang="en-US" sz="2400" b="1" dirty="0"/>
              <a:t>Accounting information</a:t>
            </a:r>
            <a:endParaRPr lang="en-US" sz="2400" dirty="0"/>
          </a:p>
          <a:p>
            <a:r>
              <a:rPr lang="en-US" sz="2400" dirty="0"/>
              <a:t>This includes the amount of CPU used for process execution, time limits, execution ID etc.</a:t>
            </a:r>
          </a:p>
          <a:p>
            <a:r>
              <a:rPr lang="en-US" sz="2400" b="1" dirty="0"/>
              <a:t>IO status information</a:t>
            </a:r>
            <a:endParaRPr lang="en-US" sz="2400" dirty="0"/>
          </a:p>
          <a:p>
            <a:r>
              <a:rPr lang="en-US" sz="2400" dirty="0"/>
              <a:t>This includes a list of I/O devices allocated to the process.</a:t>
            </a:r>
          </a:p>
          <a:p>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11" y="838200"/>
            <a:ext cx="9982200" cy="1066800"/>
          </a:xfrm>
        </p:spPr>
        <p:txBody>
          <a:bodyPr>
            <a:normAutofit fontScale="90000"/>
          </a:bodyPr>
          <a:lstStyle/>
          <a:p>
            <a:r>
              <a:rPr lang="en-US" b="1" dirty="0"/>
              <a:t>What is the purpose of the Process Control Block (PCB) in an operating system?</a:t>
            </a:r>
            <a:br>
              <a:rPr lang="en-US" b="1" dirty="0"/>
            </a:br>
            <a:endParaRPr lang="en-US" dirty="0"/>
          </a:p>
        </p:txBody>
      </p:sp>
      <p:sp>
        <p:nvSpPr>
          <p:cNvPr id="3" name="Content Placeholder 2"/>
          <p:cNvSpPr>
            <a:spLocks noGrp="1"/>
          </p:cNvSpPr>
          <p:nvPr>
            <p:ph idx="1"/>
          </p:nvPr>
        </p:nvSpPr>
        <p:spPr>
          <a:xfrm>
            <a:off x="152400" y="2362200"/>
            <a:ext cx="12268200" cy="3416300"/>
          </a:xfrm>
        </p:spPr>
        <p:txBody>
          <a:bodyPr>
            <a:normAutofit/>
          </a:bodyPr>
          <a:lstStyle/>
          <a:p>
            <a:pPr marL="0" indent="0">
              <a:buNone/>
            </a:pPr>
            <a:r>
              <a:rPr lang="en-US" sz="2400" dirty="0"/>
              <a:t>A. To control the input/output operations.</a:t>
            </a:r>
          </a:p>
          <a:p>
            <a:pPr marL="0" indent="0">
              <a:buNone/>
            </a:pPr>
            <a:r>
              <a:rPr lang="en-US" sz="2400" dirty="0"/>
              <a:t>B. To store the code of the process.</a:t>
            </a:r>
          </a:p>
          <a:p>
            <a:pPr marL="0" indent="0">
              <a:buNone/>
            </a:pPr>
            <a:r>
              <a:rPr lang="en-US" sz="2400" dirty="0"/>
              <a:t>C. To maintain information about the process state, process ID, program counter, and registers.</a:t>
            </a:r>
          </a:p>
          <a:p>
            <a:pPr marL="0" indent="0">
              <a:buNone/>
            </a:pPr>
            <a:r>
              <a:rPr lang="en-US" sz="2400" dirty="0"/>
              <a:t>D. To handle the network protocols.</a:t>
            </a:r>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762000"/>
            <a:ext cx="9523413" cy="1066800"/>
          </a:xfrm>
        </p:spPr>
        <p:txBody>
          <a:bodyPr/>
          <a:lstStyle/>
          <a:p>
            <a:r>
              <a:rPr lang="en-US" b="1" dirty="0"/>
              <a:t>Ans:</a:t>
            </a:r>
            <a:r>
              <a:rPr lang="en-US" dirty="0"/>
              <a:t> C</a:t>
            </a:r>
          </a:p>
        </p:txBody>
      </p:sp>
      <p:sp>
        <p:nvSpPr>
          <p:cNvPr id="3" name="Content Placeholder 2"/>
          <p:cNvSpPr>
            <a:spLocks noGrp="1"/>
          </p:cNvSpPr>
          <p:nvPr>
            <p:ph idx="1"/>
          </p:nvPr>
        </p:nvSpPr>
        <p:spPr>
          <a:xfrm>
            <a:off x="0" y="2603500"/>
            <a:ext cx="12192000" cy="3416300"/>
          </a:xfrm>
        </p:spPr>
        <p:txBody>
          <a:bodyPr>
            <a:normAutofit/>
          </a:bodyPr>
          <a:lstStyle/>
          <a:p>
            <a:pPr marL="0" indent="0">
              <a:buNone/>
            </a:pPr>
            <a:r>
              <a:rPr lang="en-US" sz="2400" dirty="0"/>
              <a:t>C) To maintain information about the process state, process ID, program counter, and registers.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518</TotalTime>
  <Words>1704</Words>
  <Application>Microsoft Office PowerPoint</Application>
  <PresentationFormat>Widescreen</PresentationFormat>
  <Paragraphs>147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Wingdings</vt:lpstr>
      <vt:lpstr>Wingdings 3</vt:lpstr>
      <vt:lpstr>Ion Boardroom</vt:lpstr>
      <vt:lpstr>  Operating System UNIT 1 </vt:lpstr>
      <vt:lpstr>Topics</vt:lpstr>
      <vt:lpstr>Process Concept</vt:lpstr>
      <vt:lpstr>What is process?</vt:lpstr>
      <vt:lpstr>Ans. C</vt:lpstr>
      <vt:lpstr>Process Control Block (PCB)</vt:lpstr>
      <vt:lpstr>PCB</vt:lpstr>
      <vt:lpstr>What is the purpose of the Process Control Block (PCB) in an operating system? </vt:lpstr>
      <vt:lpstr>Ans: C</vt:lpstr>
      <vt:lpstr>The address of the next instruction to be executed by the current process is provided by the __________</vt:lpstr>
      <vt:lpstr>Ans: b</vt:lpstr>
      <vt:lpstr>Operations on Process</vt:lpstr>
      <vt:lpstr>Operations on Process</vt:lpstr>
      <vt:lpstr>Operations on Process</vt:lpstr>
      <vt:lpstr>Which of the following is an operation that can be performed on a process in an operating system? </vt:lpstr>
      <vt:lpstr>Ans: C</vt:lpstr>
      <vt:lpstr>What is context switching? </vt:lpstr>
      <vt:lpstr>Ans: C</vt:lpstr>
      <vt:lpstr>Co-Operating VS Independent Process</vt:lpstr>
      <vt:lpstr>IPC (Inter-Process Communication)</vt:lpstr>
      <vt:lpstr>Process States or Life Cycle of Process</vt:lpstr>
      <vt:lpstr>Which of the following is NOT a valid process state? </vt:lpstr>
      <vt:lpstr>Ans: E.</vt:lpstr>
      <vt:lpstr>Process in OS</vt:lpstr>
      <vt:lpstr>Process VS Thread</vt:lpstr>
      <vt:lpstr>Process VS Thread</vt:lpstr>
      <vt:lpstr>Process and Thread</vt:lpstr>
      <vt:lpstr>What is a thread in an operating system? </vt:lpstr>
      <vt:lpstr>Ans: B</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Operating System UNIT 1 </dc:title>
  <dc:creator>intel</dc:creator>
  <cp:lastModifiedBy>amandeepkaur1341@outlook.com</cp:lastModifiedBy>
  <cp:revision>169</cp:revision>
  <dcterms:created xsi:type="dcterms:W3CDTF">2024-01-19T15:39:56Z</dcterms:created>
  <dcterms:modified xsi:type="dcterms:W3CDTF">2025-01-22T08:27:28Z</dcterms:modified>
</cp:coreProperties>
</file>