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314" r:id="rId2"/>
    <p:sldId id="311" r:id="rId3"/>
    <p:sldId id="260" r:id="rId4"/>
    <p:sldId id="315" r:id="rId5"/>
    <p:sldId id="270" r:id="rId6"/>
    <p:sldId id="268" r:id="rId7"/>
    <p:sldId id="322" r:id="rId8"/>
    <p:sldId id="323" r:id="rId9"/>
    <p:sldId id="271" r:id="rId10"/>
    <p:sldId id="266" r:id="rId11"/>
    <p:sldId id="267" r:id="rId12"/>
    <p:sldId id="324" r:id="rId13"/>
    <p:sldId id="325" r:id="rId14"/>
    <p:sldId id="258" r:id="rId15"/>
    <p:sldId id="265" r:id="rId16"/>
    <p:sldId id="274" r:id="rId17"/>
    <p:sldId id="277" r:id="rId18"/>
    <p:sldId id="362" r:id="rId19"/>
    <p:sldId id="320" r:id="rId20"/>
    <p:sldId id="321" r:id="rId21"/>
    <p:sldId id="285" r:id="rId22"/>
    <p:sldId id="290" r:id="rId23"/>
    <p:sldId id="330" r:id="rId24"/>
    <p:sldId id="331" r:id="rId25"/>
    <p:sldId id="334" r:id="rId26"/>
    <p:sldId id="363" r:id="rId27"/>
    <p:sldId id="332" r:id="rId28"/>
    <p:sldId id="333" r:id="rId29"/>
    <p:sldId id="335" r:id="rId30"/>
    <p:sldId id="336" r:id="rId31"/>
    <p:sldId id="337" r:id="rId32"/>
    <p:sldId id="287" r:id="rId33"/>
    <p:sldId id="342" r:id="rId34"/>
    <p:sldId id="340" r:id="rId35"/>
    <p:sldId id="341" r:id="rId36"/>
    <p:sldId id="344" r:id="rId37"/>
    <p:sldId id="343" r:id="rId38"/>
    <p:sldId id="326" r:id="rId39"/>
    <p:sldId id="327" r:id="rId40"/>
    <p:sldId id="286" r:id="rId41"/>
    <p:sldId id="349" r:id="rId42"/>
    <p:sldId id="345" r:id="rId43"/>
    <p:sldId id="353" r:id="rId44"/>
    <p:sldId id="360" r:id="rId45"/>
    <p:sldId id="361" r:id="rId46"/>
    <p:sldId id="354" r:id="rId47"/>
    <p:sldId id="355" r:id="rId48"/>
    <p:sldId id="291" r:id="rId49"/>
    <p:sldId id="356" r:id="rId50"/>
    <p:sldId id="357" r:id="rId51"/>
    <p:sldId id="293" r:id="rId52"/>
    <p:sldId id="294" r:id="rId53"/>
    <p:sldId id="296" r:id="rId54"/>
    <p:sldId id="358" r:id="rId55"/>
    <p:sldId id="359" r:id="rId56"/>
    <p:sldId id="300" r:id="rId57"/>
    <p:sldId id="299" r:id="rId58"/>
    <p:sldId id="309" r:id="rId59"/>
    <p:sldId id="272" r:id="rId60"/>
    <p:sldId id="312" r:id="rId61"/>
    <p:sldId id="31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93C66-DC86-4404-AEBD-B0EAFA80BA5C}"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08E6BDD6-D941-446A-9A99-7602C82764A3}">
      <dgm:prSet phldrT="[Text]"/>
      <dgm:spPr/>
      <dgm:t>
        <a:bodyPr/>
        <a:lstStyle/>
        <a:p>
          <a:r>
            <a:rPr lang="en-US" dirty="0"/>
            <a:t>NP(NON-PREMPTIVE)</a:t>
          </a:r>
          <a:endParaRPr lang="en-IN" dirty="0"/>
        </a:p>
      </dgm:t>
    </dgm:pt>
    <dgm:pt modelId="{D9E7DA31-9B4B-4CBD-A3FD-82A7230AC7F2}" type="parTrans" cxnId="{D33118A3-B9E2-491A-ACA7-6624FD343AEF}">
      <dgm:prSet/>
      <dgm:spPr/>
      <dgm:t>
        <a:bodyPr/>
        <a:lstStyle/>
        <a:p>
          <a:endParaRPr lang="en-IN"/>
        </a:p>
      </dgm:t>
    </dgm:pt>
    <dgm:pt modelId="{42B7ABF3-441C-4DC4-A1F3-EA3E430CA79B}" type="sibTrans" cxnId="{D33118A3-B9E2-491A-ACA7-6624FD343AEF}">
      <dgm:prSet/>
      <dgm:spPr/>
      <dgm:t>
        <a:bodyPr/>
        <a:lstStyle/>
        <a:p>
          <a:endParaRPr lang="en-IN"/>
        </a:p>
      </dgm:t>
    </dgm:pt>
    <dgm:pt modelId="{86E5E775-05FC-4ED5-B086-3C9A07048223}">
      <dgm:prSet phldrT="[Text]"/>
      <dgm:spPr/>
      <dgm:t>
        <a:bodyPr/>
        <a:lstStyle/>
        <a:p>
          <a:r>
            <a:rPr lang="en-US" dirty="0"/>
            <a:t>FCFS (First-come First Served)</a:t>
          </a:r>
          <a:endParaRPr lang="en-IN" dirty="0"/>
        </a:p>
      </dgm:t>
    </dgm:pt>
    <dgm:pt modelId="{51D57513-030F-4CE7-AFA2-302C68EC6772}" type="parTrans" cxnId="{C626D362-33E7-4E45-928F-CC71C94394B5}">
      <dgm:prSet/>
      <dgm:spPr/>
      <dgm:t>
        <a:bodyPr/>
        <a:lstStyle/>
        <a:p>
          <a:endParaRPr lang="en-IN"/>
        </a:p>
      </dgm:t>
    </dgm:pt>
    <dgm:pt modelId="{84A40B6D-1F81-4FC8-96CE-E4706227BCC0}" type="sibTrans" cxnId="{C626D362-33E7-4E45-928F-CC71C94394B5}">
      <dgm:prSet/>
      <dgm:spPr/>
      <dgm:t>
        <a:bodyPr/>
        <a:lstStyle/>
        <a:p>
          <a:endParaRPr lang="en-IN"/>
        </a:p>
      </dgm:t>
    </dgm:pt>
    <dgm:pt modelId="{69F90FA8-CBEF-4B3D-950F-13C253C946BD}">
      <dgm:prSet phldrT="[Text]"/>
      <dgm:spPr/>
      <dgm:t>
        <a:bodyPr/>
        <a:lstStyle/>
        <a:p>
          <a:r>
            <a:rPr lang="en-US" dirty="0"/>
            <a:t>SJF (Shortest Job First )</a:t>
          </a:r>
          <a:endParaRPr lang="en-IN" dirty="0"/>
        </a:p>
      </dgm:t>
    </dgm:pt>
    <dgm:pt modelId="{D1A15A02-975A-44D5-9A83-0E6657CFCAFF}" type="parTrans" cxnId="{555F8101-651B-4184-BF3D-3DAE54696036}">
      <dgm:prSet/>
      <dgm:spPr/>
      <dgm:t>
        <a:bodyPr/>
        <a:lstStyle/>
        <a:p>
          <a:endParaRPr lang="en-IN"/>
        </a:p>
      </dgm:t>
    </dgm:pt>
    <dgm:pt modelId="{64B53315-A43B-43D7-A42C-8F9ED411E569}" type="sibTrans" cxnId="{555F8101-651B-4184-BF3D-3DAE54696036}">
      <dgm:prSet/>
      <dgm:spPr/>
      <dgm:t>
        <a:bodyPr/>
        <a:lstStyle/>
        <a:p>
          <a:endParaRPr lang="en-IN"/>
        </a:p>
      </dgm:t>
    </dgm:pt>
    <dgm:pt modelId="{B66073E2-E127-42B9-A23C-3B83E8B06728}">
      <dgm:prSet phldrT="[Text]"/>
      <dgm:spPr/>
      <dgm:t>
        <a:bodyPr/>
        <a:lstStyle/>
        <a:p>
          <a:r>
            <a:rPr lang="en-US" dirty="0"/>
            <a:t>PREEMPTIVE</a:t>
          </a:r>
          <a:endParaRPr lang="en-IN" dirty="0"/>
        </a:p>
      </dgm:t>
    </dgm:pt>
    <dgm:pt modelId="{058CCAC1-4691-4E65-9B16-B6C78059CCCC}" type="parTrans" cxnId="{68306EB7-D426-42D1-BDFE-2F4FED6F57D1}">
      <dgm:prSet/>
      <dgm:spPr/>
      <dgm:t>
        <a:bodyPr/>
        <a:lstStyle/>
        <a:p>
          <a:endParaRPr lang="en-IN"/>
        </a:p>
      </dgm:t>
    </dgm:pt>
    <dgm:pt modelId="{83D52BEB-2D14-4A4C-93DC-7E469AB2CB1E}" type="sibTrans" cxnId="{68306EB7-D426-42D1-BDFE-2F4FED6F57D1}">
      <dgm:prSet/>
      <dgm:spPr/>
      <dgm:t>
        <a:bodyPr/>
        <a:lstStyle/>
        <a:p>
          <a:endParaRPr lang="en-IN"/>
        </a:p>
      </dgm:t>
    </dgm:pt>
    <dgm:pt modelId="{4456C9C1-FF3C-4EDC-9F6D-1A74E1E44F5F}">
      <dgm:prSet phldrT="[Text]"/>
      <dgm:spPr/>
      <dgm:t>
        <a:bodyPr/>
        <a:lstStyle/>
        <a:p>
          <a:r>
            <a:rPr lang="en-US" dirty="0"/>
            <a:t>SRTF (Shortest Remaining Time First)</a:t>
          </a:r>
          <a:endParaRPr lang="en-IN" dirty="0"/>
        </a:p>
      </dgm:t>
    </dgm:pt>
    <dgm:pt modelId="{4E877667-0ED8-4A05-B5DF-9AF85043E5D8}" type="parTrans" cxnId="{4519A766-7876-4433-93CA-D8F07E4A6F8C}">
      <dgm:prSet/>
      <dgm:spPr/>
      <dgm:t>
        <a:bodyPr/>
        <a:lstStyle/>
        <a:p>
          <a:endParaRPr lang="en-IN"/>
        </a:p>
      </dgm:t>
    </dgm:pt>
    <dgm:pt modelId="{789EDC2C-7EAC-4D5B-A84A-11C50C8D4359}" type="sibTrans" cxnId="{4519A766-7876-4433-93CA-D8F07E4A6F8C}">
      <dgm:prSet/>
      <dgm:spPr/>
      <dgm:t>
        <a:bodyPr/>
        <a:lstStyle/>
        <a:p>
          <a:endParaRPr lang="en-IN"/>
        </a:p>
      </dgm:t>
    </dgm:pt>
    <dgm:pt modelId="{5D24D700-47AA-4686-A408-7FAAC6067FCA}">
      <dgm:prSet phldrT="[Text]"/>
      <dgm:spPr/>
      <dgm:t>
        <a:bodyPr/>
        <a:lstStyle/>
        <a:p>
          <a:r>
            <a:rPr lang="en-US" dirty="0"/>
            <a:t>PRIORITY</a:t>
          </a:r>
          <a:endParaRPr lang="en-IN" dirty="0"/>
        </a:p>
      </dgm:t>
    </dgm:pt>
    <dgm:pt modelId="{6D5C2A53-A4CE-4BCF-A64B-86A9FF0D20D6}" type="parTrans" cxnId="{B9CC6F2F-5181-4D61-8883-9414D50B93CC}">
      <dgm:prSet/>
      <dgm:spPr/>
      <dgm:t>
        <a:bodyPr/>
        <a:lstStyle/>
        <a:p>
          <a:endParaRPr lang="en-IN"/>
        </a:p>
      </dgm:t>
    </dgm:pt>
    <dgm:pt modelId="{1DFAF9D8-6E36-431D-BD22-A71196761246}" type="sibTrans" cxnId="{B9CC6F2F-5181-4D61-8883-9414D50B93CC}">
      <dgm:prSet/>
      <dgm:spPr/>
      <dgm:t>
        <a:bodyPr/>
        <a:lstStyle/>
        <a:p>
          <a:endParaRPr lang="en-IN"/>
        </a:p>
      </dgm:t>
    </dgm:pt>
    <dgm:pt modelId="{D8AB41A3-4FD6-4A3B-A9C3-DE3C0AF3DE2D}">
      <dgm:prSet phldrT="[Text]"/>
      <dgm:spPr/>
      <dgm:t>
        <a:bodyPr/>
        <a:lstStyle/>
        <a:p>
          <a:r>
            <a:rPr lang="en-US" dirty="0"/>
            <a:t>MIX</a:t>
          </a:r>
          <a:endParaRPr lang="en-IN" dirty="0"/>
        </a:p>
      </dgm:t>
    </dgm:pt>
    <dgm:pt modelId="{A4C8220F-9C48-44CE-8AB1-23B78FD45910}" type="parTrans" cxnId="{33D93447-3962-43C3-8278-519E5DDBED38}">
      <dgm:prSet/>
      <dgm:spPr/>
      <dgm:t>
        <a:bodyPr/>
        <a:lstStyle/>
        <a:p>
          <a:endParaRPr lang="en-IN"/>
        </a:p>
      </dgm:t>
    </dgm:pt>
    <dgm:pt modelId="{6735982C-5C5A-4BD8-8FD0-45EBED828F61}" type="sibTrans" cxnId="{33D93447-3962-43C3-8278-519E5DDBED38}">
      <dgm:prSet/>
      <dgm:spPr/>
      <dgm:t>
        <a:bodyPr/>
        <a:lstStyle/>
        <a:p>
          <a:endParaRPr lang="en-IN"/>
        </a:p>
      </dgm:t>
    </dgm:pt>
    <dgm:pt modelId="{8BCA2192-0F22-4473-9A63-E50AF395FCE3}">
      <dgm:prSet phldrT="[Text]"/>
      <dgm:spPr/>
      <dgm:t>
        <a:bodyPr/>
        <a:lstStyle/>
        <a:p>
          <a:r>
            <a:rPr lang="en-US" dirty="0"/>
            <a:t>MULTIPROCESSOR</a:t>
          </a:r>
          <a:endParaRPr lang="en-IN" dirty="0"/>
        </a:p>
      </dgm:t>
    </dgm:pt>
    <dgm:pt modelId="{33D366A8-DB38-4BD0-BD03-8E7A524AAD74}" type="parTrans" cxnId="{FA7E7BAD-C5BA-4F2D-921B-4833452D4CED}">
      <dgm:prSet/>
      <dgm:spPr/>
      <dgm:t>
        <a:bodyPr/>
        <a:lstStyle/>
        <a:p>
          <a:endParaRPr lang="en-IN"/>
        </a:p>
      </dgm:t>
    </dgm:pt>
    <dgm:pt modelId="{A916EB01-7DE3-475F-BFB6-99D6556D2423}" type="sibTrans" cxnId="{FA7E7BAD-C5BA-4F2D-921B-4833452D4CED}">
      <dgm:prSet/>
      <dgm:spPr/>
      <dgm:t>
        <a:bodyPr/>
        <a:lstStyle/>
        <a:p>
          <a:endParaRPr lang="en-IN"/>
        </a:p>
      </dgm:t>
    </dgm:pt>
    <dgm:pt modelId="{AC2490E3-E878-4913-AE86-F52B631893F0}">
      <dgm:prSet phldrT="[Text]"/>
      <dgm:spPr/>
      <dgm:t>
        <a:bodyPr/>
        <a:lstStyle/>
        <a:p>
          <a:r>
            <a:rPr lang="en-US" dirty="0"/>
            <a:t>RT (Real Time )</a:t>
          </a:r>
          <a:endParaRPr lang="en-IN" dirty="0"/>
        </a:p>
      </dgm:t>
    </dgm:pt>
    <dgm:pt modelId="{C9C7AC59-007B-4517-8017-A7DA97BE77C7}" type="parTrans" cxnId="{4E35C8C7-35AF-4EE4-B201-473E0498D99B}">
      <dgm:prSet/>
      <dgm:spPr/>
      <dgm:t>
        <a:bodyPr/>
        <a:lstStyle/>
        <a:p>
          <a:endParaRPr lang="en-IN"/>
        </a:p>
      </dgm:t>
    </dgm:pt>
    <dgm:pt modelId="{B8869759-D46C-47B8-88DB-B3E76A147A60}" type="sibTrans" cxnId="{4E35C8C7-35AF-4EE4-B201-473E0498D99B}">
      <dgm:prSet/>
      <dgm:spPr/>
      <dgm:t>
        <a:bodyPr/>
        <a:lstStyle/>
        <a:p>
          <a:endParaRPr lang="en-IN"/>
        </a:p>
      </dgm:t>
    </dgm:pt>
    <dgm:pt modelId="{07DCD3F8-D59E-4C71-9A27-ECCC90AF165D}">
      <dgm:prSet phldrT="[Text]"/>
      <dgm:spPr/>
      <dgm:t>
        <a:bodyPr/>
        <a:lstStyle/>
        <a:p>
          <a:r>
            <a:rPr lang="en-US" dirty="0"/>
            <a:t>MLFQ (Multilevel Feedback Queue)</a:t>
          </a:r>
          <a:endParaRPr lang="en-IN" dirty="0"/>
        </a:p>
      </dgm:t>
    </dgm:pt>
    <dgm:pt modelId="{2091EA21-6015-4B6F-9E1F-FD0B18F4A0D4}" type="parTrans" cxnId="{5DA24B9A-BF93-49D5-932C-926FC81862D9}">
      <dgm:prSet/>
      <dgm:spPr/>
      <dgm:t>
        <a:bodyPr/>
        <a:lstStyle/>
        <a:p>
          <a:endParaRPr lang="en-IN"/>
        </a:p>
      </dgm:t>
    </dgm:pt>
    <dgm:pt modelId="{F0E1ECFC-9FBF-46EC-ACF6-BEF5B2812971}" type="sibTrans" cxnId="{5DA24B9A-BF93-49D5-932C-926FC81862D9}">
      <dgm:prSet/>
      <dgm:spPr/>
      <dgm:t>
        <a:bodyPr/>
        <a:lstStyle/>
        <a:p>
          <a:endParaRPr lang="en-IN"/>
        </a:p>
      </dgm:t>
    </dgm:pt>
    <dgm:pt modelId="{EDEED70C-EC63-40AB-9A96-5D9C2E3C661A}">
      <dgm:prSet phldrT="[Text]"/>
      <dgm:spPr/>
      <dgm:t>
        <a:bodyPr/>
        <a:lstStyle/>
        <a:p>
          <a:r>
            <a:rPr lang="en-US" dirty="0"/>
            <a:t>THREAD </a:t>
          </a:r>
          <a:endParaRPr lang="en-IN" dirty="0"/>
        </a:p>
      </dgm:t>
    </dgm:pt>
    <dgm:pt modelId="{0678CC75-5271-42B8-A001-31F3D95E69CB}" type="parTrans" cxnId="{C4B315E6-1352-4D8E-B30A-CAE98D0D4612}">
      <dgm:prSet/>
      <dgm:spPr/>
      <dgm:t>
        <a:bodyPr/>
        <a:lstStyle/>
        <a:p>
          <a:endParaRPr lang="en-IN"/>
        </a:p>
      </dgm:t>
    </dgm:pt>
    <dgm:pt modelId="{6E0E2065-0DB1-4ECF-A89C-01577BAE2B56}" type="sibTrans" cxnId="{C4B315E6-1352-4D8E-B30A-CAE98D0D4612}">
      <dgm:prSet/>
      <dgm:spPr/>
      <dgm:t>
        <a:bodyPr/>
        <a:lstStyle/>
        <a:p>
          <a:endParaRPr lang="en-IN"/>
        </a:p>
      </dgm:t>
    </dgm:pt>
    <dgm:pt modelId="{0E4CE1CC-E62D-43DD-99ED-F36E2D5460CB}">
      <dgm:prSet phldrT="[Text]"/>
      <dgm:spPr/>
      <dgm:t>
        <a:bodyPr/>
        <a:lstStyle/>
        <a:p>
          <a:r>
            <a:rPr lang="en-US" dirty="0"/>
            <a:t>RR (Round-Robin)</a:t>
          </a:r>
          <a:endParaRPr lang="en-IN" dirty="0"/>
        </a:p>
      </dgm:t>
    </dgm:pt>
    <dgm:pt modelId="{9309BC0C-972A-49CC-948B-CAB2E5DBB61D}" type="parTrans" cxnId="{54390B8E-6A64-47DE-AC4F-EBCD03E8B6BD}">
      <dgm:prSet/>
      <dgm:spPr/>
      <dgm:t>
        <a:bodyPr/>
        <a:lstStyle/>
        <a:p>
          <a:endParaRPr lang="en-IN"/>
        </a:p>
      </dgm:t>
    </dgm:pt>
    <dgm:pt modelId="{EDD677B4-DD0E-4D42-81AB-AFB1545F8F2C}" type="sibTrans" cxnId="{54390B8E-6A64-47DE-AC4F-EBCD03E8B6BD}">
      <dgm:prSet/>
      <dgm:spPr/>
      <dgm:t>
        <a:bodyPr/>
        <a:lstStyle/>
        <a:p>
          <a:endParaRPr lang="en-IN"/>
        </a:p>
      </dgm:t>
    </dgm:pt>
    <dgm:pt modelId="{A0D589F8-69FB-455F-BE5E-91A480243A43}" type="pres">
      <dgm:prSet presAssocID="{00C93C66-DC86-4404-AEBD-B0EAFA80BA5C}" presName="linearFlow" presStyleCnt="0">
        <dgm:presLayoutVars>
          <dgm:dir/>
          <dgm:animLvl val="lvl"/>
          <dgm:resizeHandles val="exact"/>
        </dgm:presLayoutVars>
      </dgm:prSet>
      <dgm:spPr/>
    </dgm:pt>
    <dgm:pt modelId="{F960BB80-18F2-40E3-8AF2-0ABBCC08AFC5}" type="pres">
      <dgm:prSet presAssocID="{08E6BDD6-D941-446A-9A99-7602C82764A3}" presName="composite" presStyleCnt="0"/>
      <dgm:spPr/>
    </dgm:pt>
    <dgm:pt modelId="{81609F90-24C3-4C7D-A339-1AB483E40BFF}" type="pres">
      <dgm:prSet presAssocID="{08E6BDD6-D941-446A-9A99-7602C82764A3}" presName="parentText" presStyleLbl="alignNode1" presStyleIdx="0" presStyleCnt="3">
        <dgm:presLayoutVars>
          <dgm:chMax val="1"/>
          <dgm:bulletEnabled val="1"/>
        </dgm:presLayoutVars>
      </dgm:prSet>
      <dgm:spPr/>
    </dgm:pt>
    <dgm:pt modelId="{F023D89A-0028-4DBB-8C97-343BCAAF8270}" type="pres">
      <dgm:prSet presAssocID="{08E6BDD6-D941-446A-9A99-7602C82764A3}" presName="descendantText" presStyleLbl="alignAcc1" presStyleIdx="0" presStyleCnt="3">
        <dgm:presLayoutVars>
          <dgm:bulletEnabled val="1"/>
        </dgm:presLayoutVars>
      </dgm:prSet>
      <dgm:spPr/>
    </dgm:pt>
    <dgm:pt modelId="{3AB08E57-4412-4707-95BA-25E381450FFC}" type="pres">
      <dgm:prSet presAssocID="{42B7ABF3-441C-4DC4-A1F3-EA3E430CA79B}" presName="sp" presStyleCnt="0"/>
      <dgm:spPr/>
    </dgm:pt>
    <dgm:pt modelId="{17A914FB-07DD-42F2-9849-C7103BD15D7C}" type="pres">
      <dgm:prSet presAssocID="{B66073E2-E127-42B9-A23C-3B83E8B06728}" presName="composite" presStyleCnt="0"/>
      <dgm:spPr/>
    </dgm:pt>
    <dgm:pt modelId="{C6BB9C8E-D008-4D77-8273-EADF127798D9}" type="pres">
      <dgm:prSet presAssocID="{B66073E2-E127-42B9-A23C-3B83E8B06728}" presName="parentText" presStyleLbl="alignNode1" presStyleIdx="1" presStyleCnt="3">
        <dgm:presLayoutVars>
          <dgm:chMax val="1"/>
          <dgm:bulletEnabled val="1"/>
        </dgm:presLayoutVars>
      </dgm:prSet>
      <dgm:spPr/>
    </dgm:pt>
    <dgm:pt modelId="{8B83CF75-4C98-47B0-AE65-0676610D5784}" type="pres">
      <dgm:prSet presAssocID="{B66073E2-E127-42B9-A23C-3B83E8B06728}" presName="descendantText" presStyleLbl="alignAcc1" presStyleIdx="1" presStyleCnt="3">
        <dgm:presLayoutVars>
          <dgm:bulletEnabled val="1"/>
        </dgm:presLayoutVars>
      </dgm:prSet>
      <dgm:spPr/>
    </dgm:pt>
    <dgm:pt modelId="{69CEA998-0A0E-4D91-BC1A-B6C03433B058}" type="pres">
      <dgm:prSet presAssocID="{83D52BEB-2D14-4A4C-93DC-7E469AB2CB1E}" presName="sp" presStyleCnt="0"/>
      <dgm:spPr/>
    </dgm:pt>
    <dgm:pt modelId="{EAF30417-1532-4216-BC13-557A74A6529F}" type="pres">
      <dgm:prSet presAssocID="{D8AB41A3-4FD6-4A3B-A9C3-DE3C0AF3DE2D}" presName="composite" presStyleCnt="0"/>
      <dgm:spPr/>
    </dgm:pt>
    <dgm:pt modelId="{13DF2416-0AEF-47B5-B6B2-01A923A007D8}" type="pres">
      <dgm:prSet presAssocID="{D8AB41A3-4FD6-4A3B-A9C3-DE3C0AF3DE2D}" presName="parentText" presStyleLbl="alignNode1" presStyleIdx="2" presStyleCnt="3">
        <dgm:presLayoutVars>
          <dgm:chMax val="1"/>
          <dgm:bulletEnabled val="1"/>
        </dgm:presLayoutVars>
      </dgm:prSet>
      <dgm:spPr/>
    </dgm:pt>
    <dgm:pt modelId="{4B3DD4E0-5C4B-4E35-BE01-D243E819755C}" type="pres">
      <dgm:prSet presAssocID="{D8AB41A3-4FD6-4A3B-A9C3-DE3C0AF3DE2D}" presName="descendantText" presStyleLbl="alignAcc1" presStyleIdx="2" presStyleCnt="3">
        <dgm:presLayoutVars>
          <dgm:bulletEnabled val="1"/>
        </dgm:presLayoutVars>
      </dgm:prSet>
      <dgm:spPr/>
    </dgm:pt>
  </dgm:ptLst>
  <dgm:cxnLst>
    <dgm:cxn modelId="{555F8101-651B-4184-BF3D-3DAE54696036}" srcId="{08E6BDD6-D941-446A-9A99-7602C82764A3}" destId="{69F90FA8-CBEF-4B3D-950F-13C253C946BD}" srcOrd="1" destOrd="0" parTransId="{D1A15A02-975A-44D5-9A83-0E6657CFCAFF}" sibTransId="{64B53315-A43B-43D7-A42C-8F9ED411E569}"/>
    <dgm:cxn modelId="{A617EB11-074F-4481-915A-234274855D93}" type="presOf" srcId="{AC2490E3-E878-4913-AE86-F52B631893F0}" destId="{4B3DD4E0-5C4B-4E35-BE01-D243E819755C}" srcOrd="0" destOrd="1" presId="urn:microsoft.com/office/officeart/2005/8/layout/chevron2"/>
    <dgm:cxn modelId="{35EF0B17-E043-462B-A1B4-EEC8E673B4FA}" type="presOf" srcId="{86E5E775-05FC-4ED5-B086-3C9A07048223}" destId="{F023D89A-0028-4DBB-8C97-343BCAAF8270}" srcOrd="0" destOrd="0" presId="urn:microsoft.com/office/officeart/2005/8/layout/chevron2"/>
    <dgm:cxn modelId="{C24E4A1E-35C8-4EAC-B7BC-C98CF0A7E93E}" type="presOf" srcId="{0E4CE1CC-E62D-43DD-99ED-F36E2D5460CB}" destId="{8B83CF75-4C98-47B0-AE65-0676610D5784}" srcOrd="0" destOrd="2" presId="urn:microsoft.com/office/officeart/2005/8/layout/chevron2"/>
    <dgm:cxn modelId="{B9CC6F2F-5181-4D61-8883-9414D50B93CC}" srcId="{B66073E2-E127-42B9-A23C-3B83E8B06728}" destId="{5D24D700-47AA-4686-A408-7FAAC6067FCA}" srcOrd="1" destOrd="0" parTransId="{6D5C2A53-A4CE-4BCF-A64B-86A9FF0D20D6}" sibTransId="{1DFAF9D8-6E36-431D-BD22-A71196761246}"/>
    <dgm:cxn modelId="{173A3762-2E22-49C0-9DCE-F52BD3318BA6}" type="presOf" srcId="{07DCD3F8-D59E-4C71-9A27-ECCC90AF165D}" destId="{8B83CF75-4C98-47B0-AE65-0676610D5784}" srcOrd="0" destOrd="3" presId="urn:microsoft.com/office/officeart/2005/8/layout/chevron2"/>
    <dgm:cxn modelId="{C626D362-33E7-4E45-928F-CC71C94394B5}" srcId="{08E6BDD6-D941-446A-9A99-7602C82764A3}" destId="{86E5E775-05FC-4ED5-B086-3C9A07048223}" srcOrd="0" destOrd="0" parTransId="{51D57513-030F-4CE7-AFA2-302C68EC6772}" sibTransId="{84A40B6D-1F81-4FC8-96CE-E4706227BCC0}"/>
    <dgm:cxn modelId="{4519A766-7876-4433-93CA-D8F07E4A6F8C}" srcId="{B66073E2-E127-42B9-A23C-3B83E8B06728}" destId="{4456C9C1-FF3C-4EDC-9F6D-1A74E1E44F5F}" srcOrd="0" destOrd="0" parTransId="{4E877667-0ED8-4A05-B5DF-9AF85043E5D8}" sibTransId="{789EDC2C-7EAC-4D5B-A84A-11C50C8D4359}"/>
    <dgm:cxn modelId="{33D93447-3962-43C3-8278-519E5DDBED38}" srcId="{00C93C66-DC86-4404-AEBD-B0EAFA80BA5C}" destId="{D8AB41A3-4FD6-4A3B-A9C3-DE3C0AF3DE2D}" srcOrd="2" destOrd="0" parTransId="{A4C8220F-9C48-44CE-8AB1-23B78FD45910}" sibTransId="{6735982C-5C5A-4BD8-8FD0-45EBED828F61}"/>
    <dgm:cxn modelId="{3885686A-6B9F-4141-9C07-DC80E5CAA98B}" type="presOf" srcId="{D8AB41A3-4FD6-4A3B-A9C3-DE3C0AF3DE2D}" destId="{13DF2416-0AEF-47B5-B6B2-01A923A007D8}" srcOrd="0" destOrd="0" presId="urn:microsoft.com/office/officeart/2005/8/layout/chevron2"/>
    <dgm:cxn modelId="{27762257-0B27-4BC9-B904-D235F186FB7D}" type="presOf" srcId="{8BCA2192-0F22-4473-9A63-E50AF395FCE3}" destId="{4B3DD4E0-5C4B-4E35-BE01-D243E819755C}" srcOrd="0" destOrd="0" presId="urn:microsoft.com/office/officeart/2005/8/layout/chevron2"/>
    <dgm:cxn modelId="{79FECA58-AE68-48EB-9765-43D010002FD7}" type="presOf" srcId="{00C93C66-DC86-4404-AEBD-B0EAFA80BA5C}" destId="{A0D589F8-69FB-455F-BE5E-91A480243A43}" srcOrd="0" destOrd="0" presId="urn:microsoft.com/office/officeart/2005/8/layout/chevron2"/>
    <dgm:cxn modelId="{54390B8E-6A64-47DE-AC4F-EBCD03E8B6BD}" srcId="{B66073E2-E127-42B9-A23C-3B83E8B06728}" destId="{0E4CE1CC-E62D-43DD-99ED-F36E2D5460CB}" srcOrd="2" destOrd="0" parTransId="{9309BC0C-972A-49CC-948B-CAB2E5DBB61D}" sibTransId="{EDD677B4-DD0E-4D42-81AB-AFB1545F8F2C}"/>
    <dgm:cxn modelId="{5DA24B9A-BF93-49D5-932C-926FC81862D9}" srcId="{B66073E2-E127-42B9-A23C-3B83E8B06728}" destId="{07DCD3F8-D59E-4C71-9A27-ECCC90AF165D}" srcOrd="3" destOrd="0" parTransId="{2091EA21-6015-4B6F-9E1F-FD0B18F4A0D4}" sibTransId="{F0E1ECFC-9FBF-46EC-ACF6-BEF5B2812971}"/>
    <dgm:cxn modelId="{D33118A3-B9E2-491A-ACA7-6624FD343AEF}" srcId="{00C93C66-DC86-4404-AEBD-B0EAFA80BA5C}" destId="{08E6BDD6-D941-446A-9A99-7602C82764A3}" srcOrd="0" destOrd="0" parTransId="{D9E7DA31-9B4B-4CBD-A3FD-82A7230AC7F2}" sibTransId="{42B7ABF3-441C-4DC4-A1F3-EA3E430CA79B}"/>
    <dgm:cxn modelId="{FA7E7BAD-C5BA-4F2D-921B-4833452D4CED}" srcId="{D8AB41A3-4FD6-4A3B-A9C3-DE3C0AF3DE2D}" destId="{8BCA2192-0F22-4473-9A63-E50AF395FCE3}" srcOrd="0" destOrd="0" parTransId="{33D366A8-DB38-4BD0-BD03-8E7A524AAD74}" sibTransId="{A916EB01-7DE3-475F-BFB6-99D6556D2423}"/>
    <dgm:cxn modelId="{F882D3B1-31D0-451B-B758-092D05591FDA}" type="presOf" srcId="{69F90FA8-CBEF-4B3D-950F-13C253C946BD}" destId="{F023D89A-0028-4DBB-8C97-343BCAAF8270}" srcOrd="0" destOrd="1" presId="urn:microsoft.com/office/officeart/2005/8/layout/chevron2"/>
    <dgm:cxn modelId="{D7463AB7-2DBB-49E2-B980-E0EE841D50CD}" type="presOf" srcId="{B66073E2-E127-42B9-A23C-3B83E8B06728}" destId="{C6BB9C8E-D008-4D77-8273-EADF127798D9}" srcOrd="0" destOrd="0" presId="urn:microsoft.com/office/officeart/2005/8/layout/chevron2"/>
    <dgm:cxn modelId="{68306EB7-D426-42D1-BDFE-2F4FED6F57D1}" srcId="{00C93C66-DC86-4404-AEBD-B0EAFA80BA5C}" destId="{B66073E2-E127-42B9-A23C-3B83E8B06728}" srcOrd="1" destOrd="0" parTransId="{058CCAC1-4691-4E65-9B16-B6C78059CCCC}" sibTransId="{83D52BEB-2D14-4A4C-93DC-7E469AB2CB1E}"/>
    <dgm:cxn modelId="{4E35C8C7-35AF-4EE4-B201-473E0498D99B}" srcId="{D8AB41A3-4FD6-4A3B-A9C3-DE3C0AF3DE2D}" destId="{AC2490E3-E878-4913-AE86-F52B631893F0}" srcOrd="1" destOrd="0" parTransId="{C9C7AC59-007B-4517-8017-A7DA97BE77C7}" sibTransId="{B8869759-D46C-47B8-88DB-B3E76A147A60}"/>
    <dgm:cxn modelId="{974698C9-38C7-4CBF-AD08-7D89BFD939B1}" type="presOf" srcId="{EDEED70C-EC63-40AB-9A96-5D9C2E3C661A}" destId="{4B3DD4E0-5C4B-4E35-BE01-D243E819755C}" srcOrd="0" destOrd="2" presId="urn:microsoft.com/office/officeart/2005/8/layout/chevron2"/>
    <dgm:cxn modelId="{D123B8CB-A2D9-49B2-B57F-B15F57FB1D46}" type="presOf" srcId="{5D24D700-47AA-4686-A408-7FAAC6067FCA}" destId="{8B83CF75-4C98-47B0-AE65-0676610D5784}" srcOrd="0" destOrd="1" presId="urn:microsoft.com/office/officeart/2005/8/layout/chevron2"/>
    <dgm:cxn modelId="{973C83CE-03FA-46BF-8FCF-16AC704E6008}" type="presOf" srcId="{4456C9C1-FF3C-4EDC-9F6D-1A74E1E44F5F}" destId="{8B83CF75-4C98-47B0-AE65-0676610D5784}" srcOrd="0" destOrd="0" presId="urn:microsoft.com/office/officeart/2005/8/layout/chevron2"/>
    <dgm:cxn modelId="{81FA9EDB-7497-443C-95BC-46AFB62EC8F9}" type="presOf" srcId="{08E6BDD6-D941-446A-9A99-7602C82764A3}" destId="{81609F90-24C3-4C7D-A339-1AB483E40BFF}" srcOrd="0" destOrd="0" presId="urn:microsoft.com/office/officeart/2005/8/layout/chevron2"/>
    <dgm:cxn modelId="{C4B315E6-1352-4D8E-B30A-CAE98D0D4612}" srcId="{D8AB41A3-4FD6-4A3B-A9C3-DE3C0AF3DE2D}" destId="{EDEED70C-EC63-40AB-9A96-5D9C2E3C661A}" srcOrd="2" destOrd="0" parTransId="{0678CC75-5271-42B8-A001-31F3D95E69CB}" sibTransId="{6E0E2065-0DB1-4ECF-A89C-01577BAE2B56}"/>
    <dgm:cxn modelId="{C8B8E8C8-7CAF-45B2-8AE3-D0F1F709C30F}" type="presParOf" srcId="{A0D589F8-69FB-455F-BE5E-91A480243A43}" destId="{F960BB80-18F2-40E3-8AF2-0ABBCC08AFC5}" srcOrd="0" destOrd="0" presId="urn:microsoft.com/office/officeart/2005/8/layout/chevron2"/>
    <dgm:cxn modelId="{6A423F0E-1B7A-4A6F-A336-BA95525AD307}" type="presParOf" srcId="{F960BB80-18F2-40E3-8AF2-0ABBCC08AFC5}" destId="{81609F90-24C3-4C7D-A339-1AB483E40BFF}" srcOrd="0" destOrd="0" presId="urn:microsoft.com/office/officeart/2005/8/layout/chevron2"/>
    <dgm:cxn modelId="{456C3E3D-D8B1-4E54-9134-A1B0989981E4}" type="presParOf" srcId="{F960BB80-18F2-40E3-8AF2-0ABBCC08AFC5}" destId="{F023D89A-0028-4DBB-8C97-343BCAAF8270}" srcOrd="1" destOrd="0" presId="urn:microsoft.com/office/officeart/2005/8/layout/chevron2"/>
    <dgm:cxn modelId="{CA47F5A9-44BD-4F7D-8EC0-D1D1DD0F8A6B}" type="presParOf" srcId="{A0D589F8-69FB-455F-BE5E-91A480243A43}" destId="{3AB08E57-4412-4707-95BA-25E381450FFC}" srcOrd="1" destOrd="0" presId="urn:microsoft.com/office/officeart/2005/8/layout/chevron2"/>
    <dgm:cxn modelId="{9FE88B78-3013-4990-8D4C-E29AA4084B12}" type="presParOf" srcId="{A0D589F8-69FB-455F-BE5E-91A480243A43}" destId="{17A914FB-07DD-42F2-9849-C7103BD15D7C}" srcOrd="2" destOrd="0" presId="urn:microsoft.com/office/officeart/2005/8/layout/chevron2"/>
    <dgm:cxn modelId="{733DE5AD-8B9B-40CC-8805-4399A64BD4A7}" type="presParOf" srcId="{17A914FB-07DD-42F2-9849-C7103BD15D7C}" destId="{C6BB9C8E-D008-4D77-8273-EADF127798D9}" srcOrd="0" destOrd="0" presId="urn:microsoft.com/office/officeart/2005/8/layout/chevron2"/>
    <dgm:cxn modelId="{2F4840A8-6C07-4501-8D26-F13C7F1F263C}" type="presParOf" srcId="{17A914FB-07DD-42F2-9849-C7103BD15D7C}" destId="{8B83CF75-4C98-47B0-AE65-0676610D5784}" srcOrd="1" destOrd="0" presId="urn:microsoft.com/office/officeart/2005/8/layout/chevron2"/>
    <dgm:cxn modelId="{6C19B223-7E6E-4734-A241-731A860122AF}" type="presParOf" srcId="{A0D589F8-69FB-455F-BE5E-91A480243A43}" destId="{69CEA998-0A0E-4D91-BC1A-B6C03433B058}" srcOrd="3" destOrd="0" presId="urn:microsoft.com/office/officeart/2005/8/layout/chevron2"/>
    <dgm:cxn modelId="{01D15412-5B8C-438B-969E-CC6B8E57A21F}" type="presParOf" srcId="{A0D589F8-69FB-455F-BE5E-91A480243A43}" destId="{EAF30417-1532-4216-BC13-557A74A6529F}" srcOrd="4" destOrd="0" presId="urn:microsoft.com/office/officeart/2005/8/layout/chevron2"/>
    <dgm:cxn modelId="{B1471071-B5FB-40D1-B208-3C036EA8C4D9}" type="presParOf" srcId="{EAF30417-1532-4216-BC13-557A74A6529F}" destId="{13DF2416-0AEF-47B5-B6B2-01A923A007D8}" srcOrd="0" destOrd="0" presId="urn:microsoft.com/office/officeart/2005/8/layout/chevron2"/>
    <dgm:cxn modelId="{15EA9838-1F65-4947-8A06-3399114D8A2A}" type="presParOf" srcId="{EAF30417-1532-4216-BC13-557A74A6529F}" destId="{4B3DD4E0-5C4B-4E35-BE01-D243E819755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0980F1-D191-4DDB-AD0E-FBA8E573761E}" type="doc">
      <dgm:prSet loTypeId="urn:diagrams.loki3.com/TabbedArc+Icon" loCatId="relationship" qsTypeId="urn:microsoft.com/office/officeart/2005/8/quickstyle/simple1" qsCatId="simple" csTypeId="urn:microsoft.com/office/officeart/2005/8/colors/accent1_2" csCatId="accent1" phldr="1"/>
      <dgm:spPr/>
    </dgm:pt>
    <dgm:pt modelId="{A59FBC46-6EA4-4BCF-A0D1-F6C65EA166A8}">
      <dgm:prSet phldrT="[Text]"/>
      <dgm:spPr/>
      <dgm:t>
        <a:bodyPr/>
        <a:lstStyle/>
        <a:p>
          <a:r>
            <a:rPr lang="en-US"/>
            <a:t>SJF </a:t>
          </a:r>
          <a:r>
            <a:rPr lang="en-US" dirty="0"/>
            <a:t>(NP)</a:t>
          </a:r>
          <a:endParaRPr lang="en-IN" dirty="0"/>
        </a:p>
      </dgm:t>
    </dgm:pt>
    <dgm:pt modelId="{28257FAA-E7C6-4828-813C-AFBB0BCB933D}" type="parTrans" cxnId="{444D5E20-D0AE-4831-BDCD-C0645A16A2BE}">
      <dgm:prSet/>
      <dgm:spPr/>
      <dgm:t>
        <a:bodyPr/>
        <a:lstStyle/>
        <a:p>
          <a:endParaRPr lang="en-IN"/>
        </a:p>
      </dgm:t>
    </dgm:pt>
    <dgm:pt modelId="{28CFC814-C98F-4BFD-9AF1-7E5CD904133D}" type="sibTrans" cxnId="{444D5E20-D0AE-4831-BDCD-C0645A16A2BE}">
      <dgm:prSet/>
      <dgm:spPr/>
      <dgm:t>
        <a:bodyPr/>
        <a:lstStyle/>
        <a:p>
          <a:endParaRPr lang="en-IN"/>
        </a:p>
      </dgm:t>
    </dgm:pt>
    <dgm:pt modelId="{625047EF-0B24-4D2F-92D2-F4BF431BE306}">
      <dgm:prSet phldrT="[Text]"/>
      <dgm:spPr/>
      <dgm:t>
        <a:bodyPr/>
        <a:lstStyle/>
        <a:p>
          <a:r>
            <a:rPr lang="en-US" dirty="0"/>
            <a:t>SRTF(PRE-EMPTIVE)</a:t>
          </a:r>
          <a:endParaRPr lang="en-IN" dirty="0"/>
        </a:p>
      </dgm:t>
    </dgm:pt>
    <dgm:pt modelId="{7D85BC72-8EE6-4345-9B62-84A5F772D4B3}" type="parTrans" cxnId="{EF59686F-F4FD-48E1-AA15-DC4A5A48676C}">
      <dgm:prSet/>
      <dgm:spPr/>
      <dgm:t>
        <a:bodyPr/>
        <a:lstStyle/>
        <a:p>
          <a:endParaRPr lang="en-IN"/>
        </a:p>
      </dgm:t>
    </dgm:pt>
    <dgm:pt modelId="{ABE91266-6A5C-4DCD-B7BB-50A9FECC12D2}" type="sibTrans" cxnId="{EF59686F-F4FD-48E1-AA15-DC4A5A48676C}">
      <dgm:prSet/>
      <dgm:spPr/>
      <dgm:t>
        <a:bodyPr/>
        <a:lstStyle/>
        <a:p>
          <a:endParaRPr lang="en-IN"/>
        </a:p>
      </dgm:t>
    </dgm:pt>
    <dgm:pt modelId="{8E5DECD7-5BC8-4B5D-892A-C0E7032EC4DC}" type="pres">
      <dgm:prSet presAssocID="{F30980F1-D191-4DDB-AD0E-FBA8E573761E}" presName="Name0" presStyleCnt="0">
        <dgm:presLayoutVars>
          <dgm:dir/>
          <dgm:resizeHandles val="exact"/>
        </dgm:presLayoutVars>
      </dgm:prSet>
      <dgm:spPr/>
    </dgm:pt>
    <dgm:pt modelId="{B516A036-0AB5-4F54-B638-977535D973DC}" type="pres">
      <dgm:prSet presAssocID="{A59FBC46-6EA4-4BCF-A0D1-F6C65EA166A8}" presName="twoplus" presStyleLbl="node1" presStyleIdx="0" presStyleCnt="2">
        <dgm:presLayoutVars>
          <dgm:bulletEnabled val="1"/>
        </dgm:presLayoutVars>
      </dgm:prSet>
      <dgm:spPr/>
    </dgm:pt>
    <dgm:pt modelId="{F39EEF9E-4CCD-4623-BC85-6B9CEE98A9A7}" type="pres">
      <dgm:prSet presAssocID="{625047EF-0B24-4D2F-92D2-F4BF431BE306}" presName="twoplus" presStyleLbl="node1" presStyleIdx="1" presStyleCnt="2">
        <dgm:presLayoutVars>
          <dgm:bulletEnabled val="1"/>
        </dgm:presLayoutVars>
      </dgm:prSet>
      <dgm:spPr/>
    </dgm:pt>
  </dgm:ptLst>
  <dgm:cxnLst>
    <dgm:cxn modelId="{444D5E20-D0AE-4831-BDCD-C0645A16A2BE}" srcId="{F30980F1-D191-4DDB-AD0E-FBA8E573761E}" destId="{A59FBC46-6EA4-4BCF-A0D1-F6C65EA166A8}" srcOrd="0" destOrd="0" parTransId="{28257FAA-E7C6-4828-813C-AFBB0BCB933D}" sibTransId="{28CFC814-C98F-4BFD-9AF1-7E5CD904133D}"/>
    <dgm:cxn modelId="{CC929F3B-5D4C-40D3-B292-7E04C231F32A}" type="presOf" srcId="{625047EF-0B24-4D2F-92D2-F4BF431BE306}" destId="{F39EEF9E-4CCD-4623-BC85-6B9CEE98A9A7}" srcOrd="0" destOrd="0" presId="urn:diagrams.loki3.com/TabbedArc+Icon"/>
    <dgm:cxn modelId="{EF59686F-F4FD-48E1-AA15-DC4A5A48676C}" srcId="{F30980F1-D191-4DDB-AD0E-FBA8E573761E}" destId="{625047EF-0B24-4D2F-92D2-F4BF431BE306}" srcOrd="1" destOrd="0" parTransId="{7D85BC72-8EE6-4345-9B62-84A5F772D4B3}" sibTransId="{ABE91266-6A5C-4DCD-B7BB-50A9FECC12D2}"/>
    <dgm:cxn modelId="{B2188B7E-E1DC-4474-854C-27C623CF817F}" type="presOf" srcId="{A59FBC46-6EA4-4BCF-A0D1-F6C65EA166A8}" destId="{B516A036-0AB5-4F54-B638-977535D973DC}" srcOrd="0" destOrd="0" presId="urn:diagrams.loki3.com/TabbedArc+Icon"/>
    <dgm:cxn modelId="{1E1043EF-9812-4D84-9ADE-53BBB42098C8}" type="presOf" srcId="{F30980F1-D191-4DDB-AD0E-FBA8E573761E}" destId="{8E5DECD7-5BC8-4B5D-892A-C0E7032EC4DC}" srcOrd="0" destOrd="0" presId="urn:diagrams.loki3.com/TabbedArc+Icon"/>
    <dgm:cxn modelId="{91037E8C-667B-46B4-8BF8-89C14A941821}" type="presParOf" srcId="{8E5DECD7-5BC8-4B5D-892A-C0E7032EC4DC}" destId="{B516A036-0AB5-4F54-B638-977535D973DC}" srcOrd="0" destOrd="0" presId="urn:diagrams.loki3.com/TabbedArc+Icon"/>
    <dgm:cxn modelId="{34ECEC26-24AB-4864-B222-737CB93617CE}" type="presParOf" srcId="{8E5DECD7-5BC8-4B5D-892A-C0E7032EC4DC}" destId="{F39EEF9E-4CCD-4623-BC85-6B9CEE98A9A7}" srcOrd="1" destOrd="0" presId="urn:diagrams.loki3.com/TabbedArc+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09F90-24C3-4C7D-A339-1AB483E40BFF}">
      <dsp:nvSpPr>
        <dsp:cNvPr id="0" name=""/>
        <dsp:cNvSpPr/>
      </dsp:nvSpPr>
      <dsp:spPr>
        <a:xfrm rot="5400000">
          <a:off x="-342509" y="344764"/>
          <a:ext cx="2283395" cy="1598376"/>
        </a:xfrm>
        <a:prstGeom prst="chevron">
          <a:avLst/>
        </a:prstGeom>
        <a:solidFill>
          <a:schemeClr val="accent1">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NP(NON-PREMPTIVE)</a:t>
          </a:r>
          <a:endParaRPr lang="en-IN" sz="2100" kern="1200" dirty="0"/>
        </a:p>
      </dsp:txBody>
      <dsp:txXfrm rot="-5400000">
        <a:off x="1" y="801442"/>
        <a:ext cx="1598376" cy="685019"/>
      </dsp:txXfrm>
    </dsp:sp>
    <dsp:sp modelId="{F023D89A-0028-4DBB-8C97-343BCAAF8270}">
      <dsp:nvSpPr>
        <dsp:cNvPr id="0" name=""/>
        <dsp:cNvSpPr/>
      </dsp:nvSpPr>
      <dsp:spPr>
        <a:xfrm rot="5400000">
          <a:off x="3562284" y="-1961653"/>
          <a:ext cx="1484207" cy="5412023"/>
        </a:xfrm>
        <a:prstGeom prst="round2SameRect">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FCFS (First-come First Served)</a:t>
          </a:r>
          <a:endParaRPr lang="en-IN" sz="2000" kern="1200" dirty="0"/>
        </a:p>
        <a:p>
          <a:pPr marL="228600" lvl="1" indent="-228600" algn="l" defTabSz="889000">
            <a:lnSpc>
              <a:spcPct val="90000"/>
            </a:lnSpc>
            <a:spcBef>
              <a:spcPct val="0"/>
            </a:spcBef>
            <a:spcAft>
              <a:spcPct val="15000"/>
            </a:spcAft>
            <a:buChar char="•"/>
          </a:pPr>
          <a:r>
            <a:rPr lang="en-US" sz="2000" kern="1200" dirty="0"/>
            <a:t>SJF (Shortest Job First )</a:t>
          </a:r>
          <a:endParaRPr lang="en-IN" sz="2000" kern="1200" dirty="0"/>
        </a:p>
      </dsp:txBody>
      <dsp:txXfrm rot="-5400000">
        <a:off x="1598377" y="74707"/>
        <a:ext cx="5339570" cy="1339301"/>
      </dsp:txXfrm>
    </dsp:sp>
    <dsp:sp modelId="{C6BB9C8E-D008-4D77-8273-EADF127798D9}">
      <dsp:nvSpPr>
        <dsp:cNvPr id="0" name=""/>
        <dsp:cNvSpPr/>
      </dsp:nvSpPr>
      <dsp:spPr>
        <a:xfrm rot="5400000">
          <a:off x="-342509" y="2439311"/>
          <a:ext cx="2283395" cy="1598376"/>
        </a:xfrm>
        <a:prstGeom prst="chevron">
          <a:avLst/>
        </a:prstGeom>
        <a:solidFill>
          <a:schemeClr val="accent1">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PREEMPTIVE</a:t>
          </a:r>
          <a:endParaRPr lang="en-IN" sz="2100" kern="1200" dirty="0"/>
        </a:p>
      </dsp:txBody>
      <dsp:txXfrm rot="-5400000">
        <a:off x="1" y="2895989"/>
        <a:ext cx="1598376" cy="685019"/>
      </dsp:txXfrm>
    </dsp:sp>
    <dsp:sp modelId="{8B83CF75-4C98-47B0-AE65-0676610D5784}">
      <dsp:nvSpPr>
        <dsp:cNvPr id="0" name=""/>
        <dsp:cNvSpPr/>
      </dsp:nvSpPr>
      <dsp:spPr>
        <a:xfrm rot="5400000">
          <a:off x="3562284" y="132894"/>
          <a:ext cx="1484207" cy="5412023"/>
        </a:xfrm>
        <a:prstGeom prst="round2SameRect">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SRTF (Shortest Remaining Time First)</a:t>
          </a:r>
          <a:endParaRPr lang="en-IN" sz="2000" kern="1200" dirty="0"/>
        </a:p>
        <a:p>
          <a:pPr marL="228600" lvl="1" indent="-228600" algn="l" defTabSz="889000">
            <a:lnSpc>
              <a:spcPct val="90000"/>
            </a:lnSpc>
            <a:spcBef>
              <a:spcPct val="0"/>
            </a:spcBef>
            <a:spcAft>
              <a:spcPct val="15000"/>
            </a:spcAft>
            <a:buChar char="•"/>
          </a:pPr>
          <a:r>
            <a:rPr lang="en-US" sz="2000" kern="1200" dirty="0"/>
            <a:t>PRIORITY</a:t>
          </a:r>
          <a:endParaRPr lang="en-IN" sz="2000" kern="1200" dirty="0"/>
        </a:p>
        <a:p>
          <a:pPr marL="228600" lvl="1" indent="-228600" algn="l" defTabSz="889000">
            <a:lnSpc>
              <a:spcPct val="90000"/>
            </a:lnSpc>
            <a:spcBef>
              <a:spcPct val="0"/>
            </a:spcBef>
            <a:spcAft>
              <a:spcPct val="15000"/>
            </a:spcAft>
            <a:buChar char="•"/>
          </a:pPr>
          <a:r>
            <a:rPr lang="en-US" sz="2000" kern="1200" dirty="0"/>
            <a:t>RR (Round-Robin)</a:t>
          </a:r>
          <a:endParaRPr lang="en-IN" sz="2000" kern="1200" dirty="0"/>
        </a:p>
        <a:p>
          <a:pPr marL="228600" lvl="1" indent="-228600" algn="l" defTabSz="889000">
            <a:lnSpc>
              <a:spcPct val="90000"/>
            </a:lnSpc>
            <a:spcBef>
              <a:spcPct val="0"/>
            </a:spcBef>
            <a:spcAft>
              <a:spcPct val="15000"/>
            </a:spcAft>
            <a:buChar char="•"/>
          </a:pPr>
          <a:r>
            <a:rPr lang="en-US" sz="2000" kern="1200" dirty="0"/>
            <a:t>MLFQ (Multilevel Feedback Queue)</a:t>
          </a:r>
          <a:endParaRPr lang="en-IN" sz="2000" kern="1200" dirty="0"/>
        </a:p>
      </dsp:txBody>
      <dsp:txXfrm rot="-5400000">
        <a:off x="1598377" y="2169255"/>
        <a:ext cx="5339570" cy="1339301"/>
      </dsp:txXfrm>
    </dsp:sp>
    <dsp:sp modelId="{13DF2416-0AEF-47B5-B6B2-01A923A007D8}">
      <dsp:nvSpPr>
        <dsp:cNvPr id="0" name=""/>
        <dsp:cNvSpPr/>
      </dsp:nvSpPr>
      <dsp:spPr>
        <a:xfrm rot="5400000">
          <a:off x="-342509" y="4533858"/>
          <a:ext cx="2283395" cy="1598376"/>
        </a:xfrm>
        <a:prstGeom prst="chevron">
          <a:avLst/>
        </a:prstGeom>
        <a:solidFill>
          <a:schemeClr val="accent1">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MIX</a:t>
          </a:r>
          <a:endParaRPr lang="en-IN" sz="2100" kern="1200" dirty="0"/>
        </a:p>
      </dsp:txBody>
      <dsp:txXfrm rot="-5400000">
        <a:off x="1" y="4990536"/>
        <a:ext cx="1598376" cy="685019"/>
      </dsp:txXfrm>
    </dsp:sp>
    <dsp:sp modelId="{4B3DD4E0-5C4B-4E35-BE01-D243E819755C}">
      <dsp:nvSpPr>
        <dsp:cNvPr id="0" name=""/>
        <dsp:cNvSpPr/>
      </dsp:nvSpPr>
      <dsp:spPr>
        <a:xfrm rot="5400000">
          <a:off x="3562284" y="2227441"/>
          <a:ext cx="1484207" cy="5412023"/>
        </a:xfrm>
        <a:prstGeom prst="round2SameRect">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MULTIPROCESSOR</a:t>
          </a:r>
          <a:endParaRPr lang="en-IN" sz="2000" kern="1200" dirty="0"/>
        </a:p>
        <a:p>
          <a:pPr marL="228600" lvl="1" indent="-228600" algn="l" defTabSz="889000">
            <a:lnSpc>
              <a:spcPct val="90000"/>
            </a:lnSpc>
            <a:spcBef>
              <a:spcPct val="0"/>
            </a:spcBef>
            <a:spcAft>
              <a:spcPct val="15000"/>
            </a:spcAft>
            <a:buChar char="•"/>
          </a:pPr>
          <a:r>
            <a:rPr lang="en-US" sz="2000" kern="1200" dirty="0"/>
            <a:t>RT (Real Time )</a:t>
          </a:r>
          <a:endParaRPr lang="en-IN" sz="2000" kern="1200" dirty="0"/>
        </a:p>
        <a:p>
          <a:pPr marL="228600" lvl="1" indent="-228600" algn="l" defTabSz="889000">
            <a:lnSpc>
              <a:spcPct val="90000"/>
            </a:lnSpc>
            <a:spcBef>
              <a:spcPct val="0"/>
            </a:spcBef>
            <a:spcAft>
              <a:spcPct val="15000"/>
            </a:spcAft>
            <a:buChar char="•"/>
          </a:pPr>
          <a:r>
            <a:rPr lang="en-US" sz="2000" kern="1200" dirty="0"/>
            <a:t>THREAD </a:t>
          </a:r>
          <a:endParaRPr lang="en-IN" sz="2000" kern="1200" dirty="0"/>
        </a:p>
      </dsp:txBody>
      <dsp:txXfrm rot="-5400000">
        <a:off x="1598377" y="4263802"/>
        <a:ext cx="5339570" cy="1339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6A036-0AB5-4F54-B638-977535D973DC}">
      <dsp:nvSpPr>
        <dsp:cNvPr id="0" name=""/>
        <dsp:cNvSpPr/>
      </dsp:nvSpPr>
      <dsp:spPr>
        <a:xfrm rot="19200000">
          <a:off x="34" y="2115163"/>
          <a:ext cx="2401341" cy="1560872"/>
        </a:xfrm>
        <a:prstGeom prst="round2Same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44450" rIns="133350" bIns="44450" numCol="1" spcCol="1270" anchor="ctr" anchorCtr="0">
          <a:noAutofit/>
        </a:bodyPr>
        <a:lstStyle/>
        <a:p>
          <a:pPr marL="0" lvl="0" indent="0" algn="ctr" defTabSz="1555750">
            <a:lnSpc>
              <a:spcPct val="90000"/>
            </a:lnSpc>
            <a:spcBef>
              <a:spcPct val="0"/>
            </a:spcBef>
            <a:spcAft>
              <a:spcPct val="35000"/>
            </a:spcAft>
            <a:buNone/>
          </a:pPr>
          <a:r>
            <a:rPr lang="en-US" sz="3500" kern="1200"/>
            <a:t>SJF </a:t>
          </a:r>
          <a:r>
            <a:rPr lang="en-US" sz="3500" kern="1200" dirty="0"/>
            <a:t>(NP)</a:t>
          </a:r>
          <a:endParaRPr lang="en-IN" sz="3500" kern="1200" dirty="0"/>
        </a:p>
      </dsp:txBody>
      <dsp:txXfrm>
        <a:off x="100718" y="2182445"/>
        <a:ext cx="2248951" cy="1484677"/>
      </dsp:txXfrm>
    </dsp:sp>
    <dsp:sp modelId="{F39EEF9E-4CCD-4623-BC85-6B9CEE98A9A7}">
      <dsp:nvSpPr>
        <dsp:cNvPr id="0" name=""/>
        <dsp:cNvSpPr/>
      </dsp:nvSpPr>
      <dsp:spPr>
        <a:xfrm rot="2400000">
          <a:off x="2932623" y="2115163"/>
          <a:ext cx="2401341" cy="1560872"/>
        </a:xfrm>
        <a:prstGeom prst="round2Same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44450" rIns="133350" bIns="44450" numCol="1" spcCol="1270" anchor="ctr" anchorCtr="0">
          <a:noAutofit/>
        </a:bodyPr>
        <a:lstStyle/>
        <a:p>
          <a:pPr marL="0" lvl="0" indent="0" algn="ctr" defTabSz="1555750">
            <a:lnSpc>
              <a:spcPct val="90000"/>
            </a:lnSpc>
            <a:spcBef>
              <a:spcPct val="0"/>
            </a:spcBef>
            <a:spcAft>
              <a:spcPct val="35000"/>
            </a:spcAft>
            <a:buNone/>
          </a:pPr>
          <a:r>
            <a:rPr lang="en-US" sz="3500" kern="1200" dirty="0"/>
            <a:t>SRTF(PRE-EMPTIVE)</a:t>
          </a:r>
          <a:endParaRPr lang="en-IN" sz="3500" kern="1200" dirty="0"/>
        </a:p>
      </dsp:txBody>
      <dsp:txXfrm>
        <a:off x="2984329" y="2182445"/>
        <a:ext cx="2248951" cy="14846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AD06746D-8D37-4DF7-B9A9-79180738B654}" type="datetimeFigureOut">
              <a:rPr lang="en-US" smtClean="0"/>
              <a:pPr/>
              <a:t>1/30/2025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388911252"/>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345751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186036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48182C-3D8F-4A59-BC33-724194C4EB49}"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3815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666095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06746D-8D37-4DF7-B9A9-79180738B654}"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3018461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06746D-8D37-4DF7-B9A9-79180738B654}"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3495049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6746D-8D37-4DF7-B9A9-79180738B654}"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2493055246"/>
      </p:ext>
    </p:extLst>
  </p:cSld>
  <p:clrMapOvr>
    <a:masterClrMapping/>
  </p:clrMapOvr>
  <p:transition>
    <p:dissolv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D06746D-8D37-4DF7-B9A9-79180738B654}" type="datetimeFigureOut">
              <a:rPr lang="en-US" smtClean="0"/>
              <a:pPr/>
              <a:t>1/30/2025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4030337228"/>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06746D-8D37-4DF7-B9A9-79180738B654}"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221444754"/>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D06746D-8D37-4DF7-B9A9-79180738B654}" type="datetimeFigureOut">
              <a:rPr lang="en-US" smtClean="0"/>
              <a:pPr/>
              <a:t>1/30/2025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1121116494"/>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1153290083"/>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06746D-8D37-4DF7-B9A9-79180738B654}"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1890074268"/>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06746D-8D37-4DF7-B9A9-79180738B654}"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2742887789"/>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6746D-8D37-4DF7-B9A9-79180738B654}"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295004333"/>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2736342494"/>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06746D-8D37-4DF7-B9A9-79180738B654}"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48182C-3D8F-4A59-BC33-724194C4EB49}" type="slidenum">
              <a:rPr lang="en-US" smtClean="0"/>
              <a:pPr/>
              <a:t>‹#›</a:t>
            </a:fld>
            <a:endParaRPr lang="en-US"/>
          </a:p>
        </p:txBody>
      </p:sp>
    </p:spTree>
    <p:extLst>
      <p:ext uri="{BB962C8B-B14F-4D97-AF65-F5344CB8AC3E}">
        <p14:creationId xmlns:p14="http://schemas.microsoft.com/office/powerpoint/2010/main" val="1521235905"/>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06746D-8D37-4DF7-B9A9-79180738B654}" type="datetimeFigureOut">
              <a:rPr lang="en-US" smtClean="0"/>
              <a:pPr/>
              <a:t>1/30/2025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48182C-3D8F-4A59-BC33-724194C4EB49}" type="slidenum">
              <a:rPr lang="en-US" smtClean="0"/>
              <a:pPr/>
              <a:t>‹#›</a:t>
            </a:fld>
            <a:endParaRPr lang="en-US"/>
          </a:p>
        </p:txBody>
      </p:sp>
    </p:spTree>
    <p:extLst>
      <p:ext uri="{BB962C8B-B14F-4D97-AF65-F5344CB8AC3E}">
        <p14:creationId xmlns:p14="http://schemas.microsoft.com/office/powerpoint/2010/main" val="122417568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ransition>
    <p:dissolv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www.gatevidyalay.com/first-come-first-serve-cpu-scheduling/" TargetMode="Externa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gatevidyalay.com/first-come-first-serve-cpu-scheduling/"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o.ezodn.com/ads/charity/proxy?p_id=c8ff994f-65fb-4194-4643-2c4698c2d151&amp;d_id=449383&amp;imp_id=7998378787000584&amp;c_id=1134&amp;l_id=10016&amp;url=https://joinourvillage.org/donate/&amp;ffid=1&amp;co=IN"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hyperlink" Target="https://www.idconline.com/technical_references/pdfs/information_technology/Types_of_Scheduling.pdf" TargetMode="External"/><Relationship Id="rId2" Type="http://schemas.openxmlformats.org/officeDocument/2006/relationships/hyperlink" Target="https://www.javatpoint.com/os-scheduling-algorith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gatevidyalay.com/sjf-scheduling-srtf-cpu-scheduling/" TargetMode="External"/><Relationship Id="rId2" Type="http://schemas.openxmlformats.org/officeDocument/2006/relationships/hyperlink" Target="https://www.gatevidyalay.com/first-come-first-serve-cpu-scheduling/" TargetMode="External"/><Relationship Id="rId1" Type="http://schemas.openxmlformats.org/officeDocument/2006/relationships/slideLayout" Target="../slideLayouts/slideLayout2.xml"/><Relationship Id="rId5" Type="http://schemas.openxmlformats.org/officeDocument/2006/relationships/hyperlink" Target="https://www.javatpoint.com/os-fcfs-scheduling" TargetMode="External"/><Relationship Id="rId4" Type="http://schemas.openxmlformats.org/officeDocument/2006/relationships/hyperlink" Target="https://www.gatevidyalay.com/round-robin-round-robin-scheduling-exampl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10210800" cy="1066800"/>
          </a:xfrm>
        </p:spPr>
        <p:txBody>
          <a:bodyPr/>
          <a:lstStyle/>
          <a:p>
            <a:r>
              <a:rPr lang="en-US" b="1" dirty="0"/>
              <a:t>UNIT 2</a:t>
            </a:r>
          </a:p>
        </p:txBody>
      </p:sp>
      <p:pic>
        <p:nvPicPr>
          <p:cNvPr id="1026" name="Picture 2"/>
          <p:cNvPicPr>
            <a:picLocks noGrp="1" noChangeAspect="1" noChangeArrowheads="1"/>
          </p:cNvPicPr>
          <p:nvPr>
            <p:ph idx="1"/>
          </p:nvPr>
        </p:nvPicPr>
        <p:blipFill>
          <a:blip r:embed="rId2"/>
          <a:srcRect/>
          <a:stretch>
            <a:fillRect/>
          </a:stretch>
        </p:blipFill>
        <p:spPr bwMode="auto">
          <a:xfrm>
            <a:off x="381000" y="1371600"/>
            <a:ext cx="11430000" cy="5333999"/>
          </a:xfrm>
          <a:prstGeom prst="rect">
            <a:avLst/>
          </a:prstGeom>
          <a:noFill/>
          <a:ln w="9525">
            <a:noFill/>
            <a:miter lim="800000"/>
            <a:headEnd/>
            <a:tailEnd/>
          </a:ln>
          <a:effectLst/>
        </p:spPr>
      </p:pic>
      <p:sp>
        <p:nvSpPr>
          <p:cNvPr id="5" name="Subtitle 2"/>
          <p:cNvSpPr txBox="1">
            <a:spLocks/>
          </p:cNvSpPr>
          <p:nvPr/>
        </p:nvSpPr>
        <p:spPr>
          <a:xfrm>
            <a:off x="1524000" y="5410200"/>
            <a:ext cx="3352800" cy="1447800"/>
          </a:xfrm>
          <a:prstGeom prst="rect">
            <a:avLst/>
          </a:prstGeom>
        </p:spPr>
        <p:txBody>
          <a:bodyPr vert="horz">
            <a:normAutofit/>
          </a:bodyPr>
          <a:lstStyle/>
          <a:p>
            <a:pPr marL="365760" indent="-256032" defTabSz="914400">
              <a:spcBef>
                <a:spcPts val="300"/>
              </a:spcBef>
              <a:buClr>
                <a:schemeClr val="accent3"/>
              </a:buClr>
              <a:defRPr/>
            </a:pPr>
            <a:r>
              <a:rPr lang="en-US" sz="2800" dirty="0">
                <a:solidFill>
                  <a:schemeClr val="bg2"/>
                </a:solidFill>
              </a:rPr>
              <a:t>By</a:t>
            </a:r>
          </a:p>
          <a:p>
            <a:pPr marL="365760" indent="-256032" defTabSz="914400">
              <a:spcBef>
                <a:spcPts val="300"/>
              </a:spcBef>
              <a:buClr>
                <a:schemeClr val="accent3"/>
              </a:buClr>
              <a:defRPr/>
            </a:pPr>
            <a:r>
              <a:rPr lang="en-US" sz="2800" dirty="0" err="1">
                <a:solidFill>
                  <a:schemeClr val="bg2"/>
                </a:solidFill>
              </a:rPr>
              <a:t>Amandeep</a:t>
            </a:r>
            <a:r>
              <a:rPr lang="en-US" sz="2800" dirty="0">
                <a:solidFill>
                  <a:schemeClr val="bg2"/>
                </a:solidFill>
              </a:rPr>
              <a:t> </a:t>
            </a:r>
            <a:r>
              <a:rPr lang="en-US" sz="2800" dirty="0" err="1">
                <a:solidFill>
                  <a:schemeClr val="bg2"/>
                </a:solidFill>
              </a:rPr>
              <a:t>Kaur</a:t>
            </a:r>
            <a:endParaRPr lang="en-US" sz="2800" dirty="0">
              <a:solidFill>
                <a:schemeClr val="bg2"/>
              </a:solidFill>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59"/>
            <a:ext cx="5486400" cy="4024125"/>
          </a:xfrm>
        </p:spPr>
        <p:txBody>
          <a:bodyPr>
            <a:normAutofit/>
          </a:bodyPr>
          <a:lstStyle/>
          <a:p>
            <a:pPr marL="0" indent="0">
              <a:buNone/>
            </a:pPr>
            <a:r>
              <a:rPr lang="en-US" sz="7200" b="1" dirty="0"/>
              <a:t>Scheduling Criteria</a:t>
            </a:r>
            <a:endParaRPr lang="en-US" sz="7200" dirty="0"/>
          </a:p>
        </p:txBody>
      </p:sp>
      <p:sp>
        <p:nvSpPr>
          <p:cNvPr id="4" name="Content Placeholder 3">
            <a:extLst>
              <a:ext uri="{FF2B5EF4-FFF2-40B4-BE49-F238E27FC236}">
                <a16:creationId xmlns:a16="http://schemas.microsoft.com/office/drawing/2014/main" id="{D766D400-DB56-AFF2-CBE8-635A8FA06987}"/>
              </a:ext>
            </a:extLst>
          </p:cNvPr>
          <p:cNvSpPr>
            <a:spLocks noGrp="1"/>
          </p:cNvSpPr>
          <p:nvPr>
            <p:ph sz="half" idx="2"/>
          </p:nvPr>
        </p:nvSpPr>
        <p:spPr>
          <a:xfrm>
            <a:off x="5105400" y="1524000"/>
            <a:ext cx="7086600" cy="5029201"/>
          </a:xfrm>
        </p:spPr>
        <p:txBody>
          <a:bodyPr>
            <a:normAutofit/>
          </a:bodyPr>
          <a:lstStyle/>
          <a:p>
            <a:r>
              <a:rPr lang="en-US" b="1" dirty="0"/>
              <a:t>Scheduling criteria</a:t>
            </a:r>
            <a:r>
              <a:rPr lang="en-US" dirty="0"/>
              <a:t> is also called as </a:t>
            </a:r>
            <a:r>
              <a:rPr lang="en-US" b="1" dirty="0"/>
              <a:t>scheduling methodology</a:t>
            </a:r>
            <a:r>
              <a:rPr lang="en-US" dirty="0"/>
              <a:t>. Key to multiprogramming is scheduling. </a:t>
            </a:r>
          </a:p>
          <a:p>
            <a:r>
              <a:rPr lang="en-US" dirty="0"/>
              <a:t>Different CPU scheduling algorithm have different properties .</a:t>
            </a:r>
          </a:p>
          <a:p>
            <a:r>
              <a:rPr lang="en-US" dirty="0"/>
              <a:t>The criteria used for comparing these algorithms include the following:</a:t>
            </a:r>
          </a:p>
          <a:p>
            <a:r>
              <a:rPr lang="en-US" b="1" dirty="0"/>
              <a:t>CPU Utilization: </a:t>
            </a:r>
            <a:r>
              <a:rPr lang="en-US" dirty="0"/>
              <a:t>Keep the CPU as busy as possible. It range from 0 to 100%. In practice, it range from 40 to 90%.</a:t>
            </a:r>
          </a:p>
          <a:p>
            <a:r>
              <a:rPr lang="en-US" b="1" dirty="0"/>
              <a:t>Throughput:</a:t>
            </a:r>
            <a:r>
              <a:rPr lang="en-US" dirty="0"/>
              <a:t> Throughput is the rate at which processes are completed per unit of time.</a:t>
            </a:r>
          </a:p>
          <a:p>
            <a:endParaRPr lang="en-US" dirty="0"/>
          </a:p>
          <a:p>
            <a:endParaRPr lang="en-IN"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52800" y="154773"/>
            <a:ext cx="8610600" cy="1293028"/>
          </a:xfrm>
        </p:spPr>
        <p:txBody>
          <a:bodyPr/>
          <a:lstStyle/>
          <a:p>
            <a:r>
              <a:rPr lang="en-US" b="1" dirty="0"/>
              <a:t>Scheduling Criteria</a:t>
            </a:r>
          </a:p>
        </p:txBody>
      </p:sp>
      <p:sp>
        <p:nvSpPr>
          <p:cNvPr id="3" name="Content Placeholder 2"/>
          <p:cNvSpPr>
            <a:spLocks noGrp="1"/>
          </p:cNvSpPr>
          <p:nvPr>
            <p:ph sz="half" idx="1"/>
          </p:nvPr>
        </p:nvSpPr>
        <p:spPr>
          <a:xfrm>
            <a:off x="228600" y="1447801"/>
            <a:ext cx="5791200" cy="4770884"/>
          </a:xfrm>
        </p:spPr>
        <p:txBody>
          <a:bodyPr>
            <a:normAutofit/>
          </a:bodyPr>
          <a:lstStyle/>
          <a:p>
            <a:r>
              <a:rPr lang="en-US" b="1" dirty="0"/>
              <a:t>Arrival Time (AT):</a:t>
            </a:r>
            <a:r>
              <a:rPr lang="en-US" dirty="0"/>
              <a:t> The time at which the process enter into RAM or Ready Queue.</a:t>
            </a:r>
          </a:p>
          <a:p>
            <a:r>
              <a:rPr lang="en-US" b="1" dirty="0"/>
              <a:t>Burst Time (BT):</a:t>
            </a:r>
            <a:r>
              <a:rPr lang="en-US" dirty="0"/>
              <a:t> It refers to the time required by a process to get executed on a CPU. i.e. time duration</a:t>
            </a:r>
          </a:p>
          <a:p>
            <a:r>
              <a:rPr lang="en-US" b="1" dirty="0"/>
              <a:t>Completion Time (CT): </a:t>
            </a:r>
            <a:r>
              <a:rPr lang="en-US" dirty="0"/>
              <a:t>The time at which the process get completed. i.e. (end time or completion time of process) </a:t>
            </a:r>
          </a:p>
          <a:p>
            <a:endParaRPr lang="en-US" dirty="0"/>
          </a:p>
          <a:p>
            <a:endParaRPr lang="en-US" dirty="0"/>
          </a:p>
        </p:txBody>
      </p:sp>
      <p:sp>
        <p:nvSpPr>
          <p:cNvPr id="2" name="Content Placeholder 1">
            <a:extLst>
              <a:ext uri="{FF2B5EF4-FFF2-40B4-BE49-F238E27FC236}">
                <a16:creationId xmlns:a16="http://schemas.microsoft.com/office/drawing/2014/main" id="{70FFCAE8-DA0B-4012-5778-BCB3D1EB9138}"/>
              </a:ext>
            </a:extLst>
          </p:cNvPr>
          <p:cNvSpPr>
            <a:spLocks noGrp="1"/>
          </p:cNvSpPr>
          <p:nvPr>
            <p:ph sz="half" idx="2"/>
          </p:nvPr>
        </p:nvSpPr>
        <p:spPr>
          <a:xfrm>
            <a:off x="6172200" y="1447801"/>
            <a:ext cx="6019800" cy="5255426"/>
          </a:xfrm>
        </p:spPr>
        <p:txBody>
          <a:bodyPr>
            <a:normAutofit/>
          </a:bodyPr>
          <a:lstStyle/>
          <a:p>
            <a:r>
              <a:rPr lang="en-US" b="1" dirty="0"/>
              <a:t>AT: Arrival Time</a:t>
            </a:r>
          </a:p>
          <a:p>
            <a:r>
              <a:rPr lang="en-US" b="1" dirty="0"/>
              <a:t>BT: Burst Time i.e. Run Time or Execution Time</a:t>
            </a:r>
          </a:p>
          <a:p>
            <a:r>
              <a:rPr lang="en-US" b="1" dirty="0"/>
              <a:t>CT: Completion Time </a:t>
            </a:r>
          </a:p>
          <a:p>
            <a:r>
              <a:rPr lang="en-US" b="1" dirty="0"/>
              <a:t>TAT: Turn Around Time (TAT=CT-AT)</a:t>
            </a:r>
          </a:p>
          <a:p>
            <a:r>
              <a:rPr lang="en-US" b="1" dirty="0"/>
              <a:t>WT: Waiting Time (WT=TAT-BT)</a:t>
            </a:r>
          </a:p>
          <a:p>
            <a:r>
              <a:rPr lang="en-US" b="1" dirty="0"/>
              <a:t>RT: Response Time (RT=ST-AT)</a:t>
            </a:r>
          </a:p>
          <a:p>
            <a:pPr marL="0" indent="0">
              <a:buNone/>
            </a:pPr>
            <a:endParaRPr lang="en-US" b="1" dirty="0"/>
          </a:p>
          <a:p>
            <a:r>
              <a:rPr lang="en-US" b="1" dirty="0"/>
              <a:t>Avg. TAT= Sum(TAT)/n(P)</a:t>
            </a:r>
          </a:p>
          <a:p>
            <a:r>
              <a:rPr lang="en-US" b="1" dirty="0"/>
              <a:t>Avg. WT= Sum(WT)/n(P)</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373"/>
            <a:ext cx="12192000" cy="1293028"/>
          </a:xfrm>
        </p:spPr>
        <p:txBody>
          <a:bodyPr>
            <a:noAutofit/>
          </a:bodyPr>
          <a:lstStyle/>
          <a:p>
            <a:r>
              <a:rPr lang="en-US" sz="3200" b="1" cap="none" dirty="0"/>
              <a:t>Which of the following scheduling criteria is concerned with the time a process takes from submission to completion?</a:t>
            </a:r>
            <a:br>
              <a:rPr lang="en-US" sz="3200" b="1" cap="none" dirty="0"/>
            </a:br>
            <a:endParaRPr lang="en-US" sz="3200" b="1" cap="none" dirty="0"/>
          </a:p>
        </p:txBody>
      </p:sp>
      <p:sp>
        <p:nvSpPr>
          <p:cNvPr id="3" name="Content Placeholder 2"/>
          <p:cNvSpPr>
            <a:spLocks noGrp="1"/>
          </p:cNvSpPr>
          <p:nvPr>
            <p:ph idx="1"/>
          </p:nvPr>
        </p:nvSpPr>
        <p:spPr/>
        <p:txBody>
          <a:bodyPr/>
          <a:lstStyle/>
          <a:p>
            <a:pPr>
              <a:lnSpc>
                <a:spcPct val="150000"/>
              </a:lnSpc>
              <a:buNone/>
            </a:pPr>
            <a:r>
              <a:rPr lang="en-US" b="1" dirty="0"/>
              <a:t>	A.</a:t>
            </a:r>
            <a:r>
              <a:rPr lang="en-US" dirty="0"/>
              <a:t> CPU utilization</a:t>
            </a:r>
            <a:br>
              <a:rPr lang="en-US" dirty="0"/>
            </a:br>
            <a:r>
              <a:rPr lang="en-US" b="1" dirty="0"/>
              <a:t>B.</a:t>
            </a:r>
            <a:r>
              <a:rPr lang="en-US" dirty="0"/>
              <a:t> Throughput</a:t>
            </a:r>
            <a:br>
              <a:rPr lang="en-US" dirty="0"/>
            </a:br>
            <a:r>
              <a:rPr lang="en-US" b="1" dirty="0"/>
              <a:t>C.</a:t>
            </a:r>
            <a:r>
              <a:rPr lang="en-US" dirty="0"/>
              <a:t> </a:t>
            </a:r>
            <a:r>
              <a:rPr lang="en-US"/>
              <a:t>Turn Around </a:t>
            </a:r>
            <a:r>
              <a:rPr lang="en-US" dirty="0"/>
              <a:t>T</a:t>
            </a:r>
            <a:r>
              <a:rPr lang="en-US"/>
              <a:t>ime</a:t>
            </a:r>
            <a:br>
              <a:rPr lang="en-US" dirty="0"/>
            </a:br>
            <a:r>
              <a:rPr lang="en-US" b="1" dirty="0"/>
              <a:t>D.</a:t>
            </a:r>
            <a:r>
              <a:rPr lang="en-US" dirty="0"/>
              <a:t> Waiting time</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Ans. C</a:t>
            </a:r>
          </a:p>
        </p:txBody>
      </p:sp>
      <p:sp>
        <p:nvSpPr>
          <p:cNvPr id="3" name="Content Placeholder 2"/>
          <p:cNvSpPr>
            <a:spLocks noGrp="1"/>
          </p:cNvSpPr>
          <p:nvPr>
            <p:ph idx="1"/>
          </p:nvPr>
        </p:nvSpPr>
        <p:spPr/>
        <p:txBody>
          <a:bodyPr/>
          <a:lstStyle/>
          <a:p>
            <a:pPr>
              <a:buNone/>
            </a:pPr>
            <a:r>
              <a:rPr lang="en-US" b="1" dirty="0"/>
              <a:t>C.</a:t>
            </a:r>
            <a:r>
              <a:rPr lang="en-US" dirty="0"/>
              <a:t> Turnaround time</a:t>
            </a:r>
            <a:br>
              <a:rPr lang="en-US" dirty="0"/>
            </a:br>
            <a:endParaRPr lang="en-US" dirty="0"/>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590800"/>
            <a:ext cx="4114800" cy="3627884"/>
          </a:xfrm>
        </p:spPr>
        <p:txBody>
          <a:bodyPr>
            <a:noAutofit/>
          </a:bodyPr>
          <a:lstStyle/>
          <a:p>
            <a:pPr marL="0" indent="0" algn="just">
              <a:buNone/>
            </a:pPr>
            <a:r>
              <a:rPr lang="en-US" sz="5400" b="1" dirty="0"/>
              <a:t>Scheduling Algorithms</a:t>
            </a:r>
            <a:endParaRPr lang="en-US" sz="5400" dirty="0"/>
          </a:p>
        </p:txBody>
      </p:sp>
      <p:sp>
        <p:nvSpPr>
          <p:cNvPr id="4" name="Content Placeholder 3">
            <a:extLst>
              <a:ext uri="{FF2B5EF4-FFF2-40B4-BE49-F238E27FC236}">
                <a16:creationId xmlns:a16="http://schemas.microsoft.com/office/drawing/2014/main" id="{FED384F7-4135-837A-7804-C55CABE6E8C2}"/>
              </a:ext>
            </a:extLst>
          </p:cNvPr>
          <p:cNvSpPr>
            <a:spLocks noGrp="1"/>
          </p:cNvSpPr>
          <p:nvPr>
            <p:ph sz="half" idx="2"/>
          </p:nvPr>
        </p:nvSpPr>
        <p:spPr>
          <a:xfrm>
            <a:off x="3962400" y="1676401"/>
            <a:ext cx="8229600" cy="4542284"/>
          </a:xfrm>
        </p:spPr>
        <p:txBody>
          <a:bodyPr>
            <a:normAutofit/>
          </a:bodyPr>
          <a:lstStyle/>
          <a:p>
            <a:pPr algn="just"/>
            <a:r>
              <a:rPr lang="en-US" b="1" dirty="0"/>
              <a:t>Scheduling algorithms or scheduling policies </a:t>
            </a:r>
            <a:r>
              <a:rPr lang="en-US" dirty="0"/>
              <a:t>are mainly used for short-term scheduling and the </a:t>
            </a:r>
            <a:r>
              <a:rPr lang="en-US" b="1" dirty="0"/>
              <a:t>main objective </a:t>
            </a:r>
            <a:r>
              <a:rPr lang="en-US" dirty="0"/>
              <a:t>of short-term scheduling is to allocate processor time in such a way as to optimize one or more aspects of system behavior. </a:t>
            </a:r>
          </a:p>
          <a:p>
            <a:pPr algn="just"/>
            <a:r>
              <a:rPr lang="en-US" dirty="0"/>
              <a:t>For these scheduling algorithms assume only a single processor is present. </a:t>
            </a:r>
          </a:p>
          <a:p>
            <a:pPr algn="just"/>
            <a:r>
              <a:rPr lang="en-US" dirty="0"/>
              <a:t>Scheduling algorithms decide which of the processes in the ready queue is to be allocated to the CPU is basis on the type of scheduling policy and whether that policy is either </a:t>
            </a:r>
            <a:r>
              <a:rPr lang="en-US" b="1" dirty="0"/>
              <a:t>preemptive or non-preemptive</a:t>
            </a:r>
            <a:r>
              <a:rPr lang="en-US" dirty="0"/>
              <a:t>. For scheduling arrival time and service time are also will play a role. </a:t>
            </a:r>
          </a:p>
          <a:p>
            <a:endParaRPr lang="en-IN" dirty="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F6193-220D-EAD0-4B35-E953AA0DC307}"/>
              </a:ext>
            </a:extLst>
          </p:cNvPr>
          <p:cNvSpPr>
            <a:spLocks noGrp="1"/>
          </p:cNvSpPr>
          <p:nvPr>
            <p:ph sz="half" idx="1"/>
          </p:nvPr>
        </p:nvSpPr>
        <p:spPr>
          <a:xfrm>
            <a:off x="0" y="2057399"/>
            <a:ext cx="5029200" cy="4161285"/>
          </a:xfrm>
        </p:spPr>
        <p:txBody>
          <a:bodyPr>
            <a:normAutofit/>
          </a:bodyPr>
          <a:lstStyle/>
          <a:p>
            <a:pPr marL="0" indent="0">
              <a:buNone/>
            </a:pPr>
            <a:r>
              <a:rPr lang="en-US" sz="6600" b="1" dirty="0"/>
              <a:t>Scheduling Algorithms</a:t>
            </a:r>
            <a:endParaRPr lang="en-IN" sz="6600" dirty="0"/>
          </a:p>
        </p:txBody>
      </p:sp>
      <p:graphicFrame>
        <p:nvGraphicFramePr>
          <p:cNvPr id="19" name="Content Placeholder 18">
            <a:extLst>
              <a:ext uri="{FF2B5EF4-FFF2-40B4-BE49-F238E27FC236}">
                <a16:creationId xmlns:a16="http://schemas.microsoft.com/office/drawing/2014/main" id="{8F7FEDA2-B959-B9D8-A677-CD3BD5B72ADD}"/>
              </a:ext>
            </a:extLst>
          </p:cNvPr>
          <p:cNvGraphicFramePr>
            <a:graphicFrameLocks noGrp="1"/>
          </p:cNvGraphicFramePr>
          <p:nvPr>
            <p:ph sz="half" idx="2"/>
            <p:extLst>
              <p:ext uri="{D42A27DB-BD31-4B8C-83A1-F6EECF244321}">
                <p14:modId xmlns:p14="http://schemas.microsoft.com/office/powerpoint/2010/main" val="313014970"/>
              </p:ext>
            </p:extLst>
          </p:nvPr>
        </p:nvGraphicFramePr>
        <p:xfrm>
          <a:off x="5029200" y="381000"/>
          <a:ext cx="7010400" cy="647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554" y="152400"/>
            <a:ext cx="8610600" cy="1293028"/>
          </a:xfrm>
        </p:spPr>
        <p:txBody>
          <a:bodyPr/>
          <a:lstStyle/>
          <a:p>
            <a:r>
              <a:rPr lang="en-US" b="1" dirty="0"/>
              <a:t>Gantt Chart (GC)</a:t>
            </a:r>
          </a:p>
        </p:txBody>
      </p:sp>
      <p:sp>
        <p:nvSpPr>
          <p:cNvPr id="3" name="Content Placeholder 2"/>
          <p:cNvSpPr>
            <a:spLocks noGrp="1"/>
          </p:cNvSpPr>
          <p:nvPr>
            <p:ph sz="half" idx="1"/>
          </p:nvPr>
        </p:nvSpPr>
        <p:spPr>
          <a:xfrm>
            <a:off x="0" y="1445428"/>
            <a:ext cx="4419600" cy="5260171"/>
          </a:xfrm>
        </p:spPr>
        <p:txBody>
          <a:bodyPr/>
          <a:lstStyle/>
          <a:p>
            <a:pPr algn="just"/>
            <a:r>
              <a:rPr lang="en-US" dirty="0"/>
              <a:t>It is simply used for </a:t>
            </a:r>
            <a:r>
              <a:rPr lang="en-US" b="1" dirty="0"/>
              <a:t>graphical representation of schedule </a:t>
            </a:r>
            <a:r>
              <a:rPr lang="en-US" dirty="0"/>
              <a:t>.</a:t>
            </a:r>
          </a:p>
          <a:p>
            <a:pPr algn="just"/>
            <a:r>
              <a:rPr lang="en-US" dirty="0"/>
              <a:t>A Gantt chart is a </a:t>
            </a:r>
            <a:r>
              <a:rPr lang="en-US" b="1" dirty="0"/>
              <a:t>horizontal bar chart </a:t>
            </a:r>
            <a:r>
              <a:rPr lang="en-US" dirty="0"/>
              <a:t>used to represent operating systems CPU scheduling in </a:t>
            </a:r>
            <a:r>
              <a:rPr lang="en-US" b="1" dirty="0"/>
              <a:t>graphical view </a:t>
            </a:r>
            <a:r>
              <a:rPr lang="en-US" dirty="0"/>
              <a:t>that help to plan, coordinate and track specific CPU utilization factor like throughput, waiting time, turnaround time etc.</a:t>
            </a:r>
          </a:p>
          <a:p>
            <a:pPr marL="0" indent="0" algn="just">
              <a:buNone/>
            </a:pPr>
            <a:endParaRPr lang="en-US" dirty="0"/>
          </a:p>
        </p:txBody>
      </p:sp>
      <p:pic>
        <p:nvPicPr>
          <p:cNvPr id="4098" name="Picture 2"/>
          <p:cNvPicPr>
            <a:picLocks noGrp="1" noChangeAspect="1" noChangeArrowheads="1"/>
          </p:cNvPicPr>
          <p:nvPr>
            <p:ph sz="half" idx="2"/>
          </p:nvPr>
        </p:nvPicPr>
        <p:blipFill>
          <a:blip r:embed="rId2"/>
          <a:srcRect l="4673" r="6543"/>
          <a:stretch/>
        </p:blipFill>
        <p:spPr bwMode="auto">
          <a:xfrm>
            <a:off x="4419600" y="1436810"/>
            <a:ext cx="7772400" cy="5412571"/>
          </a:xfrm>
          <a:prstGeom prst="rect">
            <a:avLst/>
          </a:prstGeom>
          <a:noFill/>
          <a:ln w="9525">
            <a:noFill/>
            <a:miter lim="800000"/>
            <a:headEnd/>
            <a:tailEnd/>
          </a:ln>
          <a:effectLst/>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First Come First Served Scheduling (FCFS)</a:t>
            </a:r>
          </a:p>
        </p:txBody>
      </p:sp>
      <p:sp>
        <p:nvSpPr>
          <p:cNvPr id="3" name="Content Placeholder 2"/>
          <p:cNvSpPr>
            <a:spLocks noGrp="1"/>
          </p:cNvSpPr>
          <p:nvPr>
            <p:ph sz="half" idx="1"/>
          </p:nvPr>
        </p:nvSpPr>
        <p:spPr>
          <a:xfrm>
            <a:off x="0" y="1524000"/>
            <a:ext cx="6019800" cy="5333999"/>
          </a:xfrm>
        </p:spPr>
        <p:txBody>
          <a:bodyPr>
            <a:normAutofit/>
          </a:bodyPr>
          <a:lstStyle/>
          <a:p>
            <a:pPr marL="0" indent="0">
              <a:buNone/>
            </a:pPr>
            <a:r>
              <a:rPr lang="en-US" b="1" dirty="0"/>
              <a:t>FCFS: </a:t>
            </a:r>
          </a:p>
          <a:p>
            <a:r>
              <a:rPr lang="en-US" dirty="0"/>
              <a:t>The process which arrives first in the ready queue is firstly assigned the CPU.</a:t>
            </a:r>
          </a:p>
          <a:p>
            <a:r>
              <a:rPr lang="en-US" dirty="0"/>
              <a:t>In case of a tie, process with smaller process id is executed first.</a:t>
            </a:r>
          </a:p>
          <a:p>
            <a:r>
              <a:rPr lang="en-US" dirty="0"/>
              <a:t>It is always non-preemptive in nature.</a:t>
            </a:r>
          </a:p>
          <a:p>
            <a:pPr marL="0" indent="0">
              <a:buNone/>
            </a:pPr>
            <a:endParaRPr lang="en-US" dirty="0"/>
          </a:p>
          <a:p>
            <a:pPr marL="0" indent="0">
              <a:buNone/>
            </a:pPr>
            <a:r>
              <a:rPr lang="en-US" b="1" dirty="0"/>
              <a:t>Adv.</a:t>
            </a:r>
          </a:p>
          <a:p>
            <a:r>
              <a:rPr lang="en-US" dirty="0"/>
              <a:t>It is simple and easy to understand.</a:t>
            </a:r>
          </a:p>
          <a:p>
            <a:r>
              <a:rPr lang="en-US" dirty="0"/>
              <a:t>It can be easily implemented using queue data structure.</a:t>
            </a:r>
          </a:p>
          <a:p>
            <a:r>
              <a:rPr lang="en-US" dirty="0"/>
              <a:t>It does not lead to starvation.</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14564EBD-1057-56EB-3E08-D9DD630F116B}"/>
              </a:ext>
            </a:extLst>
          </p:cNvPr>
          <p:cNvSpPr>
            <a:spLocks noGrp="1"/>
          </p:cNvSpPr>
          <p:nvPr>
            <p:ph sz="half" idx="2"/>
          </p:nvPr>
        </p:nvSpPr>
        <p:spPr>
          <a:xfrm>
            <a:off x="5638800" y="2194559"/>
            <a:ext cx="6553200" cy="4663440"/>
          </a:xfrm>
        </p:spPr>
        <p:txBody>
          <a:bodyPr>
            <a:normAutofit/>
          </a:bodyPr>
          <a:lstStyle/>
          <a:p>
            <a:pPr marL="0" indent="0" algn="just">
              <a:buNone/>
            </a:pPr>
            <a:r>
              <a:rPr lang="en-US" b="1" dirty="0" err="1"/>
              <a:t>Disadv</a:t>
            </a:r>
            <a:r>
              <a:rPr lang="en-US" b="1" dirty="0"/>
              <a:t>.</a:t>
            </a:r>
          </a:p>
          <a:p>
            <a:pPr marL="0" indent="0" algn="just">
              <a:buNone/>
            </a:pPr>
            <a:r>
              <a:rPr lang="en-US" b="1" dirty="0"/>
              <a:t>Convey Effect:</a:t>
            </a:r>
          </a:p>
          <a:p>
            <a:pPr algn="just"/>
            <a:r>
              <a:rPr lang="en-US" dirty="0"/>
              <a:t>Consider processes with higher burst time arrived before the processes with smaller burst time.</a:t>
            </a:r>
          </a:p>
          <a:p>
            <a:pPr algn="just"/>
            <a:r>
              <a:rPr lang="en-US" dirty="0"/>
              <a:t>Then, smaller processes have to wait for a long time for longer processes to release the CPU.</a:t>
            </a:r>
          </a:p>
          <a:p>
            <a:pPr marL="0" indent="0" algn="just">
              <a:buNone/>
            </a:pPr>
            <a:endParaRPr lang="en-US" dirty="0"/>
          </a:p>
          <a:p>
            <a:pPr algn="just"/>
            <a:endParaRPr lang="en-IN"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A7458-D589-C493-6584-9988EAB351A6}"/>
              </a:ext>
            </a:extLst>
          </p:cNvPr>
          <p:cNvSpPr>
            <a:spLocks noGrp="1"/>
          </p:cNvSpPr>
          <p:nvPr>
            <p:ph type="title"/>
          </p:nvPr>
        </p:nvSpPr>
        <p:spPr>
          <a:xfrm>
            <a:off x="3276600" y="152400"/>
            <a:ext cx="8610600" cy="1293028"/>
          </a:xfrm>
        </p:spPr>
        <p:txBody>
          <a:bodyPr/>
          <a:lstStyle/>
          <a:p>
            <a:r>
              <a:rPr lang="en-US" b="1" dirty="0"/>
              <a:t>Role PLAY (SRTF)</a:t>
            </a:r>
            <a:endParaRPr lang="en-IN" dirty="0"/>
          </a:p>
        </p:txBody>
      </p:sp>
    </p:spTree>
    <p:extLst>
      <p:ext uri="{BB962C8B-B14F-4D97-AF65-F5344CB8AC3E}">
        <p14:creationId xmlns:p14="http://schemas.microsoft.com/office/powerpoint/2010/main" val="383740063"/>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10210800" cy="1066800"/>
          </a:xfrm>
        </p:spPr>
        <p:txBody>
          <a:bodyPr/>
          <a:lstStyle/>
          <a:p>
            <a:r>
              <a:rPr lang="en-US" b="1" dirty="0"/>
              <a:t>Exercise (FCFS)</a:t>
            </a:r>
          </a:p>
        </p:txBody>
      </p:sp>
      <p:pic>
        <p:nvPicPr>
          <p:cNvPr id="1026" name="Picture 2"/>
          <p:cNvPicPr>
            <a:picLocks noGrp="1" noChangeAspect="1" noChangeArrowheads="1"/>
          </p:cNvPicPr>
          <p:nvPr>
            <p:ph idx="1"/>
          </p:nvPr>
        </p:nvPicPr>
        <p:blipFill>
          <a:blip r:embed="rId2"/>
          <a:srcRect/>
          <a:stretch>
            <a:fillRect/>
          </a:stretch>
        </p:blipFill>
        <p:spPr bwMode="auto">
          <a:xfrm>
            <a:off x="0" y="1371600"/>
            <a:ext cx="12192000" cy="5486400"/>
          </a:xfrm>
          <a:prstGeom prst="rect">
            <a:avLst/>
          </a:prstGeom>
          <a:noFill/>
          <a:ln w="9525">
            <a:noFill/>
            <a:miter lim="800000"/>
            <a:headEnd/>
            <a:tailEnd/>
          </a:ln>
          <a:effectLst/>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283464"/>
            <a:ext cx="8229600" cy="914400"/>
          </a:xfrm>
        </p:spPr>
        <p:txBody>
          <a:bodyPr/>
          <a:lstStyle/>
          <a:p>
            <a:r>
              <a:rPr lang="en-US" b="1" dirty="0"/>
              <a:t>Topics</a:t>
            </a:r>
          </a:p>
        </p:txBody>
      </p:sp>
      <p:sp>
        <p:nvSpPr>
          <p:cNvPr id="3" name="Content Placeholder 2"/>
          <p:cNvSpPr>
            <a:spLocks noGrp="1"/>
          </p:cNvSpPr>
          <p:nvPr>
            <p:ph idx="1"/>
          </p:nvPr>
        </p:nvSpPr>
        <p:spPr>
          <a:xfrm>
            <a:off x="152400" y="1524000"/>
            <a:ext cx="12039600" cy="5050536"/>
          </a:xfrm>
        </p:spPr>
        <p:txBody>
          <a:bodyPr>
            <a:normAutofit/>
          </a:bodyPr>
          <a:lstStyle/>
          <a:p>
            <a:r>
              <a:rPr lang="en-US" dirty="0"/>
              <a:t>Types of Schedulers</a:t>
            </a:r>
          </a:p>
          <a:p>
            <a:r>
              <a:rPr lang="en-US" dirty="0"/>
              <a:t>Scheduling Algorithms (Pre-emptive and Non-</a:t>
            </a:r>
            <a:r>
              <a:rPr lang="en-US" dirty="0" err="1"/>
              <a:t>Preemptive..NP</a:t>
            </a:r>
            <a:r>
              <a:rPr lang="en-US" dirty="0"/>
              <a:t>) &amp; Criteria </a:t>
            </a:r>
          </a:p>
          <a:p>
            <a:r>
              <a:rPr lang="en-US" dirty="0"/>
              <a:t>Dispatcher </a:t>
            </a:r>
          </a:p>
          <a:p>
            <a:r>
              <a:rPr lang="en-US" dirty="0"/>
              <a:t>First Come First Serve (FCFS), Shortest Job First (SJF) under NP</a:t>
            </a:r>
          </a:p>
          <a:p>
            <a:r>
              <a:rPr lang="en-US" dirty="0"/>
              <a:t>Round Robin (RR), Priority Scheduling (PS), Multi Level Feedback Queue (MLFQ) under Pre-emptive</a:t>
            </a:r>
          </a:p>
          <a:p>
            <a:r>
              <a:rPr lang="en-US" dirty="0"/>
              <a:t>Multiprocessor Scheduling (MS) </a:t>
            </a:r>
          </a:p>
          <a:p>
            <a:r>
              <a:rPr lang="en-US" dirty="0"/>
              <a:t>Real Time Scheduling (RTS)</a:t>
            </a:r>
          </a:p>
          <a:p>
            <a:r>
              <a:rPr lang="en-US" dirty="0"/>
              <a:t>Thread Scheduling (TS)</a:t>
            </a: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0" y="533400"/>
            <a:ext cx="6705600" cy="1066800"/>
          </a:xfrm>
        </p:spPr>
        <p:txBody>
          <a:bodyPr>
            <a:normAutofit fontScale="90000"/>
          </a:bodyPr>
          <a:lstStyle/>
          <a:p>
            <a:r>
              <a:rPr lang="en-US" b="1" dirty="0"/>
              <a:t>Ans. </a:t>
            </a:r>
            <a:r>
              <a:rPr lang="en-US" dirty="0"/>
              <a:t>Avg. TAT=29/5 and Avg. WT=16/5</a:t>
            </a:r>
          </a:p>
        </p:txBody>
      </p:sp>
      <p:pic>
        <p:nvPicPr>
          <p:cNvPr id="2050" name="Picture 2"/>
          <p:cNvPicPr>
            <a:picLocks noGrp="1" noChangeAspect="1" noChangeArrowheads="1"/>
          </p:cNvPicPr>
          <p:nvPr>
            <p:ph idx="1"/>
          </p:nvPr>
        </p:nvPicPr>
        <p:blipFill>
          <a:blip r:embed="rId2"/>
          <a:srcRect/>
          <a:stretch>
            <a:fillRect/>
          </a:stretch>
        </p:blipFill>
        <p:spPr bwMode="auto">
          <a:xfrm>
            <a:off x="0" y="1905000"/>
            <a:ext cx="12192000" cy="4953000"/>
          </a:xfrm>
          <a:prstGeom prst="rect">
            <a:avLst/>
          </a:prstGeom>
          <a:noFill/>
          <a:ln w="9525">
            <a:noFill/>
            <a:miter lim="800000"/>
            <a:headEnd/>
            <a:tailEnd/>
          </a:ln>
          <a:effectLst/>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63477"/>
            <a:ext cx="9144000" cy="1066800"/>
          </a:xfrm>
        </p:spPr>
        <p:txBody>
          <a:bodyPr/>
          <a:lstStyle/>
          <a:p>
            <a:r>
              <a:rPr lang="en-US" b="1" dirty="0"/>
              <a:t>Shortest Job First(SJF)</a:t>
            </a:r>
          </a:p>
        </p:txBody>
      </p:sp>
      <p:sp>
        <p:nvSpPr>
          <p:cNvPr id="3" name="Content Placeholder 2"/>
          <p:cNvSpPr>
            <a:spLocks noGrp="1"/>
          </p:cNvSpPr>
          <p:nvPr>
            <p:ph idx="1"/>
          </p:nvPr>
        </p:nvSpPr>
        <p:spPr>
          <a:xfrm>
            <a:off x="0" y="1447800"/>
            <a:ext cx="6705600" cy="5126736"/>
          </a:xfrm>
        </p:spPr>
        <p:txBody>
          <a:bodyPr/>
          <a:lstStyle/>
          <a:p>
            <a:r>
              <a:rPr lang="en-US" dirty="0"/>
              <a:t>Out of all the available processes, CPU is assigned to the process having smallest burst time.</a:t>
            </a:r>
          </a:p>
          <a:p>
            <a:r>
              <a:rPr lang="en-US" dirty="0"/>
              <a:t>In case of a tie, it is broken by </a:t>
            </a:r>
            <a:r>
              <a:rPr lang="en-US" b="1" u="sng" dirty="0">
                <a:hlinkClick r:id="rId2"/>
              </a:rPr>
              <a:t>FCFS Scheduling</a:t>
            </a:r>
            <a:r>
              <a:rPr lang="en-US" dirty="0"/>
              <a:t>.</a:t>
            </a:r>
          </a:p>
          <a:p>
            <a:r>
              <a:rPr lang="en-US" dirty="0"/>
              <a:t>It is Non-Preemptive (NP) in nature.</a:t>
            </a:r>
          </a:p>
        </p:txBody>
      </p:sp>
      <p:graphicFrame>
        <p:nvGraphicFramePr>
          <p:cNvPr id="4" name="Diagram 3">
            <a:extLst>
              <a:ext uri="{FF2B5EF4-FFF2-40B4-BE49-F238E27FC236}">
                <a16:creationId xmlns:a16="http://schemas.microsoft.com/office/drawing/2014/main" id="{B7D65E12-2627-465B-DFE1-9EF8000C9AD3}"/>
              </a:ext>
            </a:extLst>
          </p:cNvPr>
          <p:cNvGraphicFramePr/>
          <p:nvPr>
            <p:extLst>
              <p:ext uri="{D42A27DB-BD31-4B8C-83A1-F6EECF244321}">
                <p14:modId xmlns:p14="http://schemas.microsoft.com/office/powerpoint/2010/main" val="1758139848"/>
              </p:ext>
            </p:extLst>
          </p:nvPr>
        </p:nvGraphicFramePr>
        <p:xfrm>
          <a:off x="6705600" y="1066800"/>
          <a:ext cx="5334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174" y="304800"/>
            <a:ext cx="8610600" cy="1293028"/>
          </a:xfrm>
        </p:spPr>
        <p:txBody>
          <a:bodyPr>
            <a:normAutofit/>
          </a:bodyPr>
          <a:lstStyle/>
          <a:p>
            <a:r>
              <a:rPr lang="en-US" b="1" dirty="0"/>
              <a:t>Shortest Remaining Time First(SRTF)</a:t>
            </a:r>
          </a:p>
        </p:txBody>
      </p:sp>
      <p:sp>
        <p:nvSpPr>
          <p:cNvPr id="3" name="Content Placeholder 2"/>
          <p:cNvSpPr>
            <a:spLocks noGrp="1"/>
          </p:cNvSpPr>
          <p:nvPr>
            <p:ph sz="half" idx="1"/>
          </p:nvPr>
        </p:nvSpPr>
        <p:spPr>
          <a:xfrm>
            <a:off x="0" y="1828801"/>
            <a:ext cx="6019800" cy="4389884"/>
          </a:xfrm>
        </p:spPr>
        <p:txBody>
          <a:bodyPr>
            <a:normAutofit/>
          </a:bodyPr>
          <a:lstStyle/>
          <a:p>
            <a:r>
              <a:rPr lang="en-US" dirty="0"/>
              <a:t>SJF Scheduling can be used in both preemptive and non-preemptive mode.</a:t>
            </a:r>
          </a:p>
          <a:p>
            <a:r>
              <a:rPr lang="en-US" dirty="0"/>
              <a:t>Preemptive mode of Shortest Job First is called as </a:t>
            </a:r>
            <a:r>
              <a:rPr lang="en-US" b="1" dirty="0"/>
              <a:t>Shortest Remaining Time First (SRTF)</a:t>
            </a:r>
            <a:r>
              <a:rPr lang="en-US" dirty="0"/>
              <a:t>.</a:t>
            </a:r>
          </a:p>
          <a:p>
            <a:pPr marL="0" indent="0">
              <a:buNone/>
            </a:pPr>
            <a:endParaRPr lang="en-US" dirty="0"/>
          </a:p>
          <a:p>
            <a:pPr marL="0" indent="0">
              <a:buNone/>
            </a:pPr>
            <a:r>
              <a:rPr lang="en-US" b="1" dirty="0"/>
              <a:t>Adv.</a:t>
            </a:r>
          </a:p>
          <a:p>
            <a:r>
              <a:rPr lang="en-US" dirty="0"/>
              <a:t>SRTF is optimal and guarantees the minimum average waiting time.</a:t>
            </a:r>
          </a:p>
          <a:p>
            <a:r>
              <a:rPr lang="en-US" dirty="0"/>
              <a:t>It provides a standard for other algorithms since no other algorithm performs better than it.</a:t>
            </a:r>
          </a:p>
          <a:p>
            <a:pPr marL="0" indent="0">
              <a:buNone/>
            </a:pPr>
            <a:endParaRPr lang="en-US" dirty="0"/>
          </a:p>
          <a:p>
            <a:pPr>
              <a:buNone/>
            </a:pPr>
            <a:endParaRPr lang="en-US" dirty="0"/>
          </a:p>
          <a:p>
            <a:pPr>
              <a:buNone/>
            </a:pPr>
            <a:endParaRPr lang="en-US" dirty="0"/>
          </a:p>
        </p:txBody>
      </p:sp>
      <p:sp>
        <p:nvSpPr>
          <p:cNvPr id="4" name="Content Placeholder 3">
            <a:extLst>
              <a:ext uri="{FF2B5EF4-FFF2-40B4-BE49-F238E27FC236}">
                <a16:creationId xmlns:a16="http://schemas.microsoft.com/office/drawing/2014/main" id="{933C278E-00F7-86D9-3F54-70D4D54C0757}"/>
              </a:ext>
            </a:extLst>
          </p:cNvPr>
          <p:cNvSpPr>
            <a:spLocks noGrp="1"/>
          </p:cNvSpPr>
          <p:nvPr>
            <p:ph sz="half" idx="2"/>
          </p:nvPr>
        </p:nvSpPr>
        <p:spPr>
          <a:xfrm>
            <a:off x="6172200" y="1828801"/>
            <a:ext cx="5983574" cy="4389884"/>
          </a:xfrm>
        </p:spPr>
        <p:txBody>
          <a:bodyPr>
            <a:normAutofit/>
          </a:bodyPr>
          <a:lstStyle/>
          <a:p>
            <a:pPr marL="0" indent="0">
              <a:buNone/>
            </a:pPr>
            <a:r>
              <a:rPr lang="en-US" b="1" dirty="0" err="1"/>
              <a:t>Disadv</a:t>
            </a:r>
            <a:r>
              <a:rPr lang="en-US" b="1" dirty="0"/>
              <a:t>.</a:t>
            </a:r>
          </a:p>
          <a:p>
            <a:r>
              <a:rPr lang="en-US" dirty="0"/>
              <a:t>It can not be implemented practically since burst time of the processes can not be known in advance.</a:t>
            </a:r>
          </a:p>
          <a:p>
            <a:r>
              <a:rPr lang="en-US" dirty="0"/>
              <a:t>It leads to starvation for processes with larger burst time.</a:t>
            </a:r>
          </a:p>
          <a:p>
            <a:r>
              <a:rPr lang="en-US" dirty="0"/>
              <a:t>Priorities can not be set for the processes.</a:t>
            </a:r>
          </a:p>
          <a:p>
            <a:r>
              <a:rPr lang="en-US" dirty="0"/>
              <a:t>Processes with larger burst time have poor response time.</a:t>
            </a:r>
          </a:p>
          <a:p>
            <a:endParaRPr lang="en-IN" dirty="0"/>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10439400" cy="1066800"/>
          </a:xfrm>
        </p:spPr>
        <p:txBody>
          <a:bodyPr/>
          <a:lstStyle/>
          <a:p>
            <a:r>
              <a:rPr lang="en-US" b="1" dirty="0"/>
              <a:t>Example (SJF)</a:t>
            </a:r>
          </a:p>
        </p:txBody>
      </p:sp>
      <p:pic>
        <p:nvPicPr>
          <p:cNvPr id="1027" name="Picture 3"/>
          <p:cNvPicPr>
            <a:picLocks noChangeAspect="1" noChangeArrowheads="1"/>
          </p:cNvPicPr>
          <p:nvPr/>
        </p:nvPicPr>
        <p:blipFill>
          <a:blip r:embed="rId2"/>
          <a:srcRect/>
          <a:stretch>
            <a:fillRect/>
          </a:stretch>
        </p:blipFill>
        <p:spPr bwMode="auto">
          <a:xfrm>
            <a:off x="1" y="1447800"/>
            <a:ext cx="12192000" cy="5410200"/>
          </a:xfrm>
          <a:prstGeom prst="rect">
            <a:avLst/>
          </a:prstGeom>
          <a:noFill/>
          <a:ln w="9525">
            <a:noFill/>
            <a:miter lim="800000"/>
            <a:headEnd/>
            <a:tailEnd/>
          </a:ln>
          <a:effectLst/>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10210800" cy="1295400"/>
          </a:xfrm>
        </p:spPr>
        <p:txBody>
          <a:bodyPr>
            <a:normAutofit/>
          </a:bodyPr>
          <a:lstStyle/>
          <a:p>
            <a:r>
              <a:rPr lang="en-US" b="1" dirty="0"/>
              <a:t>Ans. </a:t>
            </a:r>
            <a:r>
              <a:rPr lang="en-US" dirty="0"/>
              <a:t>Avg. TAT=40 / 5 = 8 unit</a:t>
            </a:r>
            <a:br>
              <a:rPr lang="en-US" dirty="0"/>
            </a:br>
            <a:r>
              <a:rPr lang="en-US" dirty="0"/>
              <a:t>and Avg. WT= 24 / 5 = 4.8 unit</a:t>
            </a:r>
          </a:p>
        </p:txBody>
      </p:sp>
      <p:pic>
        <p:nvPicPr>
          <p:cNvPr id="2050" name="Picture 2"/>
          <p:cNvPicPr>
            <a:picLocks noGrp="1" noChangeAspect="1" noChangeArrowheads="1"/>
          </p:cNvPicPr>
          <p:nvPr>
            <p:ph idx="1"/>
          </p:nvPr>
        </p:nvPicPr>
        <p:blipFill>
          <a:blip r:embed="rId2"/>
          <a:stretch>
            <a:fillRect/>
          </a:stretch>
        </p:blipFill>
        <p:spPr bwMode="auto">
          <a:xfrm>
            <a:off x="0" y="2209801"/>
            <a:ext cx="12192000" cy="4648200"/>
          </a:xfrm>
          <a:prstGeom prst="rect">
            <a:avLst/>
          </a:prstGeom>
          <a:noFill/>
          <a:ln w="9525">
            <a:noFill/>
            <a:miter lim="800000"/>
            <a:headEnd/>
            <a:tailEnd/>
          </a:ln>
          <a:effectLst/>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10668000" cy="1066800"/>
          </a:xfrm>
        </p:spPr>
        <p:txBody>
          <a:bodyPr/>
          <a:lstStyle/>
          <a:p>
            <a:r>
              <a:rPr lang="en-US" b="1" dirty="0"/>
              <a:t>Example(SRTF)</a:t>
            </a:r>
          </a:p>
        </p:txBody>
      </p:sp>
      <p:pic>
        <p:nvPicPr>
          <p:cNvPr id="3074" name="Picture 2"/>
          <p:cNvPicPr>
            <a:picLocks noGrp="1" noChangeAspect="1" noChangeArrowheads="1"/>
          </p:cNvPicPr>
          <p:nvPr>
            <p:ph idx="1"/>
          </p:nvPr>
        </p:nvPicPr>
        <p:blipFill>
          <a:blip r:embed="rId2"/>
          <a:srcRect/>
          <a:stretch>
            <a:fillRect/>
          </a:stretch>
        </p:blipFill>
        <p:spPr bwMode="auto">
          <a:xfrm>
            <a:off x="0" y="1447800"/>
            <a:ext cx="12192000" cy="5410200"/>
          </a:xfrm>
          <a:prstGeom prst="rect">
            <a:avLst/>
          </a:prstGeom>
          <a:noFill/>
          <a:ln w="9525">
            <a:noFill/>
            <a:miter lim="800000"/>
            <a:headEnd/>
            <a:tailEnd/>
          </a:ln>
          <a:effectLst/>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1520"/>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12308174" cy="1066800"/>
          </a:xfrm>
        </p:spPr>
        <p:txBody>
          <a:bodyPr>
            <a:normAutofit fontScale="90000"/>
          </a:bodyPr>
          <a:lstStyle/>
          <a:p>
            <a:r>
              <a:rPr lang="en-US" b="1" dirty="0"/>
              <a:t>Ans. </a:t>
            </a:r>
            <a:r>
              <a:rPr lang="en-US" dirty="0"/>
              <a:t>Avg. TAT=35 / 5 = 7 unit</a:t>
            </a:r>
            <a:br>
              <a:rPr lang="en-US" dirty="0"/>
            </a:br>
            <a:r>
              <a:rPr lang="en-US" dirty="0"/>
              <a:t>and Avg. WT= 19 / 5 = 3.8 unit</a:t>
            </a:r>
          </a:p>
        </p:txBody>
      </p:sp>
      <p:pic>
        <p:nvPicPr>
          <p:cNvPr id="4098" name="Picture 2"/>
          <p:cNvPicPr>
            <a:picLocks noGrp="1" noChangeAspect="1" noChangeArrowheads="1"/>
          </p:cNvPicPr>
          <p:nvPr>
            <p:ph idx="1"/>
          </p:nvPr>
        </p:nvPicPr>
        <p:blipFill>
          <a:blip r:embed="rId2"/>
          <a:stretch>
            <a:fillRect/>
          </a:stretch>
        </p:blipFill>
        <p:spPr bwMode="auto">
          <a:xfrm>
            <a:off x="0" y="1828801"/>
            <a:ext cx="12155774" cy="5029200"/>
          </a:xfrm>
          <a:prstGeom prst="rect">
            <a:avLst/>
          </a:prstGeom>
          <a:noFill/>
          <a:ln w="9525">
            <a:noFill/>
            <a:miter lim="800000"/>
            <a:headEnd/>
            <a:tailEnd/>
          </a:ln>
          <a:effectLst/>
        </p:spPr>
      </p:pic>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373"/>
            <a:ext cx="12192000" cy="1293028"/>
          </a:xfrm>
        </p:spPr>
        <p:txBody>
          <a:bodyPr>
            <a:noAutofit/>
          </a:bodyPr>
          <a:lstStyle/>
          <a:p>
            <a:r>
              <a:rPr lang="en-US" sz="3200" b="1" cap="none" dirty="0"/>
              <a:t>In the context of CPU scheduling, the shortest job first (SJF) algorithm is optimal in terms of:</a:t>
            </a:r>
            <a:br>
              <a:rPr lang="en-US" sz="3200" b="1" cap="none" dirty="0"/>
            </a:br>
            <a:endParaRPr lang="en-US" sz="3200" b="1" cap="none" dirty="0"/>
          </a:p>
        </p:txBody>
      </p:sp>
      <p:sp>
        <p:nvSpPr>
          <p:cNvPr id="3" name="Content Placeholder 2"/>
          <p:cNvSpPr>
            <a:spLocks noGrp="1"/>
          </p:cNvSpPr>
          <p:nvPr>
            <p:ph idx="1"/>
          </p:nvPr>
        </p:nvSpPr>
        <p:spPr>
          <a:xfrm>
            <a:off x="0" y="2194560"/>
            <a:ext cx="12192000" cy="4024125"/>
          </a:xfrm>
        </p:spPr>
        <p:txBody>
          <a:bodyPr>
            <a:normAutofit/>
          </a:bodyPr>
          <a:lstStyle/>
          <a:p>
            <a:pPr>
              <a:lnSpc>
                <a:spcPct val="150000"/>
              </a:lnSpc>
              <a:buNone/>
            </a:pPr>
            <a:r>
              <a:rPr lang="en-US" dirty="0"/>
              <a:t>	A) Maximizing CPU utilization</a:t>
            </a:r>
            <a:br>
              <a:rPr lang="en-US" dirty="0"/>
            </a:br>
            <a:r>
              <a:rPr lang="en-US" dirty="0"/>
              <a:t>B) Minimizing average waiting time</a:t>
            </a:r>
            <a:br>
              <a:rPr lang="en-US" dirty="0"/>
            </a:br>
            <a:r>
              <a:rPr lang="en-US" dirty="0"/>
              <a:t>C) Minimizing turnaround time for long processes</a:t>
            </a:r>
            <a:br>
              <a:rPr lang="en-US" dirty="0"/>
            </a:br>
            <a:r>
              <a:rPr lang="en-US" dirty="0"/>
              <a:t>D) Maximizing throughput</a:t>
            </a:r>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0"/>
            <a:ext cx="10363200" cy="1066800"/>
          </a:xfrm>
        </p:spPr>
        <p:txBody>
          <a:bodyPr/>
          <a:lstStyle/>
          <a:p>
            <a:r>
              <a:rPr lang="en-US" b="1" dirty="0"/>
              <a:t>Ans. B</a:t>
            </a:r>
          </a:p>
        </p:txBody>
      </p:sp>
      <p:sp>
        <p:nvSpPr>
          <p:cNvPr id="3" name="Content Placeholder 2"/>
          <p:cNvSpPr>
            <a:spLocks noGrp="1"/>
          </p:cNvSpPr>
          <p:nvPr>
            <p:ph idx="1"/>
          </p:nvPr>
        </p:nvSpPr>
        <p:spPr>
          <a:xfrm>
            <a:off x="0" y="1981200"/>
            <a:ext cx="10210800" cy="4593336"/>
          </a:xfrm>
        </p:spPr>
        <p:txBody>
          <a:bodyPr/>
          <a:lstStyle/>
          <a:p>
            <a:pPr>
              <a:buNone/>
            </a:pPr>
            <a:r>
              <a:rPr lang="en-US" dirty="0"/>
              <a:t>B) Minimizing average waiting time</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600200"/>
            <a:ext cx="4800600" cy="5029199"/>
          </a:xfrm>
        </p:spPr>
        <p:txBody>
          <a:bodyPr>
            <a:normAutofit/>
          </a:bodyPr>
          <a:lstStyle/>
          <a:p>
            <a:pPr marL="0" indent="0">
              <a:buNone/>
            </a:pPr>
            <a:r>
              <a:rPr lang="en-US" sz="6600" b="1" dirty="0"/>
              <a:t>Why Scheduling?</a:t>
            </a:r>
            <a:endParaRPr lang="en-US" sz="6600" dirty="0"/>
          </a:p>
        </p:txBody>
      </p:sp>
      <p:sp>
        <p:nvSpPr>
          <p:cNvPr id="4" name="Content Placeholder 3">
            <a:extLst>
              <a:ext uri="{FF2B5EF4-FFF2-40B4-BE49-F238E27FC236}">
                <a16:creationId xmlns:a16="http://schemas.microsoft.com/office/drawing/2014/main" id="{D3DA7FAB-CE62-C73E-EDB5-7740FFDAD708}"/>
              </a:ext>
            </a:extLst>
          </p:cNvPr>
          <p:cNvSpPr>
            <a:spLocks noGrp="1"/>
          </p:cNvSpPr>
          <p:nvPr>
            <p:ph sz="half" idx="2"/>
          </p:nvPr>
        </p:nvSpPr>
        <p:spPr>
          <a:xfrm>
            <a:off x="4953000" y="1600199"/>
            <a:ext cx="7086600" cy="5029199"/>
          </a:xfrm>
        </p:spPr>
        <p:txBody>
          <a:bodyPr>
            <a:normAutofit/>
          </a:bodyPr>
          <a:lstStyle/>
          <a:p>
            <a:r>
              <a:rPr lang="en-US" dirty="0"/>
              <a:t>To </a:t>
            </a:r>
            <a:r>
              <a:rPr lang="en-US" b="1" dirty="0"/>
              <a:t>maximize CPU utilization. </a:t>
            </a:r>
          </a:p>
          <a:p>
            <a:r>
              <a:rPr lang="en-US" dirty="0"/>
              <a:t>Context Switching</a:t>
            </a:r>
          </a:p>
          <a:p>
            <a:r>
              <a:rPr lang="en-US" dirty="0"/>
              <a:t>The aim of processor scheduling is to assign processes to be executed by the processor.</a:t>
            </a:r>
          </a:p>
          <a:p>
            <a:r>
              <a:rPr lang="en-US" dirty="0"/>
              <a:t>Scheduling affects the performance of the system, because it determines which process will wait and which will progress. </a:t>
            </a:r>
          </a:p>
          <a:p>
            <a:r>
              <a:rPr lang="en-US" b="1" dirty="0"/>
              <a:t>Degree of Multi-Programming:</a:t>
            </a:r>
            <a:r>
              <a:rPr lang="en-US" dirty="0"/>
              <a:t> It tells us how many processes a single-processor system can handle well.</a:t>
            </a:r>
          </a:p>
          <a:p>
            <a:endParaRPr lang="en-IN"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12192000" cy="1066800"/>
          </a:xfrm>
        </p:spPr>
        <p:txBody>
          <a:bodyPr>
            <a:noAutofit/>
          </a:bodyPr>
          <a:lstStyle/>
          <a:p>
            <a:r>
              <a:rPr lang="en-US" sz="2800" b="1" cap="none" dirty="0"/>
              <a:t>In the context of CPU scheduling, which of the following statements is true regarding the shortest remaining time first (SRTF) algorithm?</a:t>
            </a:r>
          </a:p>
        </p:txBody>
      </p:sp>
      <p:sp>
        <p:nvSpPr>
          <p:cNvPr id="3" name="Content Placeholder 2"/>
          <p:cNvSpPr>
            <a:spLocks noGrp="1"/>
          </p:cNvSpPr>
          <p:nvPr>
            <p:ph idx="1"/>
          </p:nvPr>
        </p:nvSpPr>
        <p:spPr>
          <a:xfrm>
            <a:off x="0" y="2194560"/>
            <a:ext cx="12115800" cy="4024125"/>
          </a:xfrm>
        </p:spPr>
        <p:txBody>
          <a:bodyPr>
            <a:normAutofit/>
          </a:bodyPr>
          <a:lstStyle/>
          <a:p>
            <a:pPr marL="0" indent="0">
              <a:lnSpc>
                <a:spcPct val="150000"/>
              </a:lnSpc>
              <a:buNone/>
            </a:pPr>
            <a:r>
              <a:rPr lang="en-US" dirty="0"/>
              <a:t>A) SRTF is a non-preemptive scheduling algorithm.</a:t>
            </a:r>
          </a:p>
          <a:p>
            <a:pPr marL="0" indent="0">
              <a:lnSpc>
                <a:spcPct val="150000"/>
              </a:lnSpc>
              <a:buNone/>
            </a:pPr>
            <a:r>
              <a:rPr lang="en-US" dirty="0"/>
              <a:t>B) In SRTF, the process with the longest remaining time is given the CPU next.</a:t>
            </a:r>
          </a:p>
          <a:p>
            <a:pPr marL="0" indent="0">
              <a:lnSpc>
                <a:spcPct val="150000"/>
              </a:lnSpc>
              <a:buNone/>
            </a:pPr>
            <a:r>
              <a:rPr lang="en-US" dirty="0"/>
              <a:t>C) SRTF is an optimal scheduling algorithm for minimizing average waiting time.</a:t>
            </a:r>
          </a:p>
          <a:p>
            <a:pPr marL="0" indent="0">
              <a:lnSpc>
                <a:spcPct val="150000"/>
              </a:lnSpc>
              <a:buNone/>
            </a:pPr>
            <a:r>
              <a:rPr lang="en-US" dirty="0"/>
              <a:t>D) SRTF can lead to a convoy effect, where longer processes are delayed indefinitely.</a:t>
            </a:r>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33400"/>
            <a:ext cx="10439400" cy="1066800"/>
          </a:xfrm>
        </p:spPr>
        <p:txBody>
          <a:bodyPr/>
          <a:lstStyle/>
          <a:p>
            <a:r>
              <a:rPr lang="en-US" b="1" dirty="0"/>
              <a:t>Ans. C</a:t>
            </a:r>
          </a:p>
        </p:txBody>
      </p:sp>
      <p:sp>
        <p:nvSpPr>
          <p:cNvPr id="3" name="Content Placeholder 2"/>
          <p:cNvSpPr>
            <a:spLocks noGrp="1"/>
          </p:cNvSpPr>
          <p:nvPr>
            <p:ph idx="1"/>
          </p:nvPr>
        </p:nvSpPr>
        <p:spPr>
          <a:xfrm>
            <a:off x="0" y="1371600"/>
            <a:ext cx="12344400" cy="4325112"/>
          </a:xfrm>
        </p:spPr>
        <p:txBody>
          <a:bodyPr/>
          <a:lstStyle/>
          <a:p>
            <a:pPr>
              <a:buNone/>
            </a:pPr>
            <a:r>
              <a:rPr lang="en-US" b="1" dirty="0"/>
              <a:t>	</a:t>
            </a:r>
            <a:r>
              <a:rPr lang="en-US" dirty="0"/>
              <a:t>C) SRTF is an optimal scheduling algorithm for minimizing average waiting time.</a:t>
            </a:r>
          </a:p>
          <a:p>
            <a:pPr>
              <a:buNone/>
            </a:pPr>
            <a:endParaRPr lang="en-US" dirty="0"/>
          </a:p>
          <a:p>
            <a:endParaRPr lang="en-US" dirty="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0"/>
            <a:ext cx="8610600" cy="1293028"/>
          </a:xfrm>
        </p:spPr>
        <p:txBody>
          <a:bodyPr/>
          <a:lstStyle/>
          <a:p>
            <a:r>
              <a:rPr lang="en-US" b="1" dirty="0"/>
              <a:t>Priority Scheduling </a:t>
            </a:r>
          </a:p>
        </p:txBody>
      </p:sp>
      <p:sp>
        <p:nvSpPr>
          <p:cNvPr id="3" name="Content Placeholder 2"/>
          <p:cNvSpPr>
            <a:spLocks noGrp="1"/>
          </p:cNvSpPr>
          <p:nvPr>
            <p:ph sz="half" idx="1"/>
          </p:nvPr>
        </p:nvSpPr>
        <p:spPr>
          <a:xfrm>
            <a:off x="0" y="1371600"/>
            <a:ext cx="6019800" cy="5486399"/>
          </a:xfrm>
        </p:spPr>
        <p:txBody>
          <a:bodyPr>
            <a:normAutofit/>
          </a:bodyPr>
          <a:lstStyle/>
          <a:p>
            <a:r>
              <a:rPr lang="en-US" dirty="0"/>
              <a:t>Out of all the available processes, CPU is assigned to the process having the highest priority.</a:t>
            </a:r>
          </a:p>
          <a:p>
            <a:r>
              <a:rPr lang="en-US" dirty="0"/>
              <a:t>In case of a tie, it is broken by </a:t>
            </a:r>
            <a:r>
              <a:rPr lang="en-US" b="1" u="sng" dirty="0">
                <a:hlinkClick r:id="rId2"/>
              </a:rPr>
              <a:t>FCFS Scheduling</a:t>
            </a:r>
            <a:r>
              <a:rPr lang="en-US" dirty="0"/>
              <a:t>.</a:t>
            </a:r>
          </a:p>
          <a:p>
            <a:r>
              <a:rPr lang="en-US" dirty="0"/>
              <a:t>Priority Scheduling can be used in both preemptive and non-preemptive mode.</a:t>
            </a:r>
          </a:p>
          <a:p>
            <a:r>
              <a:rPr lang="en-US" dirty="0"/>
              <a:t>By default, lower the number means higher the priority otherwise if mentioned in the question then follow the higher number means higher priority.</a:t>
            </a:r>
          </a:p>
          <a:p>
            <a:pPr>
              <a:buNone/>
            </a:pPr>
            <a:endParaRPr lang="en-US" dirty="0"/>
          </a:p>
        </p:txBody>
      </p:sp>
      <p:sp>
        <p:nvSpPr>
          <p:cNvPr id="4" name="Content Placeholder 3">
            <a:extLst>
              <a:ext uri="{FF2B5EF4-FFF2-40B4-BE49-F238E27FC236}">
                <a16:creationId xmlns:a16="http://schemas.microsoft.com/office/drawing/2014/main" id="{25E0D087-9443-749E-A031-15D82C05A75B}"/>
              </a:ext>
            </a:extLst>
          </p:cNvPr>
          <p:cNvSpPr>
            <a:spLocks noGrp="1"/>
          </p:cNvSpPr>
          <p:nvPr>
            <p:ph sz="half" idx="2"/>
          </p:nvPr>
        </p:nvSpPr>
        <p:spPr>
          <a:xfrm>
            <a:off x="6172200" y="1371601"/>
            <a:ext cx="6019800" cy="4847084"/>
          </a:xfrm>
        </p:spPr>
        <p:txBody>
          <a:bodyPr>
            <a:normAutofit/>
          </a:bodyPr>
          <a:lstStyle/>
          <a:p>
            <a:pPr marL="0" indent="0">
              <a:buNone/>
            </a:pPr>
            <a:r>
              <a:rPr lang="en-US" b="1" dirty="0"/>
              <a:t>Adv:</a:t>
            </a:r>
          </a:p>
          <a:p>
            <a:r>
              <a:rPr lang="en-US" dirty="0"/>
              <a:t>It considers the priority of the processes and allows the important processes to run first.</a:t>
            </a:r>
          </a:p>
          <a:p>
            <a:r>
              <a:rPr lang="en-US" dirty="0"/>
              <a:t>Priority scheduling in preemptive mode is best suited for real time operating system.</a:t>
            </a:r>
          </a:p>
          <a:p>
            <a:pPr marL="0" indent="0">
              <a:buNone/>
            </a:pPr>
            <a:endParaRPr lang="en-US" dirty="0"/>
          </a:p>
          <a:p>
            <a:pPr marL="0" indent="0">
              <a:buNone/>
            </a:pPr>
            <a:r>
              <a:rPr lang="en-US" b="1" dirty="0" err="1"/>
              <a:t>Disadv</a:t>
            </a:r>
            <a:r>
              <a:rPr lang="en-US" b="1" dirty="0"/>
              <a:t>.</a:t>
            </a:r>
          </a:p>
          <a:p>
            <a:r>
              <a:rPr lang="en-US" dirty="0"/>
              <a:t>Processes with lesser priority may starve for CPU.</a:t>
            </a:r>
          </a:p>
          <a:p>
            <a:r>
              <a:rPr lang="en-US" dirty="0"/>
              <a:t>There is no idea of response time and waiting time. </a:t>
            </a:r>
          </a:p>
          <a:p>
            <a:endParaRPr lang="en-US" dirty="0"/>
          </a:p>
          <a:p>
            <a:endParaRPr lang="en-US" dirty="0"/>
          </a:p>
          <a:p>
            <a:endParaRPr lang="en-US" dirty="0"/>
          </a:p>
          <a:p>
            <a:endParaRPr lang="en-IN" dirty="0"/>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8731" y="2590800"/>
            <a:ext cx="5334000" cy="3323084"/>
          </a:xfrm>
        </p:spPr>
        <p:txBody>
          <a:bodyPr>
            <a:normAutofit fontScale="92500" lnSpcReduction="10000"/>
          </a:bodyPr>
          <a:lstStyle/>
          <a:p>
            <a:pPr>
              <a:buNone/>
            </a:pPr>
            <a:r>
              <a:rPr lang="en-US" sz="8800" b="1" dirty="0"/>
              <a:t>Important Notes-</a:t>
            </a:r>
            <a:br>
              <a:rPr lang="en-US" sz="8800" b="1" dirty="0"/>
            </a:br>
            <a:endParaRPr lang="en-US" sz="8800" b="1" dirty="0"/>
          </a:p>
        </p:txBody>
      </p:sp>
      <p:sp>
        <p:nvSpPr>
          <p:cNvPr id="4" name="Content Placeholder 3">
            <a:extLst>
              <a:ext uri="{FF2B5EF4-FFF2-40B4-BE49-F238E27FC236}">
                <a16:creationId xmlns:a16="http://schemas.microsoft.com/office/drawing/2014/main" id="{D0635F7E-668F-2651-E619-14DDBFD7922C}"/>
              </a:ext>
            </a:extLst>
          </p:cNvPr>
          <p:cNvSpPr>
            <a:spLocks noGrp="1"/>
          </p:cNvSpPr>
          <p:nvPr>
            <p:ph sz="half" idx="2"/>
          </p:nvPr>
        </p:nvSpPr>
        <p:spPr>
          <a:xfrm>
            <a:off x="5029200" y="1600200"/>
            <a:ext cx="7134069" cy="4923284"/>
          </a:xfrm>
        </p:spPr>
        <p:txBody>
          <a:bodyPr>
            <a:normAutofit fontScale="92500" lnSpcReduction="10000"/>
          </a:bodyPr>
          <a:lstStyle/>
          <a:p>
            <a:pPr>
              <a:buNone/>
            </a:pPr>
            <a:r>
              <a:rPr lang="en-US" b="1" dirty="0"/>
              <a:t>Note 1:</a:t>
            </a:r>
          </a:p>
          <a:p>
            <a:r>
              <a:rPr lang="en-US" dirty="0"/>
              <a:t>The waiting time for the process having the highest priority will always be zero in preemptive mode.</a:t>
            </a:r>
          </a:p>
          <a:p>
            <a:r>
              <a:rPr lang="en-US" dirty="0"/>
              <a:t>The waiting time for the process having the highest priority may not be zero in non-preemptive mode.</a:t>
            </a:r>
          </a:p>
          <a:p>
            <a:pPr>
              <a:buNone/>
            </a:pPr>
            <a:endParaRPr lang="en-US" dirty="0"/>
          </a:p>
          <a:p>
            <a:pPr>
              <a:buNone/>
            </a:pPr>
            <a:r>
              <a:rPr lang="en-US" b="1" dirty="0"/>
              <a:t>Note 2:</a:t>
            </a:r>
          </a:p>
          <a:p>
            <a:r>
              <a:rPr lang="en-US" dirty="0"/>
              <a:t>Priority scheduling in preemptive and non-preemptive mode behaves exactly same under following conditions-</a:t>
            </a:r>
          </a:p>
          <a:p>
            <a:r>
              <a:rPr lang="en-US" dirty="0"/>
              <a:t>The arrival time of all the processes is same</a:t>
            </a:r>
            <a:br>
              <a:rPr lang="en-US" u="sng" dirty="0">
                <a:hlinkClick r:id="rId2"/>
              </a:rPr>
            </a:br>
            <a:endParaRPr lang="en-US" dirty="0"/>
          </a:p>
          <a:p>
            <a:endParaRPr lang="en-IN" dirty="0"/>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33400"/>
            <a:ext cx="10363200" cy="1066800"/>
          </a:xfrm>
        </p:spPr>
        <p:txBody>
          <a:bodyPr/>
          <a:lstStyle/>
          <a:p>
            <a:r>
              <a:rPr lang="en-US" b="1" dirty="0"/>
              <a:t>Example(PRIORITY)</a:t>
            </a:r>
          </a:p>
        </p:txBody>
      </p:sp>
      <p:pic>
        <p:nvPicPr>
          <p:cNvPr id="5122" name="Picture 2"/>
          <p:cNvPicPr>
            <a:picLocks noGrp="1" noChangeAspect="1" noChangeArrowheads="1"/>
          </p:cNvPicPr>
          <p:nvPr>
            <p:ph idx="1"/>
          </p:nvPr>
        </p:nvPicPr>
        <p:blipFill>
          <a:blip r:embed="rId2"/>
          <a:stretch>
            <a:fillRect/>
          </a:stretch>
        </p:blipFill>
        <p:spPr bwMode="auto">
          <a:xfrm>
            <a:off x="1" y="1600200"/>
            <a:ext cx="12192000" cy="5257799"/>
          </a:xfrm>
          <a:prstGeom prst="rect">
            <a:avLst/>
          </a:prstGeom>
          <a:noFill/>
          <a:ln w="9525">
            <a:noFill/>
            <a:miter lim="800000"/>
            <a:headEnd/>
            <a:tailEnd/>
          </a:ln>
          <a:effectLst/>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0"/>
            <a:ext cx="12268200" cy="1066800"/>
          </a:xfrm>
        </p:spPr>
        <p:txBody>
          <a:bodyPr>
            <a:normAutofit fontScale="90000"/>
          </a:bodyPr>
          <a:lstStyle/>
          <a:p>
            <a:r>
              <a:rPr lang="en-US" b="1" dirty="0"/>
              <a:t>Ans. </a:t>
            </a:r>
            <a:r>
              <a:rPr lang="en-US" dirty="0"/>
              <a:t>Avg. TAT= 41 / 5 = 8.2 unit</a:t>
            </a:r>
            <a:br>
              <a:rPr lang="en-US" dirty="0"/>
            </a:br>
            <a:r>
              <a:rPr lang="en-US" dirty="0"/>
              <a:t>and Avg. WT= 26 / 5 = 5.2 unit</a:t>
            </a:r>
          </a:p>
        </p:txBody>
      </p:sp>
      <p:pic>
        <p:nvPicPr>
          <p:cNvPr id="6146" name="Picture 2"/>
          <p:cNvPicPr>
            <a:picLocks noGrp="1" noChangeAspect="1" noChangeArrowheads="1"/>
          </p:cNvPicPr>
          <p:nvPr>
            <p:ph idx="1"/>
          </p:nvPr>
        </p:nvPicPr>
        <p:blipFill>
          <a:blip r:embed="rId2"/>
          <a:stretch>
            <a:fillRect/>
          </a:stretch>
        </p:blipFill>
        <p:spPr bwMode="auto">
          <a:xfrm>
            <a:off x="0" y="2209800"/>
            <a:ext cx="12192000" cy="4648200"/>
          </a:xfrm>
          <a:prstGeom prst="rect">
            <a:avLst/>
          </a:prstGeom>
          <a:noFill/>
          <a:ln w="9525">
            <a:noFill/>
            <a:miter lim="800000"/>
            <a:headEnd/>
            <a:tailEnd/>
          </a:ln>
          <a:effectLst/>
        </p:spPr>
      </p:pic>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10515600" cy="1066800"/>
          </a:xfrm>
        </p:spPr>
        <p:txBody>
          <a:bodyPr>
            <a:normAutofit/>
          </a:bodyPr>
          <a:lstStyle/>
          <a:p>
            <a:r>
              <a:rPr lang="en-US" b="1" dirty="0"/>
              <a:t>Example (priority)</a:t>
            </a:r>
          </a:p>
        </p:txBody>
      </p:sp>
      <p:pic>
        <p:nvPicPr>
          <p:cNvPr id="7170" name="Picture 2"/>
          <p:cNvPicPr>
            <a:picLocks noGrp="1" noChangeAspect="1" noChangeArrowheads="1"/>
          </p:cNvPicPr>
          <p:nvPr>
            <p:ph idx="1"/>
          </p:nvPr>
        </p:nvPicPr>
        <p:blipFill>
          <a:blip r:embed="rId2"/>
          <a:stretch>
            <a:fillRect/>
          </a:stretch>
        </p:blipFill>
        <p:spPr bwMode="auto">
          <a:xfrm>
            <a:off x="1" y="1524001"/>
            <a:ext cx="12192000" cy="5334000"/>
          </a:xfrm>
          <a:prstGeom prst="rect">
            <a:avLst/>
          </a:prstGeom>
          <a:noFill/>
          <a:ln w="9525">
            <a:noFill/>
            <a:miter lim="800000"/>
            <a:headEnd/>
            <a:tailEnd/>
          </a:ln>
          <a:effectLst/>
        </p:spPr>
      </p:pic>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12192000" cy="1066800"/>
          </a:xfrm>
        </p:spPr>
        <p:txBody>
          <a:bodyPr>
            <a:normAutofit fontScale="90000"/>
          </a:bodyPr>
          <a:lstStyle/>
          <a:p>
            <a:r>
              <a:rPr lang="en-US" b="1" dirty="0"/>
              <a:t>Ans. </a:t>
            </a:r>
            <a:r>
              <a:rPr lang="en-US" dirty="0"/>
              <a:t>Avg. TAT= 38 / 5 = 7.6 unit</a:t>
            </a:r>
            <a:br>
              <a:rPr lang="en-US" dirty="0"/>
            </a:br>
            <a:r>
              <a:rPr lang="en-US" dirty="0"/>
              <a:t>and Avg. WT= 23 / 5 = 4.6 unit</a:t>
            </a:r>
          </a:p>
        </p:txBody>
      </p:sp>
      <p:pic>
        <p:nvPicPr>
          <p:cNvPr id="8194" name="Picture 2"/>
          <p:cNvPicPr>
            <a:picLocks noGrp="1" noChangeAspect="1" noChangeArrowheads="1"/>
          </p:cNvPicPr>
          <p:nvPr>
            <p:ph idx="1"/>
          </p:nvPr>
        </p:nvPicPr>
        <p:blipFill>
          <a:blip r:embed="rId2"/>
          <a:stretch>
            <a:fillRect/>
          </a:stretch>
        </p:blipFill>
        <p:spPr bwMode="auto">
          <a:xfrm>
            <a:off x="0" y="2286001"/>
            <a:ext cx="12191999" cy="4572000"/>
          </a:xfrm>
          <a:prstGeom prst="rect">
            <a:avLst/>
          </a:prstGeom>
          <a:noFill/>
          <a:ln w="9525">
            <a:noFill/>
            <a:miter lim="800000"/>
            <a:headEnd/>
            <a:tailEnd/>
          </a:ln>
          <a:effectLst/>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400"/>
            <a:ext cx="12192000" cy="1066800"/>
          </a:xfrm>
        </p:spPr>
        <p:txBody>
          <a:bodyPr>
            <a:noAutofit/>
          </a:bodyPr>
          <a:lstStyle/>
          <a:p>
            <a:r>
              <a:rPr lang="en-US" sz="3200" b="1" cap="none" dirty="0"/>
              <a:t>Which of the following CPU scheduling algorithms can cause the phenomenon known as "starvation"?</a:t>
            </a:r>
          </a:p>
        </p:txBody>
      </p:sp>
      <p:sp>
        <p:nvSpPr>
          <p:cNvPr id="3" name="Content Placeholder 2"/>
          <p:cNvSpPr>
            <a:spLocks noGrp="1"/>
          </p:cNvSpPr>
          <p:nvPr>
            <p:ph idx="1"/>
          </p:nvPr>
        </p:nvSpPr>
        <p:spPr>
          <a:xfrm>
            <a:off x="8744" y="2438400"/>
            <a:ext cx="12183256" cy="3983736"/>
          </a:xfrm>
        </p:spPr>
        <p:txBody>
          <a:bodyPr/>
          <a:lstStyle/>
          <a:p>
            <a:pPr>
              <a:lnSpc>
                <a:spcPct val="150000"/>
              </a:lnSpc>
              <a:buNone/>
            </a:pPr>
            <a:r>
              <a:rPr lang="en-US" dirty="0"/>
              <a:t>	A) First-Come, First-Served (FCFS)</a:t>
            </a:r>
            <a:br>
              <a:rPr lang="en-US" dirty="0"/>
            </a:br>
            <a:r>
              <a:rPr lang="en-US" dirty="0"/>
              <a:t>B) Shortest Job Next (SJN)</a:t>
            </a:r>
            <a:br>
              <a:rPr lang="en-US" dirty="0"/>
            </a:br>
            <a:r>
              <a:rPr lang="en-US" dirty="0"/>
              <a:t>C) Round Robin (RR)</a:t>
            </a:r>
            <a:br>
              <a:rPr lang="en-US" dirty="0"/>
            </a:br>
            <a:r>
              <a:rPr lang="en-US" dirty="0"/>
              <a:t>D) Priority Scheduling</a:t>
            </a:r>
          </a:p>
          <a:p>
            <a:pPr>
              <a:lnSpc>
                <a:spcPct val="150000"/>
              </a:lnSpc>
            </a:pPr>
            <a:endParaRPr lang="en-US" dirty="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12192000" cy="1066800"/>
          </a:xfrm>
        </p:spPr>
        <p:txBody>
          <a:bodyPr/>
          <a:lstStyle/>
          <a:p>
            <a:r>
              <a:rPr lang="en-US" b="1" dirty="0"/>
              <a:t>Ans. D</a:t>
            </a:r>
          </a:p>
        </p:txBody>
      </p:sp>
      <p:sp>
        <p:nvSpPr>
          <p:cNvPr id="3" name="Content Placeholder 2"/>
          <p:cNvSpPr>
            <a:spLocks noGrp="1"/>
          </p:cNvSpPr>
          <p:nvPr>
            <p:ph idx="1"/>
          </p:nvPr>
        </p:nvSpPr>
        <p:spPr>
          <a:xfrm>
            <a:off x="0" y="1676400"/>
            <a:ext cx="12192000" cy="4898136"/>
          </a:xfrm>
        </p:spPr>
        <p:txBody>
          <a:bodyPr/>
          <a:lstStyle/>
          <a:p>
            <a:pPr>
              <a:buNone/>
            </a:pPr>
            <a:r>
              <a:rPr lang="en-US" dirty="0"/>
              <a:t>D) Priority Scheduling</a:t>
            </a:r>
          </a:p>
          <a:p>
            <a:pPr>
              <a:buNone/>
            </a:pPr>
            <a:endParaRPr lang="en-US" dirty="0"/>
          </a:p>
          <a:p>
            <a:pPr>
              <a:buNone/>
            </a:pPr>
            <a:r>
              <a:rPr lang="en-US" dirty="0"/>
              <a:t>	Priority Scheduling can lead to starvation, where lower-priority processes may never get executed if there are always higher-priority processes arriving.</a:t>
            </a:r>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371601"/>
            <a:ext cx="5867400" cy="4847084"/>
          </a:xfrm>
        </p:spPr>
        <p:txBody>
          <a:bodyPr>
            <a:normAutofit/>
          </a:bodyPr>
          <a:lstStyle/>
          <a:p>
            <a:pPr marL="0" indent="0">
              <a:buNone/>
            </a:pPr>
            <a:r>
              <a:rPr lang="en-US" sz="8800" b="1" dirty="0"/>
              <a:t>Scheduler and its types</a:t>
            </a:r>
            <a:endParaRPr lang="en-US" sz="8800" dirty="0"/>
          </a:p>
        </p:txBody>
      </p:sp>
      <p:sp>
        <p:nvSpPr>
          <p:cNvPr id="4" name="Content Placeholder 3">
            <a:extLst>
              <a:ext uri="{FF2B5EF4-FFF2-40B4-BE49-F238E27FC236}">
                <a16:creationId xmlns:a16="http://schemas.microsoft.com/office/drawing/2014/main" id="{20CD6FE9-2A7C-2C18-3391-B29F2E7AE306}"/>
              </a:ext>
            </a:extLst>
          </p:cNvPr>
          <p:cNvSpPr>
            <a:spLocks noGrp="1"/>
          </p:cNvSpPr>
          <p:nvPr>
            <p:ph sz="half" idx="2"/>
          </p:nvPr>
        </p:nvSpPr>
        <p:spPr>
          <a:xfrm>
            <a:off x="6172200" y="1371601"/>
            <a:ext cx="5334000" cy="4847083"/>
          </a:xfrm>
        </p:spPr>
        <p:txBody>
          <a:bodyPr>
            <a:normAutofit/>
          </a:bodyPr>
          <a:lstStyle/>
          <a:p>
            <a:r>
              <a:rPr lang="en-US" dirty="0"/>
              <a:t>The process of selecting processes among these queues (done by selector i.e. </a:t>
            </a:r>
            <a:r>
              <a:rPr lang="en-US" b="1" dirty="0"/>
              <a:t>scheduler</a:t>
            </a:r>
            <a:r>
              <a:rPr lang="en-US" dirty="0"/>
              <a:t>) is carried out by a </a:t>
            </a:r>
            <a:r>
              <a:rPr lang="en-US" b="1" dirty="0"/>
              <a:t>dispatcher</a:t>
            </a:r>
            <a:r>
              <a:rPr lang="en-US" dirty="0"/>
              <a:t>. </a:t>
            </a:r>
          </a:p>
          <a:p>
            <a:pPr>
              <a:buNone/>
            </a:pPr>
            <a:endParaRPr lang="en-US" dirty="0"/>
          </a:p>
          <a:p>
            <a:r>
              <a:rPr lang="en-US" b="1" dirty="0"/>
              <a:t>3 Types of (Scheduler &amp; Queues):</a:t>
            </a:r>
          </a:p>
          <a:p>
            <a:r>
              <a:rPr lang="en-US" dirty="0"/>
              <a:t>Long-Term Scheduling or Job Scheduler. i.e. Ready Queue</a:t>
            </a:r>
          </a:p>
          <a:p>
            <a:r>
              <a:rPr lang="en-US" dirty="0"/>
              <a:t>Medium-Term Scheduling or Swapping Scheduler i.e. Waiting Queue</a:t>
            </a:r>
          </a:p>
          <a:p>
            <a:r>
              <a:rPr lang="en-US" dirty="0"/>
              <a:t>Short-Term Scheduling or CPU Scheduler. i.e. Running Queue</a:t>
            </a:r>
          </a:p>
          <a:p>
            <a:endParaRPr lang="en-US" dirty="0"/>
          </a:p>
          <a:p>
            <a:endParaRPr lang="en-US" dirty="0"/>
          </a:p>
          <a:p>
            <a:pPr>
              <a:buNone/>
            </a:pPr>
            <a:endParaRPr lang="en-US" dirty="0"/>
          </a:p>
          <a:p>
            <a:endParaRPr lang="en-US" dirty="0"/>
          </a:p>
          <a:p>
            <a:endParaRPr lang="en-IN" dirty="0"/>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152400"/>
            <a:ext cx="8610600" cy="1293028"/>
          </a:xfrm>
        </p:spPr>
        <p:txBody>
          <a:bodyPr/>
          <a:lstStyle/>
          <a:p>
            <a:r>
              <a:rPr lang="en-US" b="1" dirty="0"/>
              <a:t>Round-Robin (RR) Scheduling</a:t>
            </a:r>
          </a:p>
        </p:txBody>
      </p:sp>
      <p:sp>
        <p:nvSpPr>
          <p:cNvPr id="3" name="Content Placeholder 2"/>
          <p:cNvSpPr>
            <a:spLocks noGrp="1"/>
          </p:cNvSpPr>
          <p:nvPr>
            <p:ph sz="half" idx="1"/>
          </p:nvPr>
        </p:nvSpPr>
        <p:spPr>
          <a:xfrm>
            <a:off x="0" y="1295400"/>
            <a:ext cx="6019800" cy="5410200"/>
          </a:xfrm>
        </p:spPr>
        <p:txBody>
          <a:bodyPr>
            <a:normAutofit lnSpcReduction="10000"/>
          </a:bodyPr>
          <a:lstStyle/>
          <a:p>
            <a:r>
              <a:rPr lang="en-US" dirty="0"/>
              <a:t>Round Robin Scheduling is FCFS Scheduling with preemptive mode.</a:t>
            </a:r>
          </a:p>
          <a:p>
            <a:r>
              <a:rPr lang="en-US" dirty="0"/>
              <a:t>There are </a:t>
            </a:r>
            <a:r>
              <a:rPr lang="en-US" b="1" dirty="0"/>
              <a:t>two Queues</a:t>
            </a:r>
            <a:r>
              <a:rPr lang="en-US" dirty="0"/>
              <a:t>:</a:t>
            </a:r>
          </a:p>
          <a:p>
            <a:r>
              <a:rPr lang="en-US" dirty="0"/>
              <a:t>Ready Queue</a:t>
            </a:r>
          </a:p>
          <a:p>
            <a:r>
              <a:rPr lang="en-US" dirty="0"/>
              <a:t>Running Queue (Also called Gantt Chart)</a:t>
            </a:r>
          </a:p>
          <a:p>
            <a:r>
              <a:rPr lang="en-US" dirty="0"/>
              <a:t>It is always preemptive in nature.</a:t>
            </a:r>
          </a:p>
          <a:p>
            <a:r>
              <a:rPr lang="en-US" dirty="0"/>
              <a:t>CPU is assigned to the process on the basis of FCFS for a fixed amount of time.</a:t>
            </a:r>
          </a:p>
          <a:p>
            <a:r>
              <a:rPr lang="en-US" dirty="0"/>
              <a:t>This fixed amount of time is called as </a:t>
            </a:r>
            <a:r>
              <a:rPr lang="en-US" b="1" dirty="0"/>
              <a:t>time quantum</a:t>
            </a:r>
            <a:r>
              <a:rPr lang="en-US" dirty="0"/>
              <a:t> or </a:t>
            </a:r>
            <a:r>
              <a:rPr lang="en-US" b="1" dirty="0"/>
              <a:t>time slice</a:t>
            </a:r>
            <a:r>
              <a:rPr lang="en-US" dirty="0"/>
              <a:t>.</a:t>
            </a:r>
          </a:p>
          <a:p>
            <a:r>
              <a:rPr lang="en-US" dirty="0"/>
              <a:t>After the time quantum expires, the running process is preempted and sent to the ready queue.</a:t>
            </a:r>
          </a:p>
          <a:p>
            <a:r>
              <a:rPr lang="en-US" dirty="0"/>
              <a:t>Then, the processor is assigned to the next arrived process.</a:t>
            </a:r>
          </a:p>
          <a:p>
            <a:endParaRPr lang="en-IN" dirty="0"/>
          </a:p>
          <a:p>
            <a:endParaRPr lang="en-US" dirty="0"/>
          </a:p>
        </p:txBody>
      </p:sp>
      <p:sp>
        <p:nvSpPr>
          <p:cNvPr id="4" name="Content Placeholder 3">
            <a:extLst>
              <a:ext uri="{FF2B5EF4-FFF2-40B4-BE49-F238E27FC236}">
                <a16:creationId xmlns:a16="http://schemas.microsoft.com/office/drawing/2014/main" id="{5A0386DD-B1AF-89E6-A8A7-60ABAD126D5D}"/>
              </a:ext>
            </a:extLst>
          </p:cNvPr>
          <p:cNvSpPr>
            <a:spLocks noGrp="1"/>
          </p:cNvSpPr>
          <p:nvPr>
            <p:ph sz="half" idx="2"/>
          </p:nvPr>
        </p:nvSpPr>
        <p:spPr>
          <a:xfrm>
            <a:off x="6019800" y="1295400"/>
            <a:ext cx="6172200" cy="5562599"/>
          </a:xfrm>
        </p:spPr>
        <p:txBody>
          <a:bodyPr>
            <a:normAutofit lnSpcReduction="10000"/>
          </a:bodyPr>
          <a:lstStyle/>
          <a:p>
            <a:r>
              <a:rPr lang="en-US" b="1" dirty="0"/>
              <a:t>Adv.</a:t>
            </a:r>
          </a:p>
          <a:p>
            <a:r>
              <a:rPr lang="en-US" dirty="0"/>
              <a:t>It gives the best performance in terms of average response time.</a:t>
            </a:r>
          </a:p>
          <a:p>
            <a:r>
              <a:rPr lang="en-US" dirty="0"/>
              <a:t>It is best suited for time sharing system, client server architecture and interactive system.</a:t>
            </a:r>
          </a:p>
          <a:p>
            <a:pPr marL="0" indent="0">
              <a:buNone/>
            </a:pPr>
            <a:endParaRPr lang="en-US" dirty="0"/>
          </a:p>
          <a:p>
            <a:pPr marL="0" indent="0">
              <a:buNone/>
            </a:pPr>
            <a:r>
              <a:rPr lang="en-US" b="1" dirty="0" err="1"/>
              <a:t>Disadv</a:t>
            </a:r>
            <a:r>
              <a:rPr lang="en-US" b="1" dirty="0"/>
              <a:t>.</a:t>
            </a:r>
          </a:p>
          <a:p>
            <a:r>
              <a:rPr lang="en-US" dirty="0"/>
              <a:t> It leads to starvation for processes with larger burst time as they have to repeat the cycle many times.</a:t>
            </a:r>
          </a:p>
          <a:p>
            <a:r>
              <a:rPr lang="en-US" dirty="0"/>
              <a:t>Its performance heavily depends on time quantum.</a:t>
            </a:r>
          </a:p>
          <a:p>
            <a:r>
              <a:rPr lang="en-US" dirty="0"/>
              <a:t>Priorities can not be set for the processes.</a:t>
            </a:r>
          </a:p>
          <a:p>
            <a:pPr marL="0" indent="0">
              <a:buNone/>
            </a:pPr>
            <a:endParaRPr lang="en-US" dirty="0"/>
          </a:p>
          <a:p>
            <a:endParaRPr lang="en-US" dirty="0"/>
          </a:p>
          <a:p>
            <a:endParaRPr lang="en-IN" dirty="0"/>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8610600" cy="1293028"/>
          </a:xfrm>
        </p:spPr>
        <p:txBody>
          <a:bodyPr/>
          <a:lstStyle/>
          <a:p>
            <a:r>
              <a:rPr lang="en-US" b="1" dirty="0"/>
              <a:t>Important Notes (RR)</a:t>
            </a:r>
          </a:p>
        </p:txBody>
      </p:sp>
      <p:sp>
        <p:nvSpPr>
          <p:cNvPr id="3" name="Content Placeholder 2"/>
          <p:cNvSpPr>
            <a:spLocks noGrp="1"/>
          </p:cNvSpPr>
          <p:nvPr>
            <p:ph sz="half" idx="1"/>
          </p:nvPr>
        </p:nvSpPr>
        <p:spPr>
          <a:xfrm>
            <a:off x="0" y="1143001"/>
            <a:ext cx="6019800" cy="5714999"/>
          </a:xfrm>
        </p:spPr>
        <p:txBody>
          <a:bodyPr>
            <a:normAutofit fontScale="85000" lnSpcReduction="20000"/>
          </a:bodyPr>
          <a:lstStyle/>
          <a:p>
            <a:r>
              <a:rPr lang="en-US" dirty="0"/>
              <a:t> </a:t>
            </a:r>
            <a:r>
              <a:rPr lang="en-US" b="1" u="sng" dirty="0"/>
              <a:t>Note-01:</a:t>
            </a:r>
            <a:endParaRPr lang="en-US" b="1" dirty="0"/>
          </a:p>
          <a:p>
            <a:r>
              <a:rPr lang="en-US" dirty="0"/>
              <a:t>With decreasing value of time quantum,</a:t>
            </a:r>
          </a:p>
          <a:p>
            <a:r>
              <a:rPr lang="en-US" dirty="0"/>
              <a:t>number of context switch increases</a:t>
            </a:r>
          </a:p>
          <a:p>
            <a:r>
              <a:rPr lang="en-US" dirty="0"/>
              <a:t>Response time decreases</a:t>
            </a:r>
          </a:p>
          <a:p>
            <a:r>
              <a:rPr lang="en-US" dirty="0"/>
              <a:t>Chances of starvation decreases</a:t>
            </a:r>
          </a:p>
          <a:p>
            <a:endParaRPr lang="en-US" dirty="0"/>
          </a:p>
          <a:p>
            <a:r>
              <a:rPr lang="en-US" dirty="0"/>
              <a:t>Thus, smaller value of time quantum is better in terms of response time.</a:t>
            </a:r>
          </a:p>
          <a:p>
            <a:pPr marL="0" indent="0">
              <a:buNone/>
            </a:pPr>
            <a:endParaRPr lang="en-US" dirty="0"/>
          </a:p>
          <a:p>
            <a:r>
              <a:rPr lang="en-US" b="1" u="sng" dirty="0"/>
              <a:t>Note-02:</a:t>
            </a:r>
            <a:endParaRPr lang="en-US" b="1" dirty="0"/>
          </a:p>
          <a:p>
            <a:endParaRPr lang="en-US" dirty="0"/>
          </a:p>
          <a:p>
            <a:r>
              <a:rPr lang="en-US" dirty="0"/>
              <a:t>With increasing value of time quantum,</a:t>
            </a:r>
          </a:p>
          <a:p>
            <a:r>
              <a:rPr lang="en-US" dirty="0"/>
              <a:t>Number of context switch decreases</a:t>
            </a:r>
          </a:p>
          <a:p>
            <a:r>
              <a:rPr lang="en-US" dirty="0"/>
              <a:t>Response time increases</a:t>
            </a:r>
          </a:p>
          <a:p>
            <a:r>
              <a:rPr lang="en-US" dirty="0"/>
              <a:t>Chances of starvation increases</a:t>
            </a:r>
          </a:p>
          <a:p>
            <a:endParaRPr lang="en-US" dirty="0"/>
          </a:p>
          <a:p>
            <a:r>
              <a:rPr lang="en-US" dirty="0"/>
              <a:t>Thus, higher value of time quantum is better in terms of number of context switch.</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4A2B30E8-FADE-51AB-B257-742DB5D18E11}"/>
              </a:ext>
            </a:extLst>
          </p:cNvPr>
          <p:cNvSpPr>
            <a:spLocks noGrp="1"/>
          </p:cNvSpPr>
          <p:nvPr>
            <p:ph sz="half" idx="2"/>
          </p:nvPr>
        </p:nvSpPr>
        <p:spPr>
          <a:xfrm>
            <a:off x="6172200" y="1143000"/>
            <a:ext cx="6019800" cy="5486399"/>
          </a:xfrm>
        </p:spPr>
        <p:txBody>
          <a:bodyPr>
            <a:normAutofit fontScale="85000" lnSpcReduction="20000"/>
          </a:bodyPr>
          <a:lstStyle/>
          <a:p>
            <a:endParaRPr lang="en-US" dirty="0"/>
          </a:p>
          <a:p>
            <a:r>
              <a:rPr lang="en-US" b="1" u="sng" dirty="0"/>
              <a:t>Note-03:</a:t>
            </a:r>
            <a:endParaRPr lang="en-US" b="1" dirty="0"/>
          </a:p>
          <a:p>
            <a:endParaRPr lang="en-US" dirty="0"/>
          </a:p>
          <a:p>
            <a:r>
              <a:rPr lang="en-US" dirty="0"/>
              <a:t>With increasing value of time quantum, Round Robin Scheduling tends to become FCFS Scheduling.</a:t>
            </a:r>
          </a:p>
          <a:p>
            <a:r>
              <a:rPr lang="en-US" dirty="0"/>
              <a:t>When time quantum tends to infinity, Round Robin Scheduling becomes FCFS Scheduling.</a:t>
            </a:r>
          </a:p>
          <a:p>
            <a:pPr marL="0" indent="0">
              <a:buNone/>
            </a:pPr>
            <a:endParaRPr lang="en-US" dirty="0"/>
          </a:p>
          <a:p>
            <a:pPr marL="0" indent="0">
              <a:buNone/>
            </a:pPr>
            <a:endParaRPr lang="en-US" dirty="0"/>
          </a:p>
          <a:p>
            <a:r>
              <a:rPr lang="en-US" b="1" u="sng" dirty="0"/>
              <a:t>Note-04:</a:t>
            </a:r>
            <a:endParaRPr lang="en-US" b="1" dirty="0"/>
          </a:p>
          <a:p>
            <a:endParaRPr lang="en-US" dirty="0"/>
          </a:p>
          <a:p>
            <a:r>
              <a:rPr lang="en-US" dirty="0"/>
              <a:t>The performance of Round Robin scheduling heavily depends on the value of time quantum.</a:t>
            </a:r>
          </a:p>
          <a:p>
            <a:r>
              <a:rPr lang="en-US" dirty="0"/>
              <a:t>The value of time quantum should be such that it is neither too big nor too small.</a:t>
            </a:r>
          </a:p>
          <a:p>
            <a:endParaRPr lang="en-US" dirty="0"/>
          </a:p>
          <a:p>
            <a:endParaRPr lang="en-US" dirty="0"/>
          </a:p>
          <a:p>
            <a:endParaRPr lang="en-US" dirty="0"/>
          </a:p>
          <a:p>
            <a:endParaRPr lang="en-IN" dirty="0"/>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10668000" cy="1066800"/>
          </a:xfrm>
        </p:spPr>
        <p:txBody>
          <a:bodyPr/>
          <a:lstStyle/>
          <a:p>
            <a:r>
              <a:rPr lang="en-US" b="1" dirty="0"/>
              <a:t>Example(RR)</a:t>
            </a:r>
          </a:p>
        </p:txBody>
      </p:sp>
      <p:pic>
        <p:nvPicPr>
          <p:cNvPr id="1026" name="Picture 2"/>
          <p:cNvPicPr>
            <a:picLocks noGrp="1" noChangeAspect="1" noChangeArrowheads="1"/>
          </p:cNvPicPr>
          <p:nvPr>
            <p:ph idx="1"/>
          </p:nvPr>
        </p:nvPicPr>
        <p:blipFill>
          <a:blip r:embed="rId2"/>
          <a:srcRect/>
          <a:stretch>
            <a:fillRect/>
          </a:stretch>
        </p:blipFill>
        <p:spPr bwMode="auto">
          <a:xfrm>
            <a:off x="0" y="1371600"/>
            <a:ext cx="12192000" cy="5486400"/>
          </a:xfrm>
          <a:prstGeom prst="rect">
            <a:avLst/>
          </a:prstGeom>
          <a:noFill/>
          <a:ln w="9525">
            <a:noFill/>
            <a:miter lim="800000"/>
            <a:headEnd/>
            <a:tailEnd/>
          </a:ln>
          <a:effectLst/>
        </p:spPr>
      </p:pic>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2192000" cy="1447800"/>
          </a:xfrm>
        </p:spPr>
        <p:txBody>
          <a:bodyPr>
            <a:normAutofit/>
          </a:bodyPr>
          <a:lstStyle/>
          <a:p>
            <a:r>
              <a:rPr lang="en-US" b="1" dirty="0"/>
              <a:t>Ans. </a:t>
            </a:r>
            <a:r>
              <a:rPr lang="en-US" dirty="0"/>
              <a:t>Avg. TAT=43 / 5 = 8.6 unit and</a:t>
            </a:r>
            <a:br>
              <a:rPr lang="en-US" dirty="0"/>
            </a:br>
            <a:r>
              <a:rPr lang="en-US" dirty="0"/>
              <a:t>Avg. WT= 29 / 5 = 5.8 unit</a:t>
            </a:r>
          </a:p>
        </p:txBody>
      </p:sp>
      <p:pic>
        <p:nvPicPr>
          <p:cNvPr id="2050" name="Picture 2"/>
          <p:cNvPicPr>
            <a:picLocks noGrp="1" noChangeAspect="1" noChangeArrowheads="1"/>
          </p:cNvPicPr>
          <p:nvPr>
            <p:ph idx="1"/>
          </p:nvPr>
        </p:nvPicPr>
        <p:blipFill>
          <a:blip r:embed="rId2"/>
          <a:stretch>
            <a:fillRect/>
          </a:stretch>
        </p:blipFill>
        <p:spPr bwMode="auto">
          <a:xfrm>
            <a:off x="1" y="1905000"/>
            <a:ext cx="12192000" cy="4953000"/>
          </a:xfrm>
          <a:prstGeom prst="rect">
            <a:avLst/>
          </a:prstGeom>
          <a:noFill/>
          <a:ln w="9525">
            <a:noFill/>
            <a:miter lim="800000"/>
            <a:headEnd/>
            <a:tailEnd/>
          </a:ln>
          <a:effectLst/>
        </p:spPr>
      </p:pic>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2192000" cy="1447800"/>
          </a:xfrm>
        </p:spPr>
        <p:txBody>
          <a:bodyPr>
            <a:normAutofit/>
          </a:bodyPr>
          <a:lstStyle/>
          <a:p>
            <a:r>
              <a:rPr lang="en-US" b="1" dirty="0"/>
              <a:t>Ans. </a:t>
            </a:r>
            <a:r>
              <a:rPr lang="en-US" dirty="0"/>
              <a:t>Avg. TAT=43 / 5 = 8.6 unit and</a:t>
            </a:r>
            <a:br>
              <a:rPr lang="en-US" dirty="0"/>
            </a:br>
            <a:r>
              <a:rPr lang="en-US" dirty="0"/>
              <a:t>Avg. WT= 29 / 5 = 5.8 unit</a:t>
            </a:r>
          </a:p>
        </p:txBody>
      </p:sp>
      <p:pic>
        <p:nvPicPr>
          <p:cNvPr id="2050" name="Picture 2"/>
          <p:cNvPicPr>
            <a:picLocks noGrp="1" noChangeAspect="1" noChangeArrowheads="1"/>
          </p:cNvPicPr>
          <p:nvPr>
            <p:ph idx="1"/>
          </p:nvPr>
        </p:nvPicPr>
        <p:blipFill>
          <a:blip r:embed="rId2"/>
          <a:stretch>
            <a:fillRect/>
          </a:stretch>
        </p:blipFill>
        <p:spPr bwMode="auto">
          <a:xfrm>
            <a:off x="1" y="1905000"/>
            <a:ext cx="12192000" cy="4953000"/>
          </a:xfrm>
          <a:prstGeom prst="rect">
            <a:avLst/>
          </a:prstGeom>
          <a:noFill/>
          <a:ln w="9525">
            <a:noFill/>
            <a:miter lim="800000"/>
            <a:headEnd/>
            <a:tailEnd/>
          </a:ln>
          <a:effectLst/>
        </p:spPr>
      </p:pic>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2192000" cy="1447800"/>
          </a:xfrm>
        </p:spPr>
        <p:txBody>
          <a:bodyPr>
            <a:normAutofit/>
          </a:bodyPr>
          <a:lstStyle/>
          <a:p>
            <a:r>
              <a:rPr lang="en-US" b="1" dirty="0"/>
              <a:t>Ans. </a:t>
            </a:r>
            <a:r>
              <a:rPr lang="en-US" dirty="0"/>
              <a:t>Avg. TAT=43 / 5 = 8.6 unit and</a:t>
            </a:r>
            <a:br>
              <a:rPr lang="en-US" dirty="0"/>
            </a:br>
            <a:r>
              <a:rPr lang="en-US" dirty="0"/>
              <a:t>Avg. WT= 29 / 5 = 5.8 unit</a:t>
            </a:r>
          </a:p>
        </p:txBody>
      </p:sp>
      <p:pic>
        <p:nvPicPr>
          <p:cNvPr id="2050" name="Picture 2"/>
          <p:cNvPicPr>
            <a:picLocks noGrp="1" noChangeAspect="1" noChangeArrowheads="1"/>
          </p:cNvPicPr>
          <p:nvPr>
            <p:ph idx="1"/>
          </p:nvPr>
        </p:nvPicPr>
        <p:blipFill>
          <a:blip r:embed="rId2"/>
          <a:stretch>
            <a:fillRect/>
          </a:stretch>
        </p:blipFill>
        <p:spPr bwMode="auto">
          <a:xfrm>
            <a:off x="1" y="1905000"/>
            <a:ext cx="12192000" cy="4953000"/>
          </a:xfrm>
          <a:prstGeom prst="rect">
            <a:avLst/>
          </a:prstGeom>
          <a:noFill/>
          <a:ln w="9525">
            <a:noFill/>
            <a:miter lim="800000"/>
            <a:headEnd/>
            <a:tailEnd/>
          </a:ln>
          <a:effectLst/>
        </p:spPr>
      </p:pic>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4373"/>
            <a:ext cx="12268200" cy="1293028"/>
          </a:xfrm>
        </p:spPr>
        <p:txBody>
          <a:bodyPr>
            <a:noAutofit/>
          </a:bodyPr>
          <a:lstStyle/>
          <a:p>
            <a:r>
              <a:rPr lang="en-US" sz="2800" b="1" cap="none" dirty="0"/>
              <a:t>In the round robin scheduling algorithm, what primarily determines the time a process is allowed to run before it is swapped out?</a:t>
            </a:r>
            <a:br>
              <a:rPr lang="en-US" sz="2800" b="1" cap="none" dirty="0"/>
            </a:br>
            <a:endParaRPr lang="en-US" sz="2800" b="1" cap="none" dirty="0"/>
          </a:p>
        </p:txBody>
      </p:sp>
      <p:sp>
        <p:nvSpPr>
          <p:cNvPr id="3" name="Content Placeholder 2"/>
          <p:cNvSpPr>
            <a:spLocks noGrp="1"/>
          </p:cNvSpPr>
          <p:nvPr>
            <p:ph idx="1"/>
          </p:nvPr>
        </p:nvSpPr>
        <p:spPr>
          <a:xfrm>
            <a:off x="0" y="2194560"/>
            <a:ext cx="11506200" cy="4024125"/>
          </a:xfrm>
        </p:spPr>
        <p:txBody>
          <a:bodyPr/>
          <a:lstStyle/>
          <a:p>
            <a:pPr>
              <a:lnSpc>
                <a:spcPct val="150000"/>
              </a:lnSpc>
              <a:buNone/>
            </a:pPr>
            <a:r>
              <a:rPr lang="en-US" dirty="0"/>
              <a:t>	a) Priority of the process</a:t>
            </a:r>
            <a:br>
              <a:rPr lang="en-US" dirty="0"/>
            </a:br>
            <a:r>
              <a:rPr lang="en-US" dirty="0"/>
              <a:t>b) Size of the process</a:t>
            </a:r>
            <a:br>
              <a:rPr lang="en-US" dirty="0"/>
            </a:br>
            <a:r>
              <a:rPr lang="en-US" dirty="0"/>
              <a:t>c) Time quantum</a:t>
            </a:r>
            <a:br>
              <a:rPr lang="en-US" dirty="0"/>
            </a:br>
            <a:r>
              <a:rPr lang="en-US" dirty="0"/>
              <a:t>d) CPU speed</a:t>
            </a:r>
          </a:p>
          <a:p>
            <a:pPr>
              <a:lnSpc>
                <a:spcPct val="150000"/>
              </a:lnSpc>
            </a:pPr>
            <a:endParaRPr lang="en-US" dirty="0"/>
          </a:p>
        </p:txBody>
      </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12192000" cy="1293028"/>
          </a:xfrm>
        </p:spPr>
        <p:txBody>
          <a:bodyPr/>
          <a:lstStyle/>
          <a:p>
            <a:r>
              <a:rPr lang="en-US" b="1" dirty="0" err="1"/>
              <a:t>Ans.C</a:t>
            </a:r>
            <a:endParaRPr lang="en-US" b="1" dirty="0"/>
          </a:p>
        </p:txBody>
      </p:sp>
      <p:sp>
        <p:nvSpPr>
          <p:cNvPr id="3" name="Content Placeholder 2"/>
          <p:cNvSpPr>
            <a:spLocks noGrp="1"/>
          </p:cNvSpPr>
          <p:nvPr>
            <p:ph idx="1"/>
          </p:nvPr>
        </p:nvSpPr>
        <p:spPr>
          <a:xfrm>
            <a:off x="0" y="1750228"/>
            <a:ext cx="12192000" cy="4024125"/>
          </a:xfrm>
        </p:spPr>
        <p:txBody>
          <a:bodyPr/>
          <a:lstStyle/>
          <a:p>
            <a:pPr>
              <a:buNone/>
            </a:pPr>
            <a:r>
              <a:rPr lang="en-US" b="1" dirty="0"/>
              <a:t>	c) Time quantum</a:t>
            </a:r>
            <a:endParaRPr lang="en-US" dirty="0"/>
          </a:p>
          <a:p>
            <a:pPr>
              <a:buNone/>
            </a:pPr>
            <a:r>
              <a:rPr lang="en-US" dirty="0"/>
              <a:t>	Explanation: The Round Robin scheduling algorithm is time-sliced, where each process gets a fixed amount of CPU time called the time quantum. After the time quantum expires, the process is swapped out and moved to the back of the queue if it has not finished.</a:t>
            </a:r>
          </a:p>
          <a:p>
            <a:endParaRPr lang="en-US" dirty="0"/>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Multi-Level Feedback Queue (MLFQ)</a:t>
            </a:r>
          </a:p>
        </p:txBody>
      </p:sp>
      <p:sp>
        <p:nvSpPr>
          <p:cNvPr id="3" name="Content Placeholder 2"/>
          <p:cNvSpPr>
            <a:spLocks noGrp="1"/>
          </p:cNvSpPr>
          <p:nvPr>
            <p:ph sz="half" idx="1"/>
          </p:nvPr>
        </p:nvSpPr>
        <p:spPr>
          <a:xfrm>
            <a:off x="0" y="2057399"/>
            <a:ext cx="6019800" cy="4724401"/>
          </a:xfrm>
        </p:spPr>
        <p:txBody>
          <a:bodyPr/>
          <a:lstStyle/>
          <a:p>
            <a:pPr>
              <a:buNone/>
            </a:pPr>
            <a:r>
              <a:rPr lang="en-US" dirty="0"/>
              <a:t>	A multilevel feedback queue (MLFQ) is </a:t>
            </a:r>
            <a:r>
              <a:rPr lang="en-US" b="1" dirty="0"/>
              <a:t>a CPU scheduling algorithm that uses multiple queues with varying priorities to</a:t>
            </a:r>
            <a:r>
              <a:rPr lang="en-US" dirty="0"/>
              <a:t> manage process execution.</a:t>
            </a:r>
          </a:p>
        </p:txBody>
      </p:sp>
      <p:pic>
        <p:nvPicPr>
          <p:cNvPr id="1026" name="Picture 2"/>
          <p:cNvPicPr>
            <a:picLocks noGrp="1" noChangeAspect="1" noChangeArrowheads="1"/>
          </p:cNvPicPr>
          <p:nvPr>
            <p:ph sz="half" idx="2"/>
          </p:nvPr>
        </p:nvPicPr>
        <p:blipFill>
          <a:blip r:embed="rId2"/>
          <a:stretch>
            <a:fillRect/>
          </a:stretch>
        </p:blipFill>
        <p:spPr bwMode="auto">
          <a:xfrm>
            <a:off x="6400801" y="2057400"/>
            <a:ext cx="5791200" cy="4800599"/>
          </a:xfrm>
          <a:prstGeom prst="rect">
            <a:avLst/>
          </a:prstGeom>
          <a:noFill/>
          <a:ln w="9525">
            <a:noFill/>
            <a:miter lim="800000"/>
            <a:headEnd/>
            <a:tailEnd/>
          </a:ln>
          <a:effectLst/>
        </p:spPr>
      </p:pic>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373"/>
            <a:ext cx="12192000" cy="1293028"/>
          </a:xfrm>
        </p:spPr>
        <p:txBody>
          <a:bodyPr>
            <a:noAutofit/>
          </a:bodyPr>
          <a:lstStyle/>
          <a:p>
            <a:r>
              <a:rPr lang="en-US" sz="3200" b="1" cap="none" dirty="0"/>
              <a:t>In a multi-level feedback queue scheduling algorithm, how does a process move between the queues?</a:t>
            </a:r>
            <a:br>
              <a:rPr lang="en-US" sz="3200" b="1" cap="none" dirty="0"/>
            </a:br>
            <a:endParaRPr lang="en-US" sz="3200" b="1" cap="none" dirty="0"/>
          </a:p>
        </p:txBody>
      </p:sp>
      <p:sp>
        <p:nvSpPr>
          <p:cNvPr id="3" name="Content Placeholder 2"/>
          <p:cNvSpPr>
            <a:spLocks noGrp="1"/>
          </p:cNvSpPr>
          <p:nvPr>
            <p:ph idx="1"/>
          </p:nvPr>
        </p:nvSpPr>
        <p:spPr>
          <a:xfrm>
            <a:off x="0" y="2194560"/>
            <a:ext cx="11506200" cy="4024125"/>
          </a:xfrm>
        </p:spPr>
        <p:txBody>
          <a:bodyPr/>
          <a:lstStyle/>
          <a:p>
            <a:pPr>
              <a:lnSpc>
                <a:spcPct val="150000"/>
              </a:lnSpc>
              <a:buNone/>
            </a:pPr>
            <a:r>
              <a:rPr lang="en-US" dirty="0"/>
              <a:t>	A) Based on the priority of the process.</a:t>
            </a:r>
            <a:br>
              <a:rPr lang="en-US" dirty="0"/>
            </a:br>
            <a:r>
              <a:rPr lang="en-US" dirty="0"/>
              <a:t>B) Based on the size of the process.</a:t>
            </a:r>
            <a:br>
              <a:rPr lang="en-US" dirty="0"/>
            </a:br>
            <a:r>
              <a:rPr lang="en-US" dirty="0"/>
              <a:t>C) Based on the CPU burst time of the process.</a:t>
            </a:r>
            <a:br>
              <a:rPr lang="en-US" dirty="0"/>
            </a:br>
            <a:r>
              <a:rPr lang="en-US" dirty="0"/>
              <a:t>D) Based on the I/O requirements of the process.</a:t>
            </a:r>
          </a:p>
          <a:p>
            <a:pPr>
              <a:lnSpc>
                <a:spcPct val="150000"/>
              </a:lnSpc>
            </a:pPr>
            <a:endParaRPr lang="en-US"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3108"/>
            <a:ext cx="10363200" cy="1066800"/>
          </a:xfrm>
        </p:spPr>
        <p:txBody>
          <a:bodyPr/>
          <a:lstStyle/>
          <a:p>
            <a:r>
              <a:rPr lang="en-US" b="1" dirty="0"/>
              <a:t>Types of Schedulers</a:t>
            </a:r>
          </a:p>
        </p:txBody>
      </p:sp>
      <p:pic>
        <p:nvPicPr>
          <p:cNvPr id="3074" name="Picture 2"/>
          <p:cNvPicPr>
            <a:picLocks noChangeAspect="1" noChangeArrowheads="1"/>
          </p:cNvPicPr>
          <p:nvPr/>
        </p:nvPicPr>
        <p:blipFill>
          <a:blip r:embed="rId2"/>
          <a:srcRect l="-917" b="5326"/>
          <a:stretch>
            <a:fillRect/>
          </a:stretch>
        </p:blipFill>
        <p:spPr bwMode="auto">
          <a:xfrm>
            <a:off x="0" y="1676400"/>
            <a:ext cx="11811000" cy="5029200"/>
          </a:xfrm>
          <a:prstGeom prst="rect">
            <a:avLst/>
          </a:prstGeom>
          <a:noFill/>
          <a:ln w="9525">
            <a:noFill/>
            <a:miter lim="800000"/>
            <a:headEnd/>
            <a:tailEnd/>
          </a:ln>
          <a:effectLst/>
        </p:spPr>
      </p:pic>
      <p:sp>
        <p:nvSpPr>
          <p:cNvPr id="4" name="Rectangle 3">
            <a:extLst>
              <a:ext uri="{FF2B5EF4-FFF2-40B4-BE49-F238E27FC236}">
                <a16:creationId xmlns:a16="http://schemas.microsoft.com/office/drawing/2014/main" id="{FF306A11-C877-5FC8-548E-1FD13962C22D}"/>
              </a:ext>
            </a:extLst>
          </p:cNvPr>
          <p:cNvSpPr/>
          <p:nvPr/>
        </p:nvSpPr>
        <p:spPr>
          <a:xfrm>
            <a:off x="0" y="5638800"/>
            <a:ext cx="1524000" cy="10668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Ans.C</a:t>
            </a:r>
            <a:endParaRPr lang="en-US" b="1" dirty="0"/>
          </a:p>
        </p:txBody>
      </p:sp>
      <p:sp>
        <p:nvSpPr>
          <p:cNvPr id="3" name="Content Placeholder 2"/>
          <p:cNvSpPr>
            <a:spLocks noGrp="1"/>
          </p:cNvSpPr>
          <p:nvPr>
            <p:ph idx="1"/>
          </p:nvPr>
        </p:nvSpPr>
        <p:spPr>
          <a:xfrm>
            <a:off x="0" y="2194560"/>
            <a:ext cx="12192000" cy="4024125"/>
          </a:xfrm>
        </p:spPr>
        <p:txBody>
          <a:bodyPr>
            <a:normAutofit/>
          </a:bodyPr>
          <a:lstStyle/>
          <a:p>
            <a:pPr>
              <a:buNone/>
            </a:pPr>
            <a:r>
              <a:rPr lang="en-US" b="1" dirty="0"/>
              <a:t>	C) Based on the CPU burst time of the process.</a:t>
            </a:r>
            <a:endParaRPr lang="en-US" dirty="0"/>
          </a:p>
          <a:p>
            <a:pPr>
              <a:buNone/>
            </a:pPr>
            <a:r>
              <a:rPr lang="en-US" b="1" dirty="0"/>
              <a:t>	Explanation:</a:t>
            </a:r>
            <a:br>
              <a:rPr lang="en-US" dirty="0"/>
            </a:br>
            <a:r>
              <a:rPr lang="en-US" dirty="0"/>
              <a:t>In a Multi-Level Feedback Queue, processes can move between queues based on their behavior and characteristics, like CPU burst time. If a process uses too much CPU time, it is moved to a lower-priority queue. If a process waits too long in a lower-priority queue, it may be moved to a higher-priority queue to prevent starvation.</a:t>
            </a:r>
          </a:p>
        </p:txBody>
      </p:sp>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8200"/>
            <a:ext cx="11963400" cy="1066800"/>
          </a:xfrm>
        </p:spPr>
        <p:txBody>
          <a:bodyPr/>
          <a:lstStyle/>
          <a:p>
            <a:r>
              <a:rPr lang="en-US" b="1" dirty="0"/>
              <a:t>Dispatcher</a:t>
            </a:r>
          </a:p>
        </p:txBody>
      </p:sp>
      <p:pic>
        <p:nvPicPr>
          <p:cNvPr id="2050" name="Picture 2"/>
          <p:cNvPicPr>
            <a:picLocks noGrp="1" noChangeAspect="1" noChangeArrowheads="1"/>
          </p:cNvPicPr>
          <p:nvPr>
            <p:ph idx="1"/>
          </p:nvPr>
        </p:nvPicPr>
        <p:blipFill>
          <a:blip r:embed="rId2"/>
          <a:stretch>
            <a:fillRect/>
          </a:stretch>
        </p:blipFill>
        <p:spPr bwMode="auto">
          <a:xfrm>
            <a:off x="228600" y="2057400"/>
            <a:ext cx="11734800" cy="4648200"/>
          </a:xfrm>
          <a:prstGeom prst="rect">
            <a:avLst/>
          </a:prstGeom>
          <a:noFill/>
          <a:ln w="9525">
            <a:noFill/>
            <a:miter lim="800000"/>
            <a:headEnd/>
            <a:tailEnd/>
          </a:ln>
          <a:effectLst/>
        </p:spPr>
      </p:pic>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0"/>
            <a:ext cx="8610600" cy="1293028"/>
          </a:xfrm>
        </p:spPr>
        <p:txBody>
          <a:bodyPr/>
          <a:lstStyle/>
          <a:p>
            <a:r>
              <a:rPr lang="en-US" b="1" dirty="0"/>
              <a:t>Real Time Scheduling</a:t>
            </a:r>
          </a:p>
        </p:txBody>
      </p:sp>
      <p:sp>
        <p:nvSpPr>
          <p:cNvPr id="3" name="Content Placeholder 2"/>
          <p:cNvSpPr>
            <a:spLocks noGrp="1"/>
          </p:cNvSpPr>
          <p:nvPr>
            <p:ph sz="half" idx="1"/>
          </p:nvPr>
        </p:nvSpPr>
        <p:spPr>
          <a:xfrm>
            <a:off x="0" y="2194559"/>
            <a:ext cx="6019800" cy="4024125"/>
          </a:xfrm>
        </p:spPr>
        <p:txBody>
          <a:bodyPr>
            <a:normAutofit/>
          </a:bodyPr>
          <a:lstStyle/>
          <a:p>
            <a:r>
              <a:rPr lang="en-US" dirty="0"/>
              <a:t>Real time scheduling is of two types:</a:t>
            </a:r>
          </a:p>
          <a:p>
            <a:r>
              <a:rPr lang="en-US" dirty="0"/>
              <a:t> </a:t>
            </a:r>
            <a:r>
              <a:rPr lang="en-US" b="1" dirty="0"/>
              <a:t>Soft Real-Time scheduling</a:t>
            </a:r>
            <a:r>
              <a:rPr lang="en-US" dirty="0"/>
              <a:t> which does not guarantee when </a:t>
            </a:r>
            <a:r>
              <a:rPr lang="en-US" dirty="0" err="1"/>
              <a:t>when</a:t>
            </a:r>
            <a:r>
              <a:rPr lang="en-US" dirty="0"/>
              <a:t> a critical real-time process will be scheduled.(Algorithm: Rate Monotonic)</a:t>
            </a:r>
          </a:p>
          <a:p>
            <a:r>
              <a:rPr lang="en-US" b="1" dirty="0"/>
              <a:t>Hard Real-Time scheduling</a:t>
            </a:r>
            <a:r>
              <a:rPr lang="en-US" dirty="0"/>
              <a:t> in which the process must be scheduled before the deadline.(Algorithm: Earliest Dead Line(EDL))</a:t>
            </a:r>
          </a:p>
        </p:txBody>
      </p:sp>
      <p:sp>
        <p:nvSpPr>
          <p:cNvPr id="4" name="Content Placeholder 3">
            <a:extLst>
              <a:ext uri="{FF2B5EF4-FFF2-40B4-BE49-F238E27FC236}">
                <a16:creationId xmlns:a16="http://schemas.microsoft.com/office/drawing/2014/main" id="{B6DBADC0-4DAC-28CA-30AA-469DD0FE4FCB}"/>
              </a:ext>
            </a:extLst>
          </p:cNvPr>
          <p:cNvSpPr>
            <a:spLocks noGrp="1"/>
          </p:cNvSpPr>
          <p:nvPr>
            <p:ph sz="half" idx="2"/>
          </p:nvPr>
        </p:nvSpPr>
        <p:spPr>
          <a:xfrm>
            <a:off x="6172200" y="2194559"/>
            <a:ext cx="6019800" cy="4024125"/>
          </a:xfrm>
        </p:spPr>
        <p:txBody>
          <a:bodyPr>
            <a:normAutofit/>
          </a:bodyPr>
          <a:lstStyle/>
          <a:p>
            <a:r>
              <a:rPr lang="en-US" dirty="0"/>
              <a:t>The foremost is that the processes are considered </a:t>
            </a:r>
            <a:r>
              <a:rPr lang="en-US" b="1" dirty="0"/>
              <a:t>periodic</a:t>
            </a:r>
            <a:r>
              <a:rPr lang="en-US" dirty="0"/>
              <a:t> i.e., the process will repeat itself after a fixed period of time. The </a:t>
            </a:r>
            <a:r>
              <a:rPr lang="en-US" b="1" dirty="0"/>
              <a:t>period</a:t>
            </a:r>
            <a:r>
              <a:rPr lang="en-US" dirty="0"/>
              <a:t> of a process is denoted by</a:t>
            </a:r>
            <a:r>
              <a:rPr lang="en-US" b="1" dirty="0"/>
              <a:t> </a:t>
            </a:r>
            <a:r>
              <a:rPr lang="en-US" b="1" i="1" dirty="0"/>
              <a:t>p</a:t>
            </a:r>
            <a:r>
              <a:rPr lang="en-US" dirty="0"/>
              <a:t>. The next characteristic is the processing time </a:t>
            </a:r>
            <a:r>
              <a:rPr lang="en-US" i="1" dirty="0"/>
              <a:t>t</a:t>
            </a:r>
            <a:r>
              <a:rPr lang="en-US" dirty="0"/>
              <a:t> i.e., the time for which the process requires the CPU within each period. In other words </a:t>
            </a:r>
            <a:r>
              <a:rPr lang="en-US" b="1" dirty="0"/>
              <a:t>processing time </a:t>
            </a:r>
            <a:r>
              <a:rPr lang="en-US" dirty="0"/>
              <a:t>refers to the </a:t>
            </a:r>
            <a:r>
              <a:rPr lang="en-US" b="1" dirty="0"/>
              <a:t>burst time</a:t>
            </a:r>
            <a:r>
              <a:rPr lang="en-US" dirty="0"/>
              <a:t>. The final characteristic is the </a:t>
            </a:r>
            <a:r>
              <a:rPr lang="en-US" b="1" dirty="0"/>
              <a:t>deadline </a:t>
            </a:r>
            <a:r>
              <a:rPr lang="en-US" b="1" i="1" dirty="0"/>
              <a:t>d</a:t>
            </a:r>
            <a:r>
              <a:rPr lang="en-US" dirty="0"/>
              <a:t>, i.e., the time before which the process must be serviced. </a:t>
            </a:r>
          </a:p>
          <a:p>
            <a:endParaRPr lang="en-IN" dirty="0"/>
          </a:p>
        </p:txBody>
      </p:sp>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174" y="0"/>
            <a:ext cx="8610600" cy="1293028"/>
          </a:xfrm>
        </p:spPr>
        <p:txBody>
          <a:bodyPr/>
          <a:lstStyle/>
          <a:p>
            <a:r>
              <a:rPr lang="en-US" b="1" dirty="0"/>
              <a:t>Types of RT Scheduling</a:t>
            </a:r>
          </a:p>
        </p:txBody>
      </p:sp>
      <p:sp>
        <p:nvSpPr>
          <p:cNvPr id="3" name="Content Placeholder 2"/>
          <p:cNvSpPr>
            <a:spLocks noGrp="1"/>
          </p:cNvSpPr>
          <p:nvPr>
            <p:ph sz="half" idx="1"/>
          </p:nvPr>
        </p:nvSpPr>
        <p:spPr>
          <a:xfrm>
            <a:off x="0" y="2194559"/>
            <a:ext cx="6019800" cy="4024125"/>
          </a:xfrm>
        </p:spPr>
        <p:txBody>
          <a:bodyPr/>
          <a:lstStyle/>
          <a:p>
            <a:pPr fontAlgn="base"/>
            <a:r>
              <a:rPr lang="en-US" dirty="0"/>
              <a:t>In </a:t>
            </a:r>
            <a:r>
              <a:rPr lang="en-US" b="1" dirty="0"/>
              <a:t>rate-monotonic scheduling </a:t>
            </a:r>
            <a:r>
              <a:rPr lang="en-US" dirty="0"/>
              <a:t>algorithm a static priority policy with preemption is used. Whenever a high priority process arrives it will preempt a lower priority process. Every process gets the priority according to its period. Lower the period higher is the priority. Also, the processing time remains the same in each period.</a:t>
            </a:r>
          </a:p>
          <a:p>
            <a:endParaRPr lang="en-US" dirty="0"/>
          </a:p>
        </p:txBody>
      </p:sp>
      <p:sp>
        <p:nvSpPr>
          <p:cNvPr id="4" name="Content Placeholder 3">
            <a:extLst>
              <a:ext uri="{FF2B5EF4-FFF2-40B4-BE49-F238E27FC236}">
                <a16:creationId xmlns:a16="http://schemas.microsoft.com/office/drawing/2014/main" id="{C0FB411C-B6E1-56D7-BAB1-58B66CBBAE0C}"/>
              </a:ext>
            </a:extLst>
          </p:cNvPr>
          <p:cNvSpPr>
            <a:spLocks noGrp="1"/>
          </p:cNvSpPr>
          <p:nvPr>
            <p:ph sz="half" idx="2"/>
          </p:nvPr>
        </p:nvSpPr>
        <p:spPr>
          <a:xfrm>
            <a:off x="6172200" y="2194559"/>
            <a:ext cx="6019800" cy="4024125"/>
          </a:xfrm>
        </p:spPr>
        <p:txBody>
          <a:bodyPr/>
          <a:lstStyle/>
          <a:p>
            <a:pPr fontAlgn="base"/>
            <a:r>
              <a:rPr lang="en-US" dirty="0"/>
              <a:t>In </a:t>
            </a:r>
            <a:r>
              <a:rPr lang="en-US" b="1" dirty="0"/>
              <a:t>earlier deadline first scheduling</a:t>
            </a:r>
            <a:r>
              <a:rPr lang="en-US" dirty="0"/>
              <a:t> algorithm assigns priority to the process based on the deadline. Earlier the deadline, higher is the priority. Thus, the priorities keep on changing in this scheduling.</a:t>
            </a:r>
          </a:p>
          <a:p>
            <a:endParaRPr lang="en-US" dirty="0"/>
          </a:p>
          <a:p>
            <a:endParaRPr lang="en-IN" dirty="0"/>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373"/>
            <a:ext cx="12192000" cy="1293028"/>
          </a:xfrm>
        </p:spPr>
        <p:txBody>
          <a:bodyPr>
            <a:noAutofit/>
          </a:bodyPr>
          <a:lstStyle/>
          <a:p>
            <a:r>
              <a:rPr lang="en-US" sz="3200" b="1" cap="none" dirty="0"/>
              <a:t>Which of the following is NOT a characteristic of real-time scheduling algorithms in operating systems?</a:t>
            </a:r>
            <a:br>
              <a:rPr lang="en-US" sz="3200" b="1" cap="none" dirty="0"/>
            </a:br>
            <a:endParaRPr lang="en-US" sz="3200" b="1" cap="none" dirty="0"/>
          </a:p>
        </p:txBody>
      </p:sp>
      <p:sp>
        <p:nvSpPr>
          <p:cNvPr id="3" name="Content Placeholder 2"/>
          <p:cNvSpPr>
            <a:spLocks noGrp="1"/>
          </p:cNvSpPr>
          <p:nvPr>
            <p:ph idx="1"/>
          </p:nvPr>
        </p:nvSpPr>
        <p:spPr>
          <a:xfrm>
            <a:off x="0" y="2194560"/>
            <a:ext cx="11506200" cy="4024125"/>
          </a:xfrm>
        </p:spPr>
        <p:txBody>
          <a:bodyPr/>
          <a:lstStyle/>
          <a:p>
            <a:pPr>
              <a:lnSpc>
                <a:spcPct val="150000"/>
              </a:lnSpc>
              <a:buNone/>
            </a:pPr>
            <a:r>
              <a:rPr lang="en-US" dirty="0"/>
              <a:t>	A) Predictability</a:t>
            </a:r>
            <a:br>
              <a:rPr lang="en-US" dirty="0"/>
            </a:br>
            <a:r>
              <a:rPr lang="en-US" dirty="0"/>
              <a:t>B) Deadline adherence</a:t>
            </a:r>
            <a:br>
              <a:rPr lang="en-US" dirty="0"/>
            </a:br>
            <a:r>
              <a:rPr lang="en-US" dirty="0"/>
              <a:t>C) Preemptive scheduling</a:t>
            </a:r>
            <a:br>
              <a:rPr lang="en-US" dirty="0"/>
            </a:br>
            <a:r>
              <a:rPr lang="en-US" dirty="0"/>
              <a:t>D) Round-robin fairness</a:t>
            </a:r>
          </a:p>
        </p:txBody>
      </p:sp>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4373"/>
            <a:ext cx="12115800" cy="1293028"/>
          </a:xfrm>
        </p:spPr>
        <p:txBody>
          <a:bodyPr/>
          <a:lstStyle/>
          <a:p>
            <a:r>
              <a:rPr lang="en-US" b="1" dirty="0" err="1"/>
              <a:t>Ans.D</a:t>
            </a:r>
            <a:endParaRPr lang="en-US" b="1" dirty="0"/>
          </a:p>
        </p:txBody>
      </p:sp>
      <p:sp>
        <p:nvSpPr>
          <p:cNvPr id="3" name="Content Placeholder 2"/>
          <p:cNvSpPr>
            <a:spLocks noGrp="1"/>
          </p:cNvSpPr>
          <p:nvPr>
            <p:ph idx="1"/>
          </p:nvPr>
        </p:nvSpPr>
        <p:spPr>
          <a:xfrm>
            <a:off x="0" y="2194560"/>
            <a:ext cx="12115800" cy="4024125"/>
          </a:xfrm>
        </p:spPr>
        <p:txBody>
          <a:bodyPr/>
          <a:lstStyle/>
          <a:p>
            <a:pPr>
              <a:buNone/>
            </a:pPr>
            <a:r>
              <a:rPr lang="en-US" b="1" dirty="0"/>
              <a:t>	D) Round-robin fairness</a:t>
            </a:r>
            <a:endParaRPr lang="en-US" dirty="0"/>
          </a:p>
          <a:p>
            <a:pPr>
              <a:buNone/>
            </a:pPr>
            <a:r>
              <a:rPr lang="en-US" b="1" dirty="0"/>
              <a:t>	Explanation</a:t>
            </a:r>
            <a:r>
              <a:rPr lang="en-US" dirty="0"/>
              <a:t>: Real-time scheduling focuses on predictability, deadline adherence, and preemptive scheduling to ensure critical tasks meet their deadlines. Round-robin fairness is not a priority in real-time systems, as it might not guarantee that high-priority or time-sensitive tasks are completed on time.</a:t>
            </a:r>
          </a:p>
          <a:p>
            <a:endParaRPr lang="en-US" dirty="0"/>
          </a:p>
        </p:txBody>
      </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514600"/>
            <a:ext cx="3733800" cy="3704084"/>
          </a:xfrm>
        </p:spPr>
        <p:txBody>
          <a:bodyPr>
            <a:normAutofit/>
          </a:bodyPr>
          <a:lstStyle/>
          <a:p>
            <a:pPr marL="0" indent="0">
              <a:buNone/>
            </a:pPr>
            <a:r>
              <a:rPr lang="en-US" sz="4000" b="1" dirty="0"/>
              <a:t>Multi-Processor Scheduling</a:t>
            </a:r>
            <a:endParaRPr lang="en-US" sz="4000" dirty="0"/>
          </a:p>
        </p:txBody>
      </p:sp>
      <p:sp>
        <p:nvSpPr>
          <p:cNvPr id="5" name="Content Placeholder 4">
            <a:extLst>
              <a:ext uri="{FF2B5EF4-FFF2-40B4-BE49-F238E27FC236}">
                <a16:creationId xmlns:a16="http://schemas.microsoft.com/office/drawing/2014/main" id="{28267EAB-DDF6-6C77-862C-E8059AEE6961}"/>
              </a:ext>
            </a:extLst>
          </p:cNvPr>
          <p:cNvSpPr>
            <a:spLocks noGrp="1"/>
          </p:cNvSpPr>
          <p:nvPr>
            <p:ph sz="half" idx="2"/>
          </p:nvPr>
        </p:nvSpPr>
        <p:spPr>
          <a:xfrm>
            <a:off x="3733800" y="990600"/>
            <a:ext cx="8305800" cy="5638799"/>
          </a:xfrm>
        </p:spPr>
        <p:txBody>
          <a:bodyPr>
            <a:normAutofit/>
          </a:bodyPr>
          <a:lstStyle/>
          <a:p>
            <a:r>
              <a:rPr lang="en-US" dirty="0"/>
              <a:t>In multi-processor system, there are multiple CPUs.</a:t>
            </a:r>
          </a:p>
          <a:p>
            <a:r>
              <a:rPr lang="en-US" b="1" dirty="0"/>
              <a:t>Load Balancing</a:t>
            </a:r>
            <a:r>
              <a:rPr lang="en-US" dirty="0"/>
              <a:t>: The load is distributed among these available processors.</a:t>
            </a:r>
          </a:p>
          <a:p>
            <a:r>
              <a:rPr lang="en-US" dirty="0"/>
              <a:t>But in multi-processor system, it is quite complex.</a:t>
            </a:r>
          </a:p>
          <a:p>
            <a:endParaRPr lang="en-US" dirty="0"/>
          </a:p>
          <a:p>
            <a:pPr marL="0" indent="0">
              <a:buNone/>
            </a:pPr>
            <a:r>
              <a:rPr lang="en-US" b="1" dirty="0"/>
              <a:t>Types:</a:t>
            </a:r>
          </a:p>
          <a:p>
            <a:pPr>
              <a:lnSpc>
                <a:spcPct val="90000"/>
              </a:lnSpc>
            </a:pPr>
            <a:r>
              <a:rPr lang="en-US" altLang="en-US" u="sng" dirty="0"/>
              <a:t> Asymmetric Multiprocessing:</a:t>
            </a:r>
            <a:r>
              <a:rPr lang="en-US" altLang="en-US" dirty="0"/>
              <a:t> All scheduling decisions, I/O processing, and other system activities handled by a single processor- master server.</a:t>
            </a:r>
          </a:p>
          <a:p>
            <a:pPr>
              <a:lnSpc>
                <a:spcPct val="90000"/>
              </a:lnSpc>
            </a:pPr>
            <a:r>
              <a:rPr lang="en-US" altLang="en-US" dirty="0"/>
              <a:t>Local Ready Queue</a:t>
            </a:r>
          </a:p>
          <a:p>
            <a:pPr>
              <a:lnSpc>
                <a:spcPct val="90000"/>
              </a:lnSpc>
            </a:pPr>
            <a:r>
              <a:rPr lang="en-US" altLang="en-US" u="sng" dirty="0"/>
              <a:t> Symmetric Multiprocessing (SMP):</a:t>
            </a:r>
            <a:r>
              <a:rPr lang="en-US" altLang="en-US" dirty="0"/>
              <a:t> Each processor is self-scheduling. All processes may be in a common ready queue, or each processor may have its own private queue of ready processes.</a:t>
            </a:r>
          </a:p>
          <a:p>
            <a:pPr>
              <a:lnSpc>
                <a:spcPct val="90000"/>
              </a:lnSpc>
            </a:pPr>
            <a:r>
              <a:rPr lang="en-US" altLang="en-US" dirty="0"/>
              <a:t>Global Ready Queue</a:t>
            </a:r>
          </a:p>
          <a:p>
            <a:pPr>
              <a:lnSpc>
                <a:spcPct val="90000"/>
              </a:lnSpc>
            </a:pPr>
            <a:endParaRPr lang="en-US" altLang="en-US" u="sng" dirty="0"/>
          </a:p>
          <a:p>
            <a:endParaRPr lang="en-US" dirty="0"/>
          </a:p>
          <a:p>
            <a:endParaRPr lang="en-US" dirty="0"/>
          </a:p>
          <a:p>
            <a:endParaRPr lang="en-US" dirty="0"/>
          </a:p>
          <a:p>
            <a:endParaRPr lang="en-US" dirty="0"/>
          </a:p>
          <a:p>
            <a:endParaRPr lang="en-IN" dirty="0"/>
          </a:p>
        </p:txBody>
      </p:sp>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2194559"/>
            <a:ext cx="4114800" cy="4024125"/>
          </a:xfrm>
        </p:spPr>
        <p:txBody>
          <a:bodyPr>
            <a:normAutofit/>
          </a:bodyPr>
          <a:lstStyle/>
          <a:p>
            <a:pPr marL="0" indent="0">
              <a:buNone/>
            </a:pPr>
            <a:r>
              <a:rPr lang="en-US" sz="5400" b="1" dirty="0"/>
              <a:t>Process Affinity and its types</a:t>
            </a:r>
          </a:p>
        </p:txBody>
      </p:sp>
      <p:sp>
        <p:nvSpPr>
          <p:cNvPr id="4" name="Content Placeholder 3">
            <a:extLst>
              <a:ext uri="{FF2B5EF4-FFF2-40B4-BE49-F238E27FC236}">
                <a16:creationId xmlns:a16="http://schemas.microsoft.com/office/drawing/2014/main" id="{C2BFFCBB-6B93-DF35-E8A0-7C771220F28B}"/>
              </a:ext>
            </a:extLst>
          </p:cNvPr>
          <p:cNvSpPr>
            <a:spLocks noGrp="1"/>
          </p:cNvSpPr>
          <p:nvPr>
            <p:ph sz="half" idx="2"/>
          </p:nvPr>
        </p:nvSpPr>
        <p:spPr>
          <a:xfrm>
            <a:off x="4088567" y="1600200"/>
            <a:ext cx="8077200" cy="4343400"/>
          </a:xfrm>
        </p:spPr>
        <p:txBody>
          <a:bodyPr/>
          <a:lstStyle/>
          <a:p>
            <a:r>
              <a:rPr lang="en-US" altLang="en-US" dirty="0"/>
              <a:t>Avoid migration of processes from one processor to another and instead attempt to keep a process running on the same processor. This is known as processor affinity.</a:t>
            </a:r>
          </a:p>
          <a:p>
            <a:r>
              <a:rPr lang="en-US" altLang="en-US" dirty="0"/>
              <a:t>i.e. </a:t>
            </a:r>
            <a:r>
              <a:rPr lang="en-US" altLang="zh-TW" dirty="0"/>
              <a:t>a process has an affinity for the processor on which it is currently running.</a:t>
            </a:r>
            <a:endParaRPr lang="en-US" altLang="en-US" dirty="0"/>
          </a:p>
          <a:p>
            <a:pPr marL="0" indent="0">
              <a:buNone/>
            </a:pPr>
            <a:r>
              <a:rPr lang="en-US" b="1" dirty="0"/>
              <a:t>Types:</a:t>
            </a:r>
          </a:p>
          <a:p>
            <a:r>
              <a:rPr lang="en-US" altLang="en-US" b="1" u="sng" dirty="0"/>
              <a:t>Soft affinity:</a:t>
            </a:r>
            <a:r>
              <a:rPr lang="en-US" altLang="en-US" dirty="0"/>
              <a:t> It is possible for a process to migrate between processors.(migration possible)</a:t>
            </a:r>
          </a:p>
          <a:p>
            <a:r>
              <a:rPr lang="en-US" altLang="en-US" b="1" u="sng" dirty="0"/>
              <a:t>Hard affinity:</a:t>
            </a:r>
            <a:r>
              <a:rPr lang="en-US" altLang="en-US" dirty="0"/>
              <a:t> Allowing a process to specify that it is not to migrate to other processors. .(migration strictly not possible)</a:t>
            </a:r>
            <a:endParaRPr lang="en-US" altLang="en-US" b="1" u="sng" dirty="0"/>
          </a:p>
          <a:p>
            <a:endParaRPr lang="en-US" dirty="0"/>
          </a:p>
          <a:p>
            <a:pPr marL="0" indent="0">
              <a:buNone/>
            </a:pPr>
            <a:endParaRPr lang="en-US" dirty="0"/>
          </a:p>
          <a:p>
            <a:endParaRPr lang="en-IN" dirty="0"/>
          </a:p>
        </p:txBody>
      </p:sp>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990" y="2667000"/>
            <a:ext cx="3733800" cy="3475484"/>
          </a:xfrm>
        </p:spPr>
        <p:txBody>
          <a:bodyPr>
            <a:normAutofit/>
          </a:bodyPr>
          <a:lstStyle/>
          <a:p>
            <a:pPr marL="0" indent="0">
              <a:buNone/>
            </a:pPr>
            <a:r>
              <a:rPr lang="en-US" sz="4800" b="1" dirty="0"/>
              <a:t>Thread Scheduling</a:t>
            </a:r>
            <a:endParaRPr lang="en-US" sz="4800" dirty="0"/>
          </a:p>
        </p:txBody>
      </p:sp>
      <p:sp>
        <p:nvSpPr>
          <p:cNvPr id="4" name="Content Placeholder 3">
            <a:extLst>
              <a:ext uri="{FF2B5EF4-FFF2-40B4-BE49-F238E27FC236}">
                <a16:creationId xmlns:a16="http://schemas.microsoft.com/office/drawing/2014/main" id="{A03DD3F2-F0C3-6EEB-CC8A-FE7CC5CF1BE9}"/>
              </a:ext>
            </a:extLst>
          </p:cNvPr>
          <p:cNvSpPr>
            <a:spLocks noGrp="1"/>
          </p:cNvSpPr>
          <p:nvPr>
            <p:ph sz="half" idx="2"/>
          </p:nvPr>
        </p:nvSpPr>
        <p:spPr>
          <a:xfrm>
            <a:off x="3352800" y="1295400"/>
            <a:ext cx="8839200" cy="5181599"/>
          </a:xfrm>
        </p:spPr>
        <p:txBody>
          <a:bodyPr>
            <a:normAutofit/>
          </a:bodyPr>
          <a:lstStyle/>
          <a:p>
            <a:pPr algn="just"/>
            <a:r>
              <a:rPr lang="en-US" dirty="0"/>
              <a:t>A thread is the smallest unit of execution which has its own thread ID, program counter, register set and stack. All the threads that belong to the same process share the code, data section and other resources like open files belonging to the process. So, remember thread is a part of the process. A thread can not exist without a process.</a:t>
            </a:r>
          </a:p>
          <a:p>
            <a:pPr marL="0" indent="0" algn="just">
              <a:buNone/>
            </a:pPr>
            <a:endParaRPr lang="en-US" dirty="0"/>
          </a:p>
          <a:p>
            <a:pPr marL="0" indent="0" algn="just">
              <a:buNone/>
            </a:pPr>
            <a:r>
              <a:rPr lang="en-US" b="1" dirty="0"/>
              <a:t>Types:</a:t>
            </a:r>
          </a:p>
          <a:p>
            <a:r>
              <a:rPr lang="en-US" b="1" dirty="0"/>
              <a:t>User threads</a:t>
            </a:r>
            <a:r>
              <a:rPr lang="en-US" dirty="0"/>
              <a:t> are supported above the kernel and managed without kernel support whereas </a:t>
            </a:r>
            <a:r>
              <a:rPr lang="en-US" b="1" dirty="0"/>
              <a:t>Kernel threads</a:t>
            </a:r>
            <a:r>
              <a:rPr lang="en-US" dirty="0"/>
              <a:t> are supported and managed directly by OS.</a:t>
            </a:r>
          </a:p>
          <a:p>
            <a:endParaRPr lang="en-US" dirty="0"/>
          </a:p>
          <a:p>
            <a:pPr algn="just"/>
            <a:endParaRPr lang="en-US" dirty="0"/>
          </a:p>
          <a:p>
            <a:pPr algn="just"/>
            <a:endParaRPr lang="en-IN" dirty="0"/>
          </a:p>
        </p:txBody>
      </p:sp>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8229600" cy="533400"/>
          </a:xfrm>
        </p:spPr>
        <p:txBody>
          <a:bodyPr>
            <a:normAutofit fontScale="90000"/>
          </a:bodyPr>
          <a:lstStyle/>
          <a:p>
            <a:r>
              <a:rPr lang="en-US" b="1" dirty="0"/>
              <a:t>References</a:t>
            </a:r>
          </a:p>
        </p:txBody>
      </p:sp>
      <p:sp>
        <p:nvSpPr>
          <p:cNvPr id="3" name="Content Placeholder 2"/>
          <p:cNvSpPr>
            <a:spLocks noGrp="1"/>
          </p:cNvSpPr>
          <p:nvPr>
            <p:ph idx="1"/>
          </p:nvPr>
        </p:nvSpPr>
        <p:spPr>
          <a:xfrm>
            <a:off x="1981200" y="1447800"/>
            <a:ext cx="8229600" cy="4778408"/>
          </a:xfrm>
        </p:spPr>
        <p:txBody>
          <a:bodyPr>
            <a:normAutofit/>
          </a:bodyPr>
          <a:lstStyle/>
          <a:p>
            <a:r>
              <a:rPr lang="en-US" dirty="0"/>
              <a:t>OPERATING SYSTEM CONCEPTS by ABRAHAM SILBERSCHATZ, PETER B. GALVIN, GERG GAGNE, WILEY </a:t>
            </a:r>
          </a:p>
          <a:p>
            <a:r>
              <a:rPr lang="en-US" dirty="0"/>
              <a:t>DESIGN OF THE UNIX OPERATING SYSTEM by MAURICE J. BACH, Pearson Education India</a:t>
            </a:r>
          </a:p>
          <a:p>
            <a:r>
              <a:rPr lang="en-US" dirty="0"/>
              <a:t>REAL-TIME SYSTEMS by JANE W. S. LIU, Pearson Education India </a:t>
            </a:r>
          </a:p>
          <a:p>
            <a:r>
              <a:rPr lang="en-US" dirty="0">
                <a:hlinkClick r:id="rId2"/>
              </a:rPr>
              <a:t>https://www.javatpoint.com/os-scheduling-algorithms</a:t>
            </a:r>
            <a:endParaRPr lang="en-US" dirty="0"/>
          </a:p>
          <a:p>
            <a:r>
              <a:rPr lang="en-US" dirty="0">
                <a:hlinkClick r:id="rId3"/>
              </a:rPr>
              <a:t>https://www.idconline.com/technical_references/pdfs/information_technology/Types_of_Scheduling.pdf</a:t>
            </a:r>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10287000" cy="1066800"/>
          </a:xfrm>
        </p:spPr>
        <p:txBody>
          <a:bodyPr/>
          <a:lstStyle/>
          <a:p>
            <a:r>
              <a:rPr lang="en-US" b="1" dirty="0"/>
              <a:t>LTS,STS,MTS</a:t>
            </a:r>
          </a:p>
        </p:txBody>
      </p:sp>
      <p:pic>
        <p:nvPicPr>
          <p:cNvPr id="2050" name="Picture 2"/>
          <p:cNvPicPr>
            <a:picLocks noGrp="1" noChangeAspect="1" noChangeArrowheads="1"/>
          </p:cNvPicPr>
          <p:nvPr>
            <p:ph idx="1"/>
          </p:nvPr>
        </p:nvPicPr>
        <p:blipFill>
          <a:blip r:embed="rId2">
            <a:grayscl/>
          </a:blip>
          <a:stretch>
            <a:fillRect/>
          </a:stretch>
        </p:blipFill>
        <p:spPr bwMode="auto">
          <a:xfrm>
            <a:off x="0" y="1447800"/>
            <a:ext cx="12039600" cy="5410200"/>
          </a:xfrm>
          <a:prstGeom prst="rect">
            <a:avLst/>
          </a:prstGeom>
          <a:noFill/>
          <a:ln w="9525">
            <a:noFill/>
            <a:miter lim="800000"/>
            <a:headEnd/>
            <a:tailEnd/>
          </a:ln>
          <a:effectLst/>
        </p:spPr>
      </p:pic>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0"/>
            <a:ext cx="8229600" cy="1066800"/>
          </a:xfrm>
        </p:spPr>
        <p:txBody>
          <a:bodyPr/>
          <a:lstStyle/>
          <a:p>
            <a:r>
              <a:rPr lang="en-US" dirty="0"/>
              <a:t>References</a:t>
            </a:r>
          </a:p>
        </p:txBody>
      </p:sp>
      <p:sp>
        <p:nvSpPr>
          <p:cNvPr id="3" name="Content Placeholder 2"/>
          <p:cNvSpPr>
            <a:spLocks noGrp="1"/>
          </p:cNvSpPr>
          <p:nvPr>
            <p:ph idx="1"/>
          </p:nvPr>
        </p:nvSpPr>
        <p:spPr>
          <a:xfrm>
            <a:off x="1981200" y="1752600"/>
            <a:ext cx="8229600" cy="4821936"/>
          </a:xfrm>
        </p:spPr>
        <p:txBody>
          <a:bodyPr/>
          <a:lstStyle/>
          <a:p>
            <a:r>
              <a:rPr lang="en-US" dirty="0">
                <a:hlinkClick r:id="rId2"/>
              </a:rPr>
              <a:t>https://www.gatevidyalay.com/first-come-first-serve-cpu-scheduling/</a:t>
            </a:r>
            <a:endParaRPr lang="en-US" dirty="0"/>
          </a:p>
          <a:p>
            <a:r>
              <a:rPr lang="en-US" dirty="0">
                <a:hlinkClick r:id="rId3"/>
              </a:rPr>
              <a:t>https://www.gatevidyalay.com/sjf-scheduling-srtf-cpu-scheduling/</a:t>
            </a:r>
            <a:endParaRPr lang="en-US" dirty="0"/>
          </a:p>
          <a:p>
            <a:r>
              <a:rPr lang="en-US" dirty="0">
                <a:hlinkClick r:id="rId4"/>
              </a:rPr>
              <a:t>https://www.gatevidyalay.com/round-robin-round-robin-scheduling-examples/</a:t>
            </a:r>
            <a:endParaRPr lang="en-US" dirty="0"/>
          </a:p>
          <a:p>
            <a:r>
              <a:rPr lang="en-US" dirty="0">
                <a:hlinkClick r:id="rId5"/>
              </a:rPr>
              <a:t>https://www.javatpoint.com/os-fcfs-scheduling</a:t>
            </a:r>
            <a:endParaRPr lang="en-US" dirty="0"/>
          </a:p>
          <a:p>
            <a:endParaRPr lang="en-US" dirty="0"/>
          </a:p>
        </p:txBody>
      </p:sp>
    </p:spTree>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19200"/>
            <a:ext cx="12496800" cy="1371599"/>
          </a:xfrm>
        </p:spPr>
        <p:txBody>
          <a:bodyPr>
            <a:noAutofit/>
          </a:bodyPr>
          <a:lstStyle/>
          <a:p>
            <a:r>
              <a:rPr lang="en-US" sz="3200" b="1" cap="none" dirty="0"/>
              <a:t>Which of the following best describes the function of short-term scheduling (STS) in an operating system?</a:t>
            </a:r>
            <a:br>
              <a:rPr lang="en-US" sz="3200" b="1" cap="none" dirty="0"/>
            </a:br>
            <a:endParaRPr lang="en-US" sz="3200" b="1" cap="none" dirty="0"/>
          </a:p>
        </p:txBody>
      </p:sp>
      <p:sp>
        <p:nvSpPr>
          <p:cNvPr id="3" name="Content Placeholder 2"/>
          <p:cNvSpPr>
            <a:spLocks noGrp="1"/>
          </p:cNvSpPr>
          <p:nvPr>
            <p:ph idx="1"/>
          </p:nvPr>
        </p:nvSpPr>
        <p:spPr>
          <a:xfrm>
            <a:off x="17488" y="2590800"/>
            <a:ext cx="12174511" cy="4024125"/>
          </a:xfrm>
        </p:spPr>
        <p:txBody>
          <a:bodyPr>
            <a:normAutofit/>
          </a:bodyPr>
          <a:lstStyle/>
          <a:p>
            <a:pPr>
              <a:lnSpc>
                <a:spcPct val="150000"/>
              </a:lnSpc>
              <a:buNone/>
            </a:pPr>
            <a:r>
              <a:rPr lang="en-US" dirty="0"/>
              <a:t>	A) Selects which process should be brought into the ready queue from the job pool.</a:t>
            </a:r>
            <a:br>
              <a:rPr lang="en-US" dirty="0"/>
            </a:br>
            <a:r>
              <a:rPr lang="en-US" dirty="0"/>
              <a:t>B) Selects which process should be swapped out of the main memory to the secondary storage.</a:t>
            </a:r>
            <a:br>
              <a:rPr lang="en-US" dirty="0"/>
            </a:br>
            <a:r>
              <a:rPr lang="en-US" dirty="0"/>
              <a:t>C) Selects which process should be executed next by the CPU from the ready queue.</a:t>
            </a:r>
            <a:br>
              <a:rPr lang="en-US" dirty="0"/>
            </a:br>
            <a:r>
              <a:rPr lang="en-US" dirty="0"/>
              <a:t>D) Determines which process should be terminated to free up resources.</a:t>
            </a:r>
          </a:p>
          <a:p>
            <a:pPr>
              <a:lnSpc>
                <a:spcPct val="150000"/>
              </a:lnSpc>
            </a:pPr>
            <a:endParaRPr lang="en-US" dirty="0"/>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10439400" cy="1066800"/>
          </a:xfrm>
        </p:spPr>
        <p:txBody>
          <a:bodyPr/>
          <a:lstStyle/>
          <a:p>
            <a:r>
              <a:rPr lang="en-US" b="1" dirty="0"/>
              <a:t>Ans: C</a:t>
            </a:r>
          </a:p>
        </p:txBody>
      </p:sp>
      <p:sp>
        <p:nvSpPr>
          <p:cNvPr id="3" name="Content Placeholder 2"/>
          <p:cNvSpPr>
            <a:spLocks noGrp="1"/>
          </p:cNvSpPr>
          <p:nvPr>
            <p:ph idx="1"/>
          </p:nvPr>
        </p:nvSpPr>
        <p:spPr>
          <a:xfrm>
            <a:off x="0" y="1600200"/>
            <a:ext cx="12192000" cy="4974336"/>
          </a:xfrm>
        </p:spPr>
        <p:txBody>
          <a:bodyPr>
            <a:normAutofit/>
          </a:bodyPr>
          <a:lstStyle/>
          <a:p>
            <a:pPr>
              <a:buNone/>
            </a:pPr>
            <a:r>
              <a:rPr lang="en-US" sz="2400" dirty="0"/>
              <a:t>C) Selects which process should be executed next by the CPU from the ready queue.</a:t>
            </a:r>
          </a:p>
          <a:p>
            <a:pPr>
              <a:buNone/>
            </a:pPr>
            <a:endParaRPr lang="en-US" sz="2400" dirty="0"/>
          </a:p>
          <a:p>
            <a:pPr>
              <a:buNone/>
            </a:pPr>
            <a:r>
              <a:rPr lang="en-US" sz="2400" b="1" dirty="0"/>
              <a:t>	Short-Term Scheduling (STS):</a:t>
            </a:r>
            <a:r>
              <a:rPr lang="en-US" sz="2400" dirty="0"/>
              <a:t> Determines which process in the ready queue should be executed next by the CPU.</a:t>
            </a:r>
          </a:p>
          <a:p>
            <a:pPr>
              <a:buNone/>
            </a:pPr>
            <a:r>
              <a:rPr lang="en-US" sz="2400" b="1" dirty="0"/>
              <a:t>	Long-Term Scheduling (LTS):</a:t>
            </a:r>
            <a:r>
              <a:rPr lang="en-US" sz="2400" dirty="0"/>
              <a:t> Controls the admission of processes into the ready queue from the job pool.</a:t>
            </a:r>
          </a:p>
          <a:p>
            <a:pPr>
              <a:buNone/>
            </a:pPr>
            <a:r>
              <a:rPr lang="en-US" sz="2400" b="1" dirty="0"/>
              <a:t>	Medium-Term Scheduling (MTS):</a:t>
            </a:r>
            <a:r>
              <a:rPr lang="en-US" sz="2400" dirty="0"/>
              <a:t> Manages the swapping of processes in and out of main memory (related to the concept of swapping).</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1981200"/>
            <a:ext cx="5105400" cy="4848315"/>
          </a:xfrm>
        </p:spPr>
        <p:txBody>
          <a:bodyPr>
            <a:normAutofit/>
          </a:bodyPr>
          <a:lstStyle/>
          <a:p>
            <a:pPr marL="0" indent="0">
              <a:buNone/>
            </a:pPr>
            <a:r>
              <a:rPr lang="en-US" sz="6600" b="1" dirty="0"/>
              <a:t>Why Scheduling Criteria ?</a:t>
            </a:r>
          </a:p>
        </p:txBody>
      </p:sp>
      <p:pic>
        <p:nvPicPr>
          <p:cNvPr id="7" name="Content Placeholder 6">
            <a:extLst>
              <a:ext uri="{FF2B5EF4-FFF2-40B4-BE49-F238E27FC236}">
                <a16:creationId xmlns:a16="http://schemas.microsoft.com/office/drawing/2014/main" id="{275A5496-7021-87FE-B386-5299EF9DC53C}"/>
              </a:ext>
            </a:extLst>
          </p:cNvPr>
          <p:cNvPicPr>
            <a:picLocks noGrp="1" noChangeAspect="1"/>
          </p:cNvPicPr>
          <p:nvPr>
            <p:ph sz="half" idx="2"/>
          </p:nvPr>
        </p:nvPicPr>
        <p:blipFill>
          <a:blip r:embed="rId2"/>
          <a:stretch>
            <a:fillRect/>
          </a:stretch>
        </p:blipFill>
        <p:spPr>
          <a:xfrm>
            <a:off x="5029200" y="0"/>
            <a:ext cx="7162800" cy="6829515"/>
          </a:xfrm>
          <a:prstGeom prst="rect">
            <a:avLst/>
          </a:prstGeom>
        </p:spPr>
      </p:pic>
    </p:spTree>
  </p:cSld>
  <p:clrMapOvr>
    <a:masterClrMapping/>
  </p:clrMapOvr>
  <p:transition>
    <p:dissolv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6812</TotalTime>
  <Words>3147</Words>
  <Application>Microsoft Office PowerPoint</Application>
  <PresentationFormat>Widescreen</PresentationFormat>
  <Paragraphs>287</Paragraphs>
  <Slides>61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Century Gothic</vt:lpstr>
      <vt:lpstr>Vapor Trail</vt:lpstr>
      <vt:lpstr>UNIT 2</vt:lpstr>
      <vt:lpstr>Topics</vt:lpstr>
      <vt:lpstr>PowerPoint Presentation</vt:lpstr>
      <vt:lpstr>PowerPoint Presentation</vt:lpstr>
      <vt:lpstr>Types of Schedulers</vt:lpstr>
      <vt:lpstr>LTS,STS,MTS</vt:lpstr>
      <vt:lpstr>Which of the following best describes the function of short-term scheduling (STS) in an operating system? </vt:lpstr>
      <vt:lpstr>Ans: C</vt:lpstr>
      <vt:lpstr>PowerPoint Presentation</vt:lpstr>
      <vt:lpstr>PowerPoint Presentation</vt:lpstr>
      <vt:lpstr>Scheduling Criteria</vt:lpstr>
      <vt:lpstr>Which of the following scheduling criteria is concerned with the time a process takes from submission to completion? </vt:lpstr>
      <vt:lpstr>Ans. C</vt:lpstr>
      <vt:lpstr>PowerPoint Presentation</vt:lpstr>
      <vt:lpstr>PowerPoint Presentation</vt:lpstr>
      <vt:lpstr>Gantt Chart (GC)</vt:lpstr>
      <vt:lpstr>First Come First Served Scheduling (FCFS)</vt:lpstr>
      <vt:lpstr>Role PLAY (SRTF)</vt:lpstr>
      <vt:lpstr>Exercise (FCFS)</vt:lpstr>
      <vt:lpstr>Ans. Avg. TAT=29/5 and Avg. WT=16/5</vt:lpstr>
      <vt:lpstr>Shortest Job First(SJF)</vt:lpstr>
      <vt:lpstr>Shortest Remaining Time First(SRTF)</vt:lpstr>
      <vt:lpstr>Example (SJF)</vt:lpstr>
      <vt:lpstr>Ans. Avg. TAT=40 / 5 = 8 unit and Avg. WT= 24 / 5 = 4.8 unit</vt:lpstr>
      <vt:lpstr>Example(SRTF)</vt:lpstr>
      <vt:lpstr>PowerPoint Presentation</vt:lpstr>
      <vt:lpstr>Ans. Avg. TAT=35 / 5 = 7 unit and Avg. WT= 19 / 5 = 3.8 unit</vt:lpstr>
      <vt:lpstr>In the context of CPU scheduling, the shortest job first (SJF) algorithm is optimal in terms of: </vt:lpstr>
      <vt:lpstr>Ans. B</vt:lpstr>
      <vt:lpstr>In the context of CPU scheduling, which of the following statements is true regarding the shortest remaining time first (SRTF) algorithm?</vt:lpstr>
      <vt:lpstr>Ans. C</vt:lpstr>
      <vt:lpstr>Priority Scheduling </vt:lpstr>
      <vt:lpstr>PowerPoint Presentation</vt:lpstr>
      <vt:lpstr>Example(PRIORITY)</vt:lpstr>
      <vt:lpstr>Ans. Avg. TAT= 41 / 5 = 8.2 unit and Avg. WT= 26 / 5 = 5.2 unit</vt:lpstr>
      <vt:lpstr>Example (priority)</vt:lpstr>
      <vt:lpstr>Ans. Avg. TAT= 38 / 5 = 7.6 unit and Avg. WT= 23 / 5 = 4.6 unit</vt:lpstr>
      <vt:lpstr>Which of the following CPU scheduling algorithms can cause the phenomenon known as "starvation"?</vt:lpstr>
      <vt:lpstr>Ans. D</vt:lpstr>
      <vt:lpstr>Round-Robin (RR) Scheduling</vt:lpstr>
      <vt:lpstr>Important Notes (RR)</vt:lpstr>
      <vt:lpstr>Example(RR)</vt:lpstr>
      <vt:lpstr>Ans. Avg. TAT=43 / 5 = 8.6 unit and Avg. WT= 29 / 5 = 5.8 unit</vt:lpstr>
      <vt:lpstr>Ans. Avg. TAT=43 / 5 = 8.6 unit and Avg. WT= 29 / 5 = 5.8 unit</vt:lpstr>
      <vt:lpstr>Ans. Avg. TAT=43 / 5 = 8.6 unit and Avg. WT= 29 / 5 = 5.8 unit</vt:lpstr>
      <vt:lpstr>In the round robin scheduling algorithm, what primarily determines the time a process is allowed to run before it is swapped out? </vt:lpstr>
      <vt:lpstr>Ans.C</vt:lpstr>
      <vt:lpstr>Multi-Level Feedback Queue (MLFQ)</vt:lpstr>
      <vt:lpstr>In a multi-level feedback queue scheduling algorithm, how does a process move between the queues? </vt:lpstr>
      <vt:lpstr>Ans.C</vt:lpstr>
      <vt:lpstr>Dispatcher</vt:lpstr>
      <vt:lpstr>Real Time Scheduling</vt:lpstr>
      <vt:lpstr>Types of RT Scheduling</vt:lpstr>
      <vt:lpstr>Which of the following is NOT a characteristic of real-time scheduling algorithms in operating systems? </vt:lpstr>
      <vt:lpstr>Ans.D</vt:lpstr>
      <vt:lpstr>PowerPoint Presentation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CPU Scheduling</dc:title>
  <dc:creator>intel</dc:creator>
  <cp:lastModifiedBy>amandeepkaur1341@outlook.com</cp:lastModifiedBy>
  <cp:revision>463</cp:revision>
  <dcterms:created xsi:type="dcterms:W3CDTF">2024-01-23T03:21:43Z</dcterms:created>
  <dcterms:modified xsi:type="dcterms:W3CDTF">2025-01-30T10:48:46Z</dcterms:modified>
</cp:coreProperties>
</file>