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3" r:id="rId1"/>
  </p:sldMasterIdLst>
  <p:notesMasterIdLst>
    <p:notesMasterId r:id="rId57"/>
  </p:notesMasterIdLst>
  <p:sldIdLst>
    <p:sldId id="256" r:id="rId2"/>
    <p:sldId id="280" r:id="rId3"/>
    <p:sldId id="339" r:id="rId4"/>
    <p:sldId id="340" r:id="rId5"/>
    <p:sldId id="269" r:id="rId6"/>
    <p:sldId id="257" r:id="rId7"/>
    <p:sldId id="270" r:id="rId8"/>
    <p:sldId id="264" r:id="rId9"/>
    <p:sldId id="272" r:id="rId10"/>
    <p:sldId id="273" r:id="rId11"/>
    <p:sldId id="274" r:id="rId12"/>
    <p:sldId id="279" r:id="rId13"/>
    <p:sldId id="283" r:id="rId14"/>
    <p:sldId id="284" r:id="rId15"/>
    <p:sldId id="285" r:id="rId16"/>
    <p:sldId id="286" r:id="rId17"/>
    <p:sldId id="300" r:id="rId18"/>
    <p:sldId id="302" r:id="rId19"/>
    <p:sldId id="303" r:id="rId20"/>
    <p:sldId id="304" r:id="rId21"/>
    <p:sldId id="291" r:id="rId22"/>
    <p:sldId id="294" r:id="rId23"/>
    <p:sldId id="296" r:id="rId24"/>
    <p:sldId id="297" r:id="rId25"/>
    <p:sldId id="298" r:id="rId26"/>
    <p:sldId id="295" r:id="rId27"/>
    <p:sldId id="307" r:id="rId28"/>
    <p:sldId id="309" r:id="rId29"/>
    <p:sldId id="310" r:id="rId30"/>
    <p:sldId id="311" r:id="rId31"/>
    <p:sldId id="312" r:id="rId32"/>
    <p:sldId id="313" r:id="rId33"/>
    <p:sldId id="314" r:id="rId34"/>
    <p:sldId id="315" r:id="rId35"/>
    <p:sldId id="316" r:id="rId36"/>
    <p:sldId id="317" r:id="rId37"/>
    <p:sldId id="318" r:id="rId38"/>
    <p:sldId id="319" r:id="rId39"/>
    <p:sldId id="320" r:id="rId40"/>
    <p:sldId id="321" r:id="rId41"/>
    <p:sldId id="322" r:id="rId42"/>
    <p:sldId id="323" r:id="rId43"/>
    <p:sldId id="324" r:id="rId44"/>
    <p:sldId id="325" r:id="rId45"/>
    <p:sldId id="328" r:id="rId46"/>
    <p:sldId id="330" r:id="rId47"/>
    <p:sldId id="331" r:id="rId48"/>
    <p:sldId id="329" r:id="rId49"/>
    <p:sldId id="332" r:id="rId50"/>
    <p:sldId id="333" r:id="rId51"/>
    <p:sldId id="334" r:id="rId52"/>
    <p:sldId id="335" r:id="rId53"/>
    <p:sldId id="337" r:id="rId54"/>
    <p:sldId id="338" r:id="rId55"/>
    <p:sldId id="260"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2" autoAdjust="0"/>
    <p:restoredTop sz="94660"/>
  </p:normalViewPr>
  <p:slideViewPr>
    <p:cSldViewPr>
      <p:cViewPr varScale="1">
        <p:scale>
          <a:sx n="64" d="100"/>
          <a:sy n="64" d="100"/>
        </p:scale>
        <p:origin x="960" y="7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67330-3B64-454F-A251-C708A02516DA}"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D200E0-B2CE-4CD5-A1E3-62ABDD176FEE}" type="slidenum">
              <a:rPr lang="en-IN" smtClean="0"/>
              <a:t>‹#›</a:t>
            </a:fld>
            <a:endParaRPr lang="en-IN"/>
          </a:p>
        </p:txBody>
      </p:sp>
    </p:spTree>
    <p:extLst>
      <p:ext uri="{BB962C8B-B14F-4D97-AF65-F5344CB8AC3E}">
        <p14:creationId xmlns:p14="http://schemas.microsoft.com/office/powerpoint/2010/main" val="3871612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2D200E0-B2CE-4CD5-A1E3-62ABDD176FEE}" type="slidenum">
              <a:rPr lang="en-IN" smtClean="0"/>
              <a:t>3</a:t>
            </a:fld>
            <a:endParaRPr lang="en-IN"/>
          </a:p>
        </p:txBody>
      </p:sp>
    </p:spTree>
    <p:extLst>
      <p:ext uri="{BB962C8B-B14F-4D97-AF65-F5344CB8AC3E}">
        <p14:creationId xmlns:p14="http://schemas.microsoft.com/office/powerpoint/2010/main" val="3580631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D8B12D-3834-4612-9FCE-911AFB0B7347}"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AF5BF-165D-4BE6-9286-D173A717E47F}" type="slidenum">
              <a:rPr lang="en-US" smtClean="0"/>
              <a:pPr/>
              <a:t>‹#›</a:t>
            </a:fld>
            <a:endParaRPr lang="en-US"/>
          </a:p>
        </p:txBody>
      </p:sp>
    </p:spTree>
    <p:extLst>
      <p:ext uri="{BB962C8B-B14F-4D97-AF65-F5344CB8AC3E}">
        <p14:creationId xmlns:p14="http://schemas.microsoft.com/office/powerpoint/2010/main" val="2097179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8B12D-3834-4612-9FCE-911AFB0B7347}"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AF5BF-165D-4BE6-9286-D173A717E47F}" type="slidenum">
              <a:rPr lang="en-US" smtClean="0"/>
              <a:pPr/>
              <a:t>‹#›</a:t>
            </a:fld>
            <a:endParaRPr lang="en-US"/>
          </a:p>
        </p:txBody>
      </p:sp>
    </p:spTree>
    <p:extLst>
      <p:ext uri="{BB962C8B-B14F-4D97-AF65-F5344CB8AC3E}">
        <p14:creationId xmlns:p14="http://schemas.microsoft.com/office/powerpoint/2010/main" val="3361707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8B12D-3834-4612-9FCE-911AFB0B7347}"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AF5BF-165D-4BE6-9286-D173A717E47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5745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8B12D-3834-4612-9FCE-911AFB0B7347}"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AF5BF-165D-4BE6-9286-D173A717E47F}" type="slidenum">
              <a:rPr lang="en-US" smtClean="0"/>
              <a:pPr/>
              <a:t>‹#›</a:t>
            </a:fld>
            <a:endParaRPr lang="en-US"/>
          </a:p>
        </p:txBody>
      </p:sp>
    </p:spTree>
    <p:extLst>
      <p:ext uri="{BB962C8B-B14F-4D97-AF65-F5344CB8AC3E}">
        <p14:creationId xmlns:p14="http://schemas.microsoft.com/office/powerpoint/2010/main" val="10576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8B12D-3834-4612-9FCE-911AFB0B7347}"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AF5BF-165D-4BE6-9286-D173A717E47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5405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8B12D-3834-4612-9FCE-911AFB0B7347}"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AF5BF-165D-4BE6-9286-D173A717E47F}" type="slidenum">
              <a:rPr lang="en-US" smtClean="0"/>
              <a:pPr/>
              <a:t>‹#›</a:t>
            </a:fld>
            <a:endParaRPr lang="en-US"/>
          </a:p>
        </p:txBody>
      </p:sp>
    </p:spTree>
    <p:extLst>
      <p:ext uri="{BB962C8B-B14F-4D97-AF65-F5344CB8AC3E}">
        <p14:creationId xmlns:p14="http://schemas.microsoft.com/office/powerpoint/2010/main" val="1885931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D8B12D-3834-4612-9FCE-911AFB0B7347}"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AF5BF-165D-4BE6-9286-D173A717E47F}" type="slidenum">
              <a:rPr lang="en-US" smtClean="0"/>
              <a:pPr/>
              <a:t>‹#›</a:t>
            </a:fld>
            <a:endParaRPr lang="en-US"/>
          </a:p>
        </p:txBody>
      </p:sp>
    </p:spTree>
    <p:extLst>
      <p:ext uri="{BB962C8B-B14F-4D97-AF65-F5344CB8AC3E}">
        <p14:creationId xmlns:p14="http://schemas.microsoft.com/office/powerpoint/2010/main" val="3965654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D8B12D-3834-4612-9FCE-911AFB0B7347}"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AF5BF-165D-4BE6-9286-D173A717E47F}" type="slidenum">
              <a:rPr lang="en-US" smtClean="0"/>
              <a:pPr/>
              <a:t>‹#›</a:t>
            </a:fld>
            <a:endParaRPr lang="en-US"/>
          </a:p>
        </p:txBody>
      </p:sp>
    </p:spTree>
    <p:extLst>
      <p:ext uri="{BB962C8B-B14F-4D97-AF65-F5344CB8AC3E}">
        <p14:creationId xmlns:p14="http://schemas.microsoft.com/office/powerpoint/2010/main" val="11111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D8B12D-3834-4612-9FCE-911AFB0B7347}"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AF5BF-165D-4BE6-9286-D173A717E47F}" type="slidenum">
              <a:rPr lang="en-US" smtClean="0"/>
              <a:pPr/>
              <a:t>‹#›</a:t>
            </a:fld>
            <a:endParaRPr lang="en-US"/>
          </a:p>
        </p:txBody>
      </p:sp>
    </p:spTree>
    <p:extLst>
      <p:ext uri="{BB962C8B-B14F-4D97-AF65-F5344CB8AC3E}">
        <p14:creationId xmlns:p14="http://schemas.microsoft.com/office/powerpoint/2010/main" val="4021722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8B12D-3834-4612-9FCE-911AFB0B7347}"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AF5BF-165D-4BE6-9286-D173A717E47F}" type="slidenum">
              <a:rPr lang="en-US" smtClean="0"/>
              <a:pPr/>
              <a:t>‹#›</a:t>
            </a:fld>
            <a:endParaRPr lang="en-US"/>
          </a:p>
        </p:txBody>
      </p:sp>
    </p:spTree>
    <p:extLst>
      <p:ext uri="{BB962C8B-B14F-4D97-AF65-F5344CB8AC3E}">
        <p14:creationId xmlns:p14="http://schemas.microsoft.com/office/powerpoint/2010/main" val="2414619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D8B12D-3834-4612-9FCE-911AFB0B7347}" type="datetimeFigureOut">
              <a:rPr lang="en-US" smtClean="0"/>
              <a:pPr/>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AF5BF-165D-4BE6-9286-D173A717E47F}" type="slidenum">
              <a:rPr lang="en-US" smtClean="0"/>
              <a:pPr/>
              <a:t>‹#›</a:t>
            </a:fld>
            <a:endParaRPr lang="en-US"/>
          </a:p>
        </p:txBody>
      </p:sp>
    </p:spTree>
    <p:extLst>
      <p:ext uri="{BB962C8B-B14F-4D97-AF65-F5344CB8AC3E}">
        <p14:creationId xmlns:p14="http://schemas.microsoft.com/office/powerpoint/2010/main" val="984185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D8B12D-3834-4612-9FCE-911AFB0B7347}" type="datetimeFigureOut">
              <a:rPr lang="en-US" smtClean="0"/>
              <a:pPr/>
              <a:t>2/26/2025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1AF5BF-165D-4BE6-9286-D173A717E47F}" type="slidenum">
              <a:rPr lang="en-US" smtClean="0"/>
              <a:pPr/>
              <a:t>‹#›</a:t>
            </a:fld>
            <a:endParaRPr lang="en-US"/>
          </a:p>
        </p:txBody>
      </p:sp>
    </p:spTree>
    <p:extLst>
      <p:ext uri="{BB962C8B-B14F-4D97-AF65-F5344CB8AC3E}">
        <p14:creationId xmlns:p14="http://schemas.microsoft.com/office/powerpoint/2010/main" val="2523679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D8B12D-3834-4612-9FCE-911AFB0B7347}" type="datetimeFigureOut">
              <a:rPr lang="en-US" smtClean="0"/>
              <a:pPr/>
              <a:t>2/26/2025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1AF5BF-165D-4BE6-9286-D173A717E47F}" type="slidenum">
              <a:rPr lang="en-US" smtClean="0"/>
              <a:pPr/>
              <a:t>‹#›</a:t>
            </a:fld>
            <a:endParaRPr lang="en-US"/>
          </a:p>
        </p:txBody>
      </p:sp>
    </p:spTree>
    <p:extLst>
      <p:ext uri="{BB962C8B-B14F-4D97-AF65-F5344CB8AC3E}">
        <p14:creationId xmlns:p14="http://schemas.microsoft.com/office/powerpoint/2010/main" val="421563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8B12D-3834-4612-9FCE-911AFB0B7347}" type="datetimeFigureOut">
              <a:rPr lang="en-US" smtClean="0"/>
              <a:pPr/>
              <a:t>2/26/2025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1AF5BF-165D-4BE6-9286-D173A717E47F}" type="slidenum">
              <a:rPr lang="en-US" smtClean="0"/>
              <a:pPr/>
              <a:t>‹#›</a:t>
            </a:fld>
            <a:endParaRPr lang="en-US"/>
          </a:p>
        </p:txBody>
      </p:sp>
    </p:spTree>
    <p:extLst>
      <p:ext uri="{BB962C8B-B14F-4D97-AF65-F5344CB8AC3E}">
        <p14:creationId xmlns:p14="http://schemas.microsoft.com/office/powerpoint/2010/main" val="271653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D8B12D-3834-4612-9FCE-911AFB0B7347}" type="datetimeFigureOut">
              <a:rPr lang="en-US" smtClean="0"/>
              <a:pPr/>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AF5BF-165D-4BE6-9286-D173A717E47F}" type="slidenum">
              <a:rPr lang="en-US" smtClean="0"/>
              <a:pPr/>
              <a:t>‹#›</a:t>
            </a:fld>
            <a:endParaRPr lang="en-US"/>
          </a:p>
        </p:txBody>
      </p:sp>
    </p:spTree>
    <p:extLst>
      <p:ext uri="{BB962C8B-B14F-4D97-AF65-F5344CB8AC3E}">
        <p14:creationId xmlns:p14="http://schemas.microsoft.com/office/powerpoint/2010/main" val="323874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AF5BF-165D-4BE6-9286-D173A717E47F}" type="slidenum">
              <a:rPr lang="en-US" smtClean="0"/>
              <a:pPr/>
              <a:t>‹#›</a:t>
            </a:fld>
            <a:endParaRPr lang="en-US"/>
          </a:p>
        </p:txBody>
      </p:sp>
      <p:sp>
        <p:nvSpPr>
          <p:cNvPr id="5" name="Date Placeholder 4"/>
          <p:cNvSpPr>
            <a:spLocks noGrp="1"/>
          </p:cNvSpPr>
          <p:nvPr>
            <p:ph type="dt" sz="half" idx="10"/>
          </p:nvPr>
        </p:nvSpPr>
        <p:spPr/>
        <p:txBody>
          <a:bodyPr/>
          <a:lstStyle/>
          <a:p>
            <a:fld id="{03D8B12D-3834-4612-9FCE-911AFB0B7347}" type="datetimeFigureOut">
              <a:rPr lang="en-US" smtClean="0"/>
              <a:pPr/>
              <a:t>2/26/2025</a:t>
            </a:fld>
            <a:endParaRPr lang="en-US"/>
          </a:p>
        </p:txBody>
      </p:sp>
    </p:spTree>
    <p:extLst>
      <p:ext uri="{BB962C8B-B14F-4D97-AF65-F5344CB8AC3E}">
        <p14:creationId xmlns:p14="http://schemas.microsoft.com/office/powerpoint/2010/main" val="2971910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D8B12D-3834-4612-9FCE-911AFB0B7347}" type="datetimeFigureOut">
              <a:rPr lang="en-US" smtClean="0"/>
              <a:pPr/>
              <a:t>2/26/2025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D1AF5BF-165D-4BE6-9286-D173A717E47F}" type="slidenum">
              <a:rPr lang="en-US" smtClean="0"/>
              <a:pPr/>
              <a:t>‹#›</a:t>
            </a:fld>
            <a:endParaRPr lang="en-US"/>
          </a:p>
        </p:txBody>
      </p:sp>
    </p:spTree>
    <p:extLst>
      <p:ext uri="{BB962C8B-B14F-4D97-AF65-F5344CB8AC3E}">
        <p14:creationId xmlns:p14="http://schemas.microsoft.com/office/powerpoint/2010/main" val="1240678622"/>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https://www.gatevidyalay.com/operating-system/"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51085"/>
            <a:ext cx="8534400" cy="1470025"/>
          </a:xfrm>
        </p:spPr>
        <p:txBody>
          <a:bodyPr>
            <a:noAutofit/>
          </a:bodyPr>
          <a:lstStyle/>
          <a:p>
            <a:pPr algn="l"/>
            <a:r>
              <a:rPr lang="en-US" sz="4400" b="1" dirty="0"/>
              <a:t>Unit 3</a:t>
            </a:r>
            <a:br>
              <a:rPr lang="en-US" sz="4400" b="1" dirty="0"/>
            </a:br>
            <a:r>
              <a:rPr lang="en-US" sz="4400" b="1" dirty="0"/>
              <a:t>Process Synchronization (PS)</a:t>
            </a:r>
          </a:p>
        </p:txBody>
      </p:sp>
      <p:sp>
        <p:nvSpPr>
          <p:cNvPr id="3" name="Subtitle 2"/>
          <p:cNvSpPr>
            <a:spLocks noGrp="1"/>
          </p:cNvSpPr>
          <p:nvPr>
            <p:ph type="subTitle" idx="1"/>
          </p:nvPr>
        </p:nvSpPr>
        <p:spPr>
          <a:xfrm>
            <a:off x="228600" y="4876800"/>
            <a:ext cx="8062912" cy="1752600"/>
          </a:xfrm>
        </p:spPr>
        <p:txBody>
          <a:bodyPr/>
          <a:lstStyle/>
          <a:p>
            <a:r>
              <a:rPr lang="en-US" b="1" dirty="0"/>
              <a:t>By:</a:t>
            </a:r>
          </a:p>
          <a:p>
            <a:r>
              <a:rPr lang="en-US" b="1" dirty="0" err="1"/>
              <a:t>Amandeep</a:t>
            </a:r>
            <a:r>
              <a:rPr lang="en-US" b="1" dirty="0"/>
              <a:t> </a:t>
            </a:r>
            <a:r>
              <a:rPr lang="en-US" b="1" dirty="0" err="1"/>
              <a:t>Kaur</a:t>
            </a:r>
            <a:endParaRPr lang="en-US" b="1" dirty="0"/>
          </a:p>
        </p:txBody>
      </p:sp>
      <p:pic>
        <p:nvPicPr>
          <p:cNvPr id="5" name="Picture 4">
            <a:extLst>
              <a:ext uri="{FF2B5EF4-FFF2-40B4-BE49-F238E27FC236}">
                <a16:creationId xmlns:a16="http://schemas.microsoft.com/office/drawing/2014/main" id="{7798DEDF-6BE4-5AF8-16AD-66D9C7F7523A}"/>
              </a:ext>
            </a:extLst>
          </p:cNvPr>
          <p:cNvPicPr>
            <a:picLocks noChangeAspect="1"/>
          </p:cNvPicPr>
          <p:nvPr/>
        </p:nvPicPr>
        <p:blipFill>
          <a:blip r:embed="rId2">
            <a:biLevel thresh="75000"/>
          </a:blip>
          <a:stretch>
            <a:fillRect/>
          </a:stretch>
        </p:blipFill>
        <p:spPr>
          <a:xfrm>
            <a:off x="838200" y="1981200"/>
            <a:ext cx="8534400" cy="44810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6BC2A6-0E76-BCAC-403A-2C362B46B056}"/>
              </a:ext>
            </a:extLst>
          </p:cNvPr>
          <p:cNvSpPr>
            <a:spLocks noGrp="1"/>
          </p:cNvSpPr>
          <p:nvPr>
            <p:ph sz="half" idx="1"/>
          </p:nvPr>
        </p:nvSpPr>
        <p:spPr>
          <a:xfrm>
            <a:off x="128980" y="1767220"/>
            <a:ext cx="4184035" cy="3880772"/>
          </a:xfrm>
        </p:spPr>
        <p:txBody>
          <a:bodyPr>
            <a:normAutofit/>
          </a:bodyPr>
          <a:lstStyle/>
          <a:p>
            <a:r>
              <a:rPr lang="en-US" sz="5400" b="1" dirty="0"/>
              <a:t>Progress </a:t>
            </a:r>
          </a:p>
          <a:p>
            <a:pPr marL="0" indent="0">
              <a:buNone/>
            </a:pPr>
            <a:endParaRPr lang="en-US" sz="5400" b="1" dirty="0"/>
          </a:p>
          <a:p>
            <a:pPr marL="0" indent="0">
              <a:buNone/>
            </a:pPr>
            <a:r>
              <a:rPr lang="en-US" sz="4000" dirty="0"/>
              <a:t>(</a:t>
            </a:r>
            <a:r>
              <a:rPr lang="en-US" sz="4000" dirty="0" err="1"/>
              <a:t>eg.</a:t>
            </a:r>
            <a:r>
              <a:rPr lang="en-US" sz="4000" dirty="0"/>
              <a:t> No J- Factor in society)</a:t>
            </a:r>
            <a:endParaRPr lang="en-IN" sz="4000" dirty="0"/>
          </a:p>
        </p:txBody>
      </p:sp>
      <p:sp>
        <p:nvSpPr>
          <p:cNvPr id="4" name="Content Placeholder 3">
            <a:extLst>
              <a:ext uri="{FF2B5EF4-FFF2-40B4-BE49-F238E27FC236}">
                <a16:creationId xmlns:a16="http://schemas.microsoft.com/office/drawing/2014/main" id="{13EFBD43-016D-4536-529A-1C0F77565E2C}"/>
              </a:ext>
            </a:extLst>
          </p:cNvPr>
          <p:cNvSpPr>
            <a:spLocks noGrp="1"/>
          </p:cNvSpPr>
          <p:nvPr>
            <p:ph sz="half" idx="2"/>
          </p:nvPr>
        </p:nvSpPr>
        <p:spPr/>
        <p:txBody>
          <a:bodyPr>
            <a:normAutofit/>
          </a:bodyPr>
          <a:lstStyle/>
          <a:p>
            <a:endParaRPr lang="en-IN"/>
          </a:p>
        </p:txBody>
      </p:sp>
      <p:pic>
        <p:nvPicPr>
          <p:cNvPr id="6147" name="Picture 3"/>
          <p:cNvPicPr>
            <a:picLocks noChangeAspect="1" noChangeArrowheads="1"/>
          </p:cNvPicPr>
          <p:nvPr/>
        </p:nvPicPr>
        <p:blipFill>
          <a:blip r:embed="rId2">
            <a:biLevel thresh="75000"/>
          </a:blip>
          <a:srcRect/>
          <a:stretch>
            <a:fillRect/>
          </a:stretch>
        </p:blipFill>
        <p:spPr bwMode="auto">
          <a:xfrm>
            <a:off x="4495800" y="1219200"/>
            <a:ext cx="7391400" cy="4976812"/>
          </a:xfrm>
          <a:prstGeom prst="rect">
            <a:avLst/>
          </a:prstGeom>
          <a:noFill/>
          <a:ln w="9525">
            <a:solidFill>
              <a:schemeClr val="tx1"/>
            </a:solid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0C0C66-8E6C-BECD-754E-AB2A3CA8D40B}"/>
              </a:ext>
            </a:extLst>
          </p:cNvPr>
          <p:cNvSpPr>
            <a:spLocks noGrp="1"/>
          </p:cNvSpPr>
          <p:nvPr>
            <p:ph sz="half" idx="1"/>
          </p:nvPr>
        </p:nvSpPr>
        <p:spPr>
          <a:xfrm>
            <a:off x="152400" y="1679113"/>
            <a:ext cx="5105400" cy="3880772"/>
          </a:xfrm>
        </p:spPr>
        <p:txBody>
          <a:bodyPr>
            <a:normAutofit lnSpcReduction="10000"/>
          </a:bodyPr>
          <a:lstStyle/>
          <a:p>
            <a:r>
              <a:rPr lang="en-US" sz="4000" b="1" dirty="0"/>
              <a:t>Bounded Wait</a:t>
            </a:r>
          </a:p>
          <a:p>
            <a:pPr marL="0" indent="0">
              <a:buNone/>
            </a:pPr>
            <a:endParaRPr lang="en-US" sz="4000" b="1" dirty="0"/>
          </a:p>
          <a:p>
            <a:pPr marL="0" indent="0">
              <a:buNone/>
            </a:pPr>
            <a:r>
              <a:rPr lang="en-US" sz="4000" dirty="0"/>
              <a:t>(Set Upper Time Limit i.e. Remove Starvation Problem via this)</a:t>
            </a:r>
            <a:endParaRPr lang="en-IN" sz="4000" dirty="0"/>
          </a:p>
        </p:txBody>
      </p:sp>
      <p:pic>
        <p:nvPicPr>
          <p:cNvPr id="5" name="Picture 3"/>
          <p:cNvPicPr>
            <a:picLocks noGrp="1" noChangeAspect="1" noChangeArrowheads="1"/>
          </p:cNvPicPr>
          <p:nvPr>
            <p:ph sz="half" idx="2"/>
          </p:nvPr>
        </p:nvPicPr>
        <p:blipFill>
          <a:blip r:embed="rId2">
            <a:extLst>
              <a:ext uri="{BEBA8EAE-BF5A-486C-A8C5-ECC9F3942E4B}">
                <a14:imgProps xmlns:a14="http://schemas.microsoft.com/office/drawing/2010/main">
                  <a14:imgLayer r:embed="rId3">
                    <a14:imgEffect>
                      <a14:saturation sat="300000"/>
                    </a14:imgEffect>
                  </a14:imgLayer>
                </a14:imgProps>
              </a:ext>
            </a:extLst>
          </a:blip>
          <a:srcRect/>
          <a:stretch>
            <a:fillRect/>
          </a:stretch>
        </p:blipFill>
        <p:spPr bwMode="auto">
          <a:xfrm>
            <a:off x="5486400" y="762000"/>
            <a:ext cx="6324600" cy="5867399"/>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4E269369-A610-5F3B-4FE4-0D7890E84A0A}"/>
              </a:ext>
            </a:extLst>
          </p:cNvPr>
          <p:cNvSpPr/>
          <p:nvPr/>
        </p:nvSpPr>
        <p:spPr>
          <a:xfrm>
            <a:off x="5486400" y="5559885"/>
            <a:ext cx="2286000" cy="1069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DF736771-988B-6A7F-A630-D4DE830B3AA2}"/>
              </a:ext>
            </a:extLst>
          </p:cNvPr>
          <p:cNvSpPr/>
          <p:nvPr/>
        </p:nvSpPr>
        <p:spPr>
          <a:xfrm>
            <a:off x="11506200" y="762000"/>
            <a:ext cx="304800" cy="58673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834B6E4-4EDF-2930-7449-1FB92E233703}"/>
              </a:ext>
            </a:extLst>
          </p:cNvPr>
          <p:cNvSpPr/>
          <p:nvPr/>
        </p:nvSpPr>
        <p:spPr>
          <a:xfrm>
            <a:off x="11201400" y="762000"/>
            <a:ext cx="304800" cy="58673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AE9D26B-E790-60A0-6810-4E5C20D4E5EC}"/>
              </a:ext>
            </a:extLst>
          </p:cNvPr>
          <p:cNvSpPr>
            <a:spLocks noGrp="1"/>
          </p:cNvSpPr>
          <p:nvPr>
            <p:ph sz="half" idx="1"/>
          </p:nvPr>
        </p:nvSpPr>
        <p:spPr>
          <a:xfrm>
            <a:off x="152400" y="2160589"/>
            <a:ext cx="4708969" cy="3880772"/>
          </a:xfrm>
        </p:spPr>
        <p:txBody>
          <a:bodyPr>
            <a:normAutofit/>
          </a:bodyPr>
          <a:lstStyle/>
          <a:p>
            <a:r>
              <a:rPr lang="en-US" sz="5400" b="1" dirty="0"/>
              <a:t>CSP (Critical Section Problem)</a:t>
            </a:r>
            <a:endParaRPr lang="en-IN" sz="5400" b="1" dirty="0"/>
          </a:p>
        </p:txBody>
      </p:sp>
      <p:sp>
        <p:nvSpPr>
          <p:cNvPr id="3" name="Content Placeholder 2">
            <a:extLst>
              <a:ext uri="{FF2B5EF4-FFF2-40B4-BE49-F238E27FC236}">
                <a16:creationId xmlns:a16="http://schemas.microsoft.com/office/drawing/2014/main" id="{13D7498F-0C59-F73E-A9F8-8E0F525E479E}"/>
              </a:ext>
            </a:extLst>
          </p:cNvPr>
          <p:cNvSpPr>
            <a:spLocks noGrp="1"/>
          </p:cNvSpPr>
          <p:nvPr>
            <p:ph sz="half" idx="2"/>
          </p:nvPr>
        </p:nvSpPr>
        <p:spPr>
          <a:xfrm>
            <a:off x="5089970" y="2160589"/>
            <a:ext cx="5501830" cy="3880773"/>
          </a:xfrm>
        </p:spPr>
        <p:txBody>
          <a:bodyPr/>
          <a:lstStyle/>
          <a:p>
            <a:r>
              <a:rPr lang="en-US" sz="2400" b="0" i="0" dirty="0">
                <a:solidFill>
                  <a:srgbClr val="202124"/>
                </a:solidFill>
                <a:effectLst/>
                <a:latin typeface="docs-Roboto"/>
              </a:rPr>
              <a:t>CSP: It ensuring only one process accesses shared resource at a time. </a:t>
            </a:r>
            <a:endParaRPr lang="en-US" b="1" dirty="0"/>
          </a:p>
          <a:p>
            <a:r>
              <a:rPr lang="en-US" b="1" dirty="0"/>
              <a:t>Methods for CSP:</a:t>
            </a:r>
          </a:p>
          <a:p>
            <a:r>
              <a:rPr lang="en-US" dirty="0"/>
              <a:t>Lock Entry</a:t>
            </a:r>
          </a:p>
          <a:p>
            <a:r>
              <a:rPr lang="en-US" dirty="0"/>
              <a:t>Unlock Entry</a:t>
            </a:r>
          </a:p>
          <a:p>
            <a:r>
              <a:rPr lang="en-US" dirty="0"/>
              <a:t>CSP especially resolved by </a:t>
            </a:r>
            <a:r>
              <a:rPr lang="en-US" b="1" dirty="0"/>
              <a:t>Semaphore.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197AF80-3DC5-1C8F-E2B1-0D759FD6ACC2}"/>
              </a:ext>
            </a:extLst>
          </p:cNvPr>
          <p:cNvSpPr>
            <a:spLocks noGrp="1"/>
          </p:cNvSpPr>
          <p:nvPr>
            <p:ph sz="half" idx="1"/>
          </p:nvPr>
        </p:nvSpPr>
        <p:spPr>
          <a:xfrm>
            <a:off x="21336" y="1676400"/>
            <a:ext cx="3429000" cy="3880772"/>
          </a:xfrm>
        </p:spPr>
        <p:txBody>
          <a:bodyPr>
            <a:normAutofit lnSpcReduction="10000"/>
          </a:bodyPr>
          <a:lstStyle/>
          <a:p>
            <a:r>
              <a:rPr lang="en-US" sz="3600" dirty="0"/>
              <a:t>Producer-Consumer Problem</a:t>
            </a:r>
            <a:br>
              <a:rPr lang="en-US" sz="3600" dirty="0"/>
            </a:br>
            <a:r>
              <a:rPr lang="en-US" sz="3600" dirty="0"/>
              <a:t>or</a:t>
            </a:r>
            <a:br>
              <a:rPr lang="en-US" sz="3600" dirty="0"/>
            </a:br>
            <a:r>
              <a:rPr lang="en-US" sz="3600" dirty="0"/>
              <a:t>Bounded Buffer Problem</a:t>
            </a:r>
            <a:endParaRPr lang="en-IN" sz="3600" dirty="0"/>
          </a:p>
        </p:txBody>
      </p:sp>
      <p:pic>
        <p:nvPicPr>
          <p:cNvPr id="6" name="Picture 2"/>
          <p:cNvPicPr>
            <a:picLocks noGrp="1" noChangeAspect="1" noChangeArrowheads="1"/>
          </p:cNvPicPr>
          <p:nvPr>
            <p:ph sz="half" idx="2"/>
          </p:nvPr>
        </p:nvPicPr>
        <p:blipFill>
          <a:blip r:embed="rId2"/>
          <a:stretch>
            <a:fillRect/>
          </a:stretch>
        </p:blipFill>
        <p:spPr bwMode="auto">
          <a:xfrm>
            <a:off x="3048000" y="1406986"/>
            <a:ext cx="8931276" cy="44196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C471CA30-A19B-D577-A21C-4DFC96583B31}"/>
              </a:ext>
            </a:extLst>
          </p:cNvPr>
          <p:cNvSpPr>
            <a:spLocks noGrp="1"/>
          </p:cNvSpPr>
          <p:nvPr>
            <p:ph sz="half" idx="1"/>
          </p:nvPr>
        </p:nvSpPr>
        <p:spPr>
          <a:xfrm>
            <a:off x="677335" y="2160589"/>
            <a:ext cx="2827866" cy="3880772"/>
          </a:xfrm>
        </p:spPr>
        <p:txBody>
          <a:bodyPr>
            <a:normAutofit fontScale="92500" lnSpcReduction="10000"/>
          </a:bodyPr>
          <a:lstStyle/>
          <a:p>
            <a:r>
              <a:rPr lang="en-US" sz="4800" dirty="0"/>
              <a:t>Reader-Writer Problem</a:t>
            </a:r>
            <a:endParaRPr lang="en-IN" sz="4800" dirty="0"/>
          </a:p>
        </p:txBody>
      </p:sp>
      <p:sp>
        <p:nvSpPr>
          <p:cNvPr id="15" name="Content Placeholder 14">
            <a:extLst>
              <a:ext uri="{FF2B5EF4-FFF2-40B4-BE49-F238E27FC236}">
                <a16:creationId xmlns:a16="http://schemas.microsoft.com/office/drawing/2014/main" id="{7CB47F13-8335-ACB7-0784-C2AD52F1E4A6}"/>
              </a:ext>
            </a:extLst>
          </p:cNvPr>
          <p:cNvSpPr>
            <a:spLocks noGrp="1"/>
          </p:cNvSpPr>
          <p:nvPr>
            <p:ph sz="half" idx="2"/>
          </p:nvPr>
        </p:nvSpPr>
        <p:spPr>
          <a:xfrm>
            <a:off x="3733800" y="1828800"/>
            <a:ext cx="6705600" cy="3880773"/>
          </a:xfrm>
        </p:spPr>
        <p:txBody>
          <a:bodyPr>
            <a:normAutofit fontScale="92500" lnSpcReduction="10000"/>
          </a:bodyPr>
          <a:lstStyle/>
          <a:p>
            <a:r>
              <a:rPr lang="en-US" dirty="0"/>
              <a:t>In this </a:t>
            </a:r>
            <a:r>
              <a:rPr lang="en-US" dirty="0" err="1"/>
              <a:t>eg.</a:t>
            </a:r>
            <a:r>
              <a:rPr lang="en-US" dirty="0"/>
              <a:t> There is 1 CS, 2 Users and 4 Conditions:</a:t>
            </a:r>
          </a:p>
          <a:p>
            <a:r>
              <a:rPr lang="en-US" b="1" dirty="0"/>
              <a:t>For </a:t>
            </a:r>
            <a:r>
              <a:rPr lang="en-US" b="1" dirty="0" err="1"/>
              <a:t>eg.</a:t>
            </a:r>
            <a:r>
              <a:rPr lang="en-US" b="1" dirty="0"/>
              <a:t> : UMS</a:t>
            </a:r>
            <a:r>
              <a:rPr lang="en-US" dirty="0"/>
              <a:t> //CS</a:t>
            </a:r>
          </a:p>
          <a:p>
            <a:r>
              <a:rPr lang="en-US" b="1" dirty="0"/>
              <a:t>User 1: </a:t>
            </a:r>
            <a:r>
              <a:rPr lang="en-US" dirty="0"/>
              <a:t>Programmer</a:t>
            </a:r>
          </a:p>
          <a:p>
            <a:r>
              <a:rPr lang="en-US" b="1" dirty="0"/>
              <a:t>User 2:</a:t>
            </a:r>
            <a:r>
              <a:rPr lang="en-US" dirty="0"/>
              <a:t> Student</a:t>
            </a:r>
          </a:p>
          <a:p>
            <a:r>
              <a:rPr lang="en-US" b="1" dirty="0"/>
              <a:t>4 conditions: Here R means Reader and W means Writer.</a:t>
            </a:r>
          </a:p>
          <a:p>
            <a:r>
              <a:rPr lang="en-US" dirty="0"/>
              <a:t>R-R </a:t>
            </a:r>
          </a:p>
          <a:p>
            <a:r>
              <a:rPr lang="en-US" dirty="0"/>
              <a:t>R-W</a:t>
            </a:r>
          </a:p>
          <a:p>
            <a:r>
              <a:rPr lang="en-US" dirty="0"/>
              <a:t>W-R</a:t>
            </a:r>
          </a:p>
          <a:p>
            <a:r>
              <a:rPr lang="en-US" dirty="0"/>
              <a:t>W-W</a:t>
            </a:r>
          </a:p>
          <a:p>
            <a:r>
              <a:rPr lang="en-US" dirty="0"/>
              <a:t>No issue for R-R case but for other conditions its problem or user are unable to access the website.</a:t>
            </a:r>
          </a:p>
          <a:p>
            <a:endParaRPr lang="en-IN" dirty="0"/>
          </a:p>
        </p:txBody>
      </p:sp>
      <p:sp>
        <p:nvSpPr>
          <p:cNvPr id="4" name="Rectangle 3"/>
          <p:cNvSpPr/>
          <p:nvPr/>
        </p:nvSpPr>
        <p:spPr>
          <a:xfrm>
            <a:off x="1524000" y="6553200"/>
            <a:ext cx="990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162B030-7629-3980-F995-4C525A50620F}"/>
              </a:ext>
            </a:extLst>
          </p:cNvPr>
          <p:cNvSpPr>
            <a:spLocks noGrp="1"/>
          </p:cNvSpPr>
          <p:nvPr>
            <p:ph sz="half" idx="1"/>
          </p:nvPr>
        </p:nvSpPr>
        <p:spPr>
          <a:xfrm>
            <a:off x="677335" y="2160589"/>
            <a:ext cx="3285066" cy="3880772"/>
          </a:xfrm>
        </p:spPr>
        <p:txBody>
          <a:bodyPr>
            <a:normAutofit/>
          </a:bodyPr>
          <a:lstStyle/>
          <a:p>
            <a:r>
              <a:rPr lang="en-US" sz="4000" dirty="0"/>
              <a:t>Dining </a:t>
            </a:r>
            <a:r>
              <a:rPr lang="en-US" sz="4000" dirty="0" err="1"/>
              <a:t>Philospher’s</a:t>
            </a:r>
            <a:r>
              <a:rPr lang="en-US" sz="4000" dirty="0"/>
              <a:t> Problem</a:t>
            </a:r>
            <a:endParaRPr lang="en-IN" sz="4000" dirty="0"/>
          </a:p>
        </p:txBody>
      </p:sp>
      <p:pic>
        <p:nvPicPr>
          <p:cNvPr id="7" name="Picture 2"/>
          <p:cNvPicPr>
            <a:picLocks noGrp="1" noChangeAspect="1" noChangeArrowheads="1"/>
          </p:cNvPicPr>
          <p:nvPr>
            <p:ph sz="half" idx="2"/>
          </p:nvPr>
        </p:nvPicPr>
        <p:blipFill>
          <a:blip r:embed="rId2"/>
          <a:srcRect l="19488" t="28149" r="4060" b="3486"/>
          <a:stretch/>
        </p:blipFill>
        <p:spPr bwMode="auto">
          <a:xfrm>
            <a:off x="4038600" y="1447800"/>
            <a:ext cx="6781799" cy="396239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D76CE9-283E-E730-6906-CF26F02586DF}"/>
              </a:ext>
            </a:extLst>
          </p:cNvPr>
          <p:cNvSpPr>
            <a:spLocks noGrp="1"/>
          </p:cNvSpPr>
          <p:nvPr>
            <p:ph sz="half" idx="2"/>
          </p:nvPr>
        </p:nvSpPr>
        <p:spPr>
          <a:xfrm>
            <a:off x="3581401" y="228600"/>
            <a:ext cx="7315199" cy="6477000"/>
          </a:xfrm>
        </p:spPr>
        <p:txBody>
          <a:bodyPr>
            <a:normAutofit lnSpcReduction="10000"/>
          </a:bodyPr>
          <a:lstStyle/>
          <a:p>
            <a:r>
              <a:rPr lang="en-IN" dirty="0"/>
              <a:t>Semaphore (S) is an </a:t>
            </a:r>
            <a:r>
              <a:rPr lang="en-IN" b="1" dirty="0"/>
              <a:t>integer variable</a:t>
            </a:r>
            <a:r>
              <a:rPr lang="en-IN" dirty="0"/>
              <a:t> (int S;) that solves the CSP. After initialization (int S=1;), it can only be accessed by 2 atomic operations:-</a:t>
            </a:r>
          </a:p>
          <a:p>
            <a:r>
              <a:rPr lang="en-IN" dirty="0"/>
              <a:t>1. </a:t>
            </a:r>
            <a:r>
              <a:rPr lang="en-IN" b="1" dirty="0"/>
              <a:t>Wait</a:t>
            </a:r>
            <a:r>
              <a:rPr lang="en-IN" dirty="0"/>
              <a:t> // //decrement the value of semaphore. (S--)</a:t>
            </a:r>
          </a:p>
          <a:p>
            <a:r>
              <a:rPr lang="en-IN" dirty="0"/>
              <a:t>2. </a:t>
            </a:r>
            <a:r>
              <a:rPr lang="en-IN" b="1" dirty="0"/>
              <a:t>Signal</a:t>
            </a:r>
            <a:r>
              <a:rPr lang="en-IN" dirty="0"/>
              <a:t> //increment the value of semaphore. (S++)</a:t>
            </a:r>
          </a:p>
          <a:p>
            <a:r>
              <a:rPr lang="en-IN" b="1" dirty="0"/>
              <a:t>Note:</a:t>
            </a:r>
            <a:r>
              <a:rPr lang="en-IN" dirty="0"/>
              <a:t> By default the value of Semaphore is always 1. i.e. </a:t>
            </a:r>
            <a:r>
              <a:rPr lang="en-IN" b="1" dirty="0"/>
              <a:t>S=1</a:t>
            </a:r>
          </a:p>
          <a:p>
            <a:pPr marL="0" indent="0">
              <a:buNone/>
            </a:pPr>
            <a:endParaRPr lang="en-IN" dirty="0"/>
          </a:p>
          <a:p>
            <a:r>
              <a:rPr lang="en-IN" b="1" dirty="0"/>
              <a:t>For </a:t>
            </a:r>
            <a:r>
              <a:rPr lang="en-IN" b="1" dirty="0" err="1"/>
              <a:t>eg.</a:t>
            </a:r>
            <a:endParaRPr lang="en-IN" b="1" dirty="0"/>
          </a:p>
          <a:p>
            <a:r>
              <a:rPr lang="en-IN" dirty="0"/>
              <a:t>1. wait(S) //decrement S</a:t>
            </a:r>
          </a:p>
          <a:p>
            <a:r>
              <a:rPr lang="en-IN" dirty="0"/>
              <a:t>{</a:t>
            </a:r>
          </a:p>
          <a:p>
            <a:r>
              <a:rPr lang="en-IN" dirty="0"/>
              <a:t>While(S&lt;=0);</a:t>
            </a:r>
          </a:p>
          <a:p>
            <a:r>
              <a:rPr lang="en-IN" dirty="0"/>
              <a:t>S=S-1;</a:t>
            </a:r>
          </a:p>
          <a:p>
            <a:r>
              <a:rPr lang="en-IN" dirty="0"/>
              <a:t>}</a:t>
            </a:r>
          </a:p>
          <a:p>
            <a:endParaRPr lang="en-IN" dirty="0"/>
          </a:p>
          <a:p>
            <a:r>
              <a:rPr lang="en-IN" dirty="0"/>
              <a:t>2. Signal(S) //increment S</a:t>
            </a:r>
          </a:p>
          <a:p>
            <a:r>
              <a:rPr lang="en-IN" dirty="0"/>
              <a:t>{</a:t>
            </a:r>
          </a:p>
          <a:p>
            <a:r>
              <a:rPr lang="en-IN" dirty="0"/>
              <a:t>S=S+1;</a:t>
            </a:r>
          </a:p>
          <a:p>
            <a:r>
              <a:rPr lang="en-IN" dirty="0"/>
              <a:t>}</a:t>
            </a:r>
          </a:p>
          <a:p>
            <a:endParaRPr lang="en-IN" dirty="0"/>
          </a:p>
          <a:p>
            <a:endParaRPr lang="en-IN" dirty="0"/>
          </a:p>
        </p:txBody>
      </p:sp>
      <p:sp>
        <p:nvSpPr>
          <p:cNvPr id="5" name="Content Placeholder 4">
            <a:extLst>
              <a:ext uri="{FF2B5EF4-FFF2-40B4-BE49-F238E27FC236}">
                <a16:creationId xmlns:a16="http://schemas.microsoft.com/office/drawing/2014/main" id="{71F48ADA-D8C5-6710-9C39-3DC149E94810}"/>
              </a:ext>
            </a:extLst>
          </p:cNvPr>
          <p:cNvSpPr>
            <a:spLocks noGrp="1"/>
          </p:cNvSpPr>
          <p:nvPr>
            <p:ph sz="half" idx="1"/>
          </p:nvPr>
        </p:nvSpPr>
        <p:spPr>
          <a:xfrm>
            <a:off x="228601" y="2590800"/>
            <a:ext cx="3352800" cy="1116011"/>
          </a:xfrm>
        </p:spPr>
        <p:txBody>
          <a:bodyPr>
            <a:normAutofit lnSpcReduction="10000"/>
          </a:bodyPr>
          <a:lstStyle/>
          <a:p>
            <a:r>
              <a:rPr lang="en-US" sz="4000" dirty="0"/>
              <a:t>Semaphores</a:t>
            </a:r>
            <a:endParaRPr lang="en-IN" sz="4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2160589"/>
            <a:ext cx="4184034" cy="3880772"/>
          </a:xfrm>
        </p:spPr>
        <p:txBody>
          <a:bodyPr>
            <a:normAutofit/>
          </a:bodyPr>
          <a:lstStyle/>
          <a:p>
            <a:r>
              <a:rPr lang="en-US" sz="4800" dirty="0"/>
              <a:t>Types of Semaphores (2)</a:t>
            </a:r>
          </a:p>
        </p:txBody>
      </p:sp>
      <p:sp>
        <p:nvSpPr>
          <p:cNvPr id="4" name="Content Placeholder 3">
            <a:extLst>
              <a:ext uri="{FF2B5EF4-FFF2-40B4-BE49-F238E27FC236}">
                <a16:creationId xmlns:a16="http://schemas.microsoft.com/office/drawing/2014/main" id="{0A931EA0-1F61-B7D9-58EB-280A63011329}"/>
              </a:ext>
            </a:extLst>
          </p:cNvPr>
          <p:cNvSpPr>
            <a:spLocks noGrp="1"/>
          </p:cNvSpPr>
          <p:nvPr>
            <p:ph sz="half" idx="2"/>
          </p:nvPr>
        </p:nvSpPr>
        <p:spPr>
          <a:xfrm>
            <a:off x="3886200" y="2286000"/>
            <a:ext cx="7924800" cy="3755362"/>
          </a:xfrm>
        </p:spPr>
        <p:txBody>
          <a:bodyPr>
            <a:normAutofit/>
          </a:bodyPr>
          <a:lstStyle/>
          <a:p>
            <a:pPr algn="just"/>
            <a:r>
              <a:rPr lang="en-US" b="1" dirty="0"/>
              <a:t>Binary Semaphore:</a:t>
            </a:r>
            <a:r>
              <a:rPr lang="en-US" dirty="0"/>
              <a:t> is used when there is only one instance of a resource. Hence the semaphore can have two value: 1 for free and 0 for busy. </a:t>
            </a:r>
            <a:r>
              <a:rPr lang="en-US" b="1" dirty="0"/>
              <a:t>(MUTEX) i.e. 2 process solution </a:t>
            </a:r>
            <a:r>
              <a:rPr lang="en-US" dirty="0"/>
              <a:t>here.</a:t>
            </a:r>
          </a:p>
          <a:p>
            <a:pPr algn="just"/>
            <a:r>
              <a:rPr lang="en-US" b="1" dirty="0"/>
              <a:t>Counting Semaphore</a:t>
            </a:r>
            <a:r>
              <a:rPr lang="en-US" dirty="0"/>
              <a:t> is used when there are multiple instances of the same resource. For example, there are 5 Printers. This means there are 5 instances of the resource Printer. Now 5 process can simultaneously print. So, the initial value of the semaphore variable should be 5 i.e., equal to the number of instances available. i.e. </a:t>
            </a:r>
            <a:r>
              <a:rPr lang="en-US" b="1" dirty="0"/>
              <a:t>n-process solutions</a:t>
            </a:r>
            <a:r>
              <a:rPr lang="en-US" dirty="0"/>
              <a:t> here.</a:t>
            </a:r>
          </a:p>
          <a:p>
            <a:pPr algn="just"/>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548965-B822-6F52-2506-FE9842A89C46}"/>
              </a:ext>
            </a:extLst>
          </p:cNvPr>
          <p:cNvSpPr>
            <a:spLocks noGrp="1"/>
          </p:cNvSpPr>
          <p:nvPr>
            <p:ph sz="half" idx="2"/>
          </p:nvPr>
        </p:nvSpPr>
        <p:spPr>
          <a:xfrm>
            <a:off x="4572000" y="1488613"/>
            <a:ext cx="6400800" cy="3880773"/>
          </a:xfrm>
        </p:spPr>
        <p:txBody>
          <a:bodyPr/>
          <a:lstStyle/>
          <a:p>
            <a:r>
              <a:rPr lang="en-US" b="1" dirty="0"/>
              <a:t>Adv.</a:t>
            </a:r>
          </a:p>
          <a:p>
            <a:r>
              <a:rPr lang="en-US" dirty="0"/>
              <a:t>1.They </a:t>
            </a:r>
            <a:r>
              <a:rPr lang="en-US" dirty="0" err="1"/>
              <a:t>donot</a:t>
            </a:r>
            <a:r>
              <a:rPr lang="en-US" dirty="0"/>
              <a:t> allow more than 1 process to enter in CS.</a:t>
            </a:r>
          </a:p>
          <a:p>
            <a:r>
              <a:rPr lang="en-US" dirty="0"/>
              <a:t>2. No waste of resource due to busy waiting.</a:t>
            </a:r>
          </a:p>
          <a:p>
            <a:r>
              <a:rPr lang="en-US" dirty="0"/>
              <a:t>3. Allow flexible management of resources.</a:t>
            </a:r>
          </a:p>
          <a:p>
            <a:endParaRPr lang="en-US" dirty="0"/>
          </a:p>
          <a:p>
            <a:r>
              <a:rPr lang="en-US" b="1" dirty="0" err="1"/>
              <a:t>Disadv</a:t>
            </a:r>
            <a:r>
              <a:rPr lang="en-US" b="1" dirty="0"/>
              <a:t>.</a:t>
            </a:r>
          </a:p>
          <a:p>
            <a:r>
              <a:rPr lang="en-US" dirty="0"/>
              <a:t>Priority inversion</a:t>
            </a:r>
            <a:endParaRPr lang="en-IN" dirty="0"/>
          </a:p>
        </p:txBody>
      </p:sp>
      <p:sp>
        <p:nvSpPr>
          <p:cNvPr id="5" name="Content Placeholder 4">
            <a:extLst>
              <a:ext uri="{FF2B5EF4-FFF2-40B4-BE49-F238E27FC236}">
                <a16:creationId xmlns:a16="http://schemas.microsoft.com/office/drawing/2014/main" id="{739330EB-1A65-536B-2632-015B2B78775D}"/>
              </a:ext>
            </a:extLst>
          </p:cNvPr>
          <p:cNvSpPr>
            <a:spLocks noGrp="1"/>
          </p:cNvSpPr>
          <p:nvPr>
            <p:ph sz="half" idx="1"/>
          </p:nvPr>
        </p:nvSpPr>
        <p:spPr>
          <a:xfrm>
            <a:off x="387965" y="2133600"/>
            <a:ext cx="4184035" cy="3880772"/>
          </a:xfrm>
        </p:spPr>
        <p:txBody>
          <a:bodyPr>
            <a:normAutofit/>
          </a:bodyPr>
          <a:lstStyle/>
          <a:p>
            <a:r>
              <a:rPr lang="en-US" sz="4000" dirty="0"/>
              <a:t>Adv. </a:t>
            </a:r>
            <a:r>
              <a:rPr lang="en-US" sz="4000" dirty="0">
                <a:latin typeface="Times New Roman" panose="02020603050405020304" pitchFamily="18" charset="0"/>
                <a:cs typeface="Times New Roman" panose="02020603050405020304" pitchFamily="18" charset="0"/>
              </a:rPr>
              <a:t>&amp;</a:t>
            </a:r>
            <a:r>
              <a:rPr lang="en-US" sz="4000" dirty="0"/>
              <a:t> </a:t>
            </a:r>
            <a:r>
              <a:rPr lang="en-US" sz="4000" dirty="0" err="1"/>
              <a:t>Disadv</a:t>
            </a:r>
            <a:r>
              <a:rPr lang="en-US" sz="4000" dirty="0"/>
              <a:t>. of Semaphores</a:t>
            </a:r>
            <a:endParaRPr lang="en-IN" sz="4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84A0B1-6826-C1DF-6397-32F87AA3648E}"/>
              </a:ext>
            </a:extLst>
          </p:cNvPr>
          <p:cNvSpPr>
            <a:spLocks noGrp="1"/>
          </p:cNvSpPr>
          <p:nvPr>
            <p:ph sz="half" idx="1"/>
          </p:nvPr>
        </p:nvSpPr>
        <p:spPr>
          <a:xfrm>
            <a:off x="609601" y="2743200"/>
            <a:ext cx="2667000" cy="3880772"/>
          </a:xfrm>
        </p:spPr>
        <p:txBody>
          <a:bodyPr>
            <a:normAutofit/>
          </a:bodyPr>
          <a:lstStyle/>
          <a:p>
            <a:r>
              <a:rPr lang="en-US" sz="3600" b="1" dirty="0">
                <a:solidFill>
                  <a:schemeClr val="accent1"/>
                </a:solidFill>
              </a:rPr>
              <a:t>N-Process Solution </a:t>
            </a:r>
            <a:endParaRPr lang="en-IN" sz="3600" b="1" dirty="0">
              <a:solidFill>
                <a:schemeClr val="accent1"/>
              </a:solidFill>
            </a:endParaRPr>
          </a:p>
        </p:txBody>
      </p:sp>
      <p:sp>
        <p:nvSpPr>
          <p:cNvPr id="4" name="Content Placeholder 3">
            <a:extLst>
              <a:ext uri="{FF2B5EF4-FFF2-40B4-BE49-F238E27FC236}">
                <a16:creationId xmlns:a16="http://schemas.microsoft.com/office/drawing/2014/main" id="{CCFACA39-B5A3-D22B-DCD0-B3B28D1C7963}"/>
              </a:ext>
            </a:extLst>
          </p:cNvPr>
          <p:cNvSpPr>
            <a:spLocks noGrp="1"/>
          </p:cNvSpPr>
          <p:nvPr>
            <p:ph sz="half" idx="2"/>
          </p:nvPr>
        </p:nvSpPr>
        <p:spPr>
          <a:xfrm>
            <a:off x="3429000" y="1371601"/>
            <a:ext cx="5943600" cy="4669762"/>
          </a:xfrm>
        </p:spPr>
        <p:txBody>
          <a:bodyPr>
            <a:normAutofit/>
          </a:bodyPr>
          <a:lstStyle/>
          <a:p>
            <a:r>
              <a:rPr lang="en-US" dirty="0"/>
              <a:t>When there are more than 2 Processes then applied N-process classical solution.</a:t>
            </a:r>
          </a:p>
          <a:p>
            <a:r>
              <a:rPr lang="en-US" dirty="0"/>
              <a:t>int Lock=0;</a:t>
            </a:r>
          </a:p>
          <a:p>
            <a:r>
              <a:rPr lang="en-US" dirty="0"/>
              <a:t>While(Lock==1); </a:t>
            </a:r>
          </a:p>
          <a:p>
            <a:r>
              <a:rPr lang="en-US" dirty="0"/>
              <a:t>Lock=1</a:t>
            </a:r>
          </a:p>
          <a:p>
            <a:r>
              <a:rPr lang="en-US" dirty="0"/>
              <a:t>CS //Critical Section</a:t>
            </a:r>
          </a:p>
          <a:p>
            <a:r>
              <a:rPr lang="en-US" dirty="0"/>
              <a:t>Lock=0</a:t>
            </a:r>
          </a:p>
          <a:p>
            <a:endParaRPr lang="en-US" dirty="0"/>
          </a:p>
          <a:p>
            <a:r>
              <a:rPr lang="en-US" b="1" dirty="0"/>
              <a:t>Note:</a:t>
            </a:r>
          </a:p>
          <a:p>
            <a:pPr>
              <a:buFont typeface="+mj-lt"/>
              <a:buAutoNum type="arabicPeriod"/>
            </a:pPr>
            <a:r>
              <a:rPr lang="en-US" dirty="0"/>
              <a:t>It works in User Mode.</a:t>
            </a:r>
          </a:p>
          <a:p>
            <a:pPr>
              <a:buFont typeface="+mj-lt"/>
              <a:buAutoNum type="arabicPeriod"/>
            </a:pPr>
            <a:r>
              <a:rPr lang="en-US" dirty="0"/>
              <a:t>Provide multi-process solution.</a:t>
            </a:r>
          </a:p>
          <a:p>
            <a:pPr>
              <a:buFont typeface="+mj-lt"/>
              <a:buAutoNum type="arabicPeriod"/>
            </a:pPr>
            <a:r>
              <a:rPr lang="en-US" dirty="0"/>
              <a:t>Does not guarantee Mutual Exclusion.</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6BA8984-37D8-2414-1FFC-691A1DA33774}"/>
              </a:ext>
            </a:extLst>
          </p:cNvPr>
          <p:cNvSpPr>
            <a:spLocks noGrp="1"/>
          </p:cNvSpPr>
          <p:nvPr>
            <p:ph sz="quarter" idx="4"/>
          </p:nvPr>
        </p:nvSpPr>
        <p:spPr>
          <a:xfrm>
            <a:off x="6400802" y="1447800"/>
            <a:ext cx="4876798" cy="4343399"/>
          </a:xfrm>
        </p:spPr>
        <p:txBody>
          <a:bodyPr>
            <a:normAutofit/>
          </a:bodyPr>
          <a:lstStyle/>
          <a:p>
            <a:r>
              <a:rPr lang="en-US" sz="3600" dirty="0"/>
              <a:t>The main reason is shared resources like code, data, scanner, printer, variable etc.</a:t>
            </a:r>
          </a:p>
        </p:txBody>
      </p:sp>
      <p:sp>
        <p:nvSpPr>
          <p:cNvPr id="8" name="Content Placeholder 7">
            <a:extLst>
              <a:ext uri="{FF2B5EF4-FFF2-40B4-BE49-F238E27FC236}">
                <a16:creationId xmlns:a16="http://schemas.microsoft.com/office/drawing/2014/main" id="{2B1FBE58-78F3-F8EB-04C0-875614381114}"/>
              </a:ext>
            </a:extLst>
          </p:cNvPr>
          <p:cNvSpPr>
            <a:spLocks noGrp="1"/>
          </p:cNvSpPr>
          <p:nvPr>
            <p:ph sz="half" idx="2"/>
          </p:nvPr>
        </p:nvSpPr>
        <p:spPr>
          <a:xfrm>
            <a:off x="457200" y="1447800"/>
            <a:ext cx="5486400" cy="4495800"/>
          </a:xfrm>
        </p:spPr>
        <p:txBody>
          <a:bodyPr>
            <a:normAutofit/>
          </a:bodyPr>
          <a:lstStyle/>
          <a:p>
            <a:pPr marL="0" indent="0">
              <a:buNone/>
            </a:pPr>
            <a:r>
              <a:rPr lang="en-US" sz="5400" b="1" dirty="0"/>
              <a:t>Why Process Synchronization (PS)?</a:t>
            </a:r>
            <a:endParaRPr lang="en-IN" sz="5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620" y="258426"/>
            <a:ext cx="8596668" cy="1320800"/>
          </a:xfrm>
        </p:spPr>
        <p:txBody>
          <a:bodyPr/>
          <a:lstStyle/>
          <a:p>
            <a:r>
              <a:rPr lang="en-US" dirty="0"/>
              <a:t>2-Process Solution</a:t>
            </a:r>
          </a:p>
        </p:txBody>
      </p:sp>
      <p:sp>
        <p:nvSpPr>
          <p:cNvPr id="4" name="Text Placeholder 3">
            <a:extLst>
              <a:ext uri="{FF2B5EF4-FFF2-40B4-BE49-F238E27FC236}">
                <a16:creationId xmlns:a16="http://schemas.microsoft.com/office/drawing/2014/main" id="{11E925D2-9E06-C8F3-6536-AB5CB411C01E}"/>
              </a:ext>
            </a:extLst>
          </p:cNvPr>
          <p:cNvSpPr>
            <a:spLocks noGrp="1"/>
          </p:cNvSpPr>
          <p:nvPr>
            <p:ph type="body" idx="1"/>
          </p:nvPr>
        </p:nvSpPr>
        <p:spPr>
          <a:xfrm>
            <a:off x="1025708" y="2780881"/>
            <a:ext cx="4185623" cy="576262"/>
          </a:xfrm>
        </p:spPr>
        <p:txBody>
          <a:bodyPr/>
          <a:lstStyle/>
          <a:p>
            <a:r>
              <a:rPr lang="en-US" dirty="0"/>
              <a:t>		P1</a:t>
            </a:r>
            <a:endParaRPr lang="en-IN" dirty="0"/>
          </a:p>
        </p:txBody>
      </p:sp>
      <p:sp>
        <p:nvSpPr>
          <p:cNvPr id="5" name="Text Placeholder 4">
            <a:extLst>
              <a:ext uri="{FF2B5EF4-FFF2-40B4-BE49-F238E27FC236}">
                <a16:creationId xmlns:a16="http://schemas.microsoft.com/office/drawing/2014/main" id="{789F93ED-E1E8-AF60-93AB-12D2492F4E02}"/>
              </a:ext>
            </a:extLst>
          </p:cNvPr>
          <p:cNvSpPr>
            <a:spLocks noGrp="1"/>
          </p:cNvSpPr>
          <p:nvPr>
            <p:ph type="body" sz="quarter" idx="3"/>
          </p:nvPr>
        </p:nvSpPr>
        <p:spPr>
          <a:xfrm>
            <a:off x="5867400" y="2611896"/>
            <a:ext cx="4185618" cy="576262"/>
          </a:xfrm>
        </p:spPr>
        <p:txBody>
          <a:bodyPr/>
          <a:lstStyle/>
          <a:p>
            <a:r>
              <a:rPr lang="en-US" dirty="0"/>
              <a:t>		P2</a:t>
            </a:r>
            <a:endParaRPr lang="en-IN" dirty="0"/>
          </a:p>
        </p:txBody>
      </p:sp>
      <p:sp>
        <p:nvSpPr>
          <p:cNvPr id="3" name="Content Placeholder 2">
            <a:extLst>
              <a:ext uri="{FF2B5EF4-FFF2-40B4-BE49-F238E27FC236}">
                <a16:creationId xmlns:a16="http://schemas.microsoft.com/office/drawing/2014/main" id="{22A51220-B806-EA29-1EAF-FC2211C0677A}"/>
              </a:ext>
            </a:extLst>
          </p:cNvPr>
          <p:cNvSpPr>
            <a:spLocks noGrp="1"/>
          </p:cNvSpPr>
          <p:nvPr>
            <p:ph sz="quarter" idx="4"/>
          </p:nvPr>
        </p:nvSpPr>
        <p:spPr>
          <a:xfrm>
            <a:off x="6019800" y="3429000"/>
            <a:ext cx="4185617" cy="3304117"/>
          </a:xfrm>
        </p:spPr>
        <p:txBody>
          <a:bodyPr/>
          <a:lstStyle/>
          <a:p>
            <a:r>
              <a:rPr lang="en-US" dirty="0"/>
              <a:t>Lock2=True</a:t>
            </a:r>
          </a:p>
          <a:p>
            <a:r>
              <a:rPr lang="en-US" dirty="0"/>
              <a:t>While(Lock1);</a:t>
            </a:r>
          </a:p>
          <a:p>
            <a:r>
              <a:rPr lang="en-US" dirty="0"/>
              <a:t>CS</a:t>
            </a:r>
          </a:p>
          <a:p>
            <a:r>
              <a:rPr lang="en-US" dirty="0"/>
              <a:t>Lock2=False</a:t>
            </a:r>
          </a:p>
          <a:p>
            <a:endParaRPr lang="en-IN" dirty="0"/>
          </a:p>
        </p:txBody>
      </p:sp>
      <p:sp>
        <p:nvSpPr>
          <p:cNvPr id="6" name="Content Placeholder 2">
            <a:extLst>
              <a:ext uri="{FF2B5EF4-FFF2-40B4-BE49-F238E27FC236}">
                <a16:creationId xmlns:a16="http://schemas.microsoft.com/office/drawing/2014/main" id="{13ABB9C6-22FD-73C8-57A9-F8BA8E382F6E}"/>
              </a:ext>
            </a:extLst>
          </p:cNvPr>
          <p:cNvSpPr txBox="1">
            <a:spLocks/>
          </p:cNvSpPr>
          <p:nvPr/>
        </p:nvSpPr>
        <p:spPr>
          <a:xfrm>
            <a:off x="3767014" y="1618422"/>
            <a:ext cx="2100386" cy="13208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Lock variable:</a:t>
            </a:r>
          </a:p>
          <a:p>
            <a:r>
              <a:rPr lang="en-US" dirty="0"/>
              <a:t>Lock1=False</a:t>
            </a:r>
          </a:p>
          <a:p>
            <a:r>
              <a:rPr lang="en-US" dirty="0"/>
              <a:t>Lock2=False</a:t>
            </a:r>
          </a:p>
          <a:p>
            <a:endParaRPr lang="en-IN" dirty="0"/>
          </a:p>
        </p:txBody>
      </p:sp>
      <p:sp>
        <p:nvSpPr>
          <p:cNvPr id="8" name="Content Placeholder 7">
            <a:extLst>
              <a:ext uri="{FF2B5EF4-FFF2-40B4-BE49-F238E27FC236}">
                <a16:creationId xmlns:a16="http://schemas.microsoft.com/office/drawing/2014/main" id="{04B5A5C8-6A66-3D90-C8D4-1EF4792EDEC6}"/>
              </a:ext>
            </a:extLst>
          </p:cNvPr>
          <p:cNvSpPr>
            <a:spLocks noGrp="1"/>
          </p:cNvSpPr>
          <p:nvPr>
            <p:ph sz="half" idx="2"/>
          </p:nvPr>
        </p:nvSpPr>
        <p:spPr>
          <a:xfrm>
            <a:off x="1219200" y="3357143"/>
            <a:ext cx="4185623" cy="3304117"/>
          </a:xfrm>
        </p:spPr>
        <p:txBody>
          <a:bodyPr/>
          <a:lstStyle/>
          <a:p>
            <a:r>
              <a:rPr lang="en-US" dirty="0"/>
              <a:t>Lock1=True</a:t>
            </a:r>
          </a:p>
          <a:p>
            <a:r>
              <a:rPr lang="en-US" dirty="0"/>
              <a:t>While(Lock2);</a:t>
            </a:r>
          </a:p>
          <a:p>
            <a:r>
              <a:rPr lang="en-US" dirty="0"/>
              <a:t>CS</a:t>
            </a:r>
          </a:p>
          <a:p>
            <a:r>
              <a:rPr lang="en-US" dirty="0"/>
              <a:t>Lock1=False</a:t>
            </a:r>
          </a:p>
          <a:p>
            <a:endParaRPr lang="en-IN" dirty="0"/>
          </a:p>
        </p:txBody>
      </p:sp>
      <p:sp>
        <p:nvSpPr>
          <p:cNvPr id="9" name="Content Placeholder 2">
            <a:extLst>
              <a:ext uri="{FF2B5EF4-FFF2-40B4-BE49-F238E27FC236}">
                <a16:creationId xmlns:a16="http://schemas.microsoft.com/office/drawing/2014/main" id="{75BDB268-A638-96AA-A977-86F55D8D11F9}"/>
              </a:ext>
            </a:extLst>
          </p:cNvPr>
          <p:cNvSpPr txBox="1">
            <a:spLocks/>
          </p:cNvSpPr>
          <p:nvPr/>
        </p:nvSpPr>
        <p:spPr>
          <a:xfrm>
            <a:off x="3353488" y="5537199"/>
            <a:ext cx="7847911" cy="13208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dirty="0"/>
              <a:t>Note: There is no progress but ME and Bounded wait is possible.</a:t>
            </a:r>
            <a:endParaRPr lang="en-IN"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Monitors</a:t>
            </a:r>
          </a:p>
        </p:txBody>
      </p:sp>
      <p:sp>
        <p:nvSpPr>
          <p:cNvPr id="5" name="Content Placeholder 4">
            <a:extLst>
              <a:ext uri="{FF2B5EF4-FFF2-40B4-BE49-F238E27FC236}">
                <a16:creationId xmlns:a16="http://schemas.microsoft.com/office/drawing/2014/main" id="{1685D464-E5BE-B845-FABA-14D2A9CF24B8}"/>
              </a:ext>
            </a:extLst>
          </p:cNvPr>
          <p:cNvSpPr>
            <a:spLocks noGrp="1"/>
          </p:cNvSpPr>
          <p:nvPr>
            <p:ph sz="half" idx="1"/>
          </p:nvPr>
        </p:nvSpPr>
        <p:spPr>
          <a:xfrm>
            <a:off x="228601" y="2160589"/>
            <a:ext cx="2819400" cy="3880772"/>
          </a:xfrm>
        </p:spPr>
        <p:txBody>
          <a:bodyPr/>
          <a:lstStyle/>
          <a:p>
            <a:r>
              <a:rPr lang="en-US" dirty="0"/>
              <a:t>A monitor is a module that contains:</a:t>
            </a:r>
          </a:p>
          <a:p>
            <a:r>
              <a:rPr lang="en-US" b="1" dirty="0"/>
              <a:t>Shared data</a:t>
            </a:r>
          </a:p>
          <a:p>
            <a:r>
              <a:rPr lang="en-US" b="1" dirty="0"/>
              <a:t>Procedures</a:t>
            </a:r>
            <a:r>
              <a:rPr lang="en-US" dirty="0"/>
              <a:t> that operates on the shared data.</a:t>
            </a:r>
          </a:p>
        </p:txBody>
      </p:sp>
      <p:pic>
        <p:nvPicPr>
          <p:cNvPr id="6" name="Picture 2"/>
          <p:cNvPicPr>
            <a:picLocks noGrp="1" noChangeAspect="1" noChangeArrowheads="1"/>
          </p:cNvPicPr>
          <p:nvPr>
            <p:ph sz="half" idx="2"/>
          </p:nvPr>
        </p:nvPicPr>
        <p:blipFill>
          <a:blip r:embed="rId2"/>
          <a:stretch>
            <a:fillRect/>
          </a:stretch>
        </p:blipFill>
        <p:spPr bwMode="auto">
          <a:xfrm>
            <a:off x="3657600" y="2160590"/>
            <a:ext cx="6857999" cy="3321858"/>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2160589"/>
            <a:ext cx="3352799" cy="3880772"/>
          </a:xfrm>
        </p:spPr>
        <p:txBody>
          <a:bodyPr>
            <a:normAutofit/>
          </a:bodyPr>
          <a:lstStyle/>
          <a:p>
            <a:pPr marL="0" indent="0">
              <a:buNone/>
            </a:pPr>
            <a:r>
              <a:rPr lang="en-US" sz="6600" dirty="0"/>
              <a:t>Syntax of Monitor</a:t>
            </a:r>
          </a:p>
        </p:txBody>
      </p:sp>
      <p:sp>
        <p:nvSpPr>
          <p:cNvPr id="4" name="Content Placeholder 3">
            <a:extLst>
              <a:ext uri="{FF2B5EF4-FFF2-40B4-BE49-F238E27FC236}">
                <a16:creationId xmlns:a16="http://schemas.microsoft.com/office/drawing/2014/main" id="{9B5C7C97-FA7C-750C-4A5C-83DDF2372605}"/>
              </a:ext>
            </a:extLst>
          </p:cNvPr>
          <p:cNvSpPr>
            <a:spLocks noGrp="1"/>
          </p:cNvSpPr>
          <p:nvPr>
            <p:ph sz="half" idx="2"/>
          </p:nvPr>
        </p:nvSpPr>
        <p:spPr>
          <a:xfrm>
            <a:off x="4114800" y="381000"/>
            <a:ext cx="6324600" cy="6476999"/>
          </a:xfrm>
        </p:spPr>
        <p:txBody>
          <a:bodyPr>
            <a:normAutofit/>
          </a:bodyPr>
          <a:lstStyle/>
          <a:p>
            <a:pPr marL="0" indent="0">
              <a:buNone/>
            </a:pPr>
            <a:r>
              <a:rPr lang="en-US" dirty="0"/>
              <a:t>Like in JAVA (monitor is a class)</a:t>
            </a:r>
          </a:p>
          <a:p>
            <a:pPr marL="0" indent="0">
              <a:buNone/>
            </a:pPr>
            <a:r>
              <a:rPr lang="en-US" dirty="0"/>
              <a:t>monitor</a:t>
            </a:r>
          </a:p>
          <a:p>
            <a:pPr marL="0" indent="0">
              <a:buNone/>
            </a:pPr>
            <a:r>
              <a:rPr lang="en-US" dirty="0"/>
              <a:t>{</a:t>
            </a:r>
          </a:p>
          <a:p>
            <a:pPr marL="0" indent="0">
              <a:buNone/>
            </a:pPr>
            <a:r>
              <a:rPr lang="en-US" dirty="0"/>
              <a:t>condition variables;</a:t>
            </a:r>
          </a:p>
          <a:p>
            <a:pPr marL="0" indent="0">
              <a:buNone/>
            </a:pPr>
            <a:r>
              <a:rPr lang="en-US" dirty="0"/>
              <a:t>Variables;</a:t>
            </a:r>
          </a:p>
          <a:p>
            <a:pPr marL="0" indent="0">
              <a:buNone/>
            </a:pPr>
            <a:r>
              <a:rPr lang="en-US" dirty="0"/>
              <a:t>Procedure 1</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Procedure 2</a:t>
            </a:r>
          </a:p>
          <a:p>
            <a:pPr marL="0" indent="0">
              <a:buNone/>
            </a:pPr>
            <a:r>
              <a:rPr lang="en-US" dirty="0"/>
              <a:t>……………</a:t>
            </a:r>
          </a:p>
          <a:p>
            <a:pPr marL="0" indent="0">
              <a:buNone/>
            </a:pPr>
            <a:r>
              <a:rPr lang="en-US" dirty="0"/>
              <a:t>……………</a:t>
            </a:r>
          </a:p>
          <a:p>
            <a:pPr marL="0" indent="0">
              <a:buNone/>
            </a:pPr>
            <a:r>
              <a:rPr lang="en-US" dirty="0"/>
              <a:t>}</a:t>
            </a:r>
          </a:p>
          <a:p>
            <a:pPr marL="0" indent="0">
              <a:buNone/>
            </a:pPr>
            <a:endParaRPr lang="en-US" dirty="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7335" y="2160589"/>
            <a:ext cx="3056466" cy="3880772"/>
          </a:xfrm>
        </p:spPr>
        <p:txBody>
          <a:bodyPr>
            <a:normAutofit/>
          </a:bodyPr>
          <a:lstStyle/>
          <a:p>
            <a:r>
              <a:rPr lang="en-US" sz="4000" dirty="0"/>
              <a:t>Hierarchy of processes</a:t>
            </a:r>
          </a:p>
        </p:txBody>
      </p:sp>
      <p:sp>
        <p:nvSpPr>
          <p:cNvPr id="4" name="Content Placeholder 3">
            <a:extLst>
              <a:ext uri="{FF2B5EF4-FFF2-40B4-BE49-F238E27FC236}">
                <a16:creationId xmlns:a16="http://schemas.microsoft.com/office/drawing/2014/main" id="{038E685D-9841-703C-952E-35629A492413}"/>
              </a:ext>
            </a:extLst>
          </p:cNvPr>
          <p:cNvSpPr>
            <a:spLocks noGrp="1"/>
          </p:cNvSpPr>
          <p:nvPr>
            <p:ph sz="half" idx="2"/>
          </p:nvPr>
        </p:nvSpPr>
        <p:spPr>
          <a:xfrm>
            <a:off x="3962400" y="2160589"/>
            <a:ext cx="5311604" cy="3880773"/>
          </a:xfrm>
        </p:spPr>
        <p:txBody>
          <a:bodyPr/>
          <a:lstStyle/>
          <a:p>
            <a:r>
              <a:rPr lang="en-US" dirty="0"/>
              <a:t>Parent –Child Process</a:t>
            </a:r>
          </a:p>
          <a:p>
            <a:r>
              <a:rPr lang="en-US" dirty="0"/>
              <a:t>It has a tree like structure.</a:t>
            </a:r>
          </a:p>
          <a:p>
            <a:r>
              <a:rPr lang="en-US" dirty="0"/>
              <a:t>Fork()</a:t>
            </a:r>
          </a:p>
          <a:p>
            <a:r>
              <a:rPr lang="en-US" dirty="0" err="1"/>
              <a:t>Pid</a:t>
            </a:r>
            <a:r>
              <a:rPr lang="en-US" dirty="0"/>
              <a:t> : Process ID</a:t>
            </a:r>
          </a:p>
          <a:p>
            <a:r>
              <a:rPr lang="en-US" dirty="0" err="1"/>
              <a:t>Ppid</a:t>
            </a:r>
            <a:r>
              <a:rPr lang="en-US" dirty="0"/>
              <a:t>: Parent Process ID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2362201"/>
            <a:ext cx="4184035" cy="3880772"/>
          </a:xfrm>
        </p:spPr>
        <p:txBody>
          <a:bodyPr>
            <a:normAutofit/>
          </a:bodyPr>
          <a:lstStyle/>
          <a:p>
            <a:r>
              <a:rPr lang="en-US" sz="2400" dirty="0"/>
              <a:t>H/W primitives for synchronization</a:t>
            </a:r>
          </a:p>
        </p:txBody>
      </p:sp>
      <p:sp>
        <p:nvSpPr>
          <p:cNvPr id="4" name="Content Placeholder 3">
            <a:extLst>
              <a:ext uri="{FF2B5EF4-FFF2-40B4-BE49-F238E27FC236}">
                <a16:creationId xmlns:a16="http://schemas.microsoft.com/office/drawing/2014/main" id="{B03A67FD-F88E-B9A9-611B-1EAC8FD1A236}"/>
              </a:ext>
            </a:extLst>
          </p:cNvPr>
          <p:cNvSpPr>
            <a:spLocks noGrp="1"/>
          </p:cNvSpPr>
          <p:nvPr>
            <p:ph sz="half" idx="2"/>
          </p:nvPr>
        </p:nvSpPr>
        <p:spPr>
          <a:xfrm>
            <a:off x="4038600" y="2362200"/>
            <a:ext cx="8153400" cy="3880773"/>
          </a:xfrm>
        </p:spPr>
        <p:txBody>
          <a:bodyPr/>
          <a:lstStyle/>
          <a:p>
            <a:r>
              <a:rPr lang="en-US" dirty="0"/>
              <a:t>H/W primitives are special atomic instructions for implementations of synchronization primitives. (TSL- Test and Set Lock, Semaphores, Lock/Unlock, entry/exit section, Mutex (standard variable) etc.</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72534" y="2667000"/>
            <a:ext cx="2980266" cy="3880772"/>
          </a:xfrm>
        </p:spPr>
        <p:txBody>
          <a:bodyPr>
            <a:normAutofit/>
          </a:bodyPr>
          <a:lstStyle/>
          <a:p>
            <a:r>
              <a:rPr lang="en-US" sz="3600" dirty="0"/>
              <a:t>Precedence Graph</a:t>
            </a:r>
          </a:p>
        </p:txBody>
      </p:sp>
      <p:sp>
        <p:nvSpPr>
          <p:cNvPr id="4" name="Content Placeholder 3">
            <a:extLst>
              <a:ext uri="{FF2B5EF4-FFF2-40B4-BE49-F238E27FC236}">
                <a16:creationId xmlns:a16="http://schemas.microsoft.com/office/drawing/2014/main" id="{C7ABCB81-BF43-23AD-B666-9AAA1791BF35}"/>
              </a:ext>
            </a:extLst>
          </p:cNvPr>
          <p:cNvSpPr>
            <a:spLocks noGrp="1"/>
          </p:cNvSpPr>
          <p:nvPr>
            <p:ph sz="half" idx="2"/>
          </p:nvPr>
        </p:nvSpPr>
        <p:spPr>
          <a:xfrm>
            <a:off x="3505200" y="2160589"/>
            <a:ext cx="6934200" cy="3880773"/>
          </a:xfrm>
        </p:spPr>
        <p:txBody>
          <a:bodyPr/>
          <a:lstStyle/>
          <a:p>
            <a:r>
              <a:rPr lang="en-US" b="1"/>
              <a:t>Precedence </a:t>
            </a:r>
            <a:r>
              <a:rPr lang="en-US" b="1" dirty="0"/>
              <a:t>Graph</a:t>
            </a:r>
            <a:r>
              <a:rPr lang="en-US" dirty="0"/>
              <a:t> is a directed acyclic graph which is used to show the execution level of several processes in operating system. </a:t>
            </a:r>
          </a:p>
          <a:p>
            <a:endParaRPr lang="en-US" dirty="0"/>
          </a:p>
          <a:p>
            <a:endParaRPr lang="en-US" dirty="0"/>
          </a:p>
        </p:txBody>
      </p:sp>
      <p:pic>
        <p:nvPicPr>
          <p:cNvPr id="6" name="Picture 2"/>
          <p:cNvPicPr>
            <a:picLocks noChangeAspect="1" noChangeArrowheads="1"/>
          </p:cNvPicPr>
          <p:nvPr/>
        </p:nvPicPr>
        <p:blipFill>
          <a:blip r:embed="rId2"/>
          <a:stretch>
            <a:fillRect/>
          </a:stretch>
        </p:blipFill>
        <p:spPr bwMode="auto">
          <a:xfrm>
            <a:off x="3810000" y="3276600"/>
            <a:ext cx="6324600" cy="3139290"/>
          </a:xfrm>
          <a:prstGeom prst="rect">
            <a:avLst/>
          </a:prstGeom>
          <a:noFill/>
          <a:ln w="9525">
            <a:solidFill>
              <a:schemeClr val="tx1"/>
            </a:solid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1" y="2202093"/>
            <a:ext cx="3352800" cy="3880772"/>
          </a:xfrm>
        </p:spPr>
        <p:txBody>
          <a:bodyPr>
            <a:normAutofit/>
          </a:bodyPr>
          <a:lstStyle/>
          <a:p>
            <a:pPr>
              <a:buNone/>
            </a:pPr>
            <a:r>
              <a:rPr lang="en-US" sz="4000" dirty="0"/>
              <a:t>REFERENCES</a:t>
            </a:r>
          </a:p>
        </p:txBody>
      </p:sp>
      <p:sp>
        <p:nvSpPr>
          <p:cNvPr id="4" name="Content Placeholder 3">
            <a:extLst>
              <a:ext uri="{FF2B5EF4-FFF2-40B4-BE49-F238E27FC236}">
                <a16:creationId xmlns:a16="http://schemas.microsoft.com/office/drawing/2014/main" id="{5CFA33F8-3C0F-2EDD-C3B3-80D8FC48A9C1}"/>
              </a:ext>
            </a:extLst>
          </p:cNvPr>
          <p:cNvSpPr>
            <a:spLocks noGrp="1"/>
          </p:cNvSpPr>
          <p:nvPr>
            <p:ph sz="half" idx="2"/>
          </p:nvPr>
        </p:nvSpPr>
        <p:spPr>
          <a:xfrm>
            <a:off x="3276599" y="2160589"/>
            <a:ext cx="8762999" cy="3880773"/>
          </a:xfrm>
        </p:spPr>
        <p:txBody>
          <a:bodyPr/>
          <a:lstStyle/>
          <a:p>
            <a:r>
              <a:rPr lang="en-US" dirty="0"/>
              <a:t>OPERATING SYSTEM CONCEPTS by ABRAHAM SILBERSCHATZ, PETER B. GALVIN, GERG GAGNE, WILEY </a:t>
            </a:r>
          </a:p>
          <a:p>
            <a:r>
              <a:rPr lang="en-US" dirty="0"/>
              <a:t>DESIGN OF THE UNIX OPERATING SYSTEM by MAURICE J. BACH, Pearson Education India</a:t>
            </a:r>
          </a:p>
          <a:p>
            <a:r>
              <a:rPr lang="en-US" dirty="0"/>
              <a:t>REAL-TIME SYSTEMS by JANE W. S. LIU, Pearson Education India </a:t>
            </a:r>
          </a:p>
          <a:p>
            <a:r>
              <a:rPr lang="en-US" dirty="0">
                <a:hlinkClick r:id="rId2"/>
              </a:rPr>
              <a:t>https://www.gatevidyalay.com/operating-system/</a:t>
            </a:r>
            <a:endParaRPr lang="en-US" dirty="0"/>
          </a:p>
          <a:p>
            <a:r>
              <a:rPr lang="en-US" dirty="0" err="1"/>
              <a:t>Kalvium</a:t>
            </a:r>
            <a:r>
              <a:rPr lang="en-US" dirty="0"/>
              <a:t> online reading resource</a:t>
            </a:r>
          </a:p>
          <a:p>
            <a:pPr>
              <a:buNone/>
            </a:pPr>
            <a:endParaRPr lang="en-US" dirty="0"/>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80" y="152400"/>
            <a:ext cx="12221980" cy="1066800"/>
          </a:xfrm>
        </p:spPr>
        <p:txBody>
          <a:bodyPr>
            <a:normAutofit fontScale="90000"/>
          </a:bodyPr>
          <a:lstStyle/>
          <a:p>
            <a:pPr algn="ctr"/>
            <a:r>
              <a:rPr lang="en-US" b="1" dirty="0"/>
              <a:t>MCQ: </a:t>
            </a:r>
            <a:r>
              <a:rPr lang="en-US" dirty="0"/>
              <a:t>What is the purpose of process synchronization in operating systems?</a:t>
            </a:r>
            <a:br>
              <a:rPr lang="en-US" dirty="0"/>
            </a:br>
            <a:endParaRPr lang="en-US" dirty="0"/>
          </a:p>
        </p:txBody>
      </p:sp>
      <p:sp>
        <p:nvSpPr>
          <p:cNvPr id="3" name="Content Placeholder 2"/>
          <p:cNvSpPr>
            <a:spLocks noGrp="1"/>
          </p:cNvSpPr>
          <p:nvPr>
            <p:ph idx="1"/>
          </p:nvPr>
        </p:nvSpPr>
        <p:spPr>
          <a:xfrm>
            <a:off x="0" y="1447800"/>
            <a:ext cx="12221980" cy="4669536"/>
          </a:xfrm>
        </p:spPr>
        <p:txBody>
          <a:bodyPr/>
          <a:lstStyle/>
          <a:p>
            <a:pPr marL="624078" indent="-514350">
              <a:buAutoNum type="alphaUcParenR"/>
            </a:pPr>
            <a:r>
              <a:rPr lang="en-US" dirty="0"/>
              <a:t>To improve CPU utilization </a:t>
            </a:r>
          </a:p>
          <a:p>
            <a:pPr marL="624078" indent="-514350">
              <a:buAutoNum type="alphaUcParenR"/>
            </a:pPr>
            <a:r>
              <a:rPr lang="en-US" dirty="0"/>
              <a:t>To coordinate access to shared resources </a:t>
            </a:r>
          </a:p>
          <a:p>
            <a:pPr marL="624078" indent="-514350">
              <a:buAutoNum type="alphaUcParenR"/>
            </a:pPr>
            <a:r>
              <a:rPr lang="en-US" dirty="0"/>
              <a:t>To reduce memory usage </a:t>
            </a:r>
          </a:p>
          <a:p>
            <a:pPr marL="624078" indent="-514350">
              <a:buAutoNum type="alphaUcParenR"/>
            </a:pPr>
            <a:r>
              <a:rPr lang="en-US" dirty="0"/>
              <a:t> To increase program speed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10" y="22485"/>
            <a:ext cx="9404723" cy="1400530"/>
          </a:xfrm>
        </p:spPr>
        <p:txBody>
          <a:bodyPr/>
          <a:lstStyle/>
          <a:p>
            <a:r>
              <a:rPr lang="en-US" dirty="0"/>
              <a:t>Ans. B</a:t>
            </a:r>
          </a:p>
        </p:txBody>
      </p:sp>
      <p:sp>
        <p:nvSpPr>
          <p:cNvPr id="3" name="Content Placeholder 2"/>
          <p:cNvSpPr>
            <a:spLocks noGrp="1"/>
          </p:cNvSpPr>
          <p:nvPr>
            <p:ph idx="1"/>
          </p:nvPr>
        </p:nvSpPr>
        <p:spPr>
          <a:xfrm>
            <a:off x="15276" y="914400"/>
            <a:ext cx="12192000" cy="4195481"/>
          </a:xfrm>
        </p:spPr>
        <p:txBody>
          <a:bodyPr/>
          <a:lstStyle/>
          <a:p>
            <a:r>
              <a:rPr lang="en-US" b="1" dirty="0"/>
              <a:t>B) To coordinate access to shared resources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400530"/>
          </a:xfrm>
        </p:spPr>
        <p:txBody>
          <a:bodyPr>
            <a:normAutofit fontScale="90000"/>
          </a:bodyPr>
          <a:lstStyle/>
          <a:p>
            <a:r>
              <a:rPr lang="en-US" dirty="0"/>
              <a:t>Which of the following is a type of process synchronization technique?</a:t>
            </a:r>
            <a:br>
              <a:rPr lang="en-US" dirty="0"/>
            </a:br>
            <a:endParaRPr lang="en-US" dirty="0"/>
          </a:p>
        </p:txBody>
      </p:sp>
      <p:sp>
        <p:nvSpPr>
          <p:cNvPr id="3" name="Content Placeholder 2"/>
          <p:cNvSpPr>
            <a:spLocks noGrp="1"/>
          </p:cNvSpPr>
          <p:nvPr>
            <p:ph idx="1"/>
          </p:nvPr>
        </p:nvSpPr>
        <p:spPr>
          <a:xfrm>
            <a:off x="1" y="1400530"/>
            <a:ext cx="12191999" cy="4195481"/>
          </a:xfrm>
        </p:spPr>
        <p:txBody>
          <a:bodyPr/>
          <a:lstStyle/>
          <a:p>
            <a:pPr>
              <a:buNone/>
            </a:pPr>
            <a:r>
              <a:rPr lang="en-US" dirty="0"/>
              <a:t>	A) Context switching </a:t>
            </a:r>
          </a:p>
          <a:p>
            <a:pPr>
              <a:buNone/>
            </a:pPr>
            <a:r>
              <a:rPr lang="en-US" dirty="0"/>
              <a:t>	B) Interrupt handling </a:t>
            </a:r>
          </a:p>
          <a:p>
            <a:pPr>
              <a:buNone/>
            </a:pPr>
            <a:r>
              <a:rPr lang="en-US" dirty="0"/>
              <a:t>	C) Semaphores </a:t>
            </a:r>
          </a:p>
          <a:p>
            <a:pPr>
              <a:buNone/>
            </a:pPr>
            <a:r>
              <a:rPr lang="en-US" dirty="0"/>
              <a:t>	D) Deadlock</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58CD-3BD8-EE04-E88C-CA560752B1BC}"/>
              </a:ext>
            </a:extLst>
          </p:cNvPr>
          <p:cNvSpPr>
            <a:spLocks noGrp="1"/>
          </p:cNvSpPr>
          <p:nvPr>
            <p:ph type="title"/>
          </p:nvPr>
        </p:nvSpPr>
        <p:spPr>
          <a:xfrm>
            <a:off x="0" y="24984"/>
            <a:ext cx="12192000" cy="791654"/>
          </a:xfrm>
        </p:spPr>
        <p:txBody>
          <a:bodyPr/>
          <a:lstStyle/>
          <a:p>
            <a:r>
              <a:rPr lang="en-US" dirty="0"/>
              <a:t>Types of Process(2)</a:t>
            </a:r>
            <a:endParaRPr lang="en-IN" dirty="0"/>
          </a:p>
        </p:txBody>
      </p:sp>
      <p:graphicFrame>
        <p:nvGraphicFramePr>
          <p:cNvPr id="8" name="Content Placeholder 7">
            <a:extLst>
              <a:ext uri="{FF2B5EF4-FFF2-40B4-BE49-F238E27FC236}">
                <a16:creationId xmlns:a16="http://schemas.microsoft.com/office/drawing/2014/main" id="{427F0EBE-0A62-DE45-3F96-9EB766DE5924}"/>
              </a:ext>
            </a:extLst>
          </p:cNvPr>
          <p:cNvGraphicFramePr>
            <a:graphicFrameLocks noGrp="1"/>
          </p:cNvGraphicFramePr>
          <p:nvPr>
            <p:ph idx="1"/>
            <p:extLst>
              <p:ext uri="{D42A27DB-BD31-4B8C-83A1-F6EECF244321}">
                <p14:modId xmlns:p14="http://schemas.microsoft.com/office/powerpoint/2010/main" val="2204677881"/>
              </p:ext>
            </p:extLst>
          </p:nvPr>
        </p:nvGraphicFramePr>
        <p:xfrm>
          <a:off x="342900" y="1066800"/>
          <a:ext cx="11506200" cy="4985325"/>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2652940387"/>
                    </a:ext>
                  </a:extLst>
                </a:gridCol>
                <a:gridCol w="5143500">
                  <a:extLst>
                    <a:ext uri="{9D8B030D-6E8A-4147-A177-3AD203B41FA5}">
                      <a16:colId xmlns:a16="http://schemas.microsoft.com/office/drawing/2014/main" val="3478686306"/>
                    </a:ext>
                  </a:extLst>
                </a:gridCol>
                <a:gridCol w="5448300">
                  <a:extLst>
                    <a:ext uri="{9D8B030D-6E8A-4147-A177-3AD203B41FA5}">
                      <a16:colId xmlns:a16="http://schemas.microsoft.com/office/drawing/2014/main" val="3255397096"/>
                    </a:ext>
                  </a:extLst>
                </a:gridCol>
              </a:tblGrid>
              <a:tr h="370840">
                <a:tc>
                  <a:txBody>
                    <a:bodyPr/>
                    <a:lstStyle/>
                    <a:p>
                      <a:pPr>
                        <a:lnSpc>
                          <a:spcPct val="200000"/>
                        </a:lnSpc>
                      </a:pPr>
                      <a:r>
                        <a:rPr lang="en-US" b="1" dirty="0"/>
                        <a:t>S.NO.</a:t>
                      </a:r>
                      <a:endParaRPr lang="en-IN" b="1" dirty="0"/>
                    </a:p>
                  </a:txBody>
                  <a:tcPr/>
                </a:tc>
                <a:tc>
                  <a:txBody>
                    <a:bodyPr/>
                    <a:lstStyle/>
                    <a:p>
                      <a:pPr>
                        <a:lnSpc>
                          <a:spcPct val="200000"/>
                        </a:lnSpc>
                      </a:pPr>
                      <a:r>
                        <a:rPr lang="en-US" b="1" dirty="0"/>
                        <a:t>CON-CURRENT PROCESS (P)</a:t>
                      </a:r>
                      <a:endParaRPr lang="en-IN" b="1" dirty="0"/>
                    </a:p>
                  </a:txBody>
                  <a:tcPr/>
                </a:tc>
                <a:tc>
                  <a:txBody>
                    <a:bodyPr/>
                    <a:lstStyle/>
                    <a:p>
                      <a:pPr>
                        <a:lnSpc>
                          <a:spcPct val="200000"/>
                        </a:lnSpc>
                      </a:pPr>
                      <a:r>
                        <a:rPr lang="en-US" b="1"/>
                        <a:t>CO-OPERATIVE PROCESS (T)</a:t>
                      </a:r>
                      <a:endParaRPr lang="en-IN" b="1" dirty="0"/>
                    </a:p>
                  </a:txBody>
                  <a:tcPr/>
                </a:tc>
                <a:extLst>
                  <a:ext uri="{0D108BD9-81ED-4DB2-BD59-A6C34878D82A}">
                    <a16:rowId xmlns:a16="http://schemas.microsoft.com/office/drawing/2014/main" val="4216354635"/>
                  </a:ext>
                </a:extLst>
              </a:tr>
              <a:tr h="238760">
                <a:tc>
                  <a:txBody>
                    <a:bodyPr/>
                    <a:lstStyle/>
                    <a:p>
                      <a:pPr>
                        <a:lnSpc>
                          <a:spcPct val="200000"/>
                        </a:lnSpc>
                      </a:pPr>
                      <a:r>
                        <a:rPr lang="en-US" dirty="0"/>
                        <a:t>1</a:t>
                      </a:r>
                      <a:endParaRPr lang="en-IN" dirty="0"/>
                    </a:p>
                  </a:txBody>
                  <a:tcPr/>
                </a:tc>
                <a:tc>
                  <a:txBody>
                    <a:bodyPr/>
                    <a:lstStyle/>
                    <a:p>
                      <a:pPr>
                        <a:lnSpc>
                          <a:spcPct val="200000"/>
                        </a:lnSpc>
                      </a:pPr>
                      <a:r>
                        <a:rPr lang="en-US" dirty="0"/>
                        <a:t>It is also known as Independent Process.</a:t>
                      </a:r>
                      <a:endParaRPr lang="en-IN" dirty="0"/>
                    </a:p>
                  </a:txBody>
                  <a:tcPr/>
                </a:tc>
                <a:tc>
                  <a:txBody>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lang="en-US" dirty="0"/>
                        <a:t>It is also known as Dependent Process.</a:t>
                      </a:r>
                      <a:endParaRPr lang="en-IN" dirty="0"/>
                    </a:p>
                  </a:txBody>
                  <a:tcPr/>
                </a:tc>
                <a:extLst>
                  <a:ext uri="{0D108BD9-81ED-4DB2-BD59-A6C34878D82A}">
                    <a16:rowId xmlns:a16="http://schemas.microsoft.com/office/drawing/2014/main" val="2919904143"/>
                  </a:ext>
                </a:extLst>
              </a:tr>
              <a:tr h="370840">
                <a:tc>
                  <a:txBody>
                    <a:bodyPr/>
                    <a:lstStyle/>
                    <a:p>
                      <a:pPr>
                        <a:lnSpc>
                          <a:spcPct val="200000"/>
                        </a:lnSpc>
                      </a:pPr>
                      <a:r>
                        <a:rPr lang="en-US" dirty="0"/>
                        <a:t>2</a:t>
                      </a:r>
                      <a:endParaRPr lang="en-IN" dirty="0"/>
                    </a:p>
                  </a:txBody>
                  <a:tcPr/>
                </a:tc>
                <a:tc>
                  <a:txBody>
                    <a:bodyPr/>
                    <a:lstStyle/>
                    <a:p>
                      <a:pPr>
                        <a:lnSpc>
                          <a:spcPct val="200000"/>
                        </a:lnSpc>
                      </a:pPr>
                      <a:r>
                        <a:rPr lang="en-US" dirty="0"/>
                        <a:t>Serial Mode (</a:t>
                      </a:r>
                      <a:r>
                        <a:rPr lang="en-US" dirty="0" err="1"/>
                        <a:t>eg.</a:t>
                      </a:r>
                      <a:r>
                        <a:rPr lang="en-US" dirty="0"/>
                        <a:t> ATM M/C)</a:t>
                      </a:r>
                      <a:endParaRPr lang="en-IN" dirty="0"/>
                    </a:p>
                  </a:txBody>
                  <a:tcPr/>
                </a:tc>
                <a:tc>
                  <a:txBody>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lang="en-US" dirty="0"/>
                        <a:t>Parallel Mode (</a:t>
                      </a:r>
                      <a:r>
                        <a:rPr lang="en-US" dirty="0" err="1"/>
                        <a:t>eg.</a:t>
                      </a:r>
                      <a:r>
                        <a:rPr lang="en-US" dirty="0"/>
                        <a:t> Printer in CAFÉ)</a:t>
                      </a:r>
                      <a:endParaRPr lang="en-IN" dirty="0"/>
                    </a:p>
                  </a:txBody>
                  <a:tcPr/>
                </a:tc>
                <a:extLst>
                  <a:ext uri="{0D108BD9-81ED-4DB2-BD59-A6C34878D82A}">
                    <a16:rowId xmlns:a16="http://schemas.microsoft.com/office/drawing/2014/main" val="2954560025"/>
                  </a:ext>
                </a:extLst>
              </a:tr>
              <a:tr h="370840">
                <a:tc>
                  <a:txBody>
                    <a:bodyPr/>
                    <a:lstStyle/>
                    <a:p>
                      <a:pPr>
                        <a:lnSpc>
                          <a:spcPct val="200000"/>
                        </a:lnSpc>
                      </a:pPr>
                      <a:r>
                        <a:rPr lang="en-US" dirty="0"/>
                        <a:t>3</a:t>
                      </a:r>
                      <a:endParaRPr lang="en-IN" dirty="0"/>
                    </a:p>
                  </a:txBody>
                  <a:tcPr/>
                </a:tc>
                <a:tc>
                  <a:txBody>
                    <a:bodyPr/>
                    <a:lstStyle/>
                    <a:p>
                      <a:pPr>
                        <a:lnSpc>
                          <a:spcPct val="200000"/>
                        </a:lnSpc>
                      </a:pPr>
                      <a:r>
                        <a:rPr lang="en-US" dirty="0"/>
                        <a:t>Execution of one process does not effect the execution of another process.</a:t>
                      </a:r>
                      <a:endParaRPr lang="en-IN" dirty="0"/>
                    </a:p>
                  </a:txBody>
                  <a:tcPr/>
                </a:tc>
                <a:tc>
                  <a:txBody>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lang="en-US" dirty="0"/>
                        <a:t>Execution of one process does effect the execution of another process.</a:t>
                      </a:r>
                      <a:endParaRPr lang="en-IN" dirty="0"/>
                    </a:p>
                  </a:txBody>
                  <a:tcPr/>
                </a:tc>
                <a:extLst>
                  <a:ext uri="{0D108BD9-81ED-4DB2-BD59-A6C34878D82A}">
                    <a16:rowId xmlns:a16="http://schemas.microsoft.com/office/drawing/2014/main" val="1340586832"/>
                  </a:ext>
                </a:extLst>
              </a:tr>
              <a:tr h="370840">
                <a:tc>
                  <a:txBody>
                    <a:bodyPr/>
                    <a:lstStyle/>
                    <a:p>
                      <a:pPr>
                        <a:lnSpc>
                          <a:spcPct val="200000"/>
                        </a:lnSpc>
                      </a:pPr>
                      <a:r>
                        <a:rPr lang="en-US" dirty="0"/>
                        <a:t>4</a:t>
                      </a:r>
                      <a:endParaRPr lang="en-IN" dirty="0"/>
                    </a:p>
                  </a:txBody>
                  <a:tcPr/>
                </a:tc>
                <a:tc>
                  <a:txBody>
                    <a:bodyPr/>
                    <a:lstStyle/>
                    <a:p>
                      <a:pPr>
                        <a:lnSpc>
                          <a:spcPct val="200000"/>
                        </a:lnSpc>
                      </a:pPr>
                      <a:r>
                        <a:rPr lang="en-US" dirty="0"/>
                        <a:t>Nothing common.</a:t>
                      </a:r>
                      <a:endParaRPr lang="en-IN" dirty="0"/>
                    </a:p>
                  </a:txBody>
                  <a:tcPr/>
                </a:tc>
                <a:tc>
                  <a:txBody>
                    <a:bodyPr/>
                    <a:lstStyle/>
                    <a:p>
                      <a:pPr>
                        <a:lnSpc>
                          <a:spcPct val="200000"/>
                        </a:lnSpc>
                      </a:pPr>
                      <a:r>
                        <a:rPr lang="en-US" dirty="0"/>
                        <a:t>Shared resources concept.(like </a:t>
                      </a:r>
                      <a:r>
                        <a:rPr lang="en-US" dirty="0" err="1"/>
                        <a:t>variable,code</a:t>
                      </a:r>
                      <a:r>
                        <a:rPr lang="en-US" dirty="0"/>
                        <a:t> etc.)</a:t>
                      </a:r>
                      <a:endParaRPr lang="en-IN" dirty="0"/>
                    </a:p>
                  </a:txBody>
                  <a:tcPr/>
                </a:tc>
                <a:extLst>
                  <a:ext uri="{0D108BD9-81ED-4DB2-BD59-A6C34878D82A}">
                    <a16:rowId xmlns:a16="http://schemas.microsoft.com/office/drawing/2014/main" val="1507696424"/>
                  </a:ext>
                </a:extLst>
              </a:tr>
              <a:tr h="370840">
                <a:tc>
                  <a:txBody>
                    <a:bodyPr/>
                    <a:lstStyle/>
                    <a:p>
                      <a:pPr>
                        <a:lnSpc>
                          <a:spcPct val="200000"/>
                        </a:lnSpc>
                      </a:pPr>
                      <a:r>
                        <a:rPr lang="en-US" dirty="0"/>
                        <a:t>5</a:t>
                      </a:r>
                      <a:endParaRPr lang="en-IN" dirty="0"/>
                    </a:p>
                  </a:txBody>
                  <a:tcPr/>
                </a:tc>
                <a:tc>
                  <a:txBody>
                    <a:bodyPr/>
                    <a:lstStyle/>
                    <a:p>
                      <a:pPr>
                        <a:lnSpc>
                          <a:spcPct val="200000"/>
                        </a:lnSpc>
                      </a:pPr>
                      <a:r>
                        <a:rPr lang="en-US" dirty="0"/>
                        <a:t>All concepts of Process as completed in UNIT 1.</a:t>
                      </a:r>
                      <a:endParaRPr lang="en-IN" dirty="0"/>
                    </a:p>
                  </a:txBody>
                  <a:tcPr/>
                </a:tc>
                <a:tc>
                  <a:txBody>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lang="en-US" dirty="0"/>
                        <a:t>All concepts of Thread as completed in UNIT 1.</a:t>
                      </a:r>
                      <a:endParaRPr lang="en-IN" dirty="0"/>
                    </a:p>
                  </a:txBody>
                  <a:tcPr/>
                </a:tc>
                <a:extLst>
                  <a:ext uri="{0D108BD9-81ED-4DB2-BD59-A6C34878D82A}">
                    <a16:rowId xmlns:a16="http://schemas.microsoft.com/office/drawing/2014/main" val="2345978772"/>
                  </a:ext>
                </a:extLst>
              </a:tr>
              <a:tr h="370840">
                <a:tc>
                  <a:txBody>
                    <a:bodyPr/>
                    <a:lstStyle/>
                    <a:p>
                      <a:pPr>
                        <a:lnSpc>
                          <a:spcPct val="200000"/>
                        </a:lnSpc>
                      </a:pPr>
                      <a:r>
                        <a:rPr lang="en-US" dirty="0"/>
                        <a:t>6</a:t>
                      </a:r>
                      <a:endParaRPr lang="en-IN" dirty="0"/>
                    </a:p>
                  </a:txBody>
                  <a:tcPr/>
                </a:tc>
                <a:tc>
                  <a:txBody>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lang="en-US" dirty="0"/>
                        <a:t>For </a:t>
                      </a:r>
                      <a:r>
                        <a:rPr lang="en-US" dirty="0" err="1"/>
                        <a:t>eg.</a:t>
                      </a:r>
                      <a:r>
                        <a:rPr lang="en-US" dirty="0"/>
                        <a:t> Transactions from SBI to HDFC bank (due to diff. server),Music</a:t>
                      </a:r>
                    </a:p>
                  </a:txBody>
                  <a:tcPr/>
                </a:tc>
                <a:tc>
                  <a:txBody>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lang="en-US" dirty="0"/>
                        <a:t>For </a:t>
                      </a:r>
                      <a:r>
                        <a:rPr lang="en-US" dirty="0" err="1"/>
                        <a:t>eg.</a:t>
                      </a:r>
                      <a:r>
                        <a:rPr lang="en-US" dirty="0"/>
                        <a:t> Transactions from HDFC to HDFC bank (due to diff. server),Music</a:t>
                      </a:r>
                    </a:p>
                  </a:txBody>
                  <a:tcPr/>
                </a:tc>
                <a:extLst>
                  <a:ext uri="{0D108BD9-81ED-4DB2-BD59-A6C34878D82A}">
                    <a16:rowId xmlns:a16="http://schemas.microsoft.com/office/drawing/2014/main" val="4048637319"/>
                  </a:ext>
                </a:extLst>
              </a:tr>
            </a:tbl>
          </a:graphicData>
        </a:graphic>
      </p:graphicFrame>
    </p:spTree>
    <p:extLst>
      <p:ext uri="{BB962C8B-B14F-4D97-AF65-F5344CB8AC3E}">
        <p14:creationId xmlns:p14="http://schemas.microsoft.com/office/powerpoint/2010/main" val="2067628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96668" cy="1320800"/>
          </a:xfrm>
        </p:spPr>
        <p:txBody>
          <a:bodyPr>
            <a:normAutofit/>
          </a:bodyPr>
          <a:lstStyle/>
          <a:p>
            <a:r>
              <a:rPr lang="en-US" b="1" dirty="0"/>
              <a:t>Answer: C</a:t>
            </a:r>
            <a:br>
              <a:rPr lang="en-US" dirty="0"/>
            </a:br>
            <a:endParaRPr lang="en-US" dirty="0"/>
          </a:p>
        </p:txBody>
      </p:sp>
      <p:sp>
        <p:nvSpPr>
          <p:cNvPr id="3" name="Content Placeholder 2"/>
          <p:cNvSpPr>
            <a:spLocks noGrp="1"/>
          </p:cNvSpPr>
          <p:nvPr>
            <p:ph idx="1"/>
          </p:nvPr>
        </p:nvSpPr>
        <p:spPr>
          <a:xfrm>
            <a:off x="0" y="1143000"/>
            <a:ext cx="12192000" cy="4195481"/>
          </a:xfrm>
        </p:spPr>
        <p:txBody>
          <a:bodyPr/>
          <a:lstStyle/>
          <a:p>
            <a:r>
              <a:rPr lang="en-US" b="1" dirty="0"/>
              <a:t>C) Semaphores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485"/>
            <a:ext cx="12191999" cy="1400530"/>
          </a:xfrm>
        </p:spPr>
        <p:txBody>
          <a:bodyPr>
            <a:normAutofit fontScale="90000"/>
          </a:bodyPr>
          <a:lstStyle/>
          <a:p>
            <a:r>
              <a:rPr lang="en-US" dirty="0"/>
              <a:t>Which of the following is a disadvantage of using semaphores for process synchronization?</a:t>
            </a:r>
            <a:br>
              <a:rPr lang="en-US" dirty="0"/>
            </a:br>
            <a:endParaRPr lang="en-US" dirty="0"/>
          </a:p>
        </p:txBody>
      </p:sp>
      <p:sp>
        <p:nvSpPr>
          <p:cNvPr id="3" name="Content Placeholder 2"/>
          <p:cNvSpPr>
            <a:spLocks noGrp="1"/>
          </p:cNvSpPr>
          <p:nvPr>
            <p:ph idx="1"/>
          </p:nvPr>
        </p:nvSpPr>
        <p:spPr>
          <a:xfrm>
            <a:off x="-21236" y="1423015"/>
            <a:ext cx="12191998" cy="4059936"/>
          </a:xfrm>
        </p:spPr>
        <p:txBody>
          <a:bodyPr/>
          <a:lstStyle/>
          <a:p>
            <a:pPr>
              <a:buNone/>
            </a:pPr>
            <a:r>
              <a:rPr lang="en-US" dirty="0"/>
              <a:t>	A) It can cause deadlocks </a:t>
            </a:r>
          </a:p>
          <a:p>
            <a:pPr>
              <a:buNone/>
            </a:pPr>
            <a:r>
              <a:rPr lang="en-US" dirty="0"/>
              <a:t>	B) It can cause starvation </a:t>
            </a:r>
          </a:p>
          <a:p>
            <a:pPr>
              <a:buNone/>
            </a:pPr>
            <a:r>
              <a:rPr lang="en-US" dirty="0"/>
              <a:t>	C) It is not efficient in multi-user systems </a:t>
            </a:r>
          </a:p>
          <a:p>
            <a:pPr>
              <a:buNone/>
            </a:pPr>
            <a:r>
              <a:rPr lang="en-US" dirty="0"/>
              <a:t>	D) It can cause priority inversion</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1999" cy="1400530"/>
          </a:xfrm>
        </p:spPr>
        <p:txBody>
          <a:bodyPr>
            <a:normAutofit/>
          </a:bodyPr>
          <a:lstStyle/>
          <a:p>
            <a:r>
              <a:rPr lang="en-US" b="1" dirty="0"/>
              <a:t>Answer: D) It can cause priority inversion</a:t>
            </a:r>
            <a:br>
              <a:rPr lang="en-US" dirty="0"/>
            </a:br>
            <a:endParaRPr lang="en-US" dirty="0"/>
          </a:p>
        </p:txBody>
      </p:sp>
      <p:sp>
        <p:nvSpPr>
          <p:cNvPr id="3" name="Content Placeholder 2"/>
          <p:cNvSpPr>
            <a:spLocks noGrp="1"/>
          </p:cNvSpPr>
          <p:nvPr>
            <p:ph idx="1"/>
          </p:nvPr>
        </p:nvSpPr>
        <p:spPr>
          <a:xfrm>
            <a:off x="0" y="1331259"/>
            <a:ext cx="12158271" cy="4195481"/>
          </a:xfrm>
        </p:spPr>
        <p:txBody>
          <a:bodyPr/>
          <a:lstStyle/>
          <a:p>
            <a:r>
              <a:rPr lang="en-US" b="1" dirty="0"/>
              <a:t>Priority Inversion</a:t>
            </a:r>
            <a:r>
              <a:rPr lang="en-US" dirty="0"/>
              <a:t> is</a:t>
            </a:r>
            <a:r>
              <a:rPr lang="en-US" b="1" dirty="0"/>
              <a:t> a condition that occurs in a priority-based scheduling system.</a:t>
            </a:r>
            <a:r>
              <a:rPr lang="en-US" dirty="0"/>
              <a:t> It is a situation where an activity of higher priority (H) has to wait while a work of lower priority (L) executes due to its ongoing work on the critical section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4" y="0"/>
            <a:ext cx="12191999" cy="1400530"/>
          </a:xfrm>
        </p:spPr>
        <p:txBody>
          <a:bodyPr>
            <a:normAutofit fontScale="90000"/>
          </a:bodyPr>
          <a:lstStyle/>
          <a:p>
            <a:r>
              <a:rPr lang="en-US" dirty="0"/>
              <a:t>What is the purpose of monitors in process synchronization?</a:t>
            </a:r>
            <a:br>
              <a:rPr lang="en-US" dirty="0"/>
            </a:br>
            <a:endParaRPr lang="en-US" dirty="0"/>
          </a:p>
        </p:txBody>
      </p:sp>
      <p:sp>
        <p:nvSpPr>
          <p:cNvPr id="3" name="Content Placeholder 2"/>
          <p:cNvSpPr>
            <a:spLocks noGrp="1"/>
          </p:cNvSpPr>
          <p:nvPr>
            <p:ph idx="1"/>
          </p:nvPr>
        </p:nvSpPr>
        <p:spPr>
          <a:xfrm>
            <a:off x="23735" y="914400"/>
            <a:ext cx="12192000" cy="4195481"/>
          </a:xfrm>
        </p:spPr>
        <p:txBody>
          <a:bodyPr/>
          <a:lstStyle/>
          <a:p>
            <a:pPr>
              <a:buNone/>
            </a:pPr>
            <a:r>
              <a:rPr lang="en-US" dirty="0"/>
              <a:t>	A) To provide mutual exclusion </a:t>
            </a:r>
          </a:p>
          <a:p>
            <a:pPr>
              <a:buNone/>
            </a:pPr>
            <a:r>
              <a:rPr lang="en-US" dirty="0"/>
              <a:t>	B) To provide exclusive access to a resource </a:t>
            </a:r>
          </a:p>
          <a:p>
            <a:pPr>
              <a:buNone/>
            </a:pPr>
            <a:r>
              <a:rPr lang="en-US" dirty="0"/>
              <a:t>	C) To provide a way to communicate between processes </a:t>
            </a:r>
          </a:p>
          <a:p>
            <a:pPr>
              <a:buNone/>
            </a:pPr>
            <a:r>
              <a:rPr lang="en-US" dirty="0"/>
              <a:t>	D) To provide a way to interrupt a process</a:t>
            </a:r>
          </a:p>
          <a:p>
            <a:endParaRPr lang="en-US"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80" y="76200"/>
            <a:ext cx="10050834" cy="1400530"/>
          </a:xfrm>
        </p:spPr>
        <p:txBody>
          <a:bodyPr>
            <a:normAutofit/>
          </a:bodyPr>
          <a:lstStyle/>
          <a:p>
            <a:r>
              <a:rPr lang="en-US" b="1" dirty="0"/>
              <a:t>Answer: A</a:t>
            </a:r>
            <a:endParaRPr lang="en-US" dirty="0"/>
          </a:p>
        </p:txBody>
      </p:sp>
      <p:sp>
        <p:nvSpPr>
          <p:cNvPr id="3" name="Content Placeholder 2"/>
          <p:cNvSpPr>
            <a:spLocks noGrp="1"/>
          </p:cNvSpPr>
          <p:nvPr>
            <p:ph idx="1"/>
          </p:nvPr>
        </p:nvSpPr>
        <p:spPr>
          <a:xfrm>
            <a:off x="29980" y="1066800"/>
            <a:ext cx="12162020" cy="4195481"/>
          </a:xfrm>
        </p:spPr>
        <p:txBody>
          <a:bodyPr/>
          <a:lstStyle/>
          <a:p>
            <a:r>
              <a:rPr lang="en-US" b="1" dirty="0"/>
              <a:t>A) To provide mutual exclusion</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400530"/>
          </a:xfrm>
        </p:spPr>
        <p:txBody>
          <a:bodyPr>
            <a:normAutofit fontScale="90000"/>
          </a:bodyPr>
          <a:lstStyle/>
          <a:p>
            <a:r>
              <a:rPr lang="en-US" dirty="0"/>
              <a:t>Which of the following is a type of deadlock in process synchronization?</a:t>
            </a:r>
            <a:br>
              <a:rPr lang="en-US" dirty="0"/>
            </a:br>
            <a:endParaRPr lang="en-US" dirty="0"/>
          </a:p>
        </p:txBody>
      </p:sp>
      <p:sp>
        <p:nvSpPr>
          <p:cNvPr id="3" name="Content Placeholder 2"/>
          <p:cNvSpPr>
            <a:spLocks noGrp="1"/>
          </p:cNvSpPr>
          <p:nvPr>
            <p:ph idx="1"/>
          </p:nvPr>
        </p:nvSpPr>
        <p:spPr>
          <a:xfrm>
            <a:off x="-1" y="1331259"/>
            <a:ext cx="12191999" cy="4195481"/>
          </a:xfrm>
        </p:spPr>
        <p:txBody>
          <a:bodyPr/>
          <a:lstStyle/>
          <a:p>
            <a:pPr>
              <a:buNone/>
            </a:pPr>
            <a:r>
              <a:rPr lang="en-US" dirty="0"/>
              <a:t>	A) Starvation deadlock </a:t>
            </a:r>
          </a:p>
          <a:p>
            <a:pPr>
              <a:buNone/>
            </a:pPr>
            <a:r>
              <a:rPr lang="en-US" dirty="0"/>
              <a:t>	B) Resource deadlock </a:t>
            </a:r>
          </a:p>
          <a:p>
            <a:pPr>
              <a:buNone/>
            </a:pPr>
            <a:r>
              <a:rPr lang="en-US" dirty="0"/>
              <a:t>	C) Priority inversion deadlock </a:t>
            </a:r>
          </a:p>
          <a:p>
            <a:pPr>
              <a:buNone/>
            </a:pPr>
            <a:r>
              <a:rPr lang="en-US" dirty="0"/>
              <a:t>	D) Mutual exclusion deadlock</a:t>
            </a:r>
          </a:p>
          <a:p>
            <a:endParaRPr lang="en-US"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b="1" dirty="0"/>
              <a:t>Answer: B</a:t>
            </a:r>
            <a:endParaRPr lang="en-US" dirty="0"/>
          </a:p>
        </p:txBody>
      </p:sp>
      <p:sp>
        <p:nvSpPr>
          <p:cNvPr id="3" name="Content Placeholder 2"/>
          <p:cNvSpPr>
            <a:spLocks noGrp="1"/>
          </p:cNvSpPr>
          <p:nvPr>
            <p:ph idx="1"/>
          </p:nvPr>
        </p:nvSpPr>
        <p:spPr>
          <a:xfrm>
            <a:off x="0" y="1066800"/>
            <a:ext cx="12192000" cy="4195481"/>
          </a:xfrm>
        </p:spPr>
        <p:txBody>
          <a:bodyPr/>
          <a:lstStyle/>
          <a:p>
            <a:r>
              <a:rPr lang="en-US" b="1" dirty="0"/>
              <a:t>B) Resource deadlock</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46"/>
            <a:ext cx="12191999" cy="1400530"/>
          </a:xfrm>
        </p:spPr>
        <p:txBody>
          <a:bodyPr>
            <a:normAutofit fontScale="90000"/>
          </a:bodyPr>
          <a:lstStyle/>
          <a:p>
            <a:r>
              <a:rPr lang="en-US" dirty="0"/>
              <a:t>What is the purpose of Peterson's algorithm in process synchronization?</a:t>
            </a:r>
            <a:br>
              <a:rPr lang="en-US" dirty="0"/>
            </a:br>
            <a:endParaRPr lang="en-US" dirty="0"/>
          </a:p>
        </p:txBody>
      </p:sp>
      <p:sp>
        <p:nvSpPr>
          <p:cNvPr id="3" name="Content Placeholder 2"/>
          <p:cNvSpPr>
            <a:spLocks noGrp="1"/>
          </p:cNvSpPr>
          <p:nvPr>
            <p:ph idx="1"/>
          </p:nvPr>
        </p:nvSpPr>
        <p:spPr>
          <a:xfrm>
            <a:off x="-26234" y="1331259"/>
            <a:ext cx="12192000" cy="4195481"/>
          </a:xfrm>
        </p:spPr>
        <p:txBody>
          <a:bodyPr/>
          <a:lstStyle/>
          <a:p>
            <a:pPr>
              <a:buNone/>
            </a:pPr>
            <a:r>
              <a:rPr lang="en-US" dirty="0"/>
              <a:t>	A) To solve the problem of convoy effect </a:t>
            </a:r>
          </a:p>
          <a:p>
            <a:pPr>
              <a:buNone/>
            </a:pPr>
            <a:r>
              <a:rPr lang="en-US" dirty="0"/>
              <a:t>	B) To solve the problem of priority inversion </a:t>
            </a:r>
          </a:p>
          <a:p>
            <a:pPr>
              <a:buNone/>
            </a:pPr>
            <a:r>
              <a:rPr lang="en-US" dirty="0"/>
              <a:t>	C) To solve the problem of starvation deadlock </a:t>
            </a:r>
          </a:p>
          <a:p>
            <a:pPr>
              <a:buNone/>
            </a:pPr>
            <a:r>
              <a:rPr lang="en-US" dirty="0"/>
              <a:t>	D) To solve the problem of mutual exclusion</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485"/>
            <a:ext cx="10050834" cy="1400530"/>
          </a:xfrm>
        </p:spPr>
        <p:txBody>
          <a:bodyPr>
            <a:normAutofit/>
          </a:bodyPr>
          <a:lstStyle/>
          <a:p>
            <a:r>
              <a:rPr lang="en-US" b="1" dirty="0"/>
              <a:t>Answer: D</a:t>
            </a:r>
            <a:endParaRPr lang="en-US" dirty="0"/>
          </a:p>
        </p:txBody>
      </p:sp>
      <p:sp>
        <p:nvSpPr>
          <p:cNvPr id="3" name="Content Placeholder 2"/>
          <p:cNvSpPr>
            <a:spLocks noGrp="1"/>
          </p:cNvSpPr>
          <p:nvPr>
            <p:ph idx="1"/>
          </p:nvPr>
        </p:nvSpPr>
        <p:spPr>
          <a:xfrm>
            <a:off x="-21236" y="990600"/>
            <a:ext cx="12192000" cy="4195481"/>
          </a:xfrm>
        </p:spPr>
        <p:txBody>
          <a:bodyPr/>
          <a:lstStyle/>
          <a:p>
            <a:r>
              <a:rPr lang="en-US" b="1" dirty="0"/>
              <a:t>D) To solve the problem of mutual exclusion</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7475"/>
            <a:ext cx="12191999" cy="1400530"/>
          </a:xfrm>
        </p:spPr>
        <p:txBody>
          <a:bodyPr>
            <a:normAutofit/>
          </a:bodyPr>
          <a:lstStyle/>
          <a:p>
            <a:r>
              <a:rPr lang="en-US" dirty="0"/>
              <a:t>What is a semaphore in operating systems?</a:t>
            </a:r>
            <a:br>
              <a:rPr lang="en-US" dirty="0"/>
            </a:br>
            <a:endParaRPr lang="en-US" dirty="0"/>
          </a:p>
        </p:txBody>
      </p:sp>
      <p:sp>
        <p:nvSpPr>
          <p:cNvPr id="3" name="Content Placeholder 2"/>
          <p:cNvSpPr>
            <a:spLocks noGrp="1"/>
          </p:cNvSpPr>
          <p:nvPr>
            <p:ph idx="1"/>
          </p:nvPr>
        </p:nvSpPr>
        <p:spPr>
          <a:xfrm>
            <a:off x="1249" y="1066800"/>
            <a:ext cx="12192000" cy="4195481"/>
          </a:xfrm>
        </p:spPr>
        <p:txBody>
          <a:bodyPr/>
          <a:lstStyle/>
          <a:p>
            <a:pPr>
              <a:buNone/>
            </a:pPr>
            <a:r>
              <a:rPr lang="en-US" dirty="0"/>
              <a:t>	A) A variable that is used to coordinate access to shared resources </a:t>
            </a:r>
          </a:p>
          <a:p>
            <a:pPr>
              <a:buNone/>
            </a:pPr>
            <a:r>
              <a:rPr lang="en-US" dirty="0"/>
              <a:t>	B) A type of interrupt handler</a:t>
            </a:r>
          </a:p>
          <a:p>
            <a:pPr>
              <a:buNone/>
            </a:pPr>
            <a:r>
              <a:rPr lang="en-US" dirty="0"/>
              <a:t>	C) A type of CPU scheduling algorithm </a:t>
            </a:r>
          </a:p>
          <a:p>
            <a:pPr>
              <a:buNone/>
            </a:pPr>
            <a:r>
              <a:rPr lang="en-US" dirty="0"/>
              <a:t>	D) A type of memory allocation technique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D3EC-FB7C-32A6-5E69-A5C34CE5E149}"/>
              </a:ext>
            </a:extLst>
          </p:cNvPr>
          <p:cNvSpPr>
            <a:spLocks noGrp="1"/>
          </p:cNvSpPr>
          <p:nvPr>
            <p:ph type="title"/>
          </p:nvPr>
        </p:nvSpPr>
        <p:spPr/>
        <p:txBody>
          <a:bodyPr/>
          <a:lstStyle/>
          <a:p>
            <a:r>
              <a:rPr lang="en-US" dirty="0"/>
              <a:t>Example</a:t>
            </a:r>
            <a:endParaRPr lang="en-IN" dirty="0"/>
          </a:p>
        </p:txBody>
      </p:sp>
      <p:sp>
        <p:nvSpPr>
          <p:cNvPr id="4" name="Text Placeholder 3">
            <a:extLst>
              <a:ext uri="{FF2B5EF4-FFF2-40B4-BE49-F238E27FC236}">
                <a16:creationId xmlns:a16="http://schemas.microsoft.com/office/drawing/2014/main" id="{498BBD8B-4D9C-7621-4AD6-F7D040D2B33C}"/>
              </a:ext>
            </a:extLst>
          </p:cNvPr>
          <p:cNvSpPr>
            <a:spLocks noGrp="1"/>
          </p:cNvSpPr>
          <p:nvPr>
            <p:ph type="body" idx="1"/>
          </p:nvPr>
        </p:nvSpPr>
        <p:spPr>
          <a:xfrm>
            <a:off x="1298028" y="2160983"/>
            <a:ext cx="3563340" cy="576262"/>
          </a:xfrm>
        </p:spPr>
        <p:txBody>
          <a:bodyPr/>
          <a:lstStyle/>
          <a:p>
            <a:r>
              <a:rPr lang="en-US" b="1" dirty="0"/>
              <a:t>P1</a:t>
            </a:r>
            <a:endParaRPr lang="en-IN" b="1" dirty="0"/>
          </a:p>
        </p:txBody>
      </p:sp>
      <p:sp>
        <p:nvSpPr>
          <p:cNvPr id="5" name="Content Placeholder 4">
            <a:extLst>
              <a:ext uri="{FF2B5EF4-FFF2-40B4-BE49-F238E27FC236}">
                <a16:creationId xmlns:a16="http://schemas.microsoft.com/office/drawing/2014/main" id="{B2356286-5028-E05C-2EF8-D7F536B3798B}"/>
              </a:ext>
            </a:extLst>
          </p:cNvPr>
          <p:cNvSpPr>
            <a:spLocks noGrp="1"/>
          </p:cNvSpPr>
          <p:nvPr>
            <p:ph sz="half" idx="2"/>
          </p:nvPr>
        </p:nvSpPr>
        <p:spPr/>
        <p:txBody>
          <a:bodyPr/>
          <a:lstStyle/>
          <a:p>
            <a:r>
              <a:rPr lang="en-US" dirty="0"/>
              <a:t>int X=Shared</a:t>
            </a:r>
            <a:r>
              <a:rPr lang="en-IN" dirty="0"/>
              <a:t>;</a:t>
            </a:r>
          </a:p>
          <a:p>
            <a:r>
              <a:rPr lang="en-IN" dirty="0"/>
              <a:t>X++;</a:t>
            </a:r>
          </a:p>
          <a:p>
            <a:r>
              <a:rPr lang="en-IN" dirty="0"/>
              <a:t>Sleep(1);</a:t>
            </a:r>
          </a:p>
          <a:p>
            <a:r>
              <a:rPr lang="en-IN" dirty="0"/>
              <a:t>Shared=X;</a:t>
            </a:r>
          </a:p>
          <a:p>
            <a:endParaRPr lang="en-US" dirty="0"/>
          </a:p>
        </p:txBody>
      </p:sp>
      <p:sp>
        <p:nvSpPr>
          <p:cNvPr id="6" name="Text Placeholder 5">
            <a:extLst>
              <a:ext uri="{FF2B5EF4-FFF2-40B4-BE49-F238E27FC236}">
                <a16:creationId xmlns:a16="http://schemas.microsoft.com/office/drawing/2014/main" id="{3086F6B1-A2A2-B12B-4B87-C3261A102F8E}"/>
              </a:ext>
            </a:extLst>
          </p:cNvPr>
          <p:cNvSpPr>
            <a:spLocks noGrp="1"/>
          </p:cNvSpPr>
          <p:nvPr>
            <p:ph type="body" sz="quarter" idx="3"/>
          </p:nvPr>
        </p:nvSpPr>
        <p:spPr>
          <a:xfrm>
            <a:off x="7330634" y="2045691"/>
            <a:ext cx="3865384" cy="576262"/>
          </a:xfrm>
        </p:spPr>
        <p:txBody>
          <a:bodyPr/>
          <a:lstStyle/>
          <a:p>
            <a:r>
              <a:rPr lang="en-US" dirty="0"/>
              <a:t>P2</a:t>
            </a:r>
            <a:endParaRPr lang="en-IN" dirty="0"/>
          </a:p>
        </p:txBody>
      </p:sp>
      <p:sp>
        <p:nvSpPr>
          <p:cNvPr id="7" name="Content Placeholder 6">
            <a:extLst>
              <a:ext uri="{FF2B5EF4-FFF2-40B4-BE49-F238E27FC236}">
                <a16:creationId xmlns:a16="http://schemas.microsoft.com/office/drawing/2014/main" id="{07AE7065-DB95-6DB9-E309-9FE350FAF928}"/>
              </a:ext>
            </a:extLst>
          </p:cNvPr>
          <p:cNvSpPr>
            <a:spLocks noGrp="1"/>
          </p:cNvSpPr>
          <p:nvPr>
            <p:ph sz="quarter" idx="4"/>
          </p:nvPr>
        </p:nvSpPr>
        <p:spPr>
          <a:xfrm>
            <a:off x="7010400" y="2716300"/>
            <a:ext cx="4185617" cy="3304117"/>
          </a:xfrm>
        </p:spPr>
        <p:txBody>
          <a:bodyPr/>
          <a:lstStyle/>
          <a:p>
            <a:r>
              <a:rPr lang="en-US" dirty="0"/>
              <a:t>int Y=Shared</a:t>
            </a:r>
            <a:r>
              <a:rPr lang="en-IN" dirty="0"/>
              <a:t>;</a:t>
            </a:r>
          </a:p>
          <a:p>
            <a:r>
              <a:rPr lang="en-IN" dirty="0"/>
              <a:t>Y--;</a:t>
            </a:r>
          </a:p>
          <a:p>
            <a:r>
              <a:rPr lang="en-IN" dirty="0"/>
              <a:t>Sleep(1);</a:t>
            </a:r>
          </a:p>
          <a:p>
            <a:r>
              <a:rPr lang="en-IN" dirty="0"/>
              <a:t>Shared=Y;</a:t>
            </a:r>
          </a:p>
        </p:txBody>
      </p:sp>
      <p:sp>
        <p:nvSpPr>
          <p:cNvPr id="8" name="Text Placeholder 3">
            <a:extLst>
              <a:ext uri="{FF2B5EF4-FFF2-40B4-BE49-F238E27FC236}">
                <a16:creationId xmlns:a16="http://schemas.microsoft.com/office/drawing/2014/main" id="{2260B6A8-73F1-231B-C8A7-BACAAE8D9312}"/>
              </a:ext>
            </a:extLst>
          </p:cNvPr>
          <p:cNvSpPr txBox="1">
            <a:spLocks/>
          </p:cNvSpPr>
          <p:nvPr/>
        </p:nvSpPr>
        <p:spPr>
          <a:xfrm>
            <a:off x="3505200" y="1375082"/>
            <a:ext cx="4185623" cy="576262"/>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b="1" dirty="0"/>
              <a:t>int Shared=5;</a:t>
            </a:r>
            <a:endParaRPr lang="en-IN" b="1" dirty="0"/>
          </a:p>
        </p:txBody>
      </p:sp>
      <p:cxnSp>
        <p:nvCxnSpPr>
          <p:cNvPr id="10" name="Straight Arrow Connector 9">
            <a:extLst>
              <a:ext uri="{FF2B5EF4-FFF2-40B4-BE49-F238E27FC236}">
                <a16:creationId xmlns:a16="http://schemas.microsoft.com/office/drawing/2014/main" id="{EC332F47-DDB2-5D69-8BCF-5482EC194FD9}"/>
              </a:ext>
            </a:extLst>
          </p:cNvPr>
          <p:cNvCxnSpPr>
            <a:cxnSpLocks/>
          </p:cNvCxnSpPr>
          <p:nvPr/>
        </p:nvCxnSpPr>
        <p:spPr>
          <a:xfrm flipH="1">
            <a:off x="1963012" y="1850558"/>
            <a:ext cx="1846988" cy="483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570294F-FCB7-3F8C-1E5A-4E978532021A}"/>
              </a:ext>
            </a:extLst>
          </p:cNvPr>
          <p:cNvCxnSpPr>
            <a:cxnSpLocks/>
            <a:endCxn id="6" idx="1"/>
          </p:cNvCxnSpPr>
          <p:nvPr/>
        </p:nvCxnSpPr>
        <p:spPr>
          <a:xfrm>
            <a:off x="5483646" y="1850558"/>
            <a:ext cx="1846988" cy="483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821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44"/>
            <a:ext cx="9404723" cy="1400530"/>
          </a:xfrm>
        </p:spPr>
        <p:txBody>
          <a:bodyPr>
            <a:normAutofit/>
          </a:bodyPr>
          <a:lstStyle/>
          <a:p>
            <a:r>
              <a:rPr lang="en-US" b="1" dirty="0"/>
              <a:t>Answer: A</a:t>
            </a:r>
            <a:br>
              <a:rPr lang="en-US" dirty="0"/>
            </a:br>
            <a:endParaRPr lang="en-US" dirty="0"/>
          </a:p>
        </p:txBody>
      </p:sp>
      <p:sp>
        <p:nvSpPr>
          <p:cNvPr id="3" name="Content Placeholder 2"/>
          <p:cNvSpPr>
            <a:spLocks noGrp="1"/>
          </p:cNvSpPr>
          <p:nvPr>
            <p:ph idx="1"/>
          </p:nvPr>
        </p:nvSpPr>
        <p:spPr>
          <a:xfrm>
            <a:off x="26233" y="1066800"/>
            <a:ext cx="12192000" cy="4195481"/>
          </a:xfrm>
        </p:spPr>
        <p:txBody>
          <a:bodyPr/>
          <a:lstStyle/>
          <a:p>
            <a:r>
              <a:rPr lang="en-US" b="1" dirty="0"/>
              <a:t>A) A variable that is used to coordinate access to shared resources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1" y="-22485"/>
            <a:ext cx="12192001" cy="1400530"/>
          </a:xfrm>
        </p:spPr>
        <p:txBody>
          <a:bodyPr>
            <a:normAutofit/>
          </a:bodyPr>
          <a:lstStyle/>
          <a:p>
            <a:r>
              <a:rPr lang="en-US" dirty="0"/>
              <a:t>What is the value of a binary semaphore?</a:t>
            </a:r>
            <a:br>
              <a:rPr lang="en-US" dirty="0"/>
            </a:br>
            <a:endParaRPr lang="en-US" dirty="0"/>
          </a:p>
        </p:txBody>
      </p:sp>
      <p:sp>
        <p:nvSpPr>
          <p:cNvPr id="3" name="Content Placeholder 2"/>
          <p:cNvSpPr>
            <a:spLocks noGrp="1"/>
          </p:cNvSpPr>
          <p:nvPr>
            <p:ph idx="1"/>
          </p:nvPr>
        </p:nvSpPr>
        <p:spPr>
          <a:xfrm>
            <a:off x="14366" y="914400"/>
            <a:ext cx="12163268" cy="4195481"/>
          </a:xfrm>
        </p:spPr>
        <p:txBody>
          <a:bodyPr/>
          <a:lstStyle/>
          <a:p>
            <a:pPr>
              <a:buNone/>
            </a:pPr>
            <a:r>
              <a:rPr lang="en-US" dirty="0"/>
              <a:t>	A) 0 and 1 </a:t>
            </a:r>
          </a:p>
          <a:p>
            <a:pPr>
              <a:buNone/>
            </a:pPr>
            <a:r>
              <a:rPr lang="en-US" dirty="0"/>
              <a:t>	B) 1 and 2 </a:t>
            </a:r>
          </a:p>
          <a:p>
            <a:pPr>
              <a:buNone/>
            </a:pPr>
            <a:r>
              <a:rPr lang="en-US" dirty="0"/>
              <a:t>	C) 0 and more than 1 </a:t>
            </a:r>
          </a:p>
          <a:p>
            <a:pPr>
              <a:buNone/>
            </a:pPr>
            <a:r>
              <a:rPr lang="en-US" dirty="0"/>
              <a:t>	D) 1 and more than 2</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90" y="7495"/>
            <a:ext cx="9404723" cy="1400530"/>
          </a:xfrm>
        </p:spPr>
        <p:txBody>
          <a:bodyPr/>
          <a:lstStyle/>
          <a:p>
            <a:r>
              <a:rPr lang="en-US" b="1" dirty="0"/>
              <a:t>Answer: A</a:t>
            </a:r>
            <a:endParaRPr lang="en-US" dirty="0"/>
          </a:p>
        </p:txBody>
      </p:sp>
      <p:sp>
        <p:nvSpPr>
          <p:cNvPr id="3" name="Content Placeholder 2"/>
          <p:cNvSpPr>
            <a:spLocks noGrp="1"/>
          </p:cNvSpPr>
          <p:nvPr>
            <p:ph idx="1"/>
          </p:nvPr>
        </p:nvSpPr>
        <p:spPr>
          <a:xfrm>
            <a:off x="14990" y="990600"/>
            <a:ext cx="12192000" cy="4195481"/>
          </a:xfrm>
        </p:spPr>
        <p:txBody>
          <a:bodyPr/>
          <a:lstStyle/>
          <a:p>
            <a:r>
              <a:rPr lang="en-US" b="1" dirty="0"/>
              <a:t>A) 0 </a:t>
            </a:r>
            <a:r>
              <a:rPr lang="en-US" dirty="0"/>
              <a:t>and </a:t>
            </a:r>
            <a:r>
              <a:rPr lang="en-US" b="1" dirty="0"/>
              <a:t>1</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82" y="-8744"/>
            <a:ext cx="12191999" cy="1400530"/>
          </a:xfrm>
        </p:spPr>
        <p:txBody>
          <a:bodyPr>
            <a:normAutofit fontScale="90000"/>
          </a:bodyPr>
          <a:lstStyle/>
          <a:p>
            <a:r>
              <a:rPr lang="en-US" dirty="0"/>
              <a:t>What is the purpose of a semaphore in process synchronization?</a:t>
            </a:r>
            <a:br>
              <a:rPr lang="en-US" dirty="0"/>
            </a:br>
            <a:endParaRPr lang="en-US" dirty="0"/>
          </a:p>
        </p:txBody>
      </p:sp>
      <p:sp>
        <p:nvSpPr>
          <p:cNvPr id="3" name="Content Placeholder 2"/>
          <p:cNvSpPr>
            <a:spLocks noGrp="1"/>
          </p:cNvSpPr>
          <p:nvPr>
            <p:ph idx="1"/>
          </p:nvPr>
        </p:nvSpPr>
        <p:spPr>
          <a:xfrm>
            <a:off x="-27482" y="838200"/>
            <a:ext cx="12164517" cy="4195481"/>
          </a:xfrm>
        </p:spPr>
        <p:txBody>
          <a:bodyPr/>
          <a:lstStyle/>
          <a:p>
            <a:pPr>
              <a:buNone/>
            </a:pPr>
            <a:r>
              <a:rPr lang="en-US" dirty="0"/>
              <a:t>	A) To provide mutual exclusion </a:t>
            </a:r>
          </a:p>
          <a:p>
            <a:pPr>
              <a:buNone/>
            </a:pPr>
            <a:r>
              <a:rPr lang="en-US" dirty="0"/>
              <a:t>	B) To provide exclusive access to a resource </a:t>
            </a:r>
          </a:p>
          <a:p>
            <a:pPr>
              <a:buNone/>
            </a:pPr>
            <a:r>
              <a:rPr lang="en-US" dirty="0"/>
              <a:t>	C) To provide a way to communicate between processes </a:t>
            </a:r>
          </a:p>
          <a:p>
            <a:pPr>
              <a:buNone/>
            </a:pPr>
            <a:r>
              <a:rPr lang="en-US" dirty="0"/>
              <a:t>	D) To prevent deadlocks</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8" y="2498"/>
            <a:ext cx="8596668" cy="1320800"/>
          </a:xfrm>
        </p:spPr>
        <p:txBody>
          <a:bodyPr>
            <a:normAutofit/>
          </a:bodyPr>
          <a:lstStyle/>
          <a:p>
            <a:r>
              <a:rPr lang="en-US" b="1" dirty="0"/>
              <a:t>Answer: A</a:t>
            </a:r>
            <a:endParaRPr lang="en-US" dirty="0"/>
          </a:p>
        </p:txBody>
      </p:sp>
      <p:sp>
        <p:nvSpPr>
          <p:cNvPr id="3" name="Content Placeholder 2"/>
          <p:cNvSpPr>
            <a:spLocks noGrp="1"/>
          </p:cNvSpPr>
          <p:nvPr>
            <p:ph idx="1"/>
          </p:nvPr>
        </p:nvSpPr>
        <p:spPr>
          <a:xfrm>
            <a:off x="43722" y="990600"/>
            <a:ext cx="11995878" cy="3880773"/>
          </a:xfrm>
        </p:spPr>
        <p:txBody>
          <a:bodyPr/>
          <a:lstStyle/>
          <a:p>
            <a:r>
              <a:rPr lang="en-US" b="1" dirty="0"/>
              <a:t>A) To provide mutual exclusion</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485"/>
            <a:ext cx="12191999" cy="1400530"/>
          </a:xfrm>
        </p:spPr>
        <p:txBody>
          <a:bodyPr>
            <a:normAutofit/>
          </a:bodyPr>
          <a:lstStyle/>
          <a:p>
            <a:r>
              <a:rPr lang="en-US" dirty="0"/>
              <a:t>What is a Precedence Graph in Operating Systems?</a:t>
            </a:r>
            <a:br>
              <a:rPr lang="en-US" dirty="0"/>
            </a:br>
            <a:endParaRPr lang="en-US" dirty="0"/>
          </a:p>
        </p:txBody>
      </p:sp>
      <p:sp>
        <p:nvSpPr>
          <p:cNvPr id="3" name="Content Placeholder 2"/>
          <p:cNvSpPr>
            <a:spLocks noGrp="1"/>
          </p:cNvSpPr>
          <p:nvPr>
            <p:ph idx="1"/>
          </p:nvPr>
        </p:nvSpPr>
        <p:spPr>
          <a:xfrm>
            <a:off x="-1" y="838200"/>
            <a:ext cx="12192000" cy="4195481"/>
          </a:xfrm>
        </p:spPr>
        <p:txBody>
          <a:bodyPr>
            <a:normAutofit/>
          </a:bodyPr>
          <a:lstStyle/>
          <a:p>
            <a:pPr>
              <a:buNone/>
            </a:pPr>
            <a:r>
              <a:rPr lang="en-US" dirty="0"/>
              <a:t>	A) A graphical representation of the process scheduling algorithm </a:t>
            </a:r>
          </a:p>
          <a:p>
            <a:pPr>
              <a:buNone/>
            </a:pPr>
            <a:r>
              <a:rPr lang="en-US" dirty="0"/>
              <a:t>	B) A graphical representation of the resource allocation </a:t>
            </a:r>
          </a:p>
          <a:p>
            <a:pPr>
              <a:buNone/>
            </a:pPr>
            <a:r>
              <a:rPr lang="en-US" dirty="0"/>
              <a:t>	C) A graphical representation of the process dependencies </a:t>
            </a:r>
          </a:p>
          <a:p>
            <a:pPr>
              <a:buNone/>
            </a:pPr>
            <a:r>
              <a:rPr lang="en-US" dirty="0"/>
              <a:t>	D) A graphical representation of the system's memory allocation</a:t>
            </a:r>
          </a:p>
          <a:p>
            <a:pPr>
              <a:buNone/>
            </a:pPr>
            <a:r>
              <a:rPr lang="en-US" b="1" dirty="0"/>
              <a:t>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475"/>
            <a:ext cx="12191999" cy="1400530"/>
          </a:xfrm>
        </p:spPr>
        <p:txBody>
          <a:bodyPr>
            <a:normAutofit/>
          </a:bodyPr>
          <a:lstStyle/>
          <a:p>
            <a:r>
              <a:rPr lang="en-US" b="1" dirty="0"/>
              <a:t>Answer: C</a:t>
            </a:r>
            <a:endParaRPr lang="en-US" dirty="0"/>
          </a:p>
        </p:txBody>
      </p:sp>
      <p:sp>
        <p:nvSpPr>
          <p:cNvPr id="3" name="Content Placeholder 2"/>
          <p:cNvSpPr>
            <a:spLocks noGrp="1"/>
          </p:cNvSpPr>
          <p:nvPr>
            <p:ph idx="1"/>
          </p:nvPr>
        </p:nvSpPr>
        <p:spPr>
          <a:xfrm>
            <a:off x="1" y="914400"/>
            <a:ext cx="12191999" cy="4195481"/>
          </a:xfrm>
        </p:spPr>
        <p:txBody>
          <a:bodyPr/>
          <a:lstStyle/>
          <a:p>
            <a:r>
              <a:rPr lang="en-US" b="1" dirty="0"/>
              <a:t>C) A graphical representation of the process dependencies</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 y="0"/>
            <a:ext cx="12268200" cy="1400530"/>
          </a:xfrm>
        </p:spPr>
        <p:txBody>
          <a:bodyPr>
            <a:normAutofit fontScale="90000"/>
          </a:bodyPr>
          <a:lstStyle/>
          <a:p>
            <a:r>
              <a:rPr lang="en-US" dirty="0"/>
              <a:t>What is the purpose of a Precedence Graph in Operating Systems?</a:t>
            </a:r>
            <a:br>
              <a:rPr lang="en-US" dirty="0"/>
            </a:br>
            <a:endParaRPr lang="en-US" dirty="0"/>
          </a:p>
        </p:txBody>
      </p:sp>
      <p:sp>
        <p:nvSpPr>
          <p:cNvPr id="3" name="Content Placeholder 2"/>
          <p:cNvSpPr>
            <a:spLocks noGrp="1"/>
          </p:cNvSpPr>
          <p:nvPr>
            <p:ph idx="1"/>
          </p:nvPr>
        </p:nvSpPr>
        <p:spPr>
          <a:xfrm>
            <a:off x="-12492" y="914400"/>
            <a:ext cx="12192000" cy="4195481"/>
          </a:xfrm>
        </p:spPr>
        <p:txBody>
          <a:bodyPr/>
          <a:lstStyle/>
          <a:p>
            <a:pPr marL="0" indent="0">
              <a:buNone/>
            </a:pPr>
            <a:r>
              <a:rPr lang="en-US" dirty="0"/>
              <a:t>	A) To determine the optimal process scheduling algorithm </a:t>
            </a:r>
          </a:p>
          <a:p>
            <a:pPr marL="0" indent="0">
              <a:buNone/>
            </a:pPr>
            <a:r>
              <a:rPr lang="en-US" dirty="0"/>
              <a:t>	B) To detect and prevent deadlocks in the system </a:t>
            </a:r>
          </a:p>
          <a:p>
            <a:pPr marL="0" indent="0">
              <a:buNone/>
            </a:pPr>
            <a:r>
              <a:rPr lang="en-US" dirty="0"/>
              <a:t>	C) To visualize the dependencies between processes and resources </a:t>
            </a:r>
          </a:p>
          <a:p>
            <a:pPr marL="0" indent="0">
              <a:buNone/>
            </a:pPr>
            <a:r>
              <a:rPr lang="en-US" dirty="0"/>
              <a:t>	D) To allocate system resources to processes</a:t>
            </a:r>
          </a:p>
          <a:p>
            <a:pPr marL="0" indent="0">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495"/>
            <a:ext cx="12192000" cy="1400530"/>
          </a:xfrm>
        </p:spPr>
        <p:txBody>
          <a:bodyPr>
            <a:normAutofit/>
          </a:bodyPr>
          <a:lstStyle/>
          <a:p>
            <a:r>
              <a:rPr lang="en-US" b="1" dirty="0"/>
              <a:t>Answer: C</a:t>
            </a:r>
            <a:br>
              <a:rPr lang="en-US" dirty="0"/>
            </a:br>
            <a:endParaRPr lang="en-US" dirty="0"/>
          </a:p>
        </p:txBody>
      </p:sp>
      <p:sp>
        <p:nvSpPr>
          <p:cNvPr id="3" name="Content Placeholder 2"/>
          <p:cNvSpPr>
            <a:spLocks noGrp="1"/>
          </p:cNvSpPr>
          <p:nvPr>
            <p:ph idx="1"/>
          </p:nvPr>
        </p:nvSpPr>
        <p:spPr>
          <a:xfrm>
            <a:off x="0" y="990600"/>
            <a:ext cx="12192000" cy="4195481"/>
          </a:xfrm>
        </p:spPr>
        <p:txBody>
          <a:bodyPr/>
          <a:lstStyle/>
          <a:p>
            <a:r>
              <a:rPr lang="en-US" b="1" dirty="0"/>
              <a:t>C) To visualize the dependencies between processes and resources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26" y="0"/>
            <a:ext cx="12155774" cy="1066800"/>
          </a:xfrm>
        </p:spPr>
        <p:txBody>
          <a:bodyPr>
            <a:noAutofit/>
          </a:bodyPr>
          <a:lstStyle/>
          <a:p>
            <a:r>
              <a:rPr lang="en-US" sz="2800" dirty="0"/>
              <a:t>What is the problem that can occur when a producer produces data at a rate that is faster than the consumer can consume it in the Producer-Consumer Problem?</a:t>
            </a:r>
            <a:br>
              <a:rPr lang="en-US" sz="2800" dirty="0"/>
            </a:br>
            <a:endParaRPr lang="en-US" sz="2800" dirty="0"/>
          </a:p>
        </p:txBody>
      </p:sp>
      <p:sp>
        <p:nvSpPr>
          <p:cNvPr id="3" name="Content Placeholder 2"/>
          <p:cNvSpPr>
            <a:spLocks noGrp="1"/>
          </p:cNvSpPr>
          <p:nvPr>
            <p:ph idx="1"/>
          </p:nvPr>
        </p:nvSpPr>
        <p:spPr>
          <a:xfrm>
            <a:off x="36226" y="1627632"/>
            <a:ext cx="12155774" cy="3602736"/>
          </a:xfrm>
        </p:spPr>
        <p:txBody>
          <a:bodyPr>
            <a:normAutofit/>
          </a:bodyPr>
          <a:lstStyle/>
          <a:p>
            <a:pPr>
              <a:buNone/>
            </a:pPr>
            <a:r>
              <a:rPr lang="en-US" dirty="0"/>
              <a:t>	A) Starvation</a:t>
            </a:r>
          </a:p>
          <a:p>
            <a:pPr>
              <a:buNone/>
            </a:pPr>
            <a:r>
              <a:rPr lang="en-US" dirty="0"/>
              <a:t>	B) Deadlock</a:t>
            </a:r>
          </a:p>
          <a:p>
            <a:pPr>
              <a:buNone/>
            </a:pPr>
            <a:r>
              <a:rPr lang="en-US" dirty="0"/>
              <a:t>	C) Busy Waiting</a:t>
            </a:r>
          </a:p>
          <a:p>
            <a:pPr>
              <a:buNone/>
            </a:pPr>
            <a:r>
              <a:rPr lang="en-US" dirty="0"/>
              <a:t>	D) </a:t>
            </a:r>
            <a:r>
              <a:rPr lang="en-US" dirty="0" err="1"/>
              <a:t>Livelock</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2160589"/>
            <a:ext cx="4632769" cy="3880772"/>
          </a:xfrm>
        </p:spPr>
        <p:txBody>
          <a:bodyPr>
            <a:normAutofit/>
          </a:bodyPr>
          <a:lstStyle/>
          <a:p>
            <a:r>
              <a:rPr lang="en-US" sz="7200" dirty="0"/>
              <a:t>Race Condition</a:t>
            </a:r>
          </a:p>
        </p:txBody>
      </p:sp>
      <p:sp>
        <p:nvSpPr>
          <p:cNvPr id="4" name="Content Placeholder 3">
            <a:extLst>
              <a:ext uri="{FF2B5EF4-FFF2-40B4-BE49-F238E27FC236}">
                <a16:creationId xmlns:a16="http://schemas.microsoft.com/office/drawing/2014/main" id="{55B1CD0A-3E8E-ED4E-1C60-2B7D0DF29944}"/>
              </a:ext>
            </a:extLst>
          </p:cNvPr>
          <p:cNvSpPr>
            <a:spLocks noGrp="1"/>
          </p:cNvSpPr>
          <p:nvPr>
            <p:ph sz="half" idx="2"/>
          </p:nvPr>
        </p:nvSpPr>
        <p:spPr>
          <a:xfrm>
            <a:off x="5089970" y="2160589"/>
            <a:ext cx="5120830" cy="3880774"/>
          </a:xfrm>
        </p:spPr>
        <p:txBody>
          <a:bodyPr/>
          <a:lstStyle/>
          <a:p>
            <a:r>
              <a:rPr lang="en-US" dirty="0"/>
              <a:t>In this </a:t>
            </a:r>
            <a:r>
              <a:rPr lang="en-US" dirty="0" err="1"/>
              <a:t>eg.</a:t>
            </a:r>
            <a:r>
              <a:rPr lang="en-US" dirty="0"/>
              <a:t> 4 and 6 having race with each other that’s why in this situation, it is called </a:t>
            </a:r>
            <a:r>
              <a:rPr lang="en-US" b="1" dirty="0"/>
              <a:t>Race Condition. </a:t>
            </a:r>
            <a:r>
              <a:rPr lang="en-US" dirty="0"/>
              <a:t>(because in this case 4 and 6 doing race).</a:t>
            </a:r>
          </a:p>
          <a:p>
            <a:r>
              <a:rPr lang="en-US" dirty="0"/>
              <a:t>Therefore, this process is not synchronized. So, there is a need of synchronization to handle this problem.</a:t>
            </a:r>
          </a:p>
          <a:p>
            <a:r>
              <a:rPr lang="en-US" dirty="0"/>
              <a:t>To resolve this problem there is so many ways like semaphores, Peterson’s solution etc.</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495"/>
            <a:ext cx="9404723" cy="1400530"/>
          </a:xfrm>
        </p:spPr>
        <p:txBody>
          <a:bodyPr/>
          <a:lstStyle/>
          <a:p>
            <a:r>
              <a:rPr lang="en-US" dirty="0"/>
              <a:t>Answer: A</a:t>
            </a:r>
          </a:p>
        </p:txBody>
      </p:sp>
      <p:sp>
        <p:nvSpPr>
          <p:cNvPr id="3" name="Content Placeholder 2"/>
          <p:cNvSpPr>
            <a:spLocks noGrp="1"/>
          </p:cNvSpPr>
          <p:nvPr>
            <p:ph idx="1"/>
          </p:nvPr>
        </p:nvSpPr>
        <p:spPr>
          <a:xfrm>
            <a:off x="-19987" y="914400"/>
            <a:ext cx="12192000" cy="4195481"/>
          </a:xfrm>
        </p:spPr>
        <p:txBody>
          <a:bodyPr>
            <a:normAutofit/>
          </a:bodyPr>
          <a:lstStyle/>
          <a:p>
            <a:pPr>
              <a:buNone/>
            </a:pPr>
            <a:r>
              <a:rPr lang="en-US" dirty="0"/>
              <a:t>	 A) Starvation </a:t>
            </a:r>
          </a:p>
          <a:p>
            <a:pPr>
              <a:buNone/>
            </a:pPr>
            <a:r>
              <a:rPr lang="en-US" dirty="0"/>
              <a:t>	In the Producer-Consumer Problem, a producer produces data and a consumer consumes the data. If the producer produces data at a rate that is faster than the consumer can consume it, the consumer may not be able to access the data, leading to starvation. This is because the producer continues to produce data, even if the consumer is not ready to consume it, and the consumer may be unable to access the data until the producer has finished producing it.</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66800"/>
          </a:xfrm>
        </p:spPr>
        <p:txBody>
          <a:bodyPr>
            <a:noAutofit/>
          </a:bodyPr>
          <a:lstStyle/>
          <a:p>
            <a:r>
              <a:rPr lang="en-US" sz="2800" dirty="0"/>
              <a:t>What is the problem that can occur in a Dining Philosophers Problem when all philosophers are holding their forks and waiting for one more fork to be released, in a system that uses a central algorithm to manage the forks?</a:t>
            </a:r>
            <a:br>
              <a:rPr lang="en-US" sz="2800" dirty="0"/>
            </a:br>
            <a:endParaRPr lang="en-US" sz="2800" dirty="0"/>
          </a:p>
        </p:txBody>
      </p:sp>
      <p:sp>
        <p:nvSpPr>
          <p:cNvPr id="3" name="Content Placeholder 2"/>
          <p:cNvSpPr>
            <a:spLocks noGrp="1"/>
          </p:cNvSpPr>
          <p:nvPr>
            <p:ph idx="1"/>
          </p:nvPr>
        </p:nvSpPr>
        <p:spPr>
          <a:xfrm>
            <a:off x="0" y="1752600"/>
            <a:ext cx="12192000" cy="3678936"/>
          </a:xfrm>
        </p:spPr>
        <p:txBody>
          <a:bodyPr>
            <a:normAutofit/>
          </a:bodyPr>
          <a:lstStyle/>
          <a:p>
            <a:pPr marL="0" indent="0">
              <a:buNone/>
            </a:pPr>
            <a:r>
              <a:rPr lang="en-US" dirty="0"/>
              <a:t>	A) Starvation </a:t>
            </a:r>
          </a:p>
          <a:p>
            <a:pPr marL="0" indent="0">
              <a:buNone/>
            </a:pPr>
            <a:r>
              <a:rPr lang="en-US" dirty="0"/>
              <a:t>	B) Deadlock </a:t>
            </a:r>
          </a:p>
          <a:p>
            <a:pPr marL="0" indent="0">
              <a:buNone/>
            </a:pPr>
            <a:r>
              <a:rPr lang="en-US" dirty="0"/>
              <a:t>	C) </a:t>
            </a:r>
            <a:r>
              <a:rPr lang="en-US" dirty="0" err="1"/>
              <a:t>Livelock</a:t>
            </a:r>
            <a:r>
              <a:rPr lang="en-US" dirty="0"/>
              <a:t> </a:t>
            </a:r>
          </a:p>
          <a:p>
            <a:pPr marL="0" indent="0">
              <a:buNone/>
            </a:pPr>
            <a:r>
              <a:rPr lang="en-US" dirty="0"/>
              <a:t>	D) Busy Waiting</a:t>
            </a:r>
          </a:p>
          <a:p>
            <a:pPr>
              <a:buNone/>
            </a:pPr>
            <a:br>
              <a:rPr lang="en-US" dirty="0"/>
            </a:b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normAutofit/>
          </a:bodyPr>
          <a:lstStyle/>
          <a:p>
            <a:r>
              <a:rPr lang="en-US" b="1" dirty="0"/>
              <a:t>Answer: C</a:t>
            </a:r>
            <a:br>
              <a:rPr lang="en-US" dirty="0"/>
            </a:br>
            <a:endParaRPr lang="en-US" dirty="0"/>
          </a:p>
        </p:txBody>
      </p:sp>
      <p:sp>
        <p:nvSpPr>
          <p:cNvPr id="3" name="Content Placeholder 2"/>
          <p:cNvSpPr>
            <a:spLocks noGrp="1"/>
          </p:cNvSpPr>
          <p:nvPr>
            <p:ph idx="1"/>
          </p:nvPr>
        </p:nvSpPr>
        <p:spPr>
          <a:xfrm>
            <a:off x="0" y="990600"/>
            <a:ext cx="12192000" cy="4195481"/>
          </a:xfrm>
        </p:spPr>
        <p:txBody>
          <a:bodyPr>
            <a:normAutofit/>
          </a:bodyPr>
          <a:lstStyle/>
          <a:p>
            <a:pPr algn="just"/>
            <a:r>
              <a:rPr lang="en-US" b="1" dirty="0"/>
              <a:t>C) </a:t>
            </a:r>
            <a:r>
              <a:rPr lang="en-US" b="1" dirty="0" err="1"/>
              <a:t>Livelock</a:t>
            </a:r>
            <a:r>
              <a:rPr lang="en-US" b="1" dirty="0"/>
              <a:t> </a:t>
            </a:r>
          </a:p>
          <a:p>
            <a:pPr marL="0" indent="0" algn="just">
              <a:buNone/>
            </a:pPr>
            <a:r>
              <a:rPr lang="en-US" dirty="0"/>
              <a:t>In the Dining Philosophers Problem, a central algorithm is used to manage the forks. If all philosophers are holding their forks and waiting for one more fork to be released, the system will enter a </a:t>
            </a:r>
            <a:r>
              <a:rPr lang="en-US" dirty="0" err="1"/>
              <a:t>livelock</a:t>
            </a:r>
            <a:r>
              <a:rPr lang="en-US" dirty="0"/>
              <a:t> state. This is because each philosopher is waiting for another philosopher to release a fork, but no philosopher can release a fork because they are all waiting for another philosopher to release a fork. This cycle continues indefinitely, causing the system to enter a </a:t>
            </a:r>
            <a:r>
              <a:rPr lang="en-US" dirty="0" err="1"/>
              <a:t>livelock</a:t>
            </a:r>
            <a:r>
              <a:rPr lang="en-US" dirty="0"/>
              <a:t> state.</a:t>
            </a:r>
          </a:p>
          <a:p>
            <a:pPr algn="just"/>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400530"/>
          </a:xfrm>
        </p:spPr>
        <p:txBody>
          <a:bodyPr>
            <a:noAutofit/>
          </a:bodyPr>
          <a:lstStyle/>
          <a:p>
            <a:r>
              <a:rPr lang="en-US" sz="2800" dirty="0"/>
              <a:t>What is the hardware primitive that allows a process to test whether a shared variable is zero or non-zero, and is commonly used to implement semaphores?</a:t>
            </a:r>
            <a:br>
              <a:rPr lang="en-US" sz="2800" dirty="0"/>
            </a:br>
            <a:endParaRPr lang="en-US" sz="2800" dirty="0"/>
          </a:p>
        </p:txBody>
      </p:sp>
      <p:sp>
        <p:nvSpPr>
          <p:cNvPr id="3" name="Content Placeholder 2"/>
          <p:cNvSpPr>
            <a:spLocks noGrp="1"/>
          </p:cNvSpPr>
          <p:nvPr>
            <p:ph idx="1"/>
          </p:nvPr>
        </p:nvSpPr>
        <p:spPr>
          <a:xfrm>
            <a:off x="-16239" y="1600200"/>
            <a:ext cx="12191999" cy="3907536"/>
          </a:xfrm>
        </p:spPr>
        <p:txBody>
          <a:bodyPr>
            <a:normAutofit/>
          </a:bodyPr>
          <a:lstStyle/>
          <a:p>
            <a:pPr>
              <a:buNone/>
            </a:pPr>
            <a:r>
              <a:rPr lang="en-US" dirty="0"/>
              <a:t>	A) Flip-flop </a:t>
            </a:r>
          </a:p>
          <a:p>
            <a:pPr>
              <a:buNone/>
            </a:pPr>
            <a:r>
              <a:rPr lang="en-US" dirty="0"/>
              <a:t>	B) Bit </a:t>
            </a:r>
          </a:p>
          <a:p>
            <a:pPr>
              <a:buNone/>
            </a:pPr>
            <a:r>
              <a:rPr lang="en-US" dirty="0"/>
              <a:t>	C) Test-and-Set </a:t>
            </a:r>
          </a:p>
          <a:p>
            <a:pPr>
              <a:buNone/>
            </a:pPr>
            <a:r>
              <a:rPr lang="en-US" dirty="0"/>
              <a:t>	D) Load-Link/Store-Conditional</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37475"/>
            <a:ext cx="12191999" cy="1400530"/>
          </a:xfrm>
        </p:spPr>
        <p:txBody>
          <a:bodyPr>
            <a:normAutofit/>
          </a:bodyPr>
          <a:lstStyle/>
          <a:p>
            <a:r>
              <a:rPr lang="en-US" b="1" dirty="0"/>
              <a:t>Answer: C) Test-and-Set</a:t>
            </a:r>
            <a:br>
              <a:rPr lang="en-US" dirty="0"/>
            </a:br>
            <a:endParaRPr lang="en-US" dirty="0"/>
          </a:p>
        </p:txBody>
      </p:sp>
      <p:sp>
        <p:nvSpPr>
          <p:cNvPr id="3" name="Content Placeholder 2"/>
          <p:cNvSpPr>
            <a:spLocks noGrp="1"/>
          </p:cNvSpPr>
          <p:nvPr>
            <p:ph idx="1"/>
          </p:nvPr>
        </p:nvSpPr>
        <p:spPr>
          <a:xfrm>
            <a:off x="1" y="1132332"/>
            <a:ext cx="12191999" cy="4593336"/>
          </a:xfrm>
        </p:spPr>
        <p:txBody>
          <a:bodyPr>
            <a:normAutofit/>
          </a:bodyPr>
          <a:lstStyle/>
          <a:p>
            <a:pPr algn="just"/>
            <a:r>
              <a:rPr lang="en-US" dirty="0"/>
              <a:t>In computer architecture, Test-and-Set (TS) is a hardware primitive that allows a process to test whether a shared variable is zero or non-zero, and if it's non-zero, sets it to zero. It is commonly used to implement semaphores, which are a fundamental concept in synchronization. TS is typically implemented using a combination of logical and arithmetic operations, and it provides a way to atomically test the value of a shared variable and modify it if necessary.</a:t>
            </a:r>
          </a:p>
          <a:p>
            <a:pPr algn="just"/>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31" y="2260600"/>
            <a:ext cx="8596668" cy="1320800"/>
          </a:xfrm>
        </p:spPr>
        <p:txBody>
          <a:bodyPr>
            <a:normAutofit/>
          </a:bodyPr>
          <a:lstStyle/>
          <a:p>
            <a:r>
              <a:rPr lang="en-US" sz="8000" b="1" dirty="0"/>
              <a:t>Thank you</a:t>
            </a:r>
          </a:p>
        </p:txBody>
      </p:sp>
      <p:pic>
        <p:nvPicPr>
          <p:cNvPr id="6" name="Picture 5">
            <a:extLst>
              <a:ext uri="{FF2B5EF4-FFF2-40B4-BE49-F238E27FC236}">
                <a16:creationId xmlns:a16="http://schemas.microsoft.com/office/drawing/2014/main" id="{FA1E1D7D-7BB5-CC9A-7EA7-C127A76F9B37}"/>
              </a:ext>
            </a:extLst>
          </p:cNvPr>
          <p:cNvPicPr>
            <a:picLocks noChangeAspect="1"/>
          </p:cNvPicPr>
          <p:nvPr/>
        </p:nvPicPr>
        <p:blipFill>
          <a:blip r:embed="rId2"/>
          <a:stretch>
            <a:fillRect/>
          </a:stretch>
        </p:blipFill>
        <p:spPr>
          <a:xfrm>
            <a:off x="5486400" y="914400"/>
            <a:ext cx="6553199" cy="5334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sz="4000" dirty="0"/>
              <a:t>Remember Points:</a:t>
            </a:r>
          </a:p>
        </p:txBody>
      </p:sp>
      <p:sp>
        <p:nvSpPr>
          <p:cNvPr id="4" name="Content Placeholder 3">
            <a:extLst>
              <a:ext uri="{FF2B5EF4-FFF2-40B4-BE49-F238E27FC236}">
                <a16:creationId xmlns:a16="http://schemas.microsoft.com/office/drawing/2014/main" id="{8202290D-5359-93DA-7A4C-3F94C0A6348A}"/>
              </a:ext>
            </a:extLst>
          </p:cNvPr>
          <p:cNvSpPr>
            <a:spLocks noGrp="1"/>
          </p:cNvSpPr>
          <p:nvPr>
            <p:ph sz="half" idx="2"/>
          </p:nvPr>
        </p:nvSpPr>
        <p:spPr>
          <a:xfrm>
            <a:off x="5089970" y="2160589"/>
            <a:ext cx="6111430" cy="3880773"/>
          </a:xfrm>
        </p:spPr>
        <p:txBody>
          <a:bodyPr/>
          <a:lstStyle/>
          <a:p>
            <a:r>
              <a:rPr lang="en-US" dirty="0"/>
              <a:t>Uni-Processor ( Mostly in Laptop, Mobile phones)</a:t>
            </a:r>
          </a:p>
          <a:p>
            <a:r>
              <a:rPr lang="en-US" dirty="0"/>
              <a:t>Time Sharing (Multiple process run at a same time)</a:t>
            </a:r>
          </a:p>
          <a:p>
            <a:r>
              <a:rPr lang="en-US" dirty="0"/>
              <a:t>Due to Uni-Processor, Only 1 Process will execute but not in Multi-Processor case.</a:t>
            </a:r>
          </a:p>
          <a:p>
            <a:r>
              <a:rPr lang="en-US" dirty="0"/>
              <a:t>Process can be paused via Sleep() but CPU can not be paused because it is not under user but OS can easily do this.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 y="2160589"/>
            <a:ext cx="4184035" cy="3880772"/>
          </a:xfrm>
        </p:spPr>
        <p:txBody>
          <a:bodyPr>
            <a:normAutofit lnSpcReduction="10000"/>
          </a:bodyPr>
          <a:lstStyle/>
          <a:p>
            <a:r>
              <a:rPr lang="en-US" sz="6600" dirty="0"/>
              <a:t>Critical Section </a:t>
            </a:r>
          </a:p>
        </p:txBody>
      </p:sp>
      <p:sp>
        <p:nvSpPr>
          <p:cNvPr id="5" name="Content Placeholder 4">
            <a:extLst>
              <a:ext uri="{FF2B5EF4-FFF2-40B4-BE49-F238E27FC236}">
                <a16:creationId xmlns:a16="http://schemas.microsoft.com/office/drawing/2014/main" id="{FE3BF37A-0AF3-5436-0C06-58B06557D26B}"/>
              </a:ext>
            </a:extLst>
          </p:cNvPr>
          <p:cNvSpPr>
            <a:spLocks noGrp="1"/>
          </p:cNvSpPr>
          <p:nvPr>
            <p:ph sz="half" idx="2"/>
          </p:nvPr>
        </p:nvSpPr>
        <p:spPr>
          <a:xfrm>
            <a:off x="3505200" y="1488613"/>
            <a:ext cx="6781800" cy="3880773"/>
          </a:xfrm>
        </p:spPr>
        <p:txBody>
          <a:bodyPr>
            <a:normAutofit lnSpcReduction="10000"/>
          </a:bodyPr>
          <a:lstStyle/>
          <a:p>
            <a:r>
              <a:rPr lang="en-US" dirty="0"/>
              <a:t>It is the part of the program where share resources are accessed by various processes(Co-operative Processes) which share something and have something common like code, variable, memory, buffer etc.</a:t>
            </a:r>
          </a:p>
          <a:p>
            <a:r>
              <a:rPr lang="en-US" dirty="0"/>
              <a:t>So, it is a place where shared variables or resources are placed. There are 5 sections in </a:t>
            </a:r>
            <a:r>
              <a:rPr lang="en-US"/>
              <a:t>each program:</a:t>
            </a:r>
          </a:p>
          <a:p>
            <a:r>
              <a:rPr lang="en-US" dirty="0"/>
              <a:t>Non-Critical Section (NCS) //Nothing common</a:t>
            </a:r>
          </a:p>
          <a:p>
            <a:r>
              <a:rPr lang="en-US" dirty="0"/>
              <a:t>Entry Section //Lock the resources</a:t>
            </a:r>
          </a:p>
          <a:p>
            <a:r>
              <a:rPr lang="en-US" dirty="0"/>
              <a:t>Critical Section (CS) //common resources or shared resources</a:t>
            </a:r>
          </a:p>
          <a:p>
            <a:r>
              <a:rPr lang="en-US" dirty="0"/>
              <a:t>Exit Section //Unlock the resources</a:t>
            </a:r>
          </a:p>
          <a:p>
            <a:r>
              <a:rPr lang="en-US" dirty="0"/>
              <a:t>Remainder Section //give signal to the next process</a:t>
            </a:r>
            <a:endParaRPr lang="en-IN" dirty="0"/>
          </a:p>
          <a:p>
            <a:endParaRPr lang="en-US" dirty="0"/>
          </a:p>
          <a:p>
            <a:pPr marL="0" indent="0">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1998690"/>
            <a:ext cx="5638800" cy="3880772"/>
          </a:xfrm>
        </p:spPr>
        <p:txBody>
          <a:bodyPr>
            <a:normAutofit/>
          </a:bodyPr>
          <a:lstStyle/>
          <a:p>
            <a:pPr>
              <a:buNone/>
            </a:pPr>
            <a:r>
              <a:rPr lang="en-US" sz="5400" dirty="0"/>
              <a:t>How to achieve Synchronization? </a:t>
            </a:r>
            <a:endParaRPr lang="en-US" sz="5400" b="1" dirty="0"/>
          </a:p>
        </p:txBody>
      </p:sp>
      <p:sp>
        <p:nvSpPr>
          <p:cNvPr id="4" name="Content Placeholder 3">
            <a:extLst>
              <a:ext uri="{FF2B5EF4-FFF2-40B4-BE49-F238E27FC236}">
                <a16:creationId xmlns:a16="http://schemas.microsoft.com/office/drawing/2014/main" id="{35FFBB44-04EA-04C4-33D5-57849D9607DF}"/>
              </a:ext>
            </a:extLst>
          </p:cNvPr>
          <p:cNvSpPr>
            <a:spLocks noGrp="1"/>
          </p:cNvSpPr>
          <p:nvPr>
            <p:ph sz="half" idx="2"/>
          </p:nvPr>
        </p:nvSpPr>
        <p:spPr>
          <a:xfrm>
            <a:off x="5622561" y="1488613"/>
            <a:ext cx="5181600" cy="3880773"/>
          </a:xfrm>
        </p:spPr>
        <p:txBody>
          <a:bodyPr>
            <a:normAutofit/>
          </a:bodyPr>
          <a:lstStyle/>
          <a:p>
            <a:pPr>
              <a:buNone/>
            </a:pPr>
            <a:r>
              <a:rPr lang="en-US" sz="2400" dirty="0"/>
              <a:t>	It’s a way to achieve </a:t>
            </a:r>
            <a:r>
              <a:rPr lang="en-US" sz="2400" b="1" dirty="0"/>
              <a:t>Process Synchronization (PS) </a:t>
            </a:r>
            <a:r>
              <a:rPr lang="en-US" sz="2400" dirty="0"/>
              <a:t>and this is a Mechanism  or </a:t>
            </a:r>
            <a:r>
              <a:rPr lang="en-US" sz="2400" b="1" dirty="0"/>
              <a:t>(3 Conditions/Rules):</a:t>
            </a:r>
          </a:p>
          <a:p>
            <a:r>
              <a:rPr lang="en-US" sz="2400" b="1" dirty="0"/>
              <a:t>Mutual Exclusion (1 by 1 process exe. Via Lock and Unlock entry)</a:t>
            </a:r>
          </a:p>
          <a:p>
            <a:r>
              <a:rPr lang="en-US" sz="2400" b="1" dirty="0"/>
              <a:t>Progress (No J-Factor)</a:t>
            </a:r>
          </a:p>
          <a:p>
            <a:r>
              <a:rPr lang="en-US" sz="2400" b="1" dirty="0"/>
              <a:t>Bounded Wait (Upper time limit)</a:t>
            </a:r>
          </a:p>
          <a:p>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866E6DB-9550-B04F-4F44-87B70727566D}"/>
              </a:ext>
            </a:extLst>
          </p:cNvPr>
          <p:cNvSpPr>
            <a:spLocks noGrp="1"/>
          </p:cNvSpPr>
          <p:nvPr>
            <p:ph sz="half" idx="1"/>
          </p:nvPr>
        </p:nvSpPr>
        <p:spPr>
          <a:xfrm>
            <a:off x="0" y="1953550"/>
            <a:ext cx="4869835" cy="3880772"/>
          </a:xfrm>
        </p:spPr>
        <p:txBody>
          <a:bodyPr>
            <a:normAutofit fontScale="92500"/>
          </a:bodyPr>
          <a:lstStyle/>
          <a:p>
            <a:r>
              <a:rPr lang="en-US" sz="4400" b="1" dirty="0"/>
              <a:t>Mutual Exclusion </a:t>
            </a:r>
          </a:p>
          <a:p>
            <a:pPr marL="0" indent="0">
              <a:buNone/>
            </a:pPr>
            <a:endParaRPr lang="en-US" sz="4400" b="1" dirty="0"/>
          </a:p>
          <a:p>
            <a:pPr marL="0" indent="0">
              <a:buNone/>
            </a:pPr>
            <a:r>
              <a:rPr lang="en-US" sz="4400" dirty="0"/>
              <a:t>(</a:t>
            </a:r>
            <a:r>
              <a:rPr lang="en-US" sz="4400" dirty="0" err="1"/>
              <a:t>eg.</a:t>
            </a:r>
            <a:r>
              <a:rPr lang="en-US" sz="4400" dirty="0"/>
              <a:t> Lock &amp; Unlock Entry System of our Home)</a:t>
            </a:r>
            <a:endParaRPr lang="en-IN" sz="4400" dirty="0"/>
          </a:p>
        </p:txBody>
      </p:sp>
      <p:pic>
        <p:nvPicPr>
          <p:cNvPr id="6" name="Picture 2"/>
          <p:cNvPicPr>
            <a:picLocks noGrp="1" noChangeAspect="1" noChangeArrowheads="1"/>
          </p:cNvPicPr>
          <p:nvPr>
            <p:ph sz="half" idx="2"/>
          </p:nvPr>
        </p:nvPicPr>
        <p:blipFill>
          <a:blip r:embed="rId2">
            <a:biLevel thresh="75000"/>
          </a:blip>
          <a:stretch>
            <a:fillRect/>
          </a:stretch>
        </p:blipFill>
        <p:spPr bwMode="auto">
          <a:xfrm>
            <a:off x="5029200" y="1219200"/>
            <a:ext cx="6934200" cy="5257799"/>
          </a:xfrm>
          <a:prstGeom prst="rect">
            <a:avLst/>
          </a:prstGeom>
          <a:noFill/>
          <a:ln w="9525">
            <a:solidFill>
              <a:schemeClr val="tx1"/>
            </a:solidFill>
            <a:miter lim="800000"/>
            <a:headEnd/>
            <a:tailEnd/>
          </a:ln>
          <a:effectLst/>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3760</TotalTime>
  <Words>2370</Words>
  <Application>Microsoft Office PowerPoint</Application>
  <PresentationFormat>Widescreen</PresentationFormat>
  <Paragraphs>283</Paragraphs>
  <Slides>55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docs-Roboto</vt:lpstr>
      <vt:lpstr>Times New Roman</vt:lpstr>
      <vt:lpstr>Trebuchet MS</vt:lpstr>
      <vt:lpstr>Wingdings 3</vt:lpstr>
      <vt:lpstr>Facet</vt:lpstr>
      <vt:lpstr>Unit 3 Process Synchronization (PS)</vt:lpstr>
      <vt:lpstr>PowerPoint Presentation</vt:lpstr>
      <vt:lpstr>Types of Process(2)</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2-Process Solution</vt:lpstr>
      <vt:lpstr>Monitors</vt:lpstr>
      <vt:lpstr>PowerPoint Presentation</vt:lpstr>
      <vt:lpstr>PowerPoint Presentation</vt:lpstr>
      <vt:lpstr>PowerPoint Presentation</vt:lpstr>
      <vt:lpstr>PowerPoint Presentation</vt:lpstr>
      <vt:lpstr>PowerPoint Presentation</vt:lpstr>
      <vt:lpstr>MCQ: What is the purpose of process synchronization in operating systems? </vt:lpstr>
      <vt:lpstr>Ans. B</vt:lpstr>
      <vt:lpstr>Which of the following is a type of process synchronization technique? </vt:lpstr>
      <vt:lpstr>Answer: C </vt:lpstr>
      <vt:lpstr>Which of the following is a disadvantage of using semaphores for process synchronization? </vt:lpstr>
      <vt:lpstr>Answer: D) It can cause priority inversion </vt:lpstr>
      <vt:lpstr>What is the purpose of monitors in process synchronization? </vt:lpstr>
      <vt:lpstr>Answer: A</vt:lpstr>
      <vt:lpstr>Which of the following is a type of deadlock in process synchronization? </vt:lpstr>
      <vt:lpstr>Answer: B</vt:lpstr>
      <vt:lpstr>What is the purpose of Peterson's algorithm in process synchronization? </vt:lpstr>
      <vt:lpstr>Answer: D</vt:lpstr>
      <vt:lpstr>What is a semaphore in operating systems? </vt:lpstr>
      <vt:lpstr>Answer: A </vt:lpstr>
      <vt:lpstr>What is the value of a binary semaphore? </vt:lpstr>
      <vt:lpstr>Answer: A</vt:lpstr>
      <vt:lpstr>What is the purpose of a semaphore in process synchronization? </vt:lpstr>
      <vt:lpstr>Answer: A</vt:lpstr>
      <vt:lpstr>What is a Precedence Graph in Operating Systems? </vt:lpstr>
      <vt:lpstr>Answer: C</vt:lpstr>
      <vt:lpstr>What is the purpose of a Precedence Graph in Operating Systems? </vt:lpstr>
      <vt:lpstr>Answer: C </vt:lpstr>
      <vt:lpstr>What is the problem that can occur when a producer produces data at a rate that is faster than the consumer can consume it in the Producer-Consumer Problem? </vt:lpstr>
      <vt:lpstr>Answer: A</vt:lpstr>
      <vt:lpstr>What is the problem that can occur in a Dining Philosophers Problem when all philosophers are holding their forks and waiting for one more fork to be released, in a system that uses a central algorithm to manage the forks? </vt:lpstr>
      <vt:lpstr>Answer: C </vt:lpstr>
      <vt:lpstr>What is the hardware primitive that allows a process to test whether a shared variable is zero or non-zero, and is commonly used to implement semaphores? </vt:lpstr>
      <vt:lpstr>Answer: C) Test-and-Set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Process Synchronization</dc:title>
  <dc:creator>intel</dc:creator>
  <cp:lastModifiedBy>amandeepkaur1341@outlook.com</cp:lastModifiedBy>
  <cp:revision>370</cp:revision>
  <dcterms:created xsi:type="dcterms:W3CDTF">2024-02-16T05:11:08Z</dcterms:created>
  <dcterms:modified xsi:type="dcterms:W3CDTF">2025-02-26T06:14:05Z</dcterms:modified>
</cp:coreProperties>
</file>