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79" r:id="rId4"/>
    <p:sldId id="280" r:id="rId5"/>
    <p:sldId id="258" r:id="rId6"/>
    <p:sldId id="281" r:id="rId7"/>
    <p:sldId id="282" r:id="rId8"/>
    <p:sldId id="259" r:id="rId9"/>
    <p:sldId id="261" r:id="rId10"/>
    <p:sldId id="260" r:id="rId11"/>
    <p:sldId id="262" r:id="rId12"/>
    <p:sldId id="263" r:id="rId13"/>
    <p:sldId id="265" r:id="rId14"/>
    <p:sldId id="267" r:id="rId15"/>
    <p:sldId id="285" r:id="rId16"/>
    <p:sldId id="284" r:id="rId17"/>
    <p:sldId id="286" r:id="rId18"/>
    <p:sldId id="269" r:id="rId19"/>
    <p:sldId id="271" r:id="rId20"/>
    <p:sldId id="272" r:id="rId21"/>
    <p:sldId id="275" r:id="rId22"/>
    <p:sldId id="276" r:id="rId23"/>
    <p:sldId id="277" r:id="rId24"/>
    <p:sldId id="278" r:id="rId25"/>
    <p:sldId id="270"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948" y="6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67E225-C8FA-4161-B6AF-9B25BD3B4F1E}" type="datetimeFigureOut">
              <a:rPr lang="en-US" smtClean="0"/>
              <a:pPr/>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E2C7B-E8F1-4858-9D45-28E238E753A4}" type="slidenum">
              <a:rPr lang="en-US" smtClean="0"/>
              <a:pPr/>
              <a:t>‹#›</a:t>
            </a:fld>
            <a:endParaRPr lang="en-US"/>
          </a:p>
        </p:txBody>
      </p:sp>
    </p:spTree>
    <p:extLst>
      <p:ext uri="{BB962C8B-B14F-4D97-AF65-F5344CB8AC3E}">
        <p14:creationId xmlns:p14="http://schemas.microsoft.com/office/powerpoint/2010/main" val="4284467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67E225-C8FA-4161-B6AF-9B25BD3B4F1E}" type="datetimeFigureOut">
              <a:rPr lang="en-US" smtClean="0"/>
              <a:pPr/>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E2C7B-E8F1-4858-9D45-28E238E753A4}" type="slidenum">
              <a:rPr lang="en-US" smtClean="0"/>
              <a:pPr/>
              <a:t>‹#›</a:t>
            </a:fld>
            <a:endParaRPr lang="en-US"/>
          </a:p>
        </p:txBody>
      </p:sp>
    </p:spTree>
    <p:extLst>
      <p:ext uri="{BB962C8B-B14F-4D97-AF65-F5344CB8AC3E}">
        <p14:creationId xmlns:p14="http://schemas.microsoft.com/office/powerpoint/2010/main" val="653187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67E225-C8FA-4161-B6AF-9B25BD3B4F1E}" type="datetimeFigureOut">
              <a:rPr lang="en-US" smtClean="0"/>
              <a:pPr/>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E2C7B-E8F1-4858-9D45-28E238E753A4}"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87876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67E225-C8FA-4161-B6AF-9B25BD3B4F1E}" type="datetimeFigureOut">
              <a:rPr lang="en-US" smtClean="0"/>
              <a:pPr/>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E2C7B-E8F1-4858-9D45-28E238E753A4}" type="slidenum">
              <a:rPr lang="en-US" smtClean="0"/>
              <a:pPr/>
              <a:t>‹#›</a:t>
            </a:fld>
            <a:endParaRPr lang="en-US"/>
          </a:p>
        </p:txBody>
      </p:sp>
    </p:spTree>
    <p:extLst>
      <p:ext uri="{BB962C8B-B14F-4D97-AF65-F5344CB8AC3E}">
        <p14:creationId xmlns:p14="http://schemas.microsoft.com/office/powerpoint/2010/main" val="1490153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67E225-C8FA-4161-B6AF-9B25BD3B4F1E}" type="datetimeFigureOut">
              <a:rPr lang="en-US" smtClean="0"/>
              <a:pPr/>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E2C7B-E8F1-4858-9D45-28E238E753A4}"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0729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67E225-C8FA-4161-B6AF-9B25BD3B4F1E}" type="datetimeFigureOut">
              <a:rPr lang="en-US" smtClean="0"/>
              <a:pPr/>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E2C7B-E8F1-4858-9D45-28E238E753A4}" type="slidenum">
              <a:rPr lang="en-US" smtClean="0"/>
              <a:pPr/>
              <a:t>‹#›</a:t>
            </a:fld>
            <a:endParaRPr lang="en-US"/>
          </a:p>
        </p:txBody>
      </p:sp>
    </p:spTree>
    <p:extLst>
      <p:ext uri="{BB962C8B-B14F-4D97-AF65-F5344CB8AC3E}">
        <p14:creationId xmlns:p14="http://schemas.microsoft.com/office/powerpoint/2010/main" val="2106553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67E225-C8FA-4161-B6AF-9B25BD3B4F1E}" type="datetimeFigureOut">
              <a:rPr lang="en-US" smtClean="0"/>
              <a:pPr/>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E2C7B-E8F1-4858-9D45-28E238E753A4}" type="slidenum">
              <a:rPr lang="en-US" smtClean="0"/>
              <a:pPr/>
              <a:t>‹#›</a:t>
            </a:fld>
            <a:endParaRPr lang="en-US"/>
          </a:p>
        </p:txBody>
      </p:sp>
    </p:spTree>
    <p:extLst>
      <p:ext uri="{BB962C8B-B14F-4D97-AF65-F5344CB8AC3E}">
        <p14:creationId xmlns:p14="http://schemas.microsoft.com/office/powerpoint/2010/main" val="2821090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67E225-C8FA-4161-B6AF-9B25BD3B4F1E}" type="datetimeFigureOut">
              <a:rPr lang="en-US" smtClean="0"/>
              <a:pPr/>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E2C7B-E8F1-4858-9D45-28E238E753A4}" type="slidenum">
              <a:rPr lang="en-US" smtClean="0"/>
              <a:pPr/>
              <a:t>‹#›</a:t>
            </a:fld>
            <a:endParaRPr lang="en-US"/>
          </a:p>
        </p:txBody>
      </p:sp>
    </p:spTree>
    <p:extLst>
      <p:ext uri="{BB962C8B-B14F-4D97-AF65-F5344CB8AC3E}">
        <p14:creationId xmlns:p14="http://schemas.microsoft.com/office/powerpoint/2010/main" val="804093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67E225-C8FA-4161-B6AF-9B25BD3B4F1E}" type="datetimeFigureOut">
              <a:rPr lang="en-US" smtClean="0"/>
              <a:pPr/>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E2C7B-E8F1-4858-9D45-28E238E753A4}" type="slidenum">
              <a:rPr lang="en-US" smtClean="0"/>
              <a:pPr/>
              <a:t>‹#›</a:t>
            </a:fld>
            <a:endParaRPr lang="en-US"/>
          </a:p>
        </p:txBody>
      </p:sp>
    </p:spTree>
    <p:extLst>
      <p:ext uri="{BB962C8B-B14F-4D97-AF65-F5344CB8AC3E}">
        <p14:creationId xmlns:p14="http://schemas.microsoft.com/office/powerpoint/2010/main" val="35714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67E225-C8FA-4161-B6AF-9B25BD3B4F1E}" type="datetimeFigureOut">
              <a:rPr lang="en-US" smtClean="0"/>
              <a:pPr/>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E2C7B-E8F1-4858-9D45-28E238E753A4}" type="slidenum">
              <a:rPr lang="en-US" smtClean="0"/>
              <a:pPr/>
              <a:t>‹#›</a:t>
            </a:fld>
            <a:endParaRPr lang="en-US"/>
          </a:p>
        </p:txBody>
      </p:sp>
    </p:spTree>
    <p:extLst>
      <p:ext uri="{BB962C8B-B14F-4D97-AF65-F5344CB8AC3E}">
        <p14:creationId xmlns:p14="http://schemas.microsoft.com/office/powerpoint/2010/main" val="1998528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67E225-C8FA-4161-B6AF-9B25BD3B4F1E}" type="datetimeFigureOut">
              <a:rPr lang="en-US" smtClean="0"/>
              <a:pPr/>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E2C7B-E8F1-4858-9D45-28E238E753A4}" type="slidenum">
              <a:rPr lang="en-US" smtClean="0"/>
              <a:pPr/>
              <a:t>‹#›</a:t>
            </a:fld>
            <a:endParaRPr lang="en-US"/>
          </a:p>
        </p:txBody>
      </p:sp>
    </p:spTree>
    <p:extLst>
      <p:ext uri="{BB962C8B-B14F-4D97-AF65-F5344CB8AC3E}">
        <p14:creationId xmlns:p14="http://schemas.microsoft.com/office/powerpoint/2010/main" val="547039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67E225-C8FA-4161-B6AF-9B25BD3B4F1E}" type="datetimeFigureOut">
              <a:rPr lang="en-US" smtClean="0"/>
              <a:pPr/>
              <a:t>3/3/2025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8E2C7B-E8F1-4858-9D45-28E238E753A4}" type="slidenum">
              <a:rPr lang="en-US" smtClean="0"/>
              <a:pPr/>
              <a:t>‹#›</a:t>
            </a:fld>
            <a:endParaRPr lang="en-US"/>
          </a:p>
        </p:txBody>
      </p:sp>
    </p:spTree>
    <p:extLst>
      <p:ext uri="{BB962C8B-B14F-4D97-AF65-F5344CB8AC3E}">
        <p14:creationId xmlns:p14="http://schemas.microsoft.com/office/powerpoint/2010/main" val="1730997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67E225-C8FA-4161-B6AF-9B25BD3B4F1E}" type="datetimeFigureOut">
              <a:rPr lang="en-US" smtClean="0"/>
              <a:pPr/>
              <a:t>3/3/2025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8E2C7B-E8F1-4858-9D45-28E238E753A4}" type="slidenum">
              <a:rPr lang="en-US" smtClean="0"/>
              <a:pPr/>
              <a:t>‹#›</a:t>
            </a:fld>
            <a:endParaRPr lang="en-US"/>
          </a:p>
        </p:txBody>
      </p:sp>
    </p:spTree>
    <p:extLst>
      <p:ext uri="{BB962C8B-B14F-4D97-AF65-F5344CB8AC3E}">
        <p14:creationId xmlns:p14="http://schemas.microsoft.com/office/powerpoint/2010/main" val="12243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7E225-C8FA-4161-B6AF-9B25BD3B4F1E}" type="datetimeFigureOut">
              <a:rPr lang="en-US" smtClean="0"/>
              <a:pPr/>
              <a:t>3/3/2025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8E2C7B-E8F1-4858-9D45-28E238E753A4}" type="slidenum">
              <a:rPr lang="en-US" smtClean="0"/>
              <a:pPr/>
              <a:t>‹#›</a:t>
            </a:fld>
            <a:endParaRPr lang="en-US"/>
          </a:p>
        </p:txBody>
      </p:sp>
    </p:spTree>
    <p:extLst>
      <p:ext uri="{BB962C8B-B14F-4D97-AF65-F5344CB8AC3E}">
        <p14:creationId xmlns:p14="http://schemas.microsoft.com/office/powerpoint/2010/main" val="3924386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67E225-C8FA-4161-B6AF-9B25BD3B4F1E}" type="datetimeFigureOut">
              <a:rPr lang="en-US" smtClean="0"/>
              <a:pPr/>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E2C7B-E8F1-4858-9D45-28E238E753A4}" type="slidenum">
              <a:rPr lang="en-US" smtClean="0"/>
              <a:pPr/>
              <a:t>‹#›</a:t>
            </a:fld>
            <a:endParaRPr lang="en-US"/>
          </a:p>
        </p:txBody>
      </p:sp>
    </p:spTree>
    <p:extLst>
      <p:ext uri="{BB962C8B-B14F-4D97-AF65-F5344CB8AC3E}">
        <p14:creationId xmlns:p14="http://schemas.microsoft.com/office/powerpoint/2010/main" val="2759013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E2C7B-E8F1-4858-9D45-28E238E753A4}" type="slidenum">
              <a:rPr lang="en-US" smtClean="0"/>
              <a:pPr/>
              <a:t>‹#›</a:t>
            </a:fld>
            <a:endParaRPr lang="en-US"/>
          </a:p>
        </p:txBody>
      </p:sp>
      <p:sp>
        <p:nvSpPr>
          <p:cNvPr id="5" name="Date Placeholder 4"/>
          <p:cNvSpPr>
            <a:spLocks noGrp="1"/>
          </p:cNvSpPr>
          <p:nvPr>
            <p:ph type="dt" sz="half" idx="10"/>
          </p:nvPr>
        </p:nvSpPr>
        <p:spPr/>
        <p:txBody>
          <a:bodyPr/>
          <a:lstStyle/>
          <a:p>
            <a:fld id="{2867E225-C8FA-4161-B6AF-9B25BD3B4F1E}" type="datetimeFigureOut">
              <a:rPr lang="en-US" smtClean="0"/>
              <a:pPr/>
              <a:t>3/3/2025</a:t>
            </a:fld>
            <a:endParaRPr lang="en-US"/>
          </a:p>
        </p:txBody>
      </p:sp>
    </p:spTree>
    <p:extLst>
      <p:ext uri="{BB962C8B-B14F-4D97-AF65-F5344CB8AC3E}">
        <p14:creationId xmlns:p14="http://schemas.microsoft.com/office/powerpoint/2010/main" val="3054516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67E225-C8FA-4161-B6AF-9B25BD3B4F1E}" type="datetimeFigureOut">
              <a:rPr lang="en-US" smtClean="0"/>
              <a:pPr/>
              <a:t>3/3/2025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8E2C7B-E8F1-4858-9D45-28E238E753A4}" type="slidenum">
              <a:rPr lang="en-US" smtClean="0"/>
              <a:pPr/>
              <a:t>‹#›</a:t>
            </a:fld>
            <a:endParaRPr lang="en-US"/>
          </a:p>
        </p:txBody>
      </p:sp>
    </p:spTree>
    <p:extLst>
      <p:ext uri="{BB962C8B-B14F-4D97-AF65-F5344CB8AC3E}">
        <p14:creationId xmlns:p14="http://schemas.microsoft.com/office/powerpoint/2010/main" val="1588769521"/>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dextutor.com/threads-in-operating-system/" TargetMode="External"/><Relationship Id="rId2" Type="http://schemas.openxmlformats.org/officeDocument/2006/relationships/hyperlink" Target="https://dextutor.com/program-to-create-threads-in-linux/"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62328"/>
            <a:ext cx="2854919" cy="1646302"/>
          </a:xfrm>
        </p:spPr>
        <p:txBody>
          <a:bodyPr/>
          <a:lstStyle/>
          <a:p>
            <a:r>
              <a:rPr lang="en-US" dirty="0"/>
              <a:t>Unit 3</a:t>
            </a:r>
            <a:br>
              <a:rPr lang="en-US" dirty="0"/>
            </a:br>
            <a:r>
              <a:rPr lang="en-US" dirty="0"/>
              <a:t>Threads</a:t>
            </a:r>
          </a:p>
        </p:txBody>
      </p:sp>
      <p:sp>
        <p:nvSpPr>
          <p:cNvPr id="3" name="Subtitle 2"/>
          <p:cNvSpPr>
            <a:spLocks noGrp="1"/>
          </p:cNvSpPr>
          <p:nvPr>
            <p:ph type="subTitle" idx="1"/>
          </p:nvPr>
        </p:nvSpPr>
        <p:spPr>
          <a:xfrm>
            <a:off x="-1229194" y="5753100"/>
            <a:ext cx="3161677" cy="1752600"/>
          </a:xfrm>
        </p:spPr>
        <p:txBody>
          <a:bodyPr/>
          <a:lstStyle/>
          <a:p>
            <a:r>
              <a:rPr lang="en-US" dirty="0"/>
              <a:t>By:</a:t>
            </a:r>
          </a:p>
          <a:p>
            <a:r>
              <a:rPr lang="en-US" dirty="0" err="1"/>
              <a:t>Amandeep</a:t>
            </a:r>
            <a:r>
              <a:rPr lang="en-US" dirty="0"/>
              <a:t> </a:t>
            </a:r>
            <a:r>
              <a:rPr lang="en-US" dirty="0" err="1"/>
              <a:t>Kaur</a:t>
            </a:r>
            <a:endParaRPr lang="en-US" dirty="0"/>
          </a:p>
        </p:txBody>
      </p:sp>
      <p:pic>
        <p:nvPicPr>
          <p:cNvPr id="4" name="Picture 2">
            <a:extLst>
              <a:ext uri="{FF2B5EF4-FFF2-40B4-BE49-F238E27FC236}">
                <a16:creationId xmlns:a16="http://schemas.microsoft.com/office/drawing/2014/main" id="{7B1D8899-98BF-9B85-7C0B-4DB1BDF3947D}"/>
              </a:ext>
            </a:extLst>
          </p:cNvPr>
          <p:cNvPicPr>
            <a:picLocks noChangeAspect="1" noChangeArrowheads="1"/>
          </p:cNvPicPr>
          <p:nvPr/>
        </p:nvPicPr>
        <p:blipFill>
          <a:blip r:embed="rId2"/>
          <a:srcRect l="16578" t="13114" r="16756" b="9836"/>
          <a:stretch/>
        </p:blipFill>
        <p:spPr bwMode="auto">
          <a:xfrm>
            <a:off x="5867400" y="1908630"/>
            <a:ext cx="3962400" cy="3581400"/>
          </a:xfrm>
          <a:prstGeom prst="rect">
            <a:avLst/>
          </a:prstGeom>
          <a:noFill/>
          <a:ln w="9525">
            <a:solidFill>
              <a:schemeClr val="tx1"/>
            </a:solid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 y="1676400"/>
            <a:ext cx="2971800" cy="3368674"/>
          </a:xfrm>
        </p:spPr>
        <p:txBody>
          <a:bodyPr>
            <a:normAutofit/>
          </a:bodyPr>
          <a:lstStyle/>
          <a:p>
            <a:r>
              <a:rPr lang="en-US" sz="3600" dirty="0"/>
              <a:t>Multi-threading Models</a:t>
            </a:r>
          </a:p>
        </p:txBody>
      </p:sp>
      <p:sp>
        <p:nvSpPr>
          <p:cNvPr id="4" name="Content Placeholder 3">
            <a:extLst>
              <a:ext uri="{FF2B5EF4-FFF2-40B4-BE49-F238E27FC236}">
                <a16:creationId xmlns:a16="http://schemas.microsoft.com/office/drawing/2014/main" id="{686BE972-0020-9518-CF00-CC1805E6C0C3}"/>
              </a:ext>
            </a:extLst>
          </p:cNvPr>
          <p:cNvSpPr>
            <a:spLocks noGrp="1"/>
          </p:cNvSpPr>
          <p:nvPr>
            <p:ph sz="half" idx="2"/>
          </p:nvPr>
        </p:nvSpPr>
        <p:spPr>
          <a:xfrm>
            <a:off x="2895600" y="1962634"/>
            <a:ext cx="9144000" cy="3346824"/>
          </a:xfrm>
        </p:spPr>
        <p:txBody>
          <a:bodyPr/>
          <a:lstStyle/>
          <a:p>
            <a:pPr fontAlgn="base"/>
            <a:r>
              <a:rPr lang="en-US" dirty="0"/>
              <a:t>There are </a:t>
            </a:r>
            <a:r>
              <a:rPr lang="en-US" b="1" dirty="0"/>
              <a:t>two kinds </a:t>
            </a:r>
            <a:r>
              <a:rPr lang="en-US" dirty="0"/>
              <a:t>of </a:t>
            </a:r>
            <a:r>
              <a:rPr lang="en-US" b="1" dirty="0"/>
              <a:t>threads</a:t>
            </a:r>
            <a:r>
              <a:rPr lang="en-US" dirty="0"/>
              <a:t> in the system – </a:t>
            </a:r>
            <a:r>
              <a:rPr lang="en-US" b="1" dirty="0"/>
              <a:t>user threads and kernel threads</a:t>
            </a:r>
            <a:r>
              <a:rPr lang="en-US" i="1" dirty="0"/>
              <a:t>.</a:t>
            </a:r>
            <a:endParaRPr lang="en-US" dirty="0"/>
          </a:p>
          <a:p>
            <a:pPr fontAlgn="base"/>
            <a:r>
              <a:rPr lang="en-US" b="1" dirty="0"/>
              <a:t>User threads</a:t>
            </a:r>
            <a:r>
              <a:rPr lang="en-US" dirty="0"/>
              <a:t> are supported above the kernel and managed without kernel support.</a:t>
            </a:r>
          </a:p>
          <a:p>
            <a:pPr fontAlgn="base"/>
            <a:r>
              <a:rPr lang="en-US" b="1" dirty="0"/>
              <a:t>Kernel threads</a:t>
            </a:r>
            <a:r>
              <a:rPr lang="en-US" dirty="0"/>
              <a:t> are supported and managed directly by OS.</a:t>
            </a:r>
          </a:p>
          <a:p>
            <a:pPr marL="0" indent="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2667000"/>
            <a:ext cx="4648199" cy="3368674"/>
          </a:xfrm>
        </p:spPr>
        <p:txBody>
          <a:bodyPr>
            <a:normAutofit/>
          </a:bodyPr>
          <a:lstStyle/>
          <a:p>
            <a:pPr>
              <a:buNone/>
            </a:pPr>
            <a:r>
              <a:rPr lang="en-US" sz="4400" dirty="0"/>
              <a:t>Models(3 Types)</a:t>
            </a:r>
          </a:p>
        </p:txBody>
      </p:sp>
      <p:sp>
        <p:nvSpPr>
          <p:cNvPr id="4" name="Content Placeholder 3">
            <a:extLst>
              <a:ext uri="{FF2B5EF4-FFF2-40B4-BE49-F238E27FC236}">
                <a16:creationId xmlns:a16="http://schemas.microsoft.com/office/drawing/2014/main" id="{7809C30A-C6AB-4F41-342E-AB13BE289B41}"/>
              </a:ext>
            </a:extLst>
          </p:cNvPr>
          <p:cNvSpPr>
            <a:spLocks noGrp="1"/>
          </p:cNvSpPr>
          <p:nvPr>
            <p:ph sz="half" idx="2"/>
          </p:nvPr>
        </p:nvSpPr>
        <p:spPr>
          <a:xfrm>
            <a:off x="4191001" y="2209800"/>
            <a:ext cx="8000998" cy="3346824"/>
          </a:xfrm>
        </p:spPr>
        <p:txBody>
          <a:bodyPr/>
          <a:lstStyle/>
          <a:p>
            <a:pPr>
              <a:buNone/>
            </a:pPr>
            <a:r>
              <a:rPr lang="en-US" dirty="0"/>
              <a:t>	Three common ways of establishing such a relationship.</a:t>
            </a:r>
          </a:p>
          <a:p>
            <a:r>
              <a:rPr lang="en-US" dirty="0"/>
              <a:t>Many to Many</a:t>
            </a:r>
          </a:p>
          <a:p>
            <a:r>
              <a:rPr lang="en-US" dirty="0"/>
              <a:t>Many to one</a:t>
            </a:r>
          </a:p>
          <a:p>
            <a:r>
              <a:rPr lang="en-US" dirty="0"/>
              <a:t>One to One</a:t>
            </a:r>
            <a:br>
              <a:rPr lang="en-US" dirty="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843" y="260299"/>
            <a:ext cx="3854528" cy="1278466"/>
          </a:xfrm>
        </p:spPr>
        <p:txBody>
          <a:bodyPr>
            <a:normAutofit fontScale="90000"/>
          </a:bodyPr>
          <a:lstStyle/>
          <a:p>
            <a:r>
              <a:rPr lang="en-US" sz="3600" dirty="0"/>
              <a:t>Many to One Model</a:t>
            </a:r>
            <a:br>
              <a:rPr lang="en-US" sz="3600" dirty="0"/>
            </a:br>
            <a:endParaRPr lang="en-US" sz="3600" dirty="0"/>
          </a:p>
        </p:txBody>
      </p:sp>
      <p:sp>
        <p:nvSpPr>
          <p:cNvPr id="4" name="Text Placeholder 3">
            <a:extLst>
              <a:ext uri="{FF2B5EF4-FFF2-40B4-BE49-F238E27FC236}">
                <a16:creationId xmlns:a16="http://schemas.microsoft.com/office/drawing/2014/main" id="{99E9A2BB-74FF-9C89-DDF0-39EEE5D73A65}"/>
              </a:ext>
            </a:extLst>
          </p:cNvPr>
          <p:cNvSpPr>
            <a:spLocks noGrp="1"/>
          </p:cNvSpPr>
          <p:nvPr>
            <p:ph type="body" sz="half" idx="2"/>
          </p:nvPr>
        </p:nvSpPr>
        <p:spPr>
          <a:xfrm>
            <a:off x="76200" y="1447801"/>
            <a:ext cx="6781800" cy="5029200"/>
          </a:xfrm>
        </p:spPr>
        <p:txBody>
          <a:bodyPr/>
          <a:lstStyle/>
          <a:p>
            <a:pPr fontAlgn="base"/>
            <a:r>
              <a:rPr lang="en-US" dirty="0"/>
              <a:t>Many user-level threads mapped to a single kernel thread</a:t>
            </a:r>
          </a:p>
          <a:p>
            <a:pPr fontAlgn="base"/>
            <a:r>
              <a:rPr lang="en-US" dirty="0"/>
              <a:t>Thread library is in user space</a:t>
            </a:r>
          </a:p>
          <a:p>
            <a:pPr fontAlgn="base"/>
            <a:r>
              <a:rPr lang="en-US" dirty="0"/>
              <a:t>Drawback: The Entire process will block if a thread makes a blocking system call</a:t>
            </a:r>
          </a:p>
          <a:p>
            <a:pPr fontAlgn="base"/>
            <a:r>
              <a:rPr lang="en-US" dirty="0"/>
              <a:t>Examples:</a:t>
            </a:r>
          </a:p>
          <a:p>
            <a:pPr lvl="1" fontAlgn="base"/>
            <a:r>
              <a:rPr lang="en-US" b="1" dirty="0"/>
              <a:t>Solaris Green Threads</a:t>
            </a:r>
            <a:endParaRPr lang="en-US" dirty="0"/>
          </a:p>
          <a:p>
            <a:pPr lvl="1" fontAlgn="base"/>
            <a:r>
              <a:rPr lang="en-US" b="1" dirty="0"/>
              <a:t>GNU Portable Threads</a:t>
            </a:r>
            <a:endParaRPr lang="en-US" dirty="0"/>
          </a:p>
          <a:p>
            <a:endParaRPr lang="en-IN" dirty="0"/>
          </a:p>
        </p:txBody>
      </p:sp>
      <p:pic>
        <p:nvPicPr>
          <p:cNvPr id="2050" name="Picture 2"/>
          <p:cNvPicPr>
            <a:picLocks noGrp="1" noChangeAspect="1" noChangeArrowheads="1"/>
          </p:cNvPicPr>
          <p:nvPr>
            <p:ph idx="1"/>
          </p:nvPr>
        </p:nvPicPr>
        <p:blipFill>
          <a:blip r:embed="rId2"/>
          <a:stretch>
            <a:fillRect/>
          </a:stretch>
        </p:blipFill>
        <p:spPr bwMode="auto">
          <a:xfrm>
            <a:off x="6858000" y="228600"/>
            <a:ext cx="4974431" cy="6096000"/>
          </a:xfrm>
          <a:prstGeom prst="rect">
            <a:avLst/>
          </a:prstGeom>
          <a:noFill/>
          <a:ln w="9525">
            <a:solidFill>
              <a:schemeClr val="tx1"/>
            </a:solid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724" y="93137"/>
            <a:ext cx="3854528" cy="1278466"/>
          </a:xfrm>
        </p:spPr>
        <p:txBody>
          <a:bodyPr>
            <a:normAutofit/>
          </a:bodyPr>
          <a:lstStyle/>
          <a:p>
            <a:pPr fontAlgn="base"/>
            <a:r>
              <a:rPr lang="en-US" sz="3600" dirty="0"/>
              <a:t>One to One Model</a:t>
            </a:r>
          </a:p>
        </p:txBody>
      </p:sp>
      <p:sp>
        <p:nvSpPr>
          <p:cNvPr id="4" name="Text Placeholder 3">
            <a:extLst>
              <a:ext uri="{FF2B5EF4-FFF2-40B4-BE49-F238E27FC236}">
                <a16:creationId xmlns:a16="http://schemas.microsoft.com/office/drawing/2014/main" id="{7AF618FB-C104-07F1-B897-83A9BD83F88F}"/>
              </a:ext>
            </a:extLst>
          </p:cNvPr>
          <p:cNvSpPr>
            <a:spLocks noGrp="1"/>
          </p:cNvSpPr>
          <p:nvPr>
            <p:ph type="body" sz="half" idx="2"/>
          </p:nvPr>
        </p:nvSpPr>
        <p:spPr>
          <a:xfrm>
            <a:off x="0" y="1905001"/>
            <a:ext cx="7315200" cy="3456518"/>
          </a:xfrm>
        </p:spPr>
        <p:txBody>
          <a:bodyPr>
            <a:normAutofit/>
          </a:bodyPr>
          <a:lstStyle/>
          <a:p>
            <a:pPr fontAlgn="base"/>
            <a:r>
              <a:rPr lang="en-US" dirty="0"/>
              <a:t>Each user-level thread maps to kernel thread</a:t>
            </a:r>
          </a:p>
          <a:p>
            <a:pPr fontAlgn="base"/>
            <a:r>
              <a:rPr lang="en-US" dirty="0"/>
              <a:t>Drawback: creating a user thread requires creating a corresponding kernel thread. Since the user can develop a malicious application to create unlimited threads. Therefore, the system too have to create those many kernel-level threads. As a result, the system might slow down.</a:t>
            </a:r>
          </a:p>
          <a:p>
            <a:pPr fontAlgn="base"/>
            <a:r>
              <a:rPr lang="en-US" dirty="0"/>
              <a:t>Examples:</a:t>
            </a:r>
          </a:p>
          <a:p>
            <a:pPr lvl="1" fontAlgn="base"/>
            <a:r>
              <a:rPr lang="en-US" dirty="0"/>
              <a:t>Windows NT/XP/2000</a:t>
            </a:r>
          </a:p>
          <a:p>
            <a:pPr lvl="1" fontAlgn="base"/>
            <a:r>
              <a:rPr lang="en-US" dirty="0"/>
              <a:t>Linux Solaris 9 and later</a:t>
            </a:r>
          </a:p>
          <a:p>
            <a:endParaRPr lang="en-US" dirty="0"/>
          </a:p>
          <a:p>
            <a:endParaRPr lang="en-IN" dirty="0"/>
          </a:p>
        </p:txBody>
      </p:sp>
      <p:pic>
        <p:nvPicPr>
          <p:cNvPr id="3074" name="Picture 2"/>
          <p:cNvPicPr>
            <a:picLocks noGrp="1" noChangeAspect="1" noChangeArrowheads="1"/>
          </p:cNvPicPr>
          <p:nvPr>
            <p:ph idx="1"/>
          </p:nvPr>
        </p:nvPicPr>
        <p:blipFill>
          <a:blip r:embed="rId2"/>
          <a:stretch>
            <a:fillRect/>
          </a:stretch>
        </p:blipFill>
        <p:spPr bwMode="auto">
          <a:xfrm>
            <a:off x="7391400" y="304800"/>
            <a:ext cx="4571999" cy="63246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080" y="304800"/>
            <a:ext cx="4552519" cy="1278466"/>
          </a:xfrm>
        </p:spPr>
        <p:txBody>
          <a:bodyPr>
            <a:normAutofit fontScale="90000"/>
          </a:bodyPr>
          <a:lstStyle/>
          <a:p>
            <a:r>
              <a:rPr lang="en-US" sz="4000" dirty="0"/>
              <a:t>Many to Many Model</a:t>
            </a:r>
            <a:br>
              <a:rPr lang="en-US" dirty="0"/>
            </a:br>
            <a:endParaRPr lang="en-US" dirty="0"/>
          </a:p>
        </p:txBody>
      </p:sp>
      <p:sp>
        <p:nvSpPr>
          <p:cNvPr id="4" name="Text Placeholder 3">
            <a:extLst>
              <a:ext uri="{FF2B5EF4-FFF2-40B4-BE49-F238E27FC236}">
                <a16:creationId xmlns:a16="http://schemas.microsoft.com/office/drawing/2014/main" id="{2CF2D900-4DAC-2CC5-9480-D0DEA1DC0AA4}"/>
              </a:ext>
            </a:extLst>
          </p:cNvPr>
          <p:cNvSpPr>
            <a:spLocks noGrp="1"/>
          </p:cNvSpPr>
          <p:nvPr>
            <p:ph type="body" sz="half" idx="2"/>
          </p:nvPr>
        </p:nvSpPr>
        <p:spPr>
          <a:xfrm>
            <a:off x="212723" y="1583266"/>
            <a:ext cx="7788277" cy="2584449"/>
          </a:xfrm>
        </p:spPr>
        <p:txBody>
          <a:bodyPr/>
          <a:lstStyle/>
          <a:p>
            <a:pPr fontAlgn="base"/>
            <a:r>
              <a:rPr lang="en-US" dirty="0"/>
              <a:t>Allows many user-level threads to be mapped to many kernel threads</a:t>
            </a:r>
          </a:p>
          <a:p>
            <a:pPr fontAlgn="base"/>
            <a:r>
              <a:rPr lang="en-US" dirty="0"/>
              <a:t>Allows the operating system to create a sufficient number of kernel threads. The operating system creates a pool of kernel-level threads called the thread-pool. As long as a kernel-level thread is available in the thread-pool it is allocated to a user-level thread.</a:t>
            </a:r>
          </a:p>
          <a:p>
            <a:pPr fontAlgn="base"/>
            <a:r>
              <a:rPr lang="en-US" dirty="0"/>
              <a:t>Example: Solaris prior to version 9</a:t>
            </a:r>
          </a:p>
          <a:p>
            <a:endParaRPr lang="en-US" dirty="0"/>
          </a:p>
          <a:p>
            <a:endParaRPr lang="en-IN" dirty="0"/>
          </a:p>
        </p:txBody>
      </p:sp>
      <p:pic>
        <p:nvPicPr>
          <p:cNvPr id="4098" name="Picture 2"/>
          <p:cNvPicPr>
            <a:picLocks noGrp="1" noChangeAspect="1" noChangeArrowheads="1"/>
          </p:cNvPicPr>
          <p:nvPr>
            <p:ph idx="1"/>
          </p:nvPr>
        </p:nvPicPr>
        <p:blipFill>
          <a:blip r:embed="rId2"/>
          <a:stretch>
            <a:fillRect/>
          </a:stretch>
        </p:blipFill>
        <p:spPr bwMode="auto">
          <a:xfrm>
            <a:off x="7924800" y="304800"/>
            <a:ext cx="4006927" cy="6248400"/>
          </a:xfrm>
          <a:prstGeom prst="rect">
            <a:avLst/>
          </a:prstGeom>
          <a:noFill/>
          <a:ln w="9525">
            <a:solidFill>
              <a:schemeClr val="tx1"/>
            </a:solid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A6269A5-FA46-031F-E853-994A6A3AF8FE}"/>
              </a:ext>
            </a:extLst>
          </p:cNvPr>
          <p:cNvSpPr>
            <a:spLocks noGrp="1"/>
          </p:cNvSpPr>
          <p:nvPr>
            <p:ph sz="half" idx="1"/>
          </p:nvPr>
        </p:nvSpPr>
        <p:spPr>
          <a:xfrm>
            <a:off x="152401" y="2160589"/>
            <a:ext cx="2667000" cy="3880772"/>
          </a:xfrm>
        </p:spPr>
        <p:txBody>
          <a:bodyPr>
            <a:normAutofit/>
          </a:bodyPr>
          <a:lstStyle/>
          <a:p>
            <a:r>
              <a:rPr lang="en-US" sz="2800" dirty="0"/>
              <a:t>Scheduler Activation</a:t>
            </a:r>
            <a:endParaRPr lang="en-IN" sz="2800" dirty="0"/>
          </a:p>
        </p:txBody>
      </p:sp>
      <p:sp>
        <p:nvSpPr>
          <p:cNvPr id="7" name="Content Placeholder 6">
            <a:extLst>
              <a:ext uri="{FF2B5EF4-FFF2-40B4-BE49-F238E27FC236}">
                <a16:creationId xmlns:a16="http://schemas.microsoft.com/office/drawing/2014/main" id="{067241B4-ECE7-DA71-E7C8-5D7D411EA96B}"/>
              </a:ext>
            </a:extLst>
          </p:cNvPr>
          <p:cNvSpPr>
            <a:spLocks noGrp="1"/>
          </p:cNvSpPr>
          <p:nvPr>
            <p:ph sz="half" idx="2"/>
          </p:nvPr>
        </p:nvSpPr>
        <p:spPr>
          <a:xfrm>
            <a:off x="2438400" y="2160589"/>
            <a:ext cx="9601200" cy="3880773"/>
          </a:xfrm>
        </p:spPr>
        <p:txBody>
          <a:bodyPr/>
          <a:lstStyle/>
          <a:p>
            <a:r>
              <a:rPr lang="en-US" dirty="0"/>
              <a:t>Scheduler Activations is a technique used in operating systems to efficiently manage kernel-level and user-level threading. It is designed to bridge the gap between </a:t>
            </a:r>
            <a:r>
              <a:rPr lang="en-US" b="1" dirty="0"/>
              <a:t>kernel threads</a:t>
            </a:r>
            <a:r>
              <a:rPr lang="en-US" dirty="0"/>
              <a:t> and </a:t>
            </a:r>
            <a:r>
              <a:rPr lang="en-US" b="1" dirty="0"/>
              <a:t>user threads</a:t>
            </a:r>
            <a:r>
              <a:rPr lang="en-US" dirty="0"/>
              <a:t>, allowing user-level thread schedulers to interact effectively with the kernel while maintaining the flexibility of user-level threading.</a:t>
            </a:r>
            <a:endParaRPr lang="en-IN" dirty="0"/>
          </a:p>
        </p:txBody>
      </p:sp>
    </p:spTree>
    <p:extLst>
      <p:ext uri="{BB962C8B-B14F-4D97-AF65-F5344CB8AC3E}">
        <p14:creationId xmlns:p14="http://schemas.microsoft.com/office/powerpoint/2010/main" val="1742589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18CC-31A7-E5C8-1D19-745A1609BA08}"/>
              </a:ext>
            </a:extLst>
          </p:cNvPr>
          <p:cNvSpPr>
            <a:spLocks noGrp="1"/>
          </p:cNvSpPr>
          <p:nvPr>
            <p:ph type="title"/>
          </p:nvPr>
        </p:nvSpPr>
        <p:spPr>
          <a:xfrm>
            <a:off x="76200" y="304800"/>
            <a:ext cx="12039600" cy="1320800"/>
          </a:xfrm>
        </p:spPr>
        <p:txBody>
          <a:bodyPr/>
          <a:lstStyle/>
          <a:p>
            <a:r>
              <a:rPr lang="en-US" dirty="0"/>
              <a:t>What is the role of scheduler activations in thread management? </a:t>
            </a:r>
            <a:endParaRPr lang="en-IN" dirty="0"/>
          </a:p>
        </p:txBody>
      </p:sp>
      <p:sp>
        <p:nvSpPr>
          <p:cNvPr id="3" name="Content Placeholder 2">
            <a:extLst>
              <a:ext uri="{FF2B5EF4-FFF2-40B4-BE49-F238E27FC236}">
                <a16:creationId xmlns:a16="http://schemas.microsoft.com/office/drawing/2014/main" id="{F9181B6F-680B-1329-F3C9-83CCC9F086DF}"/>
              </a:ext>
            </a:extLst>
          </p:cNvPr>
          <p:cNvSpPr>
            <a:spLocks noGrp="1"/>
          </p:cNvSpPr>
          <p:nvPr>
            <p:ph idx="1"/>
          </p:nvPr>
        </p:nvSpPr>
        <p:spPr>
          <a:xfrm>
            <a:off x="76200" y="2160589"/>
            <a:ext cx="9197802" cy="3880773"/>
          </a:xfrm>
        </p:spPr>
        <p:txBody>
          <a:bodyPr/>
          <a:lstStyle/>
          <a:p>
            <a:pPr algn="l"/>
            <a:r>
              <a:rPr lang="en-US" b="0" i="0" dirty="0">
                <a:solidFill>
                  <a:srgbClr val="202124"/>
                </a:solidFill>
                <a:effectLst/>
                <a:latin typeface="docs-Roboto"/>
              </a:rPr>
              <a:t>a) To dispatch interrupt requests to threads </a:t>
            </a:r>
          </a:p>
          <a:p>
            <a:pPr algn="l"/>
            <a:r>
              <a:rPr lang="en-US" b="0" i="0" dirty="0">
                <a:solidFill>
                  <a:srgbClr val="202124"/>
                </a:solidFill>
                <a:effectLst/>
                <a:latin typeface="docs-Roboto"/>
              </a:rPr>
              <a:t>b) To provide better performance by reducing kernel involvement </a:t>
            </a:r>
          </a:p>
          <a:p>
            <a:pPr algn="l"/>
            <a:r>
              <a:rPr lang="en-US" b="0" i="0" dirty="0">
                <a:solidFill>
                  <a:srgbClr val="202124"/>
                </a:solidFill>
                <a:effectLst/>
                <a:latin typeface="docs-Roboto"/>
              </a:rPr>
              <a:t>c) To automatically handle concurrency at the hardware level</a:t>
            </a:r>
            <a:r>
              <a:rPr lang="en-IN" b="0" i="0" dirty="0">
                <a:solidFill>
                  <a:srgbClr val="202124"/>
                </a:solidFill>
                <a:effectLst/>
                <a:latin typeface="docs-Roboto"/>
              </a:rPr>
              <a:t> </a:t>
            </a:r>
            <a:endParaRPr lang="en-US" b="0" i="0" dirty="0">
              <a:solidFill>
                <a:srgbClr val="202124"/>
              </a:solidFill>
              <a:effectLst/>
              <a:latin typeface="docs-Roboto"/>
            </a:endParaRPr>
          </a:p>
        </p:txBody>
      </p:sp>
    </p:spTree>
    <p:extLst>
      <p:ext uri="{BB962C8B-B14F-4D97-AF65-F5344CB8AC3E}">
        <p14:creationId xmlns:p14="http://schemas.microsoft.com/office/powerpoint/2010/main" val="437459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7ECA9-38E6-6AF0-B7C8-BABC2F10EC97}"/>
              </a:ext>
            </a:extLst>
          </p:cNvPr>
          <p:cNvSpPr>
            <a:spLocks noGrp="1"/>
          </p:cNvSpPr>
          <p:nvPr>
            <p:ph type="title"/>
          </p:nvPr>
        </p:nvSpPr>
        <p:spPr/>
        <p:txBody>
          <a:bodyPr/>
          <a:lstStyle/>
          <a:p>
            <a:r>
              <a:rPr lang="en-US" dirty="0"/>
              <a:t>Ans. B</a:t>
            </a:r>
            <a:endParaRPr lang="en-IN" dirty="0"/>
          </a:p>
        </p:txBody>
      </p:sp>
      <p:sp>
        <p:nvSpPr>
          <p:cNvPr id="3" name="Content Placeholder 2">
            <a:extLst>
              <a:ext uri="{FF2B5EF4-FFF2-40B4-BE49-F238E27FC236}">
                <a16:creationId xmlns:a16="http://schemas.microsoft.com/office/drawing/2014/main" id="{9D57BAF4-AA6F-067A-589F-0FE17BEEF187}"/>
              </a:ext>
            </a:extLst>
          </p:cNvPr>
          <p:cNvSpPr>
            <a:spLocks noGrp="1"/>
          </p:cNvSpPr>
          <p:nvPr>
            <p:ph idx="1"/>
          </p:nvPr>
        </p:nvSpPr>
        <p:spPr>
          <a:xfrm>
            <a:off x="677334" y="1752600"/>
            <a:ext cx="8596668" cy="3880773"/>
          </a:xfrm>
        </p:spPr>
        <p:txBody>
          <a:bodyPr>
            <a:normAutofit/>
          </a:bodyPr>
          <a:lstStyle/>
          <a:p>
            <a:r>
              <a:rPr lang="en-US" sz="2000" b="0" i="0" dirty="0">
                <a:solidFill>
                  <a:srgbClr val="202124"/>
                </a:solidFill>
                <a:effectLst/>
                <a:latin typeface="docs-Roboto"/>
              </a:rPr>
              <a:t>b) To provide better performance by reducing kernel involvement </a:t>
            </a:r>
          </a:p>
        </p:txBody>
      </p:sp>
    </p:spTree>
    <p:extLst>
      <p:ext uri="{BB962C8B-B14F-4D97-AF65-F5344CB8AC3E}">
        <p14:creationId xmlns:p14="http://schemas.microsoft.com/office/powerpoint/2010/main" val="398479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6F42B4E-840A-B8BB-B7BE-70C435959548}"/>
              </a:ext>
            </a:extLst>
          </p:cNvPr>
          <p:cNvSpPr>
            <a:spLocks noGrp="1"/>
          </p:cNvSpPr>
          <p:nvPr>
            <p:ph sz="half" idx="1"/>
          </p:nvPr>
        </p:nvSpPr>
        <p:spPr>
          <a:xfrm>
            <a:off x="152400" y="2160589"/>
            <a:ext cx="4708969" cy="3880772"/>
          </a:xfrm>
        </p:spPr>
        <p:txBody>
          <a:bodyPr>
            <a:normAutofit/>
          </a:bodyPr>
          <a:lstStyle/>
          <a:p>
            <a:r>
              <a:rPr lang="en-US" sz="4000" dirty="0"/>
              <a:t>Example of Thread Program</a:t>
            </a:r>
            <a:endParaRPr lang="en-IN" sz="4000" dirty="0"/>
          </a:p>
        </p:txBody>
      </p:sp>
      <p:pic>
        <p:nvPicPr>
          <p:cNvPr id="6" name="Picture 2"/>
          <p:cNvPicPr>
            <a:picLocks noGrp="1" noChangeAspect="1" noChangeArrowheads="1"/>
          </p:cNvPicPr>
          <p:nvPr>
            <p:ph sz="half" idx="2"/>
          </p:nvPr>
        </p:nvPicPr>
        <p:blipFill>
          <a:blip r:embed="rId2"/>
          <a:stretch>
            <a:fillRect/>
          </a:stretch>
        </p:blipFill>
        <p:spPr bwMode="auto">
          <a:xfrm>
            <a:off x="4267201" y="990600"/>
            <a:ext cx="7796784" cy="4953000"/>
          </a:xfrm>
          <a:prstGeom prst="rect">
            <a:avLst/>
          </a:prstGeom>
          <a:noFill/>
          <a:ln w="9525">
            <a:solidFill>
              <a:schemeClr val="tx1"/>
            </a:solid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 y="2286000"/>
            <a:ext cx="1989666" cy="3880772"/>
          </a:xfrm>
        </p:spPr>
        <p:txBody>
          <a:bodyPr>
            <a:normAutofit/>
          </a:bodyPr>
          <a:lstStyle/>
          <a:p>
            <a:r>
              <a:rPr lang="en-US" sz="2800" dirty="0"/>
              <a:t>Example of Thread Program</a:t>
            </a:r>
          </a:p>
        </p:txBody>
      </p:sp>
      <p:sp>
        <p:nvSpPr>
          <p:cNvPr id="4" name="Content Placeholder 3">
            <a:extLst>
              <a:ext uri="{FF2B5EF4-FFF2-40B4-BE49-F238E27FC236}">
                <a16:creationId xmlns:a16="http://schemas.microsoft.com/office/drawing/2014/main" id="{3D211E3B-6950-2C5C-D0DA-FE5C06237CF0}"/>
              </a:ext>
            </a:extLst>
          </p:cNvPr>
          <p:cNvSpPr>
            <a:spLocks noGrp="1"/>
          </p:cNvSpPr>
          <p:nvPr>
            <p:ph sz="half" idx="2"/>
          </p:nvPr>
        </p:nvSpPr>
        <p:spPr>
          <a:xfrm>
            <a:off x="2057400" y="2057400"/>
            <a:ext cx="10134600" cy="4669762"/>
          </a:xfrm>
        </p:spPr>
        <p:txBody>
          <a:bodyPr>
            <a:normAutofit/>
          </a:bodyPr>
          <a:lstStyle/>
          <a:p>
            <a:r>
              <a:rPr lang="en-US" dirty="0"/>
              <a:t>The </a:t>
            </a:r>
            <a:r>
              <a:rPr lang="en-US" b="1" dirty="0"/>
              <a:t>first parameter </a:t>
            </a:r>
            <a:r>
              <a:rPr lang="en-US" dirty="0"/>
              <a:t>is the </a:t>
            </a:r>
            <a:r>
              <a:rPr lang="en-US" b="1" dirty="0"/>
              <a:t>buffer</a:t>
            </a:r>
            <a:r>
              <a:rPr lang="en-US" dirty="0"/>
              <a:t> which will contain the </a:t>
            </a:r>
            <a:r>
              <a:rPr lang="en-US" b="1" dirty="0"/>
              <a:t>ID</a:t>
            </a:r>
            <a:r>
              <a:rPr lang="en-US" dirty="0"/>
              <a:t> of the new thread, if </a:t>
            </a:r>
            <a:r>
              <a:rPr lang="en-US" dirty="0" err="1"/>
              <a:t>pthread_create</a:t>
            </a:r>
            <a:r>
              <a:rPr lang="en-US" dirty="0"/>
              <a:t> is successful. </a:t>
            </a:r>
          </a:p>
          <a:p>
            <a:r>
              <a:rPr lang="en-US" dirty="0"/>
              <a:t>The </a:t>
            </a:r>
            <a:r>
              <a:rPr lang="en-US" b="1" dirty="0"/>
              <a:t>second parameter </a:t>
            </a:r>
            <a:r>
              <a:rPr lang="en-US" dirty="0"/>
              <a:t>specifies the </a:t>
            </a:r>
            <a:r>
              <a:rPr lang="en-US" b="1" dirty="0"/>
              <a:t>attributes</a:t>
            </a:r>
            <a:r>
              <a:rPr lang="en-US" dirty="0"/>
              <a:t> of the thread. This parameter is generally </a:t>
            </a:r>
            <a:r>
              <a:rPr lang="en-US" b="1" dirty="0"/>
              <a:t>NULL</a:t>
            </a:r>
            <a:r>
              <a:rPr lang="en-US" dirty="0"/>
              <a:t> until you want to change the default settings. </a:t>
            </a:r>
          </a:p>
          <a:p>
            <a:r>
              <a:rPr lang="en-US" dirty="0"/>
              <a:t>The </a:t>
            </a:r>
            <a:r>
              <a:rPr lang="en-US" b="1" dirty="0"/>
              <a:t>third parameter </a:t>
            </a:r>
            <a:r>
              <a:rPr lang="en-US" dirty="0"/>
              <a:t>is the </a:t>
            </a:r>
            <a:r>
              <a:rPr lang="en-US" b="1" dirty="0"/>
              <a:t>name the function </a:t>
            </a:r>
            <a:r>
              <a:rPr lang="en-US" dirty="0"/>
              <a:t>which the thread will execute. Hence, everything that you want the thread to do should be defined in this function. </a:t>
            </a:r>
          </a:p>
          <a:p>
            <a:r>
              <a:rPr lang="en-US" dirty="0"/>
              <a:t>Lastly, the </a:t>
            </a:r>
            <a:r>
              <a:rPr lang="en-US" b="1" dirty="0"/>
              <a:t>fourth parameter </a:t>
            </a:r>
            <a:r>
              <a:rPr lang="en-US" dirty="0"/>
              <a:t>is the </a:t>
            </a:r>
            <a:r>
              <a:rPr lang="en-US" b="1" dirty="0"/>
              <a:t>input to the function</a:t>
            </a:r>
            <a:r>
              <a:rPr lang="en-US" dirty="0"/>
              <a:t> in the third parameter. If the function in the third parameter does not take any input then the fourth parameter is NULL.</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2209800"/>
            <a:ext cx="3739896" cy="3368674"/>
          </a:xfrm>
        </p:spPr>
        <p:txBody>
          <a:bodyPr>
            <a:normAutofit/>
          </a:bodyPr>
          <a:lstStyle/>
          <a:p>
            <a:r>
              <a:rPr lang="en-US" sz="6600" dirty="0"/>
              <a:t>Thread</a:t>
            </a:r>
            <a:br>
              <a:rPr lang="en-IN" sz="1200" dirty="0"/>
            </a:br>
            <a:endParaRPr lang="en-US" sz="1200" dirty="0"/>
          </a:p>
        </p:txBody>
      </p:sp>
      <p:sp>
        <p:nvSpPr>
          <p:cNvPr id="4" name="Content Placeholder 3">
            <a:extLst>
              <a:ext uri="{FF2B5EF4-FFF2-40B4-BE49-F238E27FC236}">
                <a16:creationId xmlns:a16="http://schemas.microsoft.com/office/drawing/2014/main" id="{93A8FCB5-648D-7241-AFC6-B119B5B6D9A9}"/>
              </a:ext>
            </a:extLst>
          </p:cNvPr>
          <p:cNvSpPr>
            <a:spLocks noGrp="1"/>
          </p:cNvSpPr>
          <p:nvPr>
            <p:ph sz="half" idx="2"/>
          </p:nvPr>
        </p:nvSpPr>
        <p:spPr>
          <a:xfrm>
            <a:off x="3486462" y="1905000"/>
            <a:ext cx="8686800" cy="5328024"/>
          </a:xfrm>
        </p:spPr>
        <p:txBody>
          <a:bodyPr>
            <a:normAutofit/>
          </a:bodyPr>
          <a:lstStyle/>
          <a:p>
            <a:r>
              <a:rPr lang="en-US" dirty="0"/>
              <a:t>A thread is the smallest unit of execution which has its own thread ID, program counter, register set and stack.</a:t>
            </a:r>
          </a:p>
          <a:p>
            <a:r>
              <a:rPr lang="en-US" dirty="0"/>
              <a:t>All the threads that belong to the same process share the code, data section and other resources like open files belonging to the process. </a:t>
            </a:r>
          </a:p>
          <a:p>
            <a:r>
              <a:rPr lang="en-US" dirty="0"/>
              <a:t>So, remember thread is a part of the process. </a:t>
            </a:r>
          </a:p>
          <a:p>
            <a:r>
              <a:rPr lang="en-US" dirty="0"/>
              <a:t>A thread can not exist without a process.</a:t>
            </a:r>
          </a:p>
          <a:p>
            <a:endParaRPr lang="en-US" dirty="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6238"/>
            <a:ext cx="11811000" cy="758162"/>
          </a:xfrm>
        </p:spPr>
        <p:txBody>
          <a:bodyPr>
            <a:noAutofit/>
          </a:bodyPr>
          <a:lstStyle/>
          <a:p>
            <a:r>
              <a:rPr lang="en-US" sz="2400" b="1" dirty="0"/>
              <a:t>//Program to create threads in </a:t>
            </a:r>
            <a:r>
              <a:rPr lang="en-US" sz="2400" b="1" dirty="0" err="1"/>
              <a:t>linux</a:t>
            </a:r>
            <a:r>
              <a:rPr lang="en-US" sz="2400" b="1" dirty="0"/>
              <a:t>. Thread prints 0-4 while the main process prints 20-24</a:t>
            </a:r>
            <a:br>
              <a:rPr lang="en-US" sz="2400" b="1" dirty="0"/>
            </a:br>
            <a:br>
              <a:rPr lang="en-US" sz="1200" b="1" dirty="0"/>
            </a:br>
            <a:endParaRPr lang="en-US" sz="2400" b="1" dirty="0"/>
          </a:p>
        </p:txBody>
      </p:sp>
      <p:sp>
        <p:nvSpPr>
          <p:cNvPr id="3" name="Content Placeholder 2"/>
          <p:cNvSpPr>
            <a:spLocks noGrp="1"/>
          </p:cNvSpPr>
          <p:nvPr>
            <p:ph sz="half" idx="1"/>
          </p:nvPr>
        </p:nvSpPr>
        <p:spPr>
          <a:xfrm>
            <a:off x="160934" y="914400"/>
            <a:ext cx="11878666" cy="5787362"/>
          </a:xfrm>
        </p:spPr>
        <p:txBody>
          <a:bodyPr>
            <a:normAutofit fontScale="85000" lnSpcReduction="20000"/>
          </a:bodyPr>
          <a:lstStyle/>
          <a:p>
            <a:pPr marL="0" indent="0">
              <a:buNone/>
            </a:pPr>
            <a:r>
              <a:rPr lang="en-US" dirty="0"/>
              <a:t>#include&lt;stdio.h&gt;</a:t>
            </a:r>
            <a:br>
              <a:rPr lang="en-US" dirty="0"/>
            </a:br>
            <a:r>
              <a:rPr lang="en-US" dirty="0"/>
              <a:t>#include&lt;stdlib.h&gt;</a:t>
            </a:r>
            <a:br>
              <a:rPr lang="en-US" dirty="0"/>
            </a:br>
            <a:r>
              <a:rPr lang="en-US" dirty="0"/>
              <a:t>#include&lt;unistd.h&gt;</a:t>
            </a:r>
            <a:br>
              <a:rPr lang="en-US" dirty="0"/>
            </a:br>
            <a:r>
              <a:rPr lang="en-US" dirty="0"/>
              <a:t>#include&lt;pthread.h&gt;</a:t>
            </a:r>
            <a:br>
              <a:rPr lang="en-US" dirty="0"/>
            </a:br>
            <a:r>
              <a:rPr lang="en-US" dirty="0"/>
              <a:t>void *</a:t>
            </a:r>
            <a:r>
              <a:rPr lang="en-US" dirty="0" err="1"/>
              <a:t>thread_function</a:t>
            </a:r>
            <a:r>
              <a:rPr lang="en-US" dirty="0"/>
              <a:t>(void *</a:t>
            </a:r>
            <a:r>
              <a:rPr lang="en-US" dirty="0" err="1"/>
              <a:t>arg</a:t>
            </a:r>
            <a:r>
              <a:rPr lang="en-US" dirty="0"/>
              <a:t>);</a:t>
            </a:r>
            <a:br>
              <a:rPr lang="en-US" dirty="0"/>
            </a:br>
            <a:r>
              <a:rPr lang="en-US" dirty="0"/>
              <a:t>int </a:t>
            </a:r>
            <a:r>
              <a:rPr lang="en-US" dirty="0" err="1"/>
              <a:t>i,j</a:t>
            </a:r>
            <a:r>
              <a:rPr lang="en-US" dirty="0"/>
              <a:t>;</a:t>
            </a:r>
            <a:br>
              <a:rPr lang="en-US" dirty="0"/>
            </a:br>
            <a:r>
              <a:rPr lang="en-US" dirty="0"/>
              <a:t>int main() {</a:t>
            </a:r>
            <a:br>
              <a:rPr lang="en-US" dirty="0"/>
            </a:br>
            <a:r>
              <a:rPr lang="en-US" dirty="0" err="1"/>
              <a:t>pthread_t</a:t>
            </a:r>
            <a:r>
              <a:rPr lang="en-US" dirty="0"/>
              <a:t> </a:t>
            </a:r>
            <a:r>
              <a:rPr lang="en-US" dirty="0" err="1"/>
              <a:t>a_thread</a:t>
            </a:r>
            <a:r>
              <a:rPr lang="en-US" dirty="0"/>
              <a:t>; //thread declaration </a:t>
            </a:r>
          </a:p>
          <a:p>
            <a:pPr marL="0" indent="0">
              <a:buNone/>
            </a:pPr>
            <a:r>
              <a:rPr lang="en-US" dirty="0" err="1"/>
              <a:t>pthread_create</a:t>
            </a:r>
            <a:r>
              <a:rPr lang="en-US" dirty="0"/>
              <a:t>(&amp;</a:t>
            </a:r>
            <a:r>
              <a:rPr lang="en-US" dirty="0" err="1"/>
              <a:t>a_thread</a:t>
            </a:r>
            <a:r>
              <a:rPr lang="en-US" dirty="0"/>
              <a:t>, NULL, </a:t>
            </a:r>
            <a:r>
              <a:rPr lang="en-US" dirty="0" err="1"/>
              <a:t>thread_function</a:t>
            </a:r>
            <a:r>
              <a:rPr lang="en-US" dirty="0"/>
              <a:t>, NULL); </a:t>
            </a:r>
            <a:br>
              <a:rPr lang="en-US" dirty="0"/>
            </a:br>
            <a:r>
              <a:rPr lang="en-US" dirty="0"/>
              <a:t>//thread is created</a:t>
            </a:r>
            <a:br>
              <a:rPr lang="en-US" dirty="0"/>
            </a:br>
            <a:r>
              <a:rPr lang="en-US" dirty="0" err="1"/>
              <a:t>pthread_join</a:t>
            </a:r>
            <a:r>
              <a:rPr lang="en-US" dirty="0"/>
              <a:t>(</a:t>
            </a:r>
            <a:r>
              <a:rPr lang="en-US" dirty="0" err="1"/>
              <a:t>a_thread</a:t>
            </a:r>
            <a:r>
              <a:rPr lang="en-US" dirty="0"/>
              <a:t>, NULL); //process waits for thread to finish . //Comment this line to see the difference</a:t>
            </a:r>
            <a:br>
              <a:rPr lang="en-US" dirty="0"/>
            </a:br>
            <a:r>
              <a:rPr lang="en-US" dirty="0" err="1"/>
              <a:t>printf</a:t>
            </a:r>
            <a:r>
              <a:rPr lang="en-US" dirty="0"/>
              <a:t>("Inside Main Program\n");</a:t>
            </a:r>
            <a:br>
              <a:rPr lang="en-US" dirty="0"/>
            </a:br>
            <a:r>
              <a:rPr lang="en-US" dirty="0"/>
              <a:t>for(j=20;j&lt;25;j++)</a:t>
            </a:r>
            <a:br>
              <a:rPr lang="en-US" dirty="0"/>
            </a:br>
            <a:r>
              <a:rPr lang="en-US" dirty="0"/>
              <a:t>{</a:t>
            </a:r>
            <a:br>
              <a:rPr lang="en-US" dirty="0"/>
            </a:br>
            <a:r>
              <a:rPr lang="en-US" dirty="0" err="1"/>
              <a:t>printf</a:t>
            </a:r>
            <a:r>
              <a:rPr lang="en-US" dirty="0"/>
              <a:t>("%d\</a:t>
            </a:r>
            <a:r>
              <a:rPr lang="en-US" dirty="0" err="1"/>
              <a:t>n",j</a:t>
            </a:r>
            <a:r>
              <a:rPr lang="en-US" dirty="0"/>
              <a:t>);</a:t>
            </a:r>
            <a:br>
              <a:rPr lang="en-US" dirty="0"/>
            </a:br>
            <a:r>
              <a:rPr lang="en-US" dirty="0"/>
              <a:t>sleep(1);</a:t>
            </a:r>
            <a:br>
              <a:rPr lang="en-US" dirty="0"/>
            </a:br>
            <a:r>
              <a:rPr lang="en-US" dirty="0"/>
              <a:t>}</a:t>
            </a:r>
            <a:br>
              <a:rPr lang="en-US" dirty="0"/>
            </a:br>
            <a:r>
              <a:rPr lang="en-US" dirty="0"/>
              <a:t>}</a:t>
            </a:r>
          </a:p>
          <a:p>
            <a:pPr marL="0" indent="0">
              <a:buNone/>
            </a:pPr>
            <a:endParaRPr lang="en-US" dirty="0"/>
          </a:p>
          <a:p>
            <a:r>
              <a:rPr lang="en-US" dirty="0"/>
              <a:t>void *</a:t>
            </a:r>
            <a:r>
              <a:rPr lang="en-US" dirty="0" err="1"/>
              <a:t>thread_function</a:t>
            </a:r>
            <a:r>
              <a:rPr lang="en-US" dirty="0"/>
              <a:t>(void *</a:t>
            </a:r>
            <a:r>
              <a:rPr lang="en-US" dirty="0" err="1"/>
              <a:t>arg</a:t>
            </a:r>
            <a:r>
              <a:rPr lang="en-US" dirty="0"/>
              <a:t>) { </a:t>
            </a:r>
            <a:br>
              <a:rPr lang="en-US" dirty="0"/>
            </a:br>
            <a:r>
              <a:rPr lang="en-US" dirty="0"/>
              <a:t>// the work to be done by the thread is defined in this function</a:t>
            </a:r>
            <a:br>
              <a:rPr lang="en-US" dirty="0"/>
            </a:br>
            <a:r>
              <a:rPr lang="en-US" dirty="0" err="1"/>
              <a:t>printf</a:t>
            </a:r>
            <a:r>
              <a:rPr lang="en-US" dirty="0"/>
              <a:t>("Inside Thread\n");</a:t>
            </a:r>
            <a:br>
              <a:rPr lang="en-US" dirty="0"/>
            </a:br>
            <a:r>
              <a:rPr lang="en-US" dirty="0"/>
              <a:t>for(</a:t>
            </a:r>
            <a:r>
              <a:rPr lang="en-US" dirty="0" err="1"/>
              <a:t>i</a:t>
            </a:r>
            <a:r>
              <a:rPr lang="en-US" dirty="0"/>
              <a:t>=0;i&lt;5;i++)</a:t>
            </a:r>
            <a:br>
              <a:rPr lang="en-US" dirty="0"/>
            </a:br>
            <a:r>
              <a:rPr lang="en-US" dirty="0"/>
              <a:t>{</a:t>
            </a:r>
            <a:br>
              <a:rPr lang="en-US" dirty="0"/>
            </a:br>
            <a:r>
              <a:rPr lang="en-US" dirty="0" err="1"/>
              <a:t>printf</a:t>
            </a:r>
            <a:r>
              <a:rPr lang="en-US" dirty="0"/>
              <a:t>("%d\n",</a:t>
            </a:r>
            <a:r>
              <a:rPr lang="en-US" dirty="0" err="1"/>
              <a:t>i</a:t>
            </a:r>
            <a:r>
              <a:rPr lang="en-US" dirty="0"/>
              <a:t>);</a:t>
            </a:r>
            <a:br>
              <a:rPr lang="en-US" dirty="0"/>
            </a:br>
            <a:r>
              <a:rPr lang="en-US" dirty="0"/>
              <a:t>sleep(1);</a:t>
            </a:r>
            <a:br>
              <a:rPr lang="en-US" dirty="0"/>
            </a:br>
            <a:r>
              <a:rPr lang="en-US" dirty="0"/>
              <a:t>}</a:t>
            </a:r>
            <a:br>
              <a:rPr lang="en-US" dirty="0"/>
            </a:br>
            <a:r>
              <a:rPr lang="en-US" dirty="0"/>
              <a:t>}</a:t>
            </a:r>
          </a:p>
          <a:p>
            <a:endParaRPr lang="en-IN" dirty="0"/>
          </a:p>
          <a:p>
            <a:pPr marL="0" indent="0">
              <a:buNone/>
            </a:pPr>
            <a:endParaRPr lang="en-US" dirty="0"/>
          </a:p>
          <a:p>
            <a:endParaRPr lang="en-IN" dirty="0"/>
          </a:p>
          <a:p>
            <a:endParaRPr lang="en-US" dirty="0"/>
          </a:p>
          <a:p>
            <a:endParaRPr lang="en-IN"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 y="2160589"/>
            <a:ext cx="3352801" cy="3880772"/>
          </a:xfrm>
        </p:spPr>
        <p:txBody>
          <a:bodyPr/>
          <a:lstStyle/>
          <a:p>
            <a:r>
              <a:rPr lang="en-US" b="1" dirty="0"/>
              <a:t>// How to </a:t>
            </a:r>
            <a:r>
              <a:rPr lang="en-US" b="1" dirty="0" err="1"/>
              <a:t>Save,Compile</a:t>
            </a:r>
            <a:r>
              <a:rPr lang="en-US" b="1" dirty="0"/>
              <a:t> and run Program</a:t>
            </a:r>
          </a:p>
        </p:txBody>
      </p:sp>
      <p:sp>
        <p:nvSpPr>
          <p:cNvPr id="4" name="Content Placeholder 3">
            <a:extLst>
              <a:ext uri="{FF2B5EF4-FFF2-40B4-BE49-F238E27FC236}">
                <a16:creationId xmlns:a16="http://schemas.microsoft.com/office/drawing/2014/main" id="{173B1BB6-0DBA-1E94-13BE-FF5990877D95}"/>
              </a:ext>
            </a:extLst>
          </p:cNvPr>
          <p:cNvSpPr>
            <a:spLocks noGrp="1"/>
          </p:cNvSpPr>
          <p:nvPr>
            <p:ph sz="half" idx="2"/>
          </p:nvPr>
        </p:nvSpPr>
        <p:spPr>
          <a:xfrm>
            <a:off x="3429000" y="2160589"/>
            <a:ext cx="8534400" cy="3880773"/>
          </a:xfrm>
        </p:spPr>
        <p:txBody>
          <a:bodyPr/>
          <a:lstStyle/>
          <a:p>
            <a:r>
              <a:rPr lang="en-US" dirty="0"/>
              <a:t>program is named “</a:t>
            </a:r>
            <a:r>
              <a:rPr lang="en-US" b="1" dirty="0" err="1"/>
              <a:t>Thread.c</a:t>
            </a:r>
            <a:r>
              <a:rPr lang="en-US" dirty="0"/>
              <a:t>”, then to compile write</a:t>
            </a:r>
            <a:br>
              <a:rPr lang="en-US" dirty="0"/>
            </a:br>
            <a:r>
              <a:rPr lang="en-US" dirty="0"/>
              <a:t>$</a:t>
            </a:r>
            <a:r>
              <a:rPr lang="en-US" b="1" dirty="0" err="1"/>
              <a:t>gcc</a:t>
            </a:r>
            <a:r>
              <a:rPr lang="en-US" dirty="0"/>
              <a:t> </a:t>
            </a:r>
            <a:r>
              <a:rPr lang="en-US" b="1" dirty="0" err="1"/>
              <a:t>Thread.c</a:t>
            </a:r>
            <a:r>
              <a:rPr lang="en-US" dirty="0"/>
              <a:t> -</a:t>
            </a:r>
            <a:r>
              <a:rPr lang="en-US" dirty="0" err="1"/>
              <a:t>lpthread</a:t>
            </a:r>
            <a:br>
              <a:rPr lang="en-US" dirty="0"/>
            </a:br>
            <a:r>
              <a:rPr lang="en-US" dirty="0"/>
              <a:t>To run the command remains same</a:t>
            </a:r>
            <a:br>
              <a:rPr lang="en-US" dirty="0"/>
            </a:br>
            <a:r>
              <a:rPr lang="en-US" dirty="0"/>
              <a:t>$</a:t>
            </a:r>
            <a:r>
              <a:rPr lang="en-US" b="1" dirty="0"/>
              <a:t>./</a:t>
            </a:r>
            <a:r>
              <a:rPr lang="en-US" b="1" dirty="0" err="1"/>
              <a:t>a.out</a:t>
            </a:r>
            <a:endParaRPr lang="en-US" b="1" dirty="0"/>
          </a:p>
          <a:p>
            <a:pPr marL="0" indent="0">
              <a:buNone/>
            </a:pP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92500" lnSpcReduction="20000"/>
          </a:bodyPr>
          <a:lstStyle/>
          <a:p>
            <a:r>
              <a:rPr lang="en-US" sz="6000" dirty="0"/>
              <a:t>//Output</a:t>
            </a:r>
          </a:p>
        </p:txBody>
      </p:sp>
      <p:sp>
        <p:nvSpPr>
          <p:cNvPr id="4" name="Content Placeholder 3">
            <a:extLst>
              <a:ext uri="{FF2B5EF4-FFF2-40B4-BE49-F238E27FC236}">
                <a16:creationId xmlns:a16="http://schemas.microsoft.com/office/drawing/2014/main" id="{65AAD675-C6F2-C504-D954-0B1DA97A823C}"/>
              </a:ext>
            </a:extLst>
          </p:cNvPr>
          <p:cNvSpPr>
            <a:spLocks noGrp="1"/>
          </p:cNvSpPr>
          <p:nvPr>
            <p:ph sz="half" idx="2"/>
          </p:nvPr>
        </p:nvSpPr>
        <p:spPr>
          <a:xfrm>
            <a:off x="5105400" y="1371600"/>
            <a:ext cx="4184034" cy="3880773"/>
          </a:xfrm>
        </p:spPr>
        <p:txBody>
          <a:bodyPr>
            <a:normAutofit fontScale="92500" lnSpcReduction="20000"/>
          </a:bodyPr>
          <a:lstStyle/>
          <a:p>
            <a:r>
              <a:rPr lang="en-US" dirty="0"/>
              <a:t>0 </a:t>
            </a:r>
          </a:p>
          <a:p>
            <a:r>
              <a:rPr lang="en-US" dirty="0"/>
              <a:t>1 </a:t>
            </a:r>
          </a:p>
          <a:p>
            <a:r>
              <a:rPr lang="en-US" dirty="0"/>
              <a:t>2 </a:t>
            </a:r>
          </a:p>
          <a:p>
            <a:r>
              <a:rPr lang="en-US" dirty="0"/>
              <a:t>3 </a:t>
            </a:r>
          </a:p>
          <a:p>
            <a:r>
              <a:rPr lang="en-US" dirty="0"/>
              <a:t>4 </a:t>
            </a:r>
          </a:p>
          <a:p>
            <a:r>
              <a:rPr lang="en-US" dirty="0"/>
              <a:t>Inside Main Program </a:t>
            </a:r>
          </a:p>
          <a:p>
            <a:r>
              <a:rPr lang="en-US" dirty="0"/>
              <a:t>20 </a:t>
            </a:r>
          </a:p>
          <a:p>
            <a:r>
              <a:rPr lang="en-US" dirty="0"/>
              <a:t>21 </a:t>
            </a:r>
          </a:p>
          <a:p>
            <a:r>
              <a:rPr lang="en-US" dirty="0"/>
              <a:t>22 </a:t>
            </a:r>
          </a:p>
          <a:p>
            <a:r>
              <a:rPr lang="en-US" dirty="0"/>
              <a:t>23 </a:t>
            </a:r>
          </a:p>
          <a:p>
            <a:r>
              <a:rPr lang="en-US" dirty="0"/>
              <a:t>24</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2" y="2160588"/>
            <a:ext cx="2057398" cy="3396583"/>
          </a:xfrm>
        </p:spPr>
        <p:txBody>
          <a:bodyPr>
            <a:normAutofit/>
          </a:bodyPr>
          <a:lstStyle/>
          <a:p>
            <a:r>
              <a:rPr lang="en-US" sz="4400" dirty="0"/>
              <a:t>How it works?</a:t>
            </a:r>
          </a:p>
        </p:txBody>
      </p:sp>
      <p:sp>
        <p:nvSpPr>
          <p:cNvPr id="4" name="Content Placeholder 3">
            <a:extLst>
              <a:ext uri="{FF2B5EF4-FFF2-40B4-BE49-F238E27FC236}">
                <a16:creationId xmlns:a16="http://schemas.microsoft.com/office/drawing/2014/main" id="{886F0D70-6E52-4E5D-E018-71DEA4934892}"/>
              </a:ext>
            </a:extLst>
          </p:cNvPr>
          <p:cNvSpPr>
            <a:spLocks noGrp="1"/>
          </p:cNvSpPr>
          <p:nvPr>
            <p:ph sz="half" idx="2"/>
          </p:nvPr>
        </p:nvSpPr>
        <p:spPr>
          <a:xfrm>
            <a:off x="2209800" y="2160589"/>
            <a:ext cx="9905998" cy="3880773"/>
          </a:xfrm>
        </p:spPr>
        <p:txBody>
          <a:bodyPr>
            <a:normAutofit/>
          </a:bodyPr>
          <a:lstStyle/>
          <a:p>
            <a:r>
              <a:rPr lang="en-US" dirty="0" err="1"/>
              <a:t>pthread_create</a:t>
            </a:r>
            <a:r>
              <a:rPr lang="en-US" dirty="0"/>
              <a:t>() creates a new thread which starts to execute </a:t>
            </a:r>
            <a:r>
              <a:rPr lang="en-US" dirty="0" err="1"/>
              <a:t>thread_function</a:t>
            </a:r>
            <a:r>
              <a:rPr lang="en-US" dirty="0"/>
              <a:t>. This function creates a loop which prints 0-4. The sleep function makes the thread go to sleep after each digit is printed. </a:t>
            </a:r>
          </a:p>
          <a:p>
            <a:r>
              <a:rPr lang="en-US" dirty="0" err="1"/>
              <a:t>pthread_join</a:t>
            </a:r>
            <a:r>
              <a:rPr lang="en-US" dirty="0"/>
              <a:t>() makes the main function wait until the newly created thread finishes its execution. So the control returns to the main function only when the thread finishes. Then the main function prints “Inside Main program” and executes the loop from 20-24.</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1" y="2160589"/>
            <a:ext cx="4114800" cy="3880772"/>
          </a:xfrm>
        </p:spPr>
        <p:txBody>
          <a:bodyPr>
            <a:normAutofit/>
          </a:bodyPr>
          <a:lstStyle/>
          <a:p>
            <a:pPr fontAlgn="base"/>
            <a:r>
              <a:rPr lang="en-US" sz="2400" dirty="0"/>
              <a:t>How a thread returns a value to the main process?</a:t>
            </a:r>
            <a:br>
              <a:rPr lang="en-US" sz="2400" dirty="0"/>
            </a:br>
            <a:endParaRPr lang="en-US" sz="2400" dirty="0"/>
          </a:p>
        </p:txBody>
      </p:sp>
      <p:sp>
        <p:nvSpPr>
          <p:cNvPr id="4" name="Content Placeholder 3">
            <a:extLst>
              <a:ext uri="{FF2B5EF4-FFF2-40B4-BE49-F238E27FC236}">
                <a16:creationId xmlns:a16="http://schemas.microsoft.com/office/drawing/2014/main" id="{7D00C2F3-13FE-B14B-1F90-6D02AFBEC655}"/>
              </a:ext>
            </a:extLst>
          </p:cNvPr>
          <p:cNvSpPr>
            <a:spLocks noGrp="1"/>
          </p:cNvSpPr>
          <p:nvPr>
            <p:ph sz="half" idx="2"/>
          </p:nvPr>
        </p:nvSpPr>
        <p:spPr>
          <a:xfrm>
            <a:off x="4038600" y="2160589"/>
            <a:ext cx="7924800" cy="3880773"/>
          </a:xfrm>
        </p:spPr>
        <p:txBody>
          <a:bodyPr/>
          <a:lstStyle/>
          <a:p>
            <a:r>
              <a:rPr lang="en-US" dirty="0" err="1"/>
              <a:t>pthread_exit</a:t>
            </a:r>
            <a:r>
              <a:rPr lang="en-US" dirty="0"/>
              <a:t>() is used to return a value from the thread back to the main process. The program below shows this. The program also shows how to pass value to a thread from the main process.</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9525000" cy="1066800"/>
          </a:xfrm>
        </p:spPr>
        <p:txBody>
          <a:bodyPr/>
          <a:lstStyle/>
          <a:p>
            <a:r>
              <a:rPr lang="en-US" dirty="0"/>
              <a:t>References</a:t>
            </a:r>
          </a:p>
        </p:txBody>
      </p:sp>
      <p:sp>
        <p:nvSpPr>
          <p:cNvPr id="3" name="Content Placeholder 2"/>
          <p:cNvSpPr>
            <a:spLocks noGrp="1"/>
          </p:cNvSpPr>
          <p:nvPr>
            <p:ph idx="1"/>
          </p:nvPr>
        </p:nvSpPr>
        <p:spPr>
          <a:xfrm>
            <a:off x="381000" y="1371600"/>
            <a:ext cx="11811000" cy="5202936"/>
          </a:xfrm>
        </p:spPr>
        <p:txBody>
          <a:bodyPr>
            <a:normAutofit/>
          </a:bodyPr>
          <a:lstStyle/>
          <a:p>
            <a:r>
              <a:rPr lang="en-US" dirty="0"/>
              <a:t>OPERATING SYSTEM CONCEPTS by ABRAHAM SILBERSCHATZ, PETER B. GALVIN, GERG GAGNE, WILEY </a:t>
            </a:r>
          </a:p>
          <a:p>
            <a:r>
              <a:rPr lang="en-US" dirty="0"/>
              <a:t>DESIGN OF THE UNIX OPERATING SYSTEM by MAURICE J. BACH, Pearson Education India</a:t>
            </a:r>
          </a:p>
          <a:p>
            <a:r>
              <a:rPr lang="en-US" dirty="0"/>
              <a:t>REAL-TIME SYSTEMS by JANE W. S. LIU, Pearson Education India </a:t>
            </a:r>
          </a:p>
          <a:p>
            <a:r>
              <a:rPr lang="en-US" dirty="0">
                <a:hlinkClick r:id="rId2"/>
              </a:rPr>
              <a:t>Program to create Threads in Linux - </a:t>
            </a:r>
            <a:r>
              <a:rPr lang="en-US" dirty="0" err="1">
                <a:hlinkClick r:id="rId2"/>
              </a:rPr>
              <a:t>Dextutor</a:t>
            </a:r>
            <a:r>
              <a:rPr lang="en-US" dirty="0">
                <a:hlinkClick r:id="rId2"/>
              </a:rPr>
              <a:t> Programs</a:t>
            </a:r>
            <a:endParaRPr lang="en-US" dirty="0"/>
          </a:p>
          <a:p>
            <a:r>
              <a:rPr lang="en-US" dirty="0">
                <a:hlinkClick r:id="rId3"/>
              </a:rPr>
              <a:t>Threads in Operating System - </a:t>
            </a:r>
            <a:r>
              <a:rPr lang="en-US" dirty="0" err="1">
                <a:hlinkClick r:id="rId3"/>
              </a:rPr>
              <a:t>Dextutor</a:t>
            </a:r>
            <a:r>
              <a:rPr lang="en-US" dirty="0">
                <a:hlinkClick r:id="rId3"/>
              </a:rPr>
              <a:t> Operating System</a:t>
            </a:r>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pic>
        <p:nvPicPr>
          <p:cNvPr id="9" name="Content Placeholder 8">
            <a:extLst>
              <a:ext uri="{FF2B5EF4-FFF2-40B4-BE49-F238E27FC236}">
                <a16:creationId xmlns:a16="http://schemas.microsoft.com/office/drawing/2014/main" id="{45E110AA-4091-32CE-93E0-5DAA55CBAB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3400" y="1828800"/>
            <a:ext cx="4511014" cy="3834362"/>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12191999" cy="1320800"/>
          </a:xfrm>
        </p:spPr>
        <p:txBody>
          <a:bodyPr>
            <a:noAutofit/>
          </a:bodyPr>
          <a:lstStyle/>
          <a:p>
            <a:r>
              <a:rPr lang="en-US" sz="3200" dirty="0"/>
              <a:t>Which of the following is NOT an advantage of using threads over processes in an operating system?</a:t>
            </a:r>
            <a:br>
              <a:rPr lang="en-US" sz="3200" dirty="0"/>
            </a:br>
            <a:endParaRPr lang="en-US" sz="3200" dirty="0"/>
          </a:p>
        </p:txBody>
      </p:sp>
      <p:sp>
        <p:nvSpPr>
          <p:cNvPr id="3" name="Content Placeholder 2"/>
          <p:cNvSpPr>
            <a:spLocks noGrp="1"/>
          </p:cNvSpPr>
          <p:nvPr>
            <p:ph idx="1"/>
          </p:nvPr>
        </p:nvSpPr>
        <p:spPr>
          <a:xfrm>
            <a:off x="0" y="2160591"/>
            <a:ext cx="12191998" cy="3880773"/>
          </a:xfrm>
        </p:spPr>
        <p:txBody>
          <a:bodyPr>
            <a:normAutofit/>
          </a:bodyPr>
          <a:lstStyle/>
          <a:p>
            <a:pPr>
              <a:buNone/>
            </a:pPr>
            <a:r>
              <a:rPr lang="en-US" dirty="0"/>
              <a:t>	A) Threads share the same address space, making context switching faster.</a:t>
            </a:r>
            <a:br>
              <a:rPr lang="en-US" dirty="0"/>
            </a:br>
            <a:r>
              <a:rPr lang="en-US" dirty="0"/>
              <a:t>B) Threads can communicate more easily with each other than processes.</a:t>
            </a:r>
            <a:br>
              <a:rPr lang="en-US" dirty="0"/>
            </a:br>
            <a:r>
              <a:rPr lang="en-US" dirty="0"/>
              <a:t>C) Threads are more secure and isolated than processes.</a:t>
            </a:r>
            <a:br>
              <a:rPr lang="en-US" dirty="0"/>
            </a:br>
            <a:r>
              <a:rPr lang="en-US" dirty="0"/>
              <a:t>D) Creating and managing threads is typically more efficient than creating and managing processes.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6888"/>
            <a:ext cx="8229600" cy="1066800"/>
          </a:xfrm>
        </p:spPr>
        <p:txBody>
          <a:bodyPr/>
          <a:lstStyle/>
          <a:p>
            <a:r>
              <a:rPr lang="en-US" b="1" dirty="0"/>
              <a:t>Ans.</a:t>
            </a:r>
            <a:r>
              <a:rPr lang="en-US" dirty="0"/>
              <a:t> C)</a:t>
            </a:r>
          </a:p>
        </p:txBody>
      </p:sp>
      <p:sp>
        <p:nvSpPr>
          <p:cNvPr id="3" name="Content Placeholder 2"/>
          <p:cNvSpPr>
            <a:spLocks noGrp="1"/>
          </p:cNvSpPr>
          <p:nvPr>
            <p:ph idx="1"/>
          </p:nvPr>
        </p:nvSpPr>
        <p:spPr>
          <a:xfrm>
            <a:off x="0" y="1752600"/>
            <a:ext cx="12192000" cy="4325112"/>
          </a:xfrm>
        </p:spPr>
        <p:txBody>
          <a:bodyPr>
            <a:normAutofit/>
          </a:bodyPr>
          <a:lstStyle/>
          <a:p>
            <a:pPr>
              <a:buNone/>
            </a:pPr>
            <a:r>
              <a:rPr lang="en-US" dirty="0"/>
              <a:t>	C) Threads are more secure and isolated than processes.</a:t>
            </a:r>
          </a:p>
          <a:p>
            <a:pPr>
              <a:buNone/>
            </a:pPr>
            <a:r>
              <a:rPr lang="en-US" b="1" dirty="0"/>
              <a:t>	Explanation:</a:t>
            </a:r>
            <a:br>
              <a:rPr lang="en-US" dirty="0"/>
            </a:br>
            <a:r>
              <a:rPr lang="en-US" dirty="0"/>
              <a:t>Threads are not more secure and isolated than processes because threads share the same address space and resources of their parent process, which makes them less isolated. Processes, on the other hand, run in separate memory spaces, offering better isolation and security.</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91E4519-0305-F2D3-30E4-2D26A90F04E7}"/>
              </a:ext>
            </a:extLst>
          </p:cNvPr>
          <p:cNvSpPr>
            <a:spLocks noGrp="1"/>
          </p:cNvSpPr>
          <p:nvPr>
            <p:ph sz="half" idx="1"/>
          </p:nvPr>
        </p:nvSpPr>
        <p:spPr>
          <a:xfrm>
            <a:off x="1" y="2160589"/>
            <a:ext cx="3886200" cy="3880772"/>
          </a:xfrm>
        </p:spPr>
        <p:txBody>
          <a:bodyPr>
            <a:normAutofit/>
          </a:bodyPr>
          <a:lstStyle/>
          <a:p>
            <a:r>
              <a:rPr lang="en-US" sz="3600" dirty="0"/>
              <a:t>Single Threaded Process V/S Multithreaded Process</a:t>
            </a:r>
            <a:endParaRPr lang="en-IN" sz="3600" dirty="0"/>
          </a:p>
        </p:txBody>
      </p:sp>
      <p:pic>
        <p:nvPicPr>
          <p:cNvPr id="6" name="Picture 2"/>
          <p:cNvPicPr>
            <a:picLocks noGrp="1" noChangeAspect="1" noChangeArrowheads="1"/>
          </p:cNvPicPr>
          <p:nvPr>
            <p:ph sz="half" idx="2"/>
          </p:nvPr>
        </p:nvPicPr>
        <p:blipFill>
          <a:blip r:embed="rId2"/>
          <a:stretch>
            <a:fillRect/>
          </a:stretch>
        </p:blipFill>
        <p:spPr bwMode="auto">
          <a:xfrm>
            <a:off x="3886202" y="1143000"/>
            <a:ext cx="8000998" cy="5530136"/>
          </a:xfrm>
          <a:prstGeom prst="rect">
            <a:avLst/>
          </a:prstGeom>
          <a:noFill/>
          <a:ln w="9525">
            <a:solidFill>
              <a:schemeClr val="tx1"/>
            </a:solid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6237"/>
            <a:ext cx="11963400" cy="1320800"/>
          </a:xfrm>
        </p:spPr>
        <p:txBody>
          <a:bodyPr>
            <a:noAutofit/>
          </a:bodyPr>
          <a:lstStyle/>
          <a:p>
            <a:r>
              <a:rPr lang="en-US" sz="3200" dirty="0"/>
              <a:t>Which of the following is a primary advantage of multi-threading over single-threading in an operating system?</a:t>
            </a:r>
            <a:br>
              <a:rPr lang="en-US" sz="3200" dirty="0"/>
            </a:br>
            <a:endParaRPr lang="en-US" sz="3200" dirty="0"/>
          </a:p>
        </p:txBody>
      </p:sp>
      <p:sp>
        <p:nvSpPr>
          <p:cNvPr id="3" name="Content Placeholder 2"/>
          <p:cNvSpPr>
            <a:spLocks noGrp="1"/>
          </p:cNvSpPr>
          <p:nvPr>
            <p:ph idx="1"/>
          </p:nvPr>
        </p:nvSpPr>
        <p:spPr>
          <a:xfrm>
            <a:off x="228600" y="1488613"/>
            <a:ext cx="8229600" cy="3880773"/>
          </a:xfrm>
        </p:spPr>
        <p:txBody>
          <a:bodyPr>
            <a:normAutofit/>
          </a:bodyPr>
          <a:lstStyle/>
          <a:p>
            <a:pPr>
              <a:buNone/>
            </a:pPr>
            <a:r>
              <a:rPr lang="en-US" dirty="0"/>
              <a:t>	A) Increased CPU idle time</a:t>
            </a:r>
            <a:br>
              <a:rPr lang="en-US" dirty="0"/>
            </a:br>
            <a:r>
              <a:rPr lang="en-US" dirty="0"/>
              <a:t>B) Simplified debugging process</a:t>
            </a:r>
            <a:br>
              <a:rPr lang="en-US" dirty="0"/>
            </a:br>
            <a:r>
              <a:rPr lang="en-US" dirty="0"/>
              <a:t>C) Improved CPU utilization through concurrency</a:t>
            </a:r>
            <a:br>
              <a:rPr lang="en-US" dirty="0"/>
            </a:br>
            <a:r>
              <a:rPr lang="en-US" dirty="0"/>
              <a:t>D) More complex process management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9829800" cy="1066800"/>
          </a:xfrm>
        </p:spPr>
        <p:txBody>
          <a:bodyPr/>
          <a:lstStyle/>
          <a:p>
            <a:r>
              <a:rPr lang="en-US" dirty="0"/>
              <a:t>Ans. C</a:t>
            </a:r>
          </a:p>
        </p:txBody>
      </p:sp>
      <p:sp>
        <p:nvSpPr>
          <p:cNvPr id="3" name="Content Placeholder 2"/>
          <p:cNvSpPr>
            <a:spLocks noGrp="1"/>
          </p:cNvSpPr>
          <p:nvPr>
            <p:ph idx="1"/>
          </p:nvPr>
        </p:nvSpPr>
        <p:spPr>
          <a:xfrm>
            <a:off x="0" y="1828800"/>
            <a:ext cx="12192000" cy="4325112"/>
          </a:xfrm>
        </p:spPr>
        <p:txBody>
          <a:bodyPr>
            <a:normAutofit/>
          </a:bodyPr>
          <a:lstStyle/>
          <a:p>
            <a:pPr>
              <a:buNone/>
            </a:pPr>
            <a:r>
              <a:rPr lang="en-US" b="1" dirty="0"/>
              <a:t>	C) Improved CPU utilization through concurrency</a:t>
            </a:r>
            <a:endParaRPr lang="en-US" dirty="0"/>
          </a:p>
          <a:p>
            <a:pPr>
              <a:buNone/>
            </a:pPr>
            <a:r>
              <a:rPr lang="en-US" b="1" dirty="0"/>
              <a:t>	Explanation:</a:t>
            </a:r>
            <a:r>
              <a:rPr lang="en-US" dirty="0"/>
              <a:t> Multi-threading allows multiple threads to run concurrently within a single process, improving CPU utilization by enabling tasks to be executed in parallel, especially when there are multiple cores available. This leads to better overall system performance compared to single-threaded processes that can only execute one task at a time.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2057400"/>
            <a:ext cx="2743200" cy="3368674"/>
          </a:xfrm>
        </p:spPr>
        <p:txBody>
          <a:bodyPr>
            <a:normAutofit/>
          </a:bodyPr>
          <a:lstStyle/>
          <a:p>
            <a:r>
              <a:rPr lang="en-US" sz="4800" dirty="0"/>
              <a:t>Adv. Of Threads</a:t>
            </a:r>
          </a:p>
        </p:txBody>
      </p:sp>
      <p:sp>
        <p:nvSpPr>
          <p:cNvPr id="4" name="Content Placeholder 3">
            <a:extLst>
              <a:ext uri="{FF2B5EF4-FFF2-40B4-BE49-F238E27FC236}">
                <a16:creationId xmlns:a16="http://schemas.microsoft.com/office/drawing/2014/main" id="{D26FCF51-7C6C-CC31-4437-42B3CF660E4A}"/>
              </a:ext>
            </a:extLst>
          </p:cNvPr>
          <p:cNvSpPr>
            <a:spLocks noGrp="1"/>
          </p:cNvSpPr>
          <p:nvPr>
            <p:ph sz="half" idx="2"/>
          </p:nvPr>
        </p:nvSpPr>
        <p:spPr>
          <a:xfrm>
            <a:off x="2743200" y="1431926"/>
            <a:ext cx="9448799" cy="4794624"/>
          </a:xfrm>
        </p:spPr>
        <p:txBody>
          <a:bodyPr>
            <a:normAutofit/>
          </a:bodyPr>
          <a:lstStyle/>
          <a:p>
            <a:pPr fontAlgn="base"/>
            <a:r>
              <a:rPr lang="en-US" b="1" dirty="0"/>
              <a:t>Responsiveness</a:t>
            </a:r>
            <a:r>
              <a:rPr lang="en-US" dirty="0"/>
              <a:t> – multi-threading increase the responsiveness of the process. For example, in MSWord while one thread does the spelling check the other thread allows you to keep tying the input. Therefore, you feel that Word is always responding.</a:t>
            </a:r>
          </a:p>
          <a:p>
            <a:pPr fontAlgn="base"/>
            <a:r>
              <a:rPr lang="en-US" b="1" dirty="0"/>
              <a:t>Resource sharing</a:t>
            </a:r>
            <a:r>
              <a:rPr lang="en-US" dirty="0"/>
              <a:t> – All the threads share the code and data of the process. Therefore, this allows several threads to exist within the same address space</a:t>
            </a:r>
          </a:p>
          <a:p>
            <a:pPr fontAlgn="base"/>
            <a:r>
              <a:rPr lang="en-US" b="1" dirty="0"/>
              <a:t>Economy</a:t>
            </a:r>
            <a:r>
              <a:rPr lang="en-US" dirty="0"/>
              <a:t> – For the same reason as mentioned above it is convenient to create threads. Since they share resources they are less costly</a:t>
            </a:r>
          </a:p>
          <a:p>
            <a:pPr fontAlgn="base"/>
            <a:r>
              <a:rPr lang="en-US" b="1" dirty="0"/>
              <a:t>Scalability</a:t>
            </a:r>
            <a:r>
              <a:rPr lang="en-US" dirty="0"/>
              <a:t> – Having a multiprocessor system greatly increases the benefits of multithreading. As a result, each thread can run in a separate processor in parallel.</a:t>
            </a:r>
          </a:p>
          <a:p>
            <a:endParaRPr lang="en-US"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1744663"/>
            <a:ext cx="3886200" cy="3368674"/>
          </a:xfrm>
        </p:spPr>
        <p:txBody>
          <a:bodyPr>
            <a:noAutofit/>
          </a:bodyPr>
          <a:lstStyle/>
          <a:p>
            <a:r>
              <a:rPr lang="en-US" sz="4400" dirty="0"/>
              <a:t>Challenges for Programmers while creating Threads</a:t>
            </a:r>
            <a:br>
              <a:rPr lang="en-US" sz="4400" dirty="0"/>
            </a:br>
            <a:endParaRPr lang="en-US" sz="4400" dirty="0"/>
          </a:p>
        </p:txBody>
      </p:sp>
      <p:sp>
        <p:nvSpPr>
          <p:cNvPr id="4" name="Content Placeholder 3">
            <a:extLst>
              <a:ext uri="{FF2B5EF4-FFF2-40B4-BE49-F238E27FC236}">
                <a16:creationId xmlns:a16="http://schemas.microsoft.com/office/drawing/2014/main" id="{DD6870B1-F1E2-9E73-D262-F003885077E6}"/>
              </a:ext>
            </a:extLst>
          </p:cNvPr>
          <p:cNvSpPr>
            <a:spLocks noGrp="1"/>
          </p:cNvSpPr>
          <p:nvPr>
            <p:ph sz="half" idx="2"/>
          </p:nvPr>
        </p:nvSpPr>
        <p:spPr>
          <a:xfrm>
            <a:off x="3581400" y="1676400"/>
            <a:ext cx="8610600" cy="4953000"/>
          </a:xfrm>
        </p:spPr>
        <p:txBody>
          <a:bodyPr>
            <a:normAutofit/>
          </a:bodyPr>
          <a:lstStyle/>
          <a:p>
            <a:pPr fontAlgn="base"/>
            <a:r>
              <a:rPr lang="en-US" b="1" dirty="0"/>
              <a:t>Dividing activities</a:t>
            </a:r>
            <a:r>
              <a:rPr lang="en-US" dirty="0"/>
              <a:t> – It involves finding the functions within the job that can be run in parallel on separate processors.</a:t>
            </a:r>
          </a:p>
          <a:p>
            <a:pPr fontAlgn="base"/>
            <a:r>
              <a:rPr lang="en-US" b="1" dirty="0"/>
              <a:t>Balance</a:t>
            </a:r>
            <a:r>
              <a:rPr lang="en-US" dirty="0"/>
              <a:t> – The task assigned to each processor must also be equal. Now there can be different parameters for that. One parameter can be, assign equal tasks to each processor. But tasks assigned to more processor may require higher execution time thus overloading one processor. Thus, simply assigning equal tasks to each processor may not work.</a:t>
            </a:r>
          </a:p>
          <a:p>
            <a:pPr fontAlgn="base"/>
            <a:r>
              <a:rPr lang="en-US" b="1" dirty="0"/>
              <a:t>Data splitting</a:t>
            </a:r>
            <a:r>
              <a:rPr lang="en-US" dirty="0"/>
              <a:t> – Another challenge is to split the data required for each task.</a:t>
            </a:r>
          </a:p>
          <a:p>
            <a:pPr fontAlgn="base"/>
            <a:r>
              <a:rPr lang="en-US" b="1" dirty="0"/>
              <a:t>Data dependency</a:t>
            </a:r>
            <a:r>
              <a:rPr lang="en-US" dirty="0"/>
              <a:t> – sometimes the data required by one thread (T1) might be produced by another (T2). Thus, T1 can not run before T2. Therefore, it becomes difficult for programmers to code.</a:t>
            </a:r>
          </a:p>
          <a:p>
            <a:pPr fontAlgn="base"/>
            <a:r>
              <a:rPr lang="en-US" b="1" dirty="0"/>
              <a:t>Testing and debugging</a:t>
            </a:r>
            <a:r>
              <a:rPr lang="en-US" dirty="0"/>
              <a:t> – Multiple threads running in parallel on multiple cores poses another challenge in the testing of applications.</a:t>
            </a:r>
          </a:p>
          <a:p>
            <a:endParaRPr lang="en-US" dirty="0"/>
          </a:p>
          <a:p>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457</TotalTime>
  <Words>1619</Words>
  <Application>Microsoft Office PowerPoint</Application>
  <PresentationFormat>Widescreen</PresentationFormat>
  <Paragraphs>105</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docs-Roboto</vt:lpstr>
      <vt:lpstr>Trebuchet MS</vt:lpstr>
      <vt:lpstr>Wingdings 3</vt:lpstr>
      <vt:lpstr>Facet</vt:lpstr>
      <vt:lpstr>Unit 3 Threads</vt:lpstr>
      <vt:lpstr>PowerPoint Presentation</vt:lpstr>
      <vt:lpstr>Which of the following is NOT an advantage of using threads over processes in an operating system? </vt:lpstr>
      <vt:lpstr>Ans. C)</vt:lpstr>
      <vt:lpstr>PowerPoint Presentation</vt:lpstr>
      <vt:lpstr>Which of the following is a primary advantage of multi-threading over single-threading in an operating system? </vt:lpstr>
      <vt:lpstr>Ans. C</vt:lpstr>
      <vt:lpstr>PowerPoint Presentation</vt:lpstr>
      <vt:lpstr>PowerPoint Presentation</vt:lpstr>
      <vt:lpstr>PowerPoint Presentation</vt:lpstr>
      <vt:lpstr>PowerPoint Presentation</vt:lpstr>
      <vt:lpstr>Many to One Model </vt:lpstr>
      <vt:lpstr>One to One Model</vt:lpstr>
      <vt:lpstr>Many to Many Model </vt:lpstr>
      <vt:lpstr>PowerPoint Presentation</vt:lpstr>
      <vt:lpstr>What is the role of scheduler activations in thread management? </vt:lpstr>
      <vt:lpstr>Ans. B</vt:lpstr>
      <vt:lpstr>PowerPoint Presentation</vt:lpstr>
      <vt:lpstr>PowerPoint Presentation</vt:lpstr>
      <vt:lpstr>//Program to create threads in linux. Thread prints 0-4 while the main process prints 20-24  </vt:lpstr>
      <vt:lpstr>PowerPoint Presentation</vt:lpstr>
      <vt:lpstr>PowerPoint Presentation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Threads</dc:title>
  <dc:creator>intel</dc:creator>
  <cp:lastModifiedBy>amandeepkaur1341@outlook.com</cp:lastModifiedBy>
  <cp:revision>100</cp:revision>
  <dcterms:created xsi:type="dcterms:W3CDTF">2024-02-26T04:42:55Z</dcterms:created>
  <dcterms:modified xsi:type="dcterms:W3CDTF">2025-03-03T05:22:49Z</dcterms:modified>
</cp:coreProperties>
</file>