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70" r:id="rId3"/>
    <p:sldId id="272" r:id="rId4"/>
    <p:sldId id="257" r:id="rId5"/>
    <p:sldId id="258" r:id="rId6"/>
    <p:sldId id="260" r:id="rId7"/>
    <p:sldId id="261" r:id="rId8"/>
    <p:sldId id="262" r:id="rId9"/>
    <p:sldId id="263" r:id="rId10"/>
    <p:sldId id="264" r:id="rId11"/>
    <p:sldId id="265" r:id="rId12"/>
    <p:sldId id="266" r:id="rId13"/>
    <p:sldId id="269" r:id="rId14"/>
    <p:sldId id="273" r:id="rId15"/>
    <p:sldId id="275" r:id="rId16"/>
    <p:sldId id="276" r:id="rId17"/>
    <p:sldId id="277" r:id="rId18"/>
    <p:sldId id="279" r:id="rId19"/>
    <p:sldId id="281" r:id="rId20"/>
    <p:sldId id="282" r:id="rId21"/>
    <p:sldId id="283" r:id="rId22"/>
    <p:sldId id="290" r:id="rId23"/>
    <p:sldId id="284" r:id="rId24"/>
    <p:sldId id="285" r:id="rId25"/>
    <p:sldId id="286" r:id="rId26"/>
    <p:sldId id="291" r:id="rId27"/>
    <p:sldId id="292" r:id="rId28"/>
    <p:sldId id="293" r:id="rId29"/>
    <p:sldId id="294" r:id="rId30"/>
    <p:sldId id="295" r:id="rId31"/>
    <p:sldId id="296" r:id="rId32"/>
    <p:sldId id="298" r:id="rId33"/>
    <p:sldId id="297" r:id="rId34"/>
    <p:sldId id="287" r:id="rId35"/>
    <p:sldId id="289" r:id="rId36"/>
    <p:sldId id="305" r:id="rId37"/>
    <p:sldId id="300" r:id="rId38"/>
    <p:sldId id="288" r:id="rId39"/>
    <p:sldId id="301" r:id="rId40"/>
    <p:sldId id="274" r:id="rId41"/>
    <p:sldId id="271" r:id="rId42"/>
    <p:sldId id="304" r:id="rId43"/>
    <p:sldId id="267"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17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043A4148-9B34-4673-8C87-B9725D24483B}" type="datetimeFigureOut">
              <a:rPr lang="en-US" smtClean="0"/>
              <a:pPr/>
              <a:t>3/16/2025</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F53F3093-FFA6-40AF-9345-51CAA647CAE0}" type="slidenum">
              <a:rPr lang="en-US" smtClean="0"/>
              <a:pPr/>
              <a:t>‹#›</a:t>
            </a:fld>
            <a:endParaRPr lang="en-US"/>
          </a:p>
        </p:txBody>
      </p:sp>
    </p:spTree>
    <p:extLst>
      <p:ext uri="{BB962C8B-B14F-4D97-AF65-F5344CB8AC3E}">
        <p14:creationId xmlns:p14="http://schemas.microsoft.com/office/powerpoint/2010/main" val="3661687566"/>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3A4148-9B34-4673-8C87-B9725D24483B}" type="datetimeFigureOut">
              <a:rPr lang="en-US" smtClean="0"/>
              <a:pPr/>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3F3093-FFA6-40AF-9345-51CAA647CAE0}" type="slidenum">
              <a:rPr lang="en-US" smtClean="0"/>
              <a:pPr/>
              <a:t>‹#›</a:t>
            </a:fld>
            <a:endParaRPr lang="en-US"/>
          </a:p>
        </p:txBody>
      </p:sp>
    </p:spTree>
    <p:extLst>
      <p:ext uri="{BB962C8B-B14F-4D97-AF65-F5344CB8AC3E}">
        <p14:creationId xmlns:p14="http://schemas.microsoft.com/office/powerpoint/2010/main" val="1937608339"/>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043A4148-9B34-4673-8C87-B9725D24483B}" type="datetimeFigureOut">
              <a:rPr lang="en-US" smtClean="0"/>
              <a:pPr/>
              <a:t>3/16/2025</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F53F3093-FFA6-40AF-9345-51CAA647CAE0}" type="slidenum">
              <a:rPr lang="en-US" smtClean="0"/>
              <a:pPr/>
              <a:t>‹#›</a:t>
            </a:fld>
            <a:endParaRPr lang="en-US"/>
          </a:p>
        </p:txBody>
      </p:sp>
    </p:spTree>
    <p:extLst>
      <p:ext uri="{BB962C8B-B14F-4D97-AF65-F5344CB8AC3E}">
        <p14:creationId xmlns:p14="http://schemas.microsoft.com/office/powerpoint/2010/main" val="1526826043"/>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043A4148-9B34-4673-8C87-B9725D24483B}" type="datetimeFigureOut">
              <a:rPr lang="en-US" smtClean="0"/>
              <a:pPr/>
              <a:t>3/16/2025</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F53F3093-FFA6-40AF-9345-51CAA647CAE0}" type="slidenum">
              <a:rPr lang="en-US" smtClean="0"/>
              <a:pPr/>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39333586"/>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043A4148-9B34-4673-8C87-B9725D24483B}" type="datetimeFigureOut">
              <a:rPr lang="en-US" smtClean="0"/>
              <a:pPr/>
              <a:t>3/16/2025</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F53F3093-FFA6-40AF-9345-51CAA647CAE0}" type="slidenum">
              <a:rPr lang="en-US" smtClean="0"/>
              <a:pPr/>
              <a:t>‹#›</a:t>
            </a:fld>
            <a:endParaRPr lang="en-US"/>
          </a:p>
        </p:txBody>
      </p:sp>
    </p:spTree>
    <p:extLst>
      <p:ext uri="{BB962C8B-B14F-4D97-AF65-F5344CB8AC3E}">
        <p14:creationId xmlns:p14="http://schemas.microsoft.com/office/powerpoint/2010/main" val="405874574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43A4148-9B34-4673-8C87-B9725D24483B}" type="datetimeFigureOut">
              <a:rPr lang="en-US" smtClean="0"/>
              <a:pPr/>
              <a:t>3/16/2025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3F3093-FFA6-40AF-9345-51CAA647CAE0}" type="slidenum">
              <a:rPr lang="en-US" smtClean="0"/>
              <a:pPr/>
              <a:t>‹#›</a:t>
            </a:fld>
            <a:endParaRPr lang="en-US"/>
          </a:p>
        </p:txBody>
      </p:sp>
    </p:spTree>
    <p:extLst>
      <p:ext uri="{BB962C8B-B14F-4D97-AF65-F5344CB8AC3E}">
        <p14:creationId xmlns:p14="http://schemas.microsoft.com/office/powerpoint/2010/main" val="2121805576"/>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43A4148-9B34-4673-8C87-B9725D24483B}" type="datetimeFigureOut">
              <a:rPr lang="en-US" smtClean="0"/>
              <a:pPr/>
              <a:t>3/16/2025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3F3093-FFA6-40AF-9345-51CAA647CAE0}" type="slidenum">
              <a:rPr lang="en-US" smtClean="0"/>
              <a:pPr/>
              <a:t>‹#›</a:t>
            </a:fld>
            <a:endParaRPr lang="en-US"/>
          </a:p>
        </p:txBody>
      </p:sp>
    </p:spTree>
    <p:extLst>
      <p:ext uri="{BB962C8B-B14F-4D97-AF65-F5344CB8AC3E}">
        <p14:creationId xmlns:p14="http://schemas.microsoft.com/office/powerpoint/2010/main" val="227016096"/>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3A4148-9B34-4673-8C87-B9725D24483B}" type="datetimeFigureOut">
              <a:rPr lang="en-US" smtClean="0"/>
              <a:pPr/>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F3093-FFA6-40AF-9345-51CAA647CAE0}" type="slidenum">
              <a:rPr lang="en-US" smtClean="0"/>
              <a:pPr/>
              <a:t>‹#›</a:t>
            </a:fld>
            <a:endParaRPr lang="en-US"/>
          </a:p>
        </p:txBody>
      </p:sp>
    </p:spTree>
    <p:extLst>
      <p:ext uri="{BB962C8B-B14F-4D97-AF65-F5344CB8AC3E}">
        <p14:creationId xmlns:p14="http://schemas.microsoft.com/office/powerpoint/2010/main" val="67028451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043A4148-9B34-4673-8C87-B9725D24483B}" type="datetimeFigureOut">
              <a:rPr lang="en-US" smtClean="0"/>
              <a:pPr/>
              <a:t>3/16/2025</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F53F3093-FFA6-40AF-9345-51CAA647CAE0}" type="slidenum">
              <a:rPr lang="en-US" smtClean="0"/>
              <a:pPr/>
              <a:t>‹#›</a:t>
            </a:fld>
            <a:endParaRPr lang="en-US"/>
          </a:p>
        </p:txBody>
      </p:sp>
    </p:spTree>
    <p:extLst>
      <p:ext uri="{BB962C8B-B14F-4D97-AF65-F5344CB8AC3E}">
        <p14:creationId xmlns:p14="http://schemas.microsoft.com/office/powerpoint/2010/main" val="88500339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3A4148-9B34-4673-8C87-B9725D24483B}" type="datetimeFigureOut">
              <a:rPr lang="en-US" smtClean="0"/>
              <a:pPr/>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F3093-FFA6-40AF-9345-51CAA647CAE0}" type="slidenum">
              <a:rPr lang="en-US" smtClean="0"/>
              <a:pPr/>
              <a:t>‹#›</a:t>
            </a:fld>
            <a:endParaRPr lang="en-US"/>
          </a:p>
        </p:txBody>
      </p:sp>
    </p:spTree>
    <p:extLst>
      <p:ext uri="{BB962C8B-B14F-4D97-AF65-F5344CB8AC3E}">
        <p14:creationId xmlns:p14="http://schemas.microsoft.com/office/powerpoint/2010/main" val="2108585109"/>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043A4148-9B34-4673-8C87-B9725D24483B}" type="datetimeFigureOut">
              <a:rPr lang="en-US" smtClean="0"/>
              <a:pPr/>
              <a:t>3/16/2025</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F53F3093-FFA6-40AF-9345-51CAA647CAE0}" type="slidenum">
              <a:rPr lang="en-US" smtClean="0"/>
              <a:pPr/>
              <a:t>‹#›</a:t>
            </a:fld>
            <a:endParaRPr lang="en-US"/>
          </a:p>
        </p:txBody>
      </p:sp>
    </p:spTree>
    <p:extLst>
      <p:ext uri="{BB962C8B-B14F-4D97-AF65-F5344CB8AC3E}">
        <p14:creationId xmlns:p14="http://schemas.microsoft.com/office/powerpoint/2010/main" val="3109323010"/>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3A4148-9B34-4673-8C87-B9725D24483B}" type="datetimeFigureOut">
              <a:rPr lang="en-US" smtClean="0"/>
              <a:pPr/>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3F3093-FFA6-40AF-9345-51CAA647CAE0}" type="slidenum">
              <a:rPr lang="en-US" smtClean="0"/>
              <a:pPr/>
              <a:t>‹#›</a:t>
            </a:fld>
            <a:endParaRPr lang="en-US"/>
          </a:p>
        </p:txBody>
      </p:sp>
    </p:spTree>
    <p:extLst>
      <p:ext uri="{BB962C8B-B14F-4D97-AF65-F5344CB8AC3E}">
        <p14:creationId xmlns:p14="http://schemas.microsoft.com/office/powerpoint/2010/main" val="773766730"/>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3A4148-9B34-4673-8C87-B9725D24483B}" type="datetimeFigureOut">
              <a:rPr lang="en-US" smtClean="0"/>
              <a:pPr/>
              <a:t>3/16/2025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3F3093-FFA6-40AF-9345-51CAA647CAE0}" type="slidenum">
              <a:rPr lang="en-US" smtClean="0"/>
              <a:pPr/>
              <a:t>‹#›</a:t>
            </a:fld>
            <a:endParaRPr lang="en-US"/>
          </a:p>
        </p:txBody>
      </p:sp>
    </p:spTree>
    <p:extLst>
      <p:ext uri="{BB962C8B-B14F-4D97-AF65-F5344CB8AC3E}">
        <p14:creationId xmlns:p14="http://schemas.microsoft.com/office/powerpoint/2010/main" val="3988097980"/>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3A4148-9B34-4673-8C87-B9725D24483B}" type="datetimeFigureOut">
              <a:rPr lang="en-US" smtClean="0"/>
              <a:pPr/>
              <a:t>3/16/2025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3F3093-FFA6-40AF-9345-51CAA647CAE0}" type="slidenum">
              <a:rPr lang="en-US" smtClean="0"/>
              <a:pPr/>
              <a:t>‹#›</a:t>
            </a:fld>
            <a:endParaRPr lang="en-US"/>
          </a:p>
        </p:txBody>
      </p:sp>
    </p:spTree>
    <p:extLst>
      <p:ext uri="{BB962C8B-B14F-4D97-AF65-F5344CB8AC3E}">
        <p14:creationId xmlns:p14="http://schemas.microsoft.com/office/powerpoint/2010/main" val="332637368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3A4148-9B34-4673-8C87-B9725D24483B}" type="datetimeFigureOut">
              <a:rPr lang="en-US" smtClean="0"/>
              <a:pPr/>
              <a:t>3/16/2025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3F3093-FFA6-40AF-9345-51CAA647CAE0}" type="slidenum">
              <a:rPr lang="en-US" smtClean="0"/>
              <a:pPr/>
              <a:t>‹#›</a:t>
            </a:fld>
            <a:endParaRPr lang="en-US"/>
          </a:p>
        </p:txBody>
      </p:sp>
    </p:spTree>
    <p:extLst>
      <p:ext uri="{BB962C8B-B14F-4D97-AF65-F5344CB8AC3E}">
        <p14:creationId xmlns:p14="http://schemas.microsoft.com/office/powerpoint/2010/main" val="3104808669"/>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3A4148-9B34-4673-8C87-B9725D24483B}" type="datetimeFigureOut">
              <a:rPr lang="en-US" smtClean="0"/>
              <a:pPr/>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3F3093-FFA6-40AF-9345-51CAA647CAE0}" type="slidenum">
              <a:rPr lang="en-US" smtClean="0"/>
              <a:pPr/>
              <a:t>‹#›</a:t>
            </a:fld>
            <a:endParaRPr lang="en-US"/>
          </a:p>
        </p:txBody>
      </p:sp>
    </p:spTree>
    <p:extLst>
      <p:ext uri="{BB962C8B-B14F-4D97-AF65-F5344CB8AC3E}">
        <p14:creationId xmlns:p14="http://schemas.microsoft.com/office/powerpoint/2010/main" val="777682168"/>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3A4148-9B34-4673-8C87-B9725D24483B}" type="datetimeFigureOut">
              <a:rPr lang="en-US" smtClean="0"/>
              <a:pPr/>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3F3093-FFA6-40AF-9345-51CAA647CAE0}" type="slidenum">
              <a:rPr lang="en-US" smtClean="0"/>
              <a:pPr/>
              <a:t>‹#›</a:t>
            </a:fld>
            <a:endParaRPr lang="en-US"/>
          </a:p>
        </p:txBody>
      </p:sp>
    </p:spTree>
    <p:extLst>
      <p:ext uri="{BB962C8B-B14F-4D97-AF65-F5344CB8AC3E}">
        <p14:creationId xmlns:p14="http://schemas.microsoft.com/office/powerpoint/2010/main" val="1523848399"/>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43A4148-9B34-4673-8C87-B9725D24483B}" type="datetimeFigureOut">
              <a:rPr lang="en-US" smtClean="0"/>
              <a:pPr/>
              <a:t>3/16/2025</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53F3093-FFA6-40AF-9345-51CAA647CAE0}" type="slidenum">
              <a:rPr lang="en-US" smtClean="0"/>
              <a:pPr/>
              <a:t>‹#›</a:t>
            </a:fld>
            <a:endParaRPr lang="en-US"/>
          </a:p>
        </p:txBody>
      </p:sp>
    </p:spTree>
    <p:extLst>
      <p:ext uri="{BB962C8B-B14F-4D97-AF65-F5344CB8AC3E}">
        <p14:creationId xmlns:p14="http://schemas.microsoft.com/office/powerpoint/2010/main" val="4030483334"/>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Lst>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dextutor.com/operating-system-services/" TargetMode="External"/><Relationship Id="rId2" Type="http://schemas.openxmlformats.org/officeDocument/2006/relationships/hyperlink" Target="https://www.javatpoint.com/operating-system-security" TargetMode="External"/><Relationship Id="rId1" Type="http://schemas.openxmlformats.org/officeDocument/2006/relationships/slideLayout" Target="../slideLayouts/slideLayout2.xml"/><Relationship Id="rId4" Type="http://schemas.openxmlformats.org/officeDocument/2006/relationships/hyperlink" Target="https://www.itsasap.com/blog/what-is-security-vulnerability" TargetMode="Externa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829962"/>
            <a:ext cx="8458200" cy="1470025"/>
          </a:xfrm>
        </p:spPr>
        <p:txBody>
          <a:bodyPr>
            <a:noAutofit/>
          </a:bodyPr>
          <a:lstStyle/>
          <a:p>
            <a:r>
              <a:rPr lang="en-US" sz="4400" dirty="0"/>
              <a:t>Unit 4</a:t>
            </a:r>
            <a:br>
              <a:rPr lang="en-US" sz="4400" dirty="0"/>
            </a:br>
            <a:r>
              <a:rPr lang="en-US" sz="4400" dirty="0"/>
              <a:t> Protection and Security </a:t>
            </a:r>
          </a:p>
        </p:txBody>
      </p:sp>
      <p:sp>
        <p:nvSpPr>
          <p:cNvPr id="3" name="Subtitle 2"/>
          <p:cNvSpPr>
            <a:spLocks noGrp="1"/>
          </p:cNvSpPr>
          <p:nvPr>
            <p:ph type="subTitle" idx="1"/>
          </p:nvPr>
        </p:nvSpPr>
        <p:spPr>
          <a:xfrm>
            <a:off x="2133600" y="5029200"/>
            <a:ext cx="8062912" cy="1752600"/>
          </a:xfrm>
        </p:spPr>
        <p:txBody>
          <a:bodyPr/>
          <a:lstStyle/>
          <a:p>
            <a:r>
              <a:rPr lang="en-US" dirty="0"/>
              <a:t>By </a:t>
            </a:r>
          </a:p>
          <a:p>
            <a:r>
              <a:rPr lang="en-US" dirty="0" err="1"/>
              <a:t>Amandeep</a:t>
            </a:r>
            <a:r>
              <a:rPr lang="en-US" dirty="0"/>
              <a:t> </a:t>
            </a:r>
            <a:r>
              <a:rPr lang="en-US" dirty="0" err="1"/>
              <a:t>Kaur</a:t>
            </a:r>
            <a:endParaRPr lang="en-US" dirty="0"/>
          </a:p>
        </p:txBody>
      </p:sp>
      <p:pic>
        <p:nvPicPr>
          <p:cNvPr id="5" name="Picture 4">
            <a:extLst>
              <a:ext uri="{FF2B5EF4-FFF2-40B4-BE49-F238E27FC236}">
                <a16:creationId xmlns:a16="http://schemas.microsoft.com/office/drawing/2014/main" id="{A748E942-FAC9-29F4-0547-D6951D204C7F}"/>
              </a:ext>
            </a:extLst>
          </p:cNvPr>
          <p:cNvPicPr>
            <a:picLocks noChangeAspect="1"/>
          </p:cNvPicPr>
          <p:nvPr/>
        </p:nvPicPr>
        <p:blipFill>
          <a:blip r:embed="rId2"/>
          <a:stretch>
            <a:fillRect/>
          </a:stretch>
        </p:blipFill>
        <p:spPr>
          <a:xfrm>
            <a:off x="4492775" y="2647724"/>
            <a:ext cx="4027337" cy="238147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2400" y="2194560"/>
            <a:ext cx="5943600" cy="4069080"/>
          </a:xfrm>
        </p:spPr>
        <p:txBody>
          <a:bodyPr>
            <a:normAutofit/>
          </a:bodyPr>
          <a:lstStyle/>
          <a:p>
            <a:pPr algn="just"/>
            <a:r>
              <a:rPr lang="en-US" dirty="0"/>
              <a:t>Password-based authentication is a method that requires the </a:t>
            </a:r>
            <a:r>
              <a:rPr lang="en-US" b="1" dirty="0"/>
              <a:t>user </a:t>
            </a:r>
            <a:r>
              <a:rPr lang="en-US" dirty="0"/>
              <a:t>to enter their </a:t>
            </a:r>
            <a:r>
              <a:rPr lang="en-US" b="1" dirty="0"/>
              <a:t>credentials — username and password</a:t>
            </a:r>
            <a:r>
              <a:rPr lang="en-US" dirty="0"/>
              <a:t> — in order to confirm their identity. </a:t>
            </a:r>
          </a:p>
          <a:p>
            <a:pPr algn="just"/>
            <a:r>
              <a:rPr lang="en-US" dirty="0"/>
              <a:t>Once credentials are entered, they are compared against the stored credentials in the system's database, and the user is only granted access if the credentials </a:t>
            </a:r>
            <a:r>
              <a:rPr lang="en-US" b="1" dirty="0"/>
              <a:t>match</a:t>
            </a:r>
            <a:r>
              <a:rPr lang="en-US" dirty="0"/>
              <a:t>.</a:t>
            </a:r>
          </a:p>
        </p:txBody>
      </p:sp>
      <p:sp>
        <p:nvSpPr>
          <p:cNvPr id="4" name="Content Placeholder 3">
            <a:extLst>
              <a:ext uri="{FF2B5EF4-FFF2-40B4-BE49-F238E27FC236}">
                <a16:creationId xmlns:a16="http://schemas.microsoft.com/office/drawing/2014/main" id="{94357014-A033-87B0-4E4B-FED931468696}"/>
              </a:ext>
            </a:extLst>
          </p:cNvPr>
          <p:cNvSpPr>
            <a:spLocks noGrp="1"/>
          </p:cNvSpPr>
          <p:nvPr>
            <p:ph sz="half" idx="2"/>
          </p:nvPr>
        </p:nvSpPr>
        <p:spPr>
          <a:xfrm>
            <a:off x="5791200" y="2194560"/>
            <a:ext cx="3352799" cy="4069080"/>
          </a:xfrm>
        </p:spPr>
        <p:txBody>
          <a:bodyPr>
            <a:normAutofit/>
          </a:bodyPr>
          <a:lstStyle/>
          <a:p>
            <a:r>
              <a:rPr lang="en-US" sz="3200" dirty="0"/>
              <a:t>Authentication-Password based Authentication</a:t>
            </a:r>
            <a:endParaRPr lang="en-IN" sz="3200" dirty="0"/>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2194560"/>
            <a:ext cx="5715000" cy="4069080"/>
          </a:xfrm>
        </p:spPr>
        <p:txBody>
          <a:bodyPr/>
          <a:lstStyle/>
          <a:p>
            <a:pPr algn="just"/>
            <a:r>
              <a:rPr lang="en-US" dirty="0"/>
              <a:t>Password management is defined as a system that facilitates a </a:t>
            </a:r>
            <a:r>
              <a:rPr lang="en-US" b="1" dirty="0"/>
              <a:t>simple, secure way to store passwords and access</a:t>
            </a:r>
            <a:r>
              <a:rPr lang="en-US" dirty="0"/>
              <a:t> them quickly when required. Today, password management is a critical part of the IT policy of most organizations.</a:t>
            </a:r>
          </a:p>
        </p:txBody>
      </p:sp>
      <p:sp>
        <p:nvSpPr>
          <p:cNvPr id="4" name="Content Placeholder 3">
            <a:extLst>
              <a:ext uri="{FF2B5EF4-FFF2-40B4-BE49-F238E27FC236}">
                <a16:creationId xmlns:a16="http://schemas.microsoft.com/office/drawing/2014/main" id="{F00397E4-A5C5-C1C1-95C8-913868C309B5}"/>
              </a:ext>
            </a:extLst>
          </p:cNvPr>
          <p:cNvSpPr>
            <a:spLocks noGrp="1"/>
          </p:cNvSpPr>
          <p:nvPr>
            <p:ph sz="half" idx="2"/>
          </p:nvPr>
        </p:nvSpPr>
        <p:spPr>
          <a:xfrm>
            <a:off x="5562600" y="2194560"/>
            <a:ext cx="3605778" cy="4069080"/>
          </a:xfrm>
        </p:spPr>
        <p:txBody>
          <a:bodyPr>
            <a:normAutofit/>
          </a:bodyPr>
          <a:lstStyle/>
          <a:p>
            <a:r>
              <a:rPr lang="en-US" sz="3600" dirty="0"/>
              <a:t>Password Management</a:t>
            </a:r>
            <a:endParaRPr lang="en-IN" sz="3600" dirty="0"/>
          </a:p>
        </p:txBody>
      </p:sp>
      <p:pic>
        <p:nvPicPr>
          <p:cNvPr id="5" name="Picture 4">
            <a:extLst>
              <a:ext uri="{FF2B5EF4-FFF2-40B4-BE49-F238E27FC236}">
                <a16:creationId xmlns:a16="http://schemas.microsoft.com/office/drawing/2014/main" id="{FCBE46FF-81C1-2927-A59E-9DDCA1E5BBBD}"/>
              </a:ext>
            </a:extLst>
          </p:cNvPr>
          <p:cNvPicPr>
            <a:picLocks noChangeAspect="1"/>
          </p:cNvPicPr>
          <p:nvPr/>
        </p:nvPicPr>
        <p:blipFill>
          <a:blip r:embed="rId2"/>
          <a:stretch>
            <a:fillRect/>
          </a:stretch>
        </p:blipFill>
        <p:spPr>
          <a:xfrm>
            <a:off x="4953000" y="4348848"/>
            <a:ext cx="4029552" cy="228055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2194560"/>
            <a:ext cx="5410200" cy="4069080"/>
          </a:xfrm>
        </p:spPr>
        <p:txBody>
          <a:bodyPr>
            <a:normAutofit/>
          </a:bodyPr>
          <a:lstStyle/>
          <a:p>
            <a:pPr algn="just"/>
            <a:r>
              <a:rPr lang="en-US" dirty="0"/>
              <a:t>Operating system communication can be secured using various measures and mechanisms, such as </a:t>
            </a:r>
            <a:r>
              <a:rPr lang="en-US" b="1" dirty="0"/>
              <a:t>encryption</a:t>
            </a:r>
            <a:r>
              <a:rPr lang="en-US" dirty="0"/>
              <a:t>, </a:t>
            </a:r>
            <a:r>
              <a:rPr lang="en-US" b="1" dirty="0"/>
              <a:t>authentication</a:t>
            </a:r>
            <a:r>
              <a:rPr lang="en-US" dirty="0"/>
              <a:t>, </a:t>
            </a:r>
            <a:r>
              <a:rPr lang="en-US" b="1" dirty="0"/>
              <a:t>authorization</a:t>
            </a:r>
            <a:r>
              <a:rPr lang="en-US" dirty="0"/>
              <a:t>, and auditing. </a:t>
            </a:r>
          </a:p>
          <a:p>
            <a:pPr algn="just"/>
            <a:r>
              <a:rPr lang="en-US" dirty="0"/>
              <a:t>Each security method has its own benefit and challenge, depending on the type, level, and risk of the communication.</a:t>
            </a:r>
          </a:p>
        </p:txBody>
      </p:sp>
      <p:sp>
        <p:nvSpPr>
          <p:cNvPr id="4" name="Content Placeholder 3">
            <a:extLst>
              <a:ext uri="{FF2B5EF4-FFF2-40B4-BE49-F238E27FC236}">
                <a16:creationId xmlns:a16="http://schemas.microsoft.com/office/drawing/2014/main" id="{7FBCCD63-2F4E-017A-7E40-89F45DF7E693}"/>
              </a:ext>
            </a:extLst>
          </p:cNvPr>
          <p:cNvSpPr>
            <a:spLocks noGrp="1"/>
          </p:cNvSpPr>
          <p:nvPr>
            <p:ph sz="half" idx="2"/>
          </p:nvPr>
        </p:nvSpPr>
        <p:spPr>
          <a:xfrm>
            <a:off x="5410200" y="2743200"/>
            <a:ext cx="3733800" cy="2453640"/>
          </a:xfrm>
        </p:spPr>
        <p:txBody>
          <a:bodyPr>
            <a:normAutofit/>
          </a:bodyPr>
          <a:lstStyle/>
          <a:p>
            <a:r>
              <a:rPr lang="en-US" sz="3200" dirty="0"/>
              <a:t>Secure Communication</a:t>
            </a:r>
            <a:endParaRPr lang="en-IN" sz="3200" dirty="0"/>
          </a:p>
        </p:txBody>
      </p:sp>
      <p:pic>
        <p:nvPicPr>
          <p:cNvPr id="6" name="Picture 5">
            <a:extLst>
              <a:ext uri="{FF2B5EF4-FFF2-40B4-BE49-F238E27FC236}">
                <a16:creationId xmlns:a16="http://schemas.microsoft.com/office/drawing/2014/main" id="{A4AF8D19-9032-8D7B-E302-E47BE029C863}"/>
              </a:ext>
            </a:extLst>
          </p:cNvPr>
          <p:cNvPicPr>
            <a:picLocks noChangeAspect="1"/>
          </p:cNvPicPr>
          <p:nvPr/>
        </p:nvPicPr>
        <p:blipFill>
          <a:blip r:embed="rId2"/>
          <a:stretch>
            <a:fillRect/>
          </a:stretch>
        </p:blipFill>
        <p:spPr>
          <a:xfrm>
            <a:off x="4953000" y="4790999"/>
            <a:ext cx="4010468" cy="20212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2194560"/>
            <a:ext cx="5181600" cy="4069080"/>
          </a:xfrm>
        </p:spPr>
        <p:txBody>
          <a:bodyPr>
            <a:normAutofit/>
          </a:bodyPr>
          <a:lstStyle/>
          <a:p>
            <a:pPr algn="just" fontAlgn="base"/>
            <a:r>
              <a:rPr lang="en-US" dirty="0"/>
              <a:t>Sometimes processes want to communicate among themselves i.e., they want to send some </a:t>
            </a:r>
            <a:r>
              <a:rPr lang="en-US" b="1" dirty="0"/>
              <a:t>message</a:t>
            </a:r>
            <a:r>
              <a:rPr lang="en-US" dirty="0"/>
              <a:t> to each other. These processes can be on the same system or might be running on different systems. An operating system provides </a:t>
            </a:r>
            <a:r>
              <a:rPr lang="en-US" b="1" dirty="0"/>
              <a:t>two mechanism </a:t>
            </a:r>
            <a:r>
              <a:rPr lang="en-US" dirty="0"/>
              <a:t>to handle this inter process communication(IPC): </a:t>
            </a:r>
            <a:r>
              <a:rPr lang="en-US" b="1" i="1" dirty="0"/>
              <a:t>shared-memory</a:t>
            </a:r>
            <a:r>
              <a:rPr lang="en-US" b="1" dirty="0"/>
              <a:t> and</a:t>
            </a:r>
            <a:r>
              <a:rPr lang="en-US" b="1" i="1" dirty="0"/>
              <a:t> message-passing</a:t>
            </a:r>
            <a:r>
              <a:rPr lang="en-US" b="1" dirty="0"/>
              <a:t>.</a:t>
            </a:r>
          </a:p>
          <a:p>
            <a:pPr algn="just"/>
            <a:endParaRPr lang="en-US" dirty="0"/>
          </a:p>
        </p:txBody>
      </p:sp>
      <p:sp>
        <p:nvSpPr>
          <p:cNvPr id="4" name="Content Placeholder 3">
            <a:extLst>
              <a:ext uri="{FF2B5EF4-FFF2-40B4-BE49-F238E27FC236}">
                <a16:creationId xmlns:a16="http://schemas.microsoft.com/office/drawing/2014/main" id="{B42EDF68-1C5D-3364-8D5C-8C5E0384C78A}"/>
              </a:ext>
            </a:extLst>
          </p:cNvPr>
          <p:cNvSpPr>
            <a:spLocks noGrp="1"/>
          </p:cNvSpPr>
          <p:nvPr>
            <p:ph sz="half" idx="2"/>
          </p:nvPr>
        </p:nvSpPr>
        <p:spPr>
          <a:xfrm>
            <a:off x="5062152" y="2887980"/>
            <a:ext cx="4114799" cy="1082040"/>
          </a:xfrm>
        </p:spPr>
        <p:txBody>
          <a:bodyPr>
            <a:normAutofit/>
          </a:bodyPr>
          <a:lstStyle/>
          <a:p>
            <a:r>
              <a:rPr lang="en-US" sz="3600" dirty="0"/>
              <a:t>Communication(IPC)</a:t>
            </a:r>
            <a:endParaRPr lang="en-IN" sz="3600" dirty="0"/>
          </a:p>
        </p:txBody>
      </p:sp>
      <p:pic>
        <p:nvPicPr>
          <p:cNvPr id="6" name="Picture 5">
            <a:extLst>
              <a:ext uri="{FF2B5EF4-FFF2-40B4-BE49-F238E27FC236}">
                <a16:creationId xmlns:a16="http://schemas.microsoft.com/office/drawing/2014/main" id="{BED09C61-8D79-02F2-267D-5080597BB007}"/>
              </a:ext>
            </a:extLst>
          </p:cNvPr>
          <p:cNvPicPr>
            <a:picLocks noChangeAspect="1"/>
          </p:cNvPicPr>
          <p:nvPr/>
        </p:nvPicPr>
        <p:blipFill>
          <a:blip r:embed="rId2"/>
          <a:stretch>
            <a:fillRect/>
          </a:stretch>
        </p:blipFill>
        <p:spPr>
          <a:xfrm>
            <a:off x="5312375" y="4232395"/>
            <a:ext cx="3733800" cy="18973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Security</a:t>
            </a:r>
          </a:p>
        </p:txBody>
      </p:sp>
      <p:sp>
        <p:nvSpPr>
          <p:cNvPr id="3" name="Content Placeholder 2"/>
          <p:cNvSpPr>
            <a:spLocks noGrp="1"/>
          </p:cNvSpPr>
          <p:nvPr>
            <p:ph idx="1"/>
          </p:nvPr>
        </p:nvSpPr>
        <p:spPr/>
        <p:txBody>
          <a:bodyPr/>
          <a:lstStyle/>
          <a:p>
            <a:r>
              <a:rPr lang="en-US" b="1" dirty="0"/>
              <a:t>Application Security </a:t>
            </a:r>
            <a:r>
              <a:rPr lang="en-US" dirty="0"/>
              <a:t>– </a:t>
            </a:r>
          </a:p>
          <a:p>
            <a:r>
              <a:rPr lang="en-US" dirty="0"/>
              <a:t>Virus, Program Threats, Goals of protection, Principles of protection, Domain of protection, Access matrix, Implementation of access matrix, System and network threats, Examples of attacks</a:t>
            </a:r>
          </a:p>
        </p:txBody>
      </p:sp>
      <p:pic>
        <p:nvPicPr>
          <p:cNvPr id="6" name="Picture 5">
            <a:extLst>
              <a:ext uri="{FF2B5EF4-FFF2-40B4-BE49-F238E27FC236}">
                <a16:creationId xmlns:a16="http://schemas.microsoft.com/office/drawing/2014/main" id="{2AD7BBC7-632D-01D9-D843-E9DCA27B5272}"/>
              </a:ext>
            </a:extLst>
          </p:cNvPr>
          <p:cNvPicPr>
            <a:picLocks noChangeAspect="1"/>
          </p:cNvPicPr>
          <p:nvPr/>
        </p:nvPicPr>
        <p:blipFill>
          <a:blip r:embed="rId2"/>
          <a:stretch>
            <a:fillRect/>
          </a:stretch>
        </p:blipFill>
        <p:spPr>
          <a:xfrm>
            <a:off x="4588476" y="4196146"/>
            <a:ext cx="4343400" cy="235686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2676" y="1394460"/>
            <a:ext cx="5943600" cy="4069080"/>
          </a:xfrm>
        </p:spPr>
        <p:txBody>
          <a:bodyPr>
            <a:normAutofit fontScale="85000" lnSpcReduction="20000"/>
          </a:bodyPr>
          <a:lstStyle/>
          <a:p>
            <a:r>
              <a:rPr lang="en-US" dirty="0"/>
              <a:t>Any type of </a:t>
            </a:r>
            <a:r>
              <a:rPr lang="en-US" b="1" dirty="0"/>
              <a:t>malware (malicious software)</a:t>
            </a:r>
            <a:r>
              <a:rPr lang="en-US" dirty="0"/>
              <a:t> that can result in </a:t>
            </a:r>
            <a:r>
              <a:rPr lang="en-US" b="1" dirty="0"/>
              <a:t>operational issues</a:t>
            </a:r>
            <a:r>
              <a:rPr lang="en-US" dirty="0"/>
              <a:t>, data theft, file deletion, data loss, and system damage is referred to as a virus. OR</a:t>
            </a:r>
          </a:p>
          <a:p>
            <a:r>
              <a:rPr lang="en-US" dirty="0"/>
              <a:t>A </a:t>
            </a:r>
            <a:r>
              <a:rPr lang="en-US" b="1" dirty="0"/>
              <a:t>computer virus</a:t>
            </a:r>
            <a:r>
              <a:rPr lang="en-US" dirty="0"/>
              <a:t> is </a:t>
            </a:r>
            <a:r>
              <a:rPr lang="en-US" i="1" dirty="0"/>
              <a:t>a computer </a:t>
            </a:r>
            <a:r>
              <a:rPr lang="en-US" b="1" i="1" dirty="0"/>
              <a:t>program</a:t>
            </a:r>
            <a:r>
              <a:rPr lang="en-US" i="1" dirty="0"/>
              <a:t> or a piece of </a:t>
            </a:r>
            <a:r>
              <a:rPr lang="en-US" b="1" i="1" dirty="0"/>
              <a:t>code</a:t>
            </a:r>
            <a:r>
              <a:rPr lang="en-US" dirty="0"/>
              <a:t> that is loaded onto your computer without your knowledge and run against your consent. Virus has a property to </a:t>
            </a:r>
            <a:r>
              <a:rPr lang="en-US" b="1" dirty="0"/>
              <a:t>replicate itself</a:t>
            </a:r>
            <a:r>
              <a:rPr lang="en-US" dirty="0"/>
              <a:t> and spread itself from one computer to another computer. It can affect the data files, boot sector of hard drive etc. when its replication succeeds. The affected area is said </a:t>
            </a:r>
            <a:r>
              <a:rPr lang="en-US" b="1" dirty="0"/>
              <a:t>infected</a:t>
            </a:r>
            <a:r>
              <a:rPr lang="en-US" dirty="0"/>
              <a:t>.</a:t>
            </a:r>
          </a:p>
        </p:txBody>
      </p:sp>
      <p:sp>
        <p:nvSpPr>
          <p:cNvPr id="4" name="Content Placeholder 3">
            <a:extLst>
              <a:ext uri="{FF2B5EF4-FFF2-40B4-BE49-F238E27FC236}">
                <a16:creationId xmlns:a16="http://schemas.microsoft.com/office/drawing/2014/main" id="{060B5560-01B5-77BF-6DA3-4A62EE1A52E1}"/>
              </a:ext>
            </a:extLst>
          </p:cNvPr>
          <p:cNvSpPr>
            <a:spLocks noGrp="1"/>
          </p:cNvSpPr>
          <p:nvPr>
            <p:ph sz="half" idx="2"/>
          </p:nvPr>
        </p:nvSpPr>
        <p:spPr>
          <a:xfrm>
            <a:off x="6036276" y="1143000"/>
            <a:ext cx="3124201" cy="4069080"/>
          </a:xfrm>
        </p:spPr>
        <p:txBody>
          <a:bodyPr>
            <a:normAutofit fontScale="85000" lnSpcReduction="20000"/>
          </a:bodyPr>
          <a:lstStyle/>
          <a:p>
            <a:r>
              <a:rPr lang="en-US" sz="4800" dirty="0"/>
              <a:t>VIRUS </a:t>
            </a:r>
          </a:p>
          <a:p>
            <a:r>
              <a:rPr lang="en-US" sz="4800" dirty="0"/>
              <a:t>(Vital Information Resources Under Seize)</a:t>
            </a:r>
            <a:br>
              <a:rPr lang="en-US" sz="4800" dirty="0"/>
            </a:br>
            <a:endParaRPr lang="en-IN" sz="4800" dirty="0"/>
          </a:p>
        </p:txBody>
      </p:sp>
      <p:pic>
        <p:nvPicPr>
          <p:cNvPr id="6" name="Picture 5">
            <a:extLst>
              <a:ext uri="{FF2B5EF4-FFF2-40B4-BE49-F238E27FC236}">
                <a16:creationId xmlns:a16="http://schemas.microsoft.com/office/drawing/2014/main" id="{DB96AE3B-2C1E-3CF6-50B2-B374B67B695A}"/>
              </a:ext>
            </a:extLst>
          </p:cNvPr>
          <p:cNvPicPr>
            <a:picLocks noChangeAspect="1"/>
          </p:cNvPicPr>
          <p:nvPr/>
        </p:nvPicPr>
        <p:blipFill>
          <a:blip r:embed="rId2"/>
          <a:stretch>
            <a:fillRect/>
          </a:stretch>
        </p:blipFill>
        <p:spPr>
          <a:xfrm>
            <a:off x="2912075" y="4487091"/>
            <a:ext cx="2838846" cy="195289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2194560"/>
            <a:ext cx="6553200" cy="4069080"/>
          </a:xfrm>
        </p:spPr>
        <p:txBody>
          <a:bodyPr>
            <a:normAutofit/>
          </a:bodyPr>
          <a:lstStyle/>
          <a:p>
            <a:pPr algn="just"/>
            <a:r>
              <a:rPr lang="en-US" dirty="0"/>
              <a:t>There are </a:t>
            </a:r>
            <a:r>
              <a:rPr lang="en-US" b="1" dirty="0"/>
              <a:t>two types of threats</a:t>
            </a:r>
            <a:r>
              <a:rPr lang="en-US" dirty="0"/>
              <a:t>:</a:t>
            </a:r>
          </a:p>
          <a:p>
            <a:pPr algn="just"/>
            <a:r>
              <a:rPr lang="en-US" b="1" dirty="0"/>
              <a:t>Internal (Protection)</a:t>
            </a:r>
            <a:r>
              <a:rPr lang="en-US" dirty="0"/>
              <a:t>: Internal user try to access the resources to the other user within a system.</a:t>
            </a:r>
          </a:p>
          <a:p>
            <a:pPr algn="just"/>
            <a:r>
              <a:rPr lang="en-US" b="1" dirty="0"/>
              <a:t>External (Security): </a:t>
            </a:r>
            <a:r>
              <a:rPr lang="en-US" dirty="0"/>
              <a:t>External user try to access the resources. </a:t>
            </a:r>
          </a:p>
          <a:p>
            <a:pPr algn="just"/>
            <a:r>
              <a:rPr lang="en-US" b="1" dirty="0" err="1"/>
              <a:t>Eg</a:t>
            </a:r>
            <a:r>
              <a:rPr lang="en-US" b="1" dirty="0"/>
              <a:t>. Firewall</a:t>
            </a:r>
            <a:r>
              <a:rPr lang="en-US" dirty="0"/>
              <a:t> work as a security layer to provide security from the unauthorized user.</a:t>
            </a:r>
          </a:p>
          <a:p>
            <a:pPr algn="just"/>
            <a:endParaRPr lang="en-US" dirty="0"/>
          </a:p>
        </p:txBody>
      </p:sp>
      <p:sp>
        <p:nvSpPr>
          <p:cNvPr id="4" name="Content Placeholder 3">
            <a:extLst>
              <a:ext uri="{FF2B5EF4-FFF2-40B4-BE49-F238E27FC236}">
                <a16:creationId xmlns:a16="http://schemas.microsoft.com/office/drawing/2014/main" id="{2311ECC3-93D5-A9FB-5009-F61E82C25DA8}"/>
              </a:ext>
            </a:extLst>
          </p:cNvPr>
          <p:cNvSpPr>
            <a:spLocks noGrp="1"/>
          </p:cNvSpPr>
          <p:nvPr>
            <p:ph sz="half" idx="2"/>
          </p:nvPr>
        </p:nvSpPr>
        <p:spPr>
          <a:xfrm>
            <a:off x="6553200" y="2811780"/>
            <a:ext cx="2590800" cy="1234440"/>
          </a:xfrm>
        </p:spPr>
        <p:txBody>
          <a:bodyPr>
            <a:normAutofit/>
          </a:bodyPr>
          <a:lstStyle/>
          <a:p>
            <a:pPr algn="just"/>
            <a:r>
              <a:rPr lang="en-US" sz="4000" dirty="0"/>
              <a:t>Program Threats</a:t>
            </a:r>
            <a:endParaRPr lang="en-IN" sz="4000" dirty="0"/>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199" y="1732572"/>
            <a:ext cx="6172201" cy="4069080"/>
          </a:xfrm>
        </p:spPr>
        <p:txBody>
          <a:bodyPr/>
          <a:lstStyle/>
          <a:p>
            <a:pPr algn="just"/>
            <a:r>
              <a:rPr lang="en-US" dirty="0"/>
              <a:t>Protection is a technique for protecting data and processes from harmful or intentional infiltration. It contains protection policies either established by itself, set by management or imposed individually by programmers to ensure that their programs are protected to the greatest extent possible.</a:t>
            </a:r>
          </a:p>
          <a:p>
            <a:pPr algn="just"/>
            <a:endParaRPr lang="en-US" dirty="0"/>
          </a:p>
          <a:p>
            <a:pPr algn="just"/>
            <a:endParaRPr lang="en-US" dirty="0"/>
          </a:p>
        </p:txBody>
      </p:sp>
      <p:sp>
        <p:nvSpPr>
          <p:cNvPr id="4" name="Content Placeholder 3">
            <a:extLst>
              <a:ext uri="{FF2B5EF4-FFF2-40B4-BE49-F238E27FC236}">
                <a16:creationId xmlns:a16="http://schemas.microsoft.com/office/drawing/2014/main" id="{053CB06D-626B-8509-15E5-38938EC535AD}"/>
              </a:ext>
            </a:extLst>
          </p:cNvPr>
          <p:cNvSpPr>
            <a:spLocks noGrp="1"/>
          </p:cNvSpPr>
          <p:nvPr>
            <p:ph sz="half" idx="2"/>
          </p:nvPr>
        </p:nvSpPr>
        <p:spPr>
          <a:xfrm>
            <a:off x="6248400" y="2590800"/>
            <a:ext cx="2895600" cy="1234440"/>
          </a:xfrm>
        </p:spPr>
        <p:txBody>
          <a:bodyPr>
            <a:normAutofit/>
          </a:bodyPr>
          <a:lstStyle/>
          <a:p>
            <a:r>
              <a:rPr lang="en-US" sz="3600" dirty="0"/>
              <a:t>Goals of Protection</a:t>
            </a:r>
            <a:endParaRPr lang="en-IN" sz="3600" dirty="0"/>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 y="764373"/>
            <a:ext cx="8458200" cy="1293028"/>
          </a:xfrm>
        </p:spPr>
        <p:txBody>
          <a:bodyPr>
            <a:normAutofit/>
          </a:bodyPr>
          <a:lstStyle/>
          <a:p>
            <a:r>
              <a:rPr lang="en-US" sz="4400" dirty="0"/>
              <a:t>Principles of protection </a:t>
            </a:r>
            <a:endParaRPr lang="en-US" dirty="0"/>
          </a:p>
        </p:txBody>
      </p:sp>
      <p:pic>
        <p:nvPicPr>
          <p:cNvPr id="4" name="Picture 2"/>
          <p:cNvPicPr>
            <a:picLocks noGrp="1" noChangeAspect="1" noChangeArrowheads="1"/>
          </p:cNvPicPr>
          <p:nvPr>
            <p:ph idx="1"/>
          </p:nvPr>
        </p:nvPicPr>
        <p:blipFill>
          <a:blip r:embed="rId2"/>
          <a:stretch>
            <a:fillRect/>
          </a:stretch>
        </p:blipFill>
        <p:spPr bwMode="auto">
          <a:xfrm>
            <a:off x="228600" y="2057400"/>
            <a:ext cx="8686800" cy="4571999"/>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534400" cy="1399032"/>
          </a:xfrm>
        </p:spPr>
        <p:txBody>
          <a:bodyPr>
            <a:normAutofit/>
          </a:bodyPr>
          <a:lstStyle/>
          <a:p>
            <a:r>
              <a:rPr lang="en-US" dirty="0"/>
              <a:t>Association between Process and Domain</a:t>
            </a:r>
          </a:p>
        </p:txBody>
      </p:sp>
      <p:sp>
        <p:nvSpPr>
          <p:cNvPr id="3" name="Content Placeholder 2"/>
          <p:cNvSpPr>
            <a:spLocks noGrp="1"/>
          </p:cNvSpPr>
          <p:nvPr>
            <p:ph idx="1"/>
          </p:nvPr>
        </p:nvSpPr>
        <p:spPr/>
        <p:txBody>
          <a:bodyPr>
            <a:normAutofit fontScale="47500" lnSpcReduction="20000"/>
          </a:bodyPr>
          <a:lstStyle/>
          <a:p>
            <a:r>
              <a:rPr lang="en-US" sz="5100" dirty="0"/>
              <a:t>When processes have the necessary access rights, they can switch from one domain to another. It could be of </a:t>
            </a:r>
            <a:r>
              <a:rPr lang="en-US" sz="5100" b="1" dirty="0"/>
              <a:t>two types</a:t>
            </a:r>
            <a:r>
              <a:rPr lang="en-US" sz="5100" dirty="0"/>
              <a:t>, as shown below.</a:t>
            </a:r>
          </a:p>
          <a:p>
            <a:r>
              <a:rPr lang="en-US" sz="5100" b="1" dirty="0"/>
              <a:t>1. Fixed or Static</a:t>
            </a:r>
            <a:endParaRPr lang="en-US" sz="5100" dirty="0"/>
          </a:p>
          <a:p>
            <a:r>
              <a:rPr lang="en-US" sz="5100" dirty="0"/>
              <a:t>In a fixed association, all access rights could be given to processes at the start. However, the results in a large number of access rights for domain switching. As a result, a technique of changing the domain's contents is found dynamically.</a:t>
            </a:r>
          </a:p>
          <a:p>
            <a:r>
              <a:rPr lang="en-US" sz="5100" b="1" dirty="0"/>
              <a:t>2. Changing or dynamic</a:t>
            </a:r>
            <a:endParaRPr lang="en-US" sz="5100" dirty="0"/>
          </a:p>
          <a:p>
            <a:r>
              <a:rPr lang="en-US" sz="5100" dirty="0"/>
              <a:t>A process may switch dynamically and creating a new domain in the process.</a:t>
            </a:r>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4373"/>
            <a:ext cx="7787640" cy="1293028"/>
          </a:xfrm>
        </p:spPr>
        <p:txBody>
          <a:bodyPr/>
          <a:lstStyle/>
          <a:p>
            <a:r>
              <a:rPr lang="en-US" dirty="0"/>
              <a:t>Protection and Security</a:t>
            </a:r>
          </a:p>
        </p:txBody>
      </p:sp>
      <p:sp>
        <p:nvSpPr>
          <p:cNvPr id="3" name="Content Placeholder 2"/>
          <p:cNvSpPr>
            <a:spLocks noGrp="1"/>
          </p:cNvSpPr>
          <p:nvPr>
            <p:ph sz="half" idx="1"/>
          </p:nvPr>
        </p:nvSpPr>
        <p:spPr/>
        <p:txBody>
          <a:bodyPr>
            <a:normAutofit/>
          </a:bodyPr>
          <a:lstStyle/>
          <a:p>
            <a:pPr fontAlgn="base"/>
            <a:r>
              <a:rPr lang="en-US" b="1" dirty="0"/>
              <a:t>Protection</a:t>
            </a:r>
            <a:r>
              <a:rPr lang="en-US" dirty="0"/>
              <a:t> means securing the data of one process from another. A process P1 must not be able to write into the address space of process P2.</a:t>
            </a:r>
          </a:p>
          <a:p>
            <a:pPr marL="0" indent="0">
              <a:buNone/>
            </a:pPr>
            <a:endParaRPr lang="en-US" dirty="0"/>
          </a:p>
        </p:txBody>
      </p:sp>
      <p:sp>
        <p:nvSpPr>
          <p:cNvPr id="4" name="Content Placeholder 3">
            <a:extLst>
              <a:ext uri="{FF2B5EF4-FFF2-40B4-BE49-F238E27FC236}">
                <a16:creationId xmlns:a16="http://schemas.microsoft.com/office/drawing/2014/main" id="{51F6B85E-9B5A-731C-A92F-6AE67B566EAE}"/>
              </a:ext>
            </a:extLst>
          </p:cNvPr>
          <p:cNvSpPr>
            <a:spLocks noGrp="1"/>
          </p:cNvSpPr>
          <p:nvPr>
            <p:ph sz="half" idx="2"/>
          </p:nvPr>
        </p:nvSpPr>
        <p:spPr/>
        <p:txBody>
          <a:bodyPr>
            <a:normAutofit/>
          </a:bodyPr>
          <a:lstStyle/>
          <a:p>
            <a:r>
              <a:rPr lang="en-US" b="1" dirty="0"/>
              <a:t>Security</a:t>
            </a:r>
            <a:r>
              <a:rPr lang="en-US" dirty="0"/>
              <a:t> means safeguarding the data from external threats like virus, worms, etc. Operating system deploy different tools from these. One of the most common tool is </a:t>
            </a:r>
            <a:r>
              <a:rPr lang="en-US" b="1" i="1" dirty="0"/>
              <a:t>firewall</a:t>
            </a:r>
            <a:r>
              <a:rPr lang="en-US" i="1" dirty="0"/>
              <a:t>.</a:t>
            </a:r>
            <a:endParaRPr lang="en-US" dirty="0"/>
          </a:p>
          <a:p>
            <a:pPr marL="0" indent="0">
              <a:buNone/>
            </a:pP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8229600" cy="1066800"/>
          </a:xfrm>
        </p:spPr>
        <p:txBody>
          <a:bodyPr/>
          <a:lstStyle/>
          <a:p>
            <a:r>
              <a:rPr lang="en-US" dirty="0"/>
              <a:t>Domain Implementation</a:t>
            </a:r>
          </a:p>
        </p:txBody>
      </p:sp>
      <p:pic>
        <p:nvPicPr>
          <p:cNvPr id="4" name="Picture 2"/>
          <p:cNvPicPr>
            <a:picLocks noGrp="1" noChangeAspect="1" noChangeArrowheads="1"/>
          </p:cNvPicPr>
          <p:nvPr>
            <p:ph idx="1"/>
          </p:nvPr>
        </p:nvPicPr>
        <p:blipFill>
          <a:blip r:embed="rId2"/>
          <a:srcRect/>
          <a:stretch>
            <a:fillRect/>
          </a:stretch>
        </p:blipFill>
        <p:spPr bwMode="auto">
          <a:xfrm>
            <a:off x="533400" y="1600200"/>
            <a:ext cx="8153400" cy="4953000"/>
          </a:xfrm>
          <a:prstGeom prst="rect">
            <a:avLst/>
          </a:prstGeom>
          <a:noFill/>
          <a:ln w="9525">
            <a:noFill/>
            <a:miter lim="800000"/>
            <a:headEnd/>
            <a:tailEnd/>
          </a:ln>
          <a:effectLst/>
        </p:spPr>
      </p:pic>
      <p:sp>
        <p:nvSpPr>
          <p:cNvPr id="5" name="Rectangle 4"/>
          <p:cNvSpPr/>
          <p:nvPr/>
        </p:nvSpPr>
        <p:spPr>
          <a:xfrm>
            <a:off x="7924800" y="6096000"/>
            <a:ext cx="76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2194560"/>
            <a:ext cx="6629399" cy="4069080"/>
          </a:xfrm>
        </p:spPr>
        <p:txBody>
          <a:bodyPr>
            <a:normAutofit fontScale="77500" lnSpcReduction="20000"/>
          </a:bodyPr>
          <a:lstStyle/>
          <a:p>
            <a:pPr algn="just"/>
            <a:r>
              <a:rPr lang="en-US" dirty="0"/>
              <a:t>AM(Access Matrix): It provides the structure approach to managing the permissions and enforcing security policies.</a:t>
            </a:r>
          </a:p>
          <a:p>
            <a:pPr algn="just"/>
            <a:r>
              <a:rPr lang="en-US" dirty="0"/>
              <a:t>It provide a concise representation of the permissions granted to subjects(users/</a:t>
            </a:r>
            <a:r>
              <a:rPr lang="en-US" dirty="0" err="1"/>
              <a:t>processes,entities</a:t>
            </a:r>
            <a:r>
              <a:rPr lang="en-US" dirty="0"/>
              <a:t>) to access object(</a:t>
            </a:r>
            <a:r>
              <a:rPr lang="en-US" dirty="0" err="1"/>
              <a:t>files,resrc</a:t>
            </a:r>
            <a:r>
              <a:rPr lang="en-US" dirty="0"/>
              <a:t>. data) within OS.</a:t>
            </a:r>
          </a:p>
          <a:p>
            <a:pPr algn="just"/>
            <a:r>
              <a:rPr lang="en-US" dirty="0"/>
              <a:t>It play a crucial role in Access Control mechanism within OS.</a:t>
            </a:r>
          </a:p>
        </p:txBody>
      </p:sp>
      <p:sp>
        <p:nvSpPr>
          <p:cNvPr id="4" name="Content Placeholder 3">
            <a:extLst>
              <a:ext uri="{FF2B5EF4-FFF2-40B4-BE49-F238E27FC236}">
                <a16:creationId xmlns:a16="http://schemas.microsoft.com/office/drawing/2014/main" id="{7FAABD7D-591F-BB69-45AB-C612C2277B96}"/>
              </a:ext>
            </a:extLst>
          </p:cNvPr>
          <p:cNvSpPr>
            <a:spLocks noGrp="1"/>
          </p:cNvSpPr>
          <p:nvPr>
            <p:ph sz="half" idx="2"/>
          </p:nvPr>
        </p:nvSpPr>
        <p:spPr>
          <a:xfrm>
            <a:off x="6748848" y="2194560"/>
            <a:ext cx="2362201" cy="1386840"/>
          </a:xfrm>
        </p:spPr>
        <p:txBody>
          <a:bodyPr>
            <a:normAutofit fontScale="77500" lnSpcReduction="20000"/>
          </a:bodyPr>
          <a:lstStyle/>
          <a:p>
            <a:pPr algn="just"/>
            <a:r>
              <a:rPr lang="en-US" sz="4400" dirty="0"/>
              <a:t>Access Matrix</a:t>
            </a:r>
          </a:p>
          <a:p>
            <a:pPr algn="just"/>
            <a:r>
              <a:rPr lang="en-US" sz="4400" dirty="0"/>
              <a:t>(AM)</a:t>
            </a:r>
            <a:endParaRPr lang="en-IN" sz="4400" dirty="0"/>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2400" y="1373248"/>
            <a:ext cx="7467599" cy="4069080"/>
          </a:xfrm>
        </p:spPr>
        <p:txBody>
          <a:bodyPr>
            <a:noAutofit/>
          </a:bodyPr>
          <a:lstStyle/>
          <a:p>
            <a:r>
              <a:rPr lang="en-US" sz="2000" dirty="0"/>
              <a:t>A security model of a computer system’s defensive state is called the "Access Matrix." </a:t>
            </a:r>
          </a:p>
          <a:p>
            <a:r>
              <a:rPr lang="en-US" sz="2000" dirty="0"/>
              <a:t>An access matrix is used to provide the permissions for every process running in the domain for each object.</a:t>
            </a:r>
          </a:p>
          <a:p>
            <a:r>
              <a:rPr lang="en-US" sz="2000" dirty="0"/>
              <a:t>In OS, the </a:t>
            </a:r>
            <a:r>
              <a:rPr lang="en-US" sz="2000" b="1" dirty="0"/>
              <a:t>access matrix</a:t>
            </a:r>
            <a:r>
              <a:rPr lang="en-US" sz="2000" dirty="0"/>
              <a:t> is displayed as a </a:t>
            </a:r>
            <a:r>
              <a:rPr lang="en-US" sz="2000" b="1" dirty="0"/>
              <a:t>two-dimensional matrix</a:t>
            </a:r>
            <a:r>
              <a:rPr lang="en-US" sz="2000" dirty="0"/>
              <a:t> with </a:t>
            </a:r>
            <a:r>
              <a:rPr lang="en-US" sz="2000" b="1" dirty="0"/>
              <a:t>rows denoting domains </a:t>
            </a:r>
            <a:r>
              <a:rPr lang="en-US" sz="2000" dirty="0"/>
              <a:t>and </a:t>
            </a:r>
            <a:r>
              <a:rPr lang="en-US" sz="2000" b="1" dirty="0"/>
              <a:t>columns denoting objects. </a:t>
            </a:r>
          </a:p>
          <a:p>
            <a:r>
              <a:rPr lang="en-US" sz="2000" dirty="0"/>
              <a:t>Each matrix cell corresponds to a particular set of access rights given to domain processes. This shows that each entry </a:t>
            </a:r>
            <a:r>
              <a:rPr lang="en-US" sz="2000" b="1" dirty="0"/>
              <a:t>access (</a:t>
            </a:r>
            <a:r>
              <a:rPr lang="en-US" sz="2000" b="1" dirty="0" err="1"/>
              <a:t>i</a:t>
            </a:r>
            <a:r>
              <a:rPr lang="en-US" sz="2000" b="1" dirty="0"/>
              <a:t>, j) </a:t>
            </a:r>
            <a:r>
              <a:rPr lang="en-US" sz="2000" dirty="0"/>
              <a:t>defines the group of operations that a process running in </a:t>
            </a:r>
            <a:r>
              <a:rPr lang="en-US" sz="2000" b="1" dirty="0"/>
              <a:t>domain Di </a:t>
            </a:r>
            <a:r>
              <a:rPr lang="en-US" sz="2000" dirty="0"/>
              <a:t>may perform on </a:t>
            </a:r>
            <a:r>
              <a:rPr lang="en-US" sz="2000" b="1" dirty="0"/>
              <a:t>object </a:t>
            </a:r>
            <a:r>
              <a:rPr lang="en-US" sz="2000" b="1" dirty="0" err="1"/>
              <a:t>Oj</a:t>
            </a:r>
            <a:r>
              <a:rPr lang="en-US" sz="2000" dirty="0"/>
              <a:t>. </a:t>
            </a:r>
          </a:p>
          <a:p>
            <a:r>
              <a:rPr lang="en-US" sz="2000" dirty="0"/>
              <a:t>The access matrix carries out policy judgments, including those regarding whether </a:t>
            </a:r>
            <a:r>
              <a:rPr lang="en-US" sz="2000" b="1" dirty="0"/>
              <a:t>rights</a:t>
            </a:r>
            <a:r>
              <a:rPr lang="en-US" sz="2000" dirty="0"/>
              <a:t>, such as reading, writing, and execution, should be included in the (</a:t>
            </a:r>
            <a:r>
              <a:rPr lang="en-US" sz="2000" dirty="0" err="1"/>
              <a:t>i</a:t>
            </a:r>
            <a:r>
              <a:rPr lang="en-US" sz="2000" dirty="0"/>
              <a:t>, j)</a:t>
            </a:r>
            <a:r>
              <a:rPr lang="en-US" sz="2000" dirty="0" err="1"/>
              <a:t>th</a:t>
            </a:r>
            <a:r>
              <a:rPr lang="en-US" sz="2000" dirty="0"/>
              <a:t> entry. (This policy is usually decided by the operating system).</a:t>
            </a:r>
          </a:p>
        </p:txBody>
      </p:sp>
      <p:sp>
        <p:nvSpPr>
          <p:cNvPr id="4" name="Content Placeholder 3">
            <a:extLst>
              <a:ext uri="{FF2B5EF4-FFF2-40B4-BE49-F238E27FC236}">
                <a16:creationId xmlns:a16="http://schemas.microsoft.com/office/drawing/2014/main" id="{68EC2421-6D0B-A4C4-B558-B6CAED2991D1}"/>
              </a:ext>
            </a:extLst>
          </p:cNvPr>
          <p:cNvSpPr>
            <a:spLocks noGrp="1"/>
          </p:cNvSpPr>
          <p:nvPr>
            <p:ph sz="half" idx="2"/>
          </p:nvPr>
        </p:nvSpPr>
        <p:spPr>
          <a:xfrm>
            <a:off x="7619999" y="2194560"/>
            <a:ext cx="1524001" cy="853440"/>
          </a:xfrm>
        </p:spPr>
        <p:txBody>
          <a:bodyPr>
            <a:normAutofit/>
          </a:bodyPr>
          <a:lstStyle/>
          <a:p>
            <a:r>
              <a:rPr lang="en-US" sz="4400" dirty="0"/>
              <a:t>AM</a:t>
            </a:r>
            <a:endParaRPr lang="en-IN" sz="4400" dirty="0"/>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7494"/>
            <a:ext cx="8686800" cy="1104106"/>
          </a:xfrm>
        </p:spPr>
        <p:txBody>
          <a:bodyPr>
            <a:normAutofit fontScale="90000"/>
          </a:bodyPr>
          <a:lstStyle/>
          <a:p>
            <a:r>
              <a:rPr lang="en-US" sz="4000" dirty="0"/>
              <a:t>Implementation of Access Matrix</a:t>
            </a:r>
            <a:endParaRPr lang="en-US" dirty="0"/>
          </a:p>
        </p:txBody>
      </p:sp>
      <p:pic>
        <p:nvPicPr>
          <p:cNvPr id="4" name="Picture 2"/>
          <p:cNvPicPr>
            <a:picLocks noGrp="1" noChangeAspect="1" noChangeArrowheads="1"/>
          </p:cNvPicPr>
          <p:nvPr>
            <p:ph idx="1"/>
          </p:nvPr>
        </p:nvPicPr>
        <p:blipFill>
          <a:blip r:embed="rId2"/>
          <a:srcRect/>
          <a:stretch>
            <a:fillRect/>
          </a:stretch>
        </p:blipFill>
        <p:spPr bwMode="auto">
          <a:xfrm>
            <a:off x="533400" y="1528728"/>
            <a:ext cx="8001000" cy="4872072"/>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8991600" cy="1066800"/>
          </a:xfrm>
        </p:spPr>
        <p:txBody>
          <a:bodyPr>
            <a:normAutofit fontScale="90000"/>
          </a:bodyPr>
          <a:lstStyle/>
          <a:p>
            <a:r>
              <a:rPr lang="en-US" dirty="0"/>
              <a:t>Implementation of Access Matrix</a:t>
            </a:r>
          </a:p>
        </p:txBody>
      </p:sp>
      <p:pic>
        <p:nvPicPr>
          <p:cNvPr id="4" name="Picture 2"/>
          <p:cNvPicPr>
            <a:picLocks noGrp="1" noChangeAspect="1" noChangeArrowheads="1"/>
          </p:cNvPicPr>
          <p:nvPr>
            <p:ph idx="1"/>
          </p:nvPr>
        </p:nvPicPr>
        <p:blipFill>
          <a:blip r:embed="rId2"/>
          <a:stretch>
            <a:fillRect/>
          </a:stretch>
        </p:blipFill>
        <p:spPr bwMode="auto">
          <a:xfrm>
            <a:off x="228600" y="1674340"/>
            <a:ext cx="8686800" cy="5031259"/>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194560"/>
            <a:ext cx="5867400" cy="4069080"/>
          </a:xfrm>
        </p:spPr>
        <p:txBody>
          <a:bodyPr>
            <a:noAutofit/>
          </a:bodyPr>
          <a:lstStyle/>
          <a:p>
            <a:pPr algn="just"/>
            <a:r>
              <a:rPr lang="en-US" sz="1600" dirty="0"/>
              <a:t>Implementation of Access Matrix in OSAs already mentioned, the operating system’s access matrix probably takes up </a:t>
            </a:r>
            <a:r>
              <a:rPr lang="en-US" sz="1600" b="1" dirty="0"/>
              <a:t>a lot of memory </a:t>
            </a:r>
            <a:r>
              <a:rPr lang="en-US" sz="1600" dirty="0"/>
              <a:t>and is extremely sparse. Therefore, implementing an access matrix for access control directly would be </a:t>
            </a:r>
            <a:r>
              <a:rPr lang="en-US" sz="1600" b="1" dirty="0"/>
              <a:t>storage inefficient</a:t>
            </a:r>
            <a:r>
              <a:rPr lang="en-US" sz="1600" dirty="0"/>
              <a:t>. </a:t>
            </a:r>
          </a:p>
          <a:p>
            <a:pPr algn="just"/>
            <a:r>
              <a:rPr lang="en-US" sz="1600" dirty="0"/>
              <a:t>To lessen the inefficiencies, the access matrix might be separated into </a:t>
            </a:r>
            <a:r>
              <a:rPr lang="en-US" sz="1600" b="1" dirty="0"/>
              <a:t>rows or columns</a:t>
            </a:r>
            <a:r>
              <a:rPr lang="en-US" sz="1600" dirty="0"/>
              <a:t>. By removing null values, the columns and rows can be compacted to </a:t>
            </a:r>
            <a:r>
              <a:rPr lang="en-US" sz="1600" b="1" dirty="0"/>
              <a:t>improve efficiency</a:t>
            </a:r>
            <a:r>
              <a:rPr lang="en-US" sz="1600" dirty="0"/>
              <a:t>. </a:t>
            </a:r>
          </a:p>
          <a:p>
            <a:pPr algn="just"/>
            <a:r>
              <a:rPr lang="en-US" sz="1600" dirty="0"/>
              <a:t>These </a:t>
            </a:r>
            <a:r>
              <a:rPr lang="en-US" sz="1600" b="1" dirty="0"/>
              <a:t>decomposition techniques can be used to create four common access matrix </a:t>
            </a:r>
            <a:r>
              <a:rPr lang="en-US" sz="1600" dirty="0"/>
              <a:t>implementations:</a:t>
            </a:r>
          </a:p>
          <a:p>
            <a:pPr algn="just"/>
            <a:r>
              <a:rPr lang="en-US" sz="1600" b="1" dirty="0"/>
              <a:t>Global Table</a:t>
            </a:r>
          </a:p>
          <a:p>
            <a:pPr algn="just"/>
            <a:r>
              <a:rPr lang="en-US" sz="1600" b="1" dirty="0"/>
              <a:t>Capability Lists for Domains</a:t>
            </a:r>
          </a:p>
          <a:p>
            <a:pPr algn="just"/>
            <a:r>
              <a:rPr lang="en-US" sz="1600" b="1" dirty="0"/>
              <a:t>Access Lists for Objects</a:t>
            </a:r>
          </a:p>
          <a:p>
            <a:pPr algn="just"/>
            <a:r>
              <a:rPr lang="en-US" sz="1600" b="1" dirty="0"/>
              <a:t>Lock and key Method</a:t>
            </a:r>
          </a:p>
        </p:txBody>
      </p:sp>
      <p:sp>
        <p:nvSpPr>
          <p:cNvPr id="4" name="Content Placeholder 3">
            <a:extLst>
              <a:ext uri="{FF2B5EF4-FFF2-40B4-BE49-F238E27FC236}">
                <a16:creationId xmlns:a16="http://schemas.microsoft.com/office/drawing/2014/main" id="{D6E0B899-A934-B578-8A90-D926F6F4E9E7}"/>
              </a:ext>
            </a:extLst>
          </p:cNvPr>
          <p:cNvSpPr>
            <a:spLocks noGrp="1"/>
          </p:cNvSpPr>
          <p:nvPr>
            <p:ph sz="half" idx="2"/>
          </p:nvPr>
        </p:nvSpPr>
        <p:spPr>
          <a:xfrm>
            <a:off x="5943600" y="3235617"/>
            <a:ext cx="3200400" cy="1005840"/>
          </a:xfrm>
        </p:spPr>
        <p:txBody>
          <a:bodyPr>
            <a:normAutofit fontScale="70000" lnSpcReduction="20000"/>
          </a:bodyPr>
          <a:lstStyle/>
          <a:p>
            <a:pPr algn="just"/>
            <a:r>
              <a:rPr lang="en-US" sz="4000" dirty="0"/>
              <a:t>Implementation of Access Matrix</a:t>
            </a:r>
            <a:endParaRPr lang="en-IN" sz="4000" dirty="0"/>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2400" y="2194560"/>
            <a:ext cx="6819900" cy="4069080"/>
          </a:xfrm>
        </p:spPr>
        <p:txBody>
          <a:bodyPr>
            <a:normAutofit fontScale="85000" lnSpcReduction="20000"/>
          </a:bodyPr>
          <a:lstStyle/>
          <a:p>
            <a:r>
              <a:rPr lang="en-US" dirty="0"/>
              <a:t>Various Methods Used to Implement the Access Matrix in </a:t>
            </a:r>
            <a:r>
              <a:rPr lang="en-US" dirty="0" err="1"/>
              <a:t>OSSome</a:t>
            </a:r>
            <a:r>
              <a:rPr lang="en-US" dirty="0"/>
              <a:t> widely used methods for implementing the access matrix in </a:t>
            </a:r>
            <a:r>
              <a:rPr lang="en-US" dirty="0" err="1"/>
              <a:t>os</a:t>
            </a:r>
            <a:r>
              <a:rPr lang="en-US" dirty="0"/>
              <a:t> are as follows:</a:t>
            </a:r>
          </a:p>
          <a:p>
            <a:r>
              <a:rPr lang="en-US" b="1" dirty="0"/>
              <a:t>1. Global Table: </a:t>
            </a:r>
            <a:r>
              <a:rPr lang="en-US" dirty="0"/>
              <a:t>The global table, which consists of a set of an ordered triple domain, object, right-set&gt;, is the most fundamental and straightforward implementation of the access matrix in the operating system. The global table looks for a triple with the elements "Domain(Di), Object(</a:t>
            </a:r>
            <a:r>
              <a:rPr lang="en-US" dirty="0" err="1"/>
              <a:t>Oj</a:t>
            </a:r>
            <a:r>
              <a:rPr lang="en-US" dirty="0"/>
              <a:t>), right-set(</a:t>
            </a:r>
            <a:r>
              <a:rPr lang="en-US" dirty="0" err="1"/>
              <a:t>Rk</a:t>
            </a:r>
            <a:r>
              <a:rPr lang="en-US" dirty="0"/>
              <a:t>)&gt; where M € </a:t>
            </a:r>
            <a:r>
              <a:rPr lang="en-US" dirty="0" err="1"/>
              <a:t>Rk</a:t>
            </a:r>
            <a:r>
              <a:rPr lang="en-US" dirty="0"/>
              <a:t> when an operation M is performed on an object </a:t>
            </a:r>
            <a:r>
              <a:rPr lang="en-US" dirty="0" err="1"/>
              <a:t>Oj</a:t>
            </a:r>
            <a:r>
              <a:rPr lang="en-US" dirty="0"/>
              <a:t> inside domain Di. If the triple is present, the operation can go forward or an exception is thrown if the condition is not met. This method has a number of limitations, but the primary one is that the global table sometimes requires additional input and output because it cannot be stored in the main memory due to the table’s size.</a:t>
            </a:r>
          </a:p>
        </p:txBody>
      </p:sp>
      <p:sp>
        <p:nvSpPr>
          <p:cNvPr id="4" name="Content Placeholder 3">
            <a:extLst>
              <a:ext uri="{FF2B5EF4-FFF2-40B4-BE49-F238E27FC236}">
                <a16:creationId xmlns:a16="http://schemas.microsoft.com/office/drawing/2014/main" id="{CE70F635-5B1C-71B5-A7C2-4146963E15A4}"/>
              </a:ext>
            </a:extLst>
          </p:cNvPr>
          <p:cNvSpPr>
            <a:spLocks noGrp="1"/>
          </p:cNvSpPr>
          <p:nvPr>
            <p:ph sz="half" idx="2"/>
          </p:nvPr>
        </p:nvSpPr>
        <p:spPr>
          <a:xfrm>
            <a:off x="6972300" y="2194560"/>
            <a:ext cx="2171700" cy="4069080"/>
          </a:xfrm>
        </p:spPr>
        <p:txBody>
          <a:bodyPr>
            <a:normAutofit fontScale="85000" lnSpcReduction="20000"/>
          </a:bodyPr>
          <a:lstStyle/>
          <a:p>
            <a:r>
              <a:rPr lang="en-US" sz="4800" dirty="0"/>
              <a:t>Global Table</a:t>
            </a:r>
            <a:endParaRPr lang="en-IN" sz="4800" dirty="0"/>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2194560"/>
            <a:ext cx="7162800" cy="4069080"/>
          </a:xfrm>
        </p:spPr>
        <p:txBody>
          <a:bodyPr>
            <a:normAutofit fontScale="92500" lnSpcReduction="20000"/>
          </a:bodyPr>
          <a:lstStyle/>
          <a:p>
            <a:pPr algn="just">
              <a:lnSpc>
                <a:spcPct val="120000"/>
              </a:lnSpc>
            </a:pPr>
            <a:r>
              <a:rPr lang="en-US" b="1" dirty="0"/>
              <a:t>2. Access Lists: </a:t>
            </a:r>
            <a:r>
              <a:rPr lang="en-US" dirty="0"/>
              <a:t>The access matrix in OS is decomposed into columns (column wise) when using the Access Lists approach. When a domain Di object </a:t>
            </a:r>
            <a:r>
              <a:rPr lang="en-US" dirty="0" err="1"/>
              <a:t>Oj</a:t>
            </a:r>
            <a:r>
              <a:rPr lang="en-US" dirty="0"/>
              <a:t> is the target of an operation M, We look for an entry with the notation "Domain(Di), right-set(</a:t>
            </a:r>
            <a:r>
              <a:rPr lang="en-US" dirty="0" err="1"/>
              <a:t>Rk</a:t>
            </a:r>
            <a:r>
              <a:rPr lang="en-US" dirty="0"/>
              <a:t>)" in the access list for object </a:t>
            </a:r>
            <a:r>
              <a:rPr lang="en-US" dirty="0" err="1"/>
              <a:t>Oj.If</a:t>
            </a:r>
            <a:r>
              <a:rPr lang="en-US" dirty="0"/>
              <a:t> the triple is present, the procedure can continue; otherwise, the starting set is checked. Access is granted if M is part of the default set; otherwise, access is prohibited and an exception is generated.</a:t>
            </a:r>
          </a:p>
        </p:txBody>
      </p:sp>
      <p:sp>
        <p:nvSpPr>
          <p:cNvPr id="4" name="Content Placeholder 3">
            <a:extLst>
              <a:ext uri="{FF2B5EF4-FFF2-40B4-BE49-F238E27FC236}">
                <a16:creationId xmlns:a16="http://schemas.microsoft.com/office/drawing/2014/main" id="{FFB2F2C8-D33A-2F93-8AAB-E92233AB9275}"/>
              </a:ext>
            </a:extLst>
          </p:cNvPr>
          <p:cNvSpPr>
            <a:spLocks noGrp="1"/>
          </p:cNvSpPr>
          <p:nvPr>
            <p:ph sz="half" idx="2"/>
          </p:nvPr>
        </p:nvSpPr>
        <p:spPr>
          <a:xfrm>
            <a:off x="7162800" y="2667000"/>
            <a:ext cx="1981200" cy="853440"/>
          </a:xfrm>
        </p:spPr>
        <p:txBody>
          <a:bodyPr>
            <a:normAutofit fontScale="92500" lnSpcReduction="20000"/>
          </a:bodyPr>
          <a:lstStyle/>
          <a:p>
            <a:r>
              <a:rPr lang="en-US" sz="3600" dirty="0"/>
              <a:t>Access Lists</a:t>
            </a:r>
            <a:endParaRPr lang="en-IN" sz="3600" dirty="0"/>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75260" y="2194560"/>
            <a:ext cx="6377940" cy="4069080"/>
          </a:xfrm>
        </p:spPr>
        <p:txBody>
          <a:bodyPr>
            <a:normAutofit fontScale="77500" lnSpcReduction="20000"/>
          </a:bodyPr>
          <a:lstStyle/>
          <a:p>
            <a:r>
              <a:rPr lang="en-US" sz="2000" b="1" dirty="0"/>
              <a:t>3. Capability Lists: </a:t>
            </a:r>
            <a:r>
              <a:rPr lang="en-US" sz="2000" dirty="0"/>
              <a:t>Capability Lists are a group of objects and the operations that can be carried out on them in the operating system’s access matrix. Here, the object is identified by the physical name capability. Instead of using an access list to link the columns of the access matrix to the objects, we may use this way to associate each row with its domain.</a:t>
            </a:r>
          </a:p>
          <a:p>
            <a:r>
              <a:rPr lang="en-US" sz="2000" dirty="0"/>
              <a:t>A capability list is itself a protected object maintained by OS and accessed by the user indirectly.</a:t>
            </a:r>
          </a:p>
        </p:txBody>
      </p:sp>
      <p:sp>
        <p:nvSpPr>
          <p:cNvPr id="4" name="Content Placeholder 3">
            <a:extLst>
              <a:ext uri="{FF2B5EF4-FFF2-40B4-BE49-F238E27FC236}">
                <a16:creationId xmlns:a16="http://schemas.microsoft.com/office/drawing/2014/main" id="{13C30829-F8C4-8DB4-5DB3-CE49F5093790}"/>
              </a:ext>
            </a:extLst>
          </p:cNvPr>
          <p:cNvSpPr>
            <a:spLocks noGrp="1"/>
          </p:cNvSpPr>
          <p:nvPr>
            <p:ph sz="half" idx="2"/>
          </p:nvPr>
        </p:nvSpPr>
        <p:spPr>
          <a:xfrm>
            <a:off x="6553200" y="2194560"/>
            <a:ext cx="2590800" cy="1158240"/>
          </a:xfrm>
        </p:spPr>
        <p:txBody>
          <a:bodyPr>
            <a:normAutofit fontScale="77500" lnSpcReduction="20000"/>
          </a:bodyPr>
          <a:lstStyle/>
          <a:p>
            <a:r>
              <a:rPr lang="en-US" sz="4000" dirty="0"/>
              <a:t> Capability Lists</a:t>
            </a:r>
            <a:endParaRPr lang="en-IN" sz="4000" dirty="0"/>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2194560"/>
            <a:ext cx="6781801" cy="4069080"/>
          </a:xfrm>
        </p:spPr>
        <p:txBody>
          <a:bodyPr>
            <a:noAutofit/>
          </a:bodyPr>
          <a:lstStyle/>
          <a:p>
            <a:r>
              <a:rPr lang="en-US" sz="2000" b="1" dirty="0"/>
              <a:t>4. Lock-Key Mechanism: </a:t>
            </a:r>
            <a:r>
              <a:rPr lang="en-US" sz="2000" dirty="0"/>
              <a:t>It is a comparison of access lists and capability lists. Every object has a unique bit pattern called a lock, and each domain has a unique bit pattern called a key. A process can only access an object if the key for that domain matches one of the locks on that </a:t>
            </a:r>
            <a:r>
              <a:rPr lang="en-US" sz="2000" dirty="0" err="1"/>
              <a:t>item.In</a:t>
            </a:r>
            <a:r>
              <a:rPr lang="en-US" sz="2000" dirty="0"/>
              <a:t> simple language, only an object can be accessed when the key of a process operating in a particular domain (Di) matches the lock of that domain’s object (</a:t>
            </a:r>
            <a:r>
              <a:rPr lang="en-US" sz="2000" dirty="0" err="1"/>
              <a:t>Oj</a:t>
            </a:r>
            <a:r>
              <a:rPr lang="en-US" sz="2000" dirty="0"/>
              <a:t>). The operating system ought to handle the locks and keys in a way that prevents any unauthorized access.</a:t>
            </a:r>
          </a:p>
        </p:txBody>
      </p:sp>
      <p:sp>
        <p:nvSpPr>
          <p:cNvPr id="4" name="Content Placeholder 3">
            <a:extLst>
              <a:ext uri="{FF2B5EF4-FFF2-40B4-BE49-F238E27FC236}">
                <a16:creationId xmlns:a16="http://schemas.microsoft.com/office/drawing/2014/main" id="{DC314E34-CE39-AB41-0B77-8A638A7CBD5B}"/>
              </a:ext>
            </a:extLst>
          </p:cNvPr>
          <p:cNvSpPr>
            <a:spLocks noGrp="1"/>
          </p:cNvSpPr>
          <p:nvPr>
            <p:ph sz="half" idx="2"/>
          </p:nvPr>
        </p:nvSpPr>
        <p:spPr>
          <a:xfrm>
            <a:off x="6781801" y="2194560"/>
            <a:ext cx="2209800" cy="853440"/>
          </a:xfrm>
        </p:spPr>
        <p:txBody>
          <a:bodyPr>
            <a:normAutofit fontScale="62500" lnSpcReduction="20000"/>
          </a:bodyPr>
          <a:lstStyle/>
          <a:p>
            <a:r>
              <a:rPr lang="en-US" sz="4000" dirty="0"/>
              <a:t>Lock-Key Mechanism</a:t>
            </a:r>
            <a:endParaRPr lang="en-IN" sz="4000" dirty="0"/>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90600"/>
          </a:xfrm>
        </p:spPr>
        <p:txBody>
          <a:bodyPr/>
          <a:lstStyle/>
          <a:p>
            <a:r>
              <a:rPr lang="en-US" dirty="0"/>
              <a:t>Protection and Security</a:t>
            </a:r>
          </a:p>
        </p:txBody>
      </p:sp>
      <p:pic>
        <p:nvPicPr>
          <p:cNvPr id="1026" name="Picture 2"/>
          <p:cNvPicPr>
            <a:picLocks noChangeAspect="1" noChangeArrowheads="1"/>
          </p:cNvPicPr>
          <p:nvPr/>
        </p:nvPicPr>
        <p:blipFill>
          <a:blip r:embed="rId2"/>
          <a:srcRect/>
          <a:stretch>
            <a:fillRect/>
          </a:stretch>
        </p:blipFill>
        <p:spPr bwMode="auto">
          <a:xfrm>
            <a:off x="152400" y="990600"/>
            <a:ext cx="8839200" cy="5562600"/>
          </a:xfrm>
          <a:prstGeom prst="rect">
            <a:avLst/>
          </a:prstGeom>
          <a:noFill/>
          <a:ln w="9525">
            <a:noFill/>
            <a:miter lim="800000"/>
            <a:headEnd/>
            <a:tailEnd/>
          </a:ln>
          <a:effectLst/>
        </p:spPr>
      </p:pic>
      <p:sp>
        <p:nvSpPr>
          <p:cNvPr id="5" name="Rectangle 4"/>
          <p:cNvSpPr/>
          <p:nvPr/>
        </p:nvSpPr>
        <p:spPr>
          <a:xfrm>
            <a:off x="8839200" y="3048000"/>
            <a:ext cx="152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5400000">
            <a:off x="4457700" y="1866900"/>
            <a:ext cx="228600" cy="914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229600" cy="799306"/>
          </a:xfrm>
        </p:spPr>
        <p:txBody>
          <a:bodyPr/>
          <a:lstStyle/>
          <a:p>
            <a:r>
              <a:rPr lang="en-US" dirty="0"/>
              <a:t>Example</a:t>
            </a:r>
          </a:p>
        </p:txBody>
      </p:sp>
      <p:sp>
        <p:nvSpPr>
          <p:cNvPr id="3" name="Content Placeholder 2"/>
          <p:cNvSpPr>
            <a:spLocks noGrp="1"/>
          </p:cNvSpPr>
          <p:nvPr>
            <p:ph idx="1"/>
          </p:nvPr>
        </p:nvSpPr>
        <p:spPr>
          <a:xfrm>
            <a:off x="457200" y="1676400"/>
            <a:ext cx="8229600" cy="4778408"/>
          </a:xfrm>
        </p:spPr>
        <p:txBody>
          <a:bodyPr>
            <a:normAutofit/>
          </a:bodyPr>
          <a:lstStyle/>
          <a:p>
            <a:r>
              <a:rPr lang="en-US" dirty="0"/>
              <a:t>Consider the below example for a better understanding of implementing an access matrix in the operating system.</a:t>
            </a:r>
          </a:p>
          <a:p>
            <a:r>
              <a:rPr lang="en-US" dirty="0"/>
              <a:t>Now, let’s take an example when there are four files having the following access rights (files f1, f2, f3, and f4) and three domains (D1, D2, D3)The access matrix, as seen in the figure above, here represents the set of access rights </a:t>
            </a:r>
            <a:r>
              <a:rPr lang="en-US" dirty="0" err="1"/>
              <a:t>as:Any</a:t>
            </a:r>
            <a:r>
              <a:rPr lang="en-US" dirty="0"/>
              <a:t> file can be read by a process running in the D1 domain and can only be written into f1.</a:t>
            </a:r>
          </a:p>
          <a:p>
            <a:r>
              <a:rPr lang="en-US" dirty="0"/>
              <a:t>A process in the D2 domain has access to read f1, write to f2, and execute f4.D3 processes in the domain can write to f1 and 3 and can execute f4.Typically, users choose the information that will be included in the access-matrix entries.</a:t>
            </a:r>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8229600" cy="723106"/>
          </a:xfrm>
        </p:spPr>
        <p:txBody>
          <a:bodyPr>
            <a:normAutofit/>
          </a:bodyPr>
          <a:lstStyle/>
          <a:p>
            <a:r>
              <a:rPr lang="en-US" dirty="0"/>
              <a:t>Example</a:t>
            </a:r>
          </a:p>
        </p:txBody>
      </p:sp>
      <p:sp>
        <p:nvSpPr>
          <p:cNvPr id="3" name="Content Placeholder 2"/>
          <p:cNvSpPr>
            <a:spLocks noGrp="1"/>
          </p:cNvSpPr>
          <p:nvPr>
            <p:ph idx="1"/>
          </p:nvPr>
        </p:nvSpPr>
        <p:spPr>
          <a:xfrm>
            <a:off x="457200" y="1371600"/>
            <a:ext cx="8229600" cy="5083208"/>
          </a:xfrm>
        </p:spPr>
        <p:txBody>
          <a:bodyPr>
            <a:normAutofit lnSpcReduction="10000"/>
          </a:bodyPr>
          <a:lstStyle/>
          <a:p>
            <a:r>
              <a:rPr lang="en-US" dirty="0"/>
              <a:t>When a user creates a brand-new object, </a:t>
            </a:r>
            <a:r>
              <a:rPr lang="en-US" dirty="0" err="1"/>
              <a:t>Oj</a:t>
            </a:r>
            <a:r>
              <a:rPr lang="en-US" dirty="0"/>
              <a:t>, with the appropriate initialization entries as supplied by the creator, the </a:t>
            </a:r>
            <a:r>
              <a:rPr lang="en-US" dirty="0" err="1"/>
              <a:t>Oj</a:t>
            </a:r>
            <a:r>
              <a:rPr lang="en-US" dirty="0"/>
              <a:t> column of the access matrix is added. </a:t>
            </a:r>
          </a:p>
          <a:p>
            <a:r>
              <a:rPr lang="en-US" dirty="0"/>
              <a:t>Processes ought to be able to change between various </a:t>
            </a:r>
            <a:r>
              <a:rPr lang="en-US" dirty="0" err="1"/>
              <a:t>domains.Both</a:t>
            </a:r>
            <a:r>
              <a:rPr lang="en-US" dirty="0"/>
              <a:t> static and dynamic access privileges can be specified and implemented using an access matrix. </a:t>
            </a:r>
          </a:p>
          <a:p>
            <a:r>
              <a:rPr lang="en-US" dirty="0"/>
              <a:t>Similar to when we perform a (domain switch) action on an item (the domain), a process moves between various domains. The potential of domain transitions from the D1 domain to the D2, D2 to D3, and D2 to D1 is shown in the table below.</a:t>
            </a:r>
          </a:p>
          <a:p>
            <a:r>
              <a:rPr lang="en-US" dirty="0"/>
              <a:t>The capacity to duplicate an access right from one domain of the access matrix to another is indicated by an asterisk (*) applied to the access right. Only the column (i.e., for the object) for which it is defined by the copyright may the access right be duplicated.</a:t>
            </a:r>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799306"/>
          </a:xfrm>
        </p:spPr>
        <p:txBody>
          <a:bodyPr/>
          <a:lstStyle/>
          <a:p>
            <a:r>
              <a:rPr lang="en-US" dirty="0"/>
              <a:t>Example</a:t>
            </a:r>
          </a:p>
        </p:txBody>
      </p:sp>
      <p:pic>
        <p:nvPicPr>
          <p:cNvPr id="2050" name="Picture 2"/>
          <p:cNvPicPr>
            <a:picLocks noGrp="1" noChangeAspect="1" noChangeArrowheads="1"/>
          </p:cNvPicPr>
          <p:nvPr>
            <p:ph idx="1"/>
          </p:nvPr>
        </p:nvPicPr>
        <p:blipFill>
          <a:blip r:embed="rId2"/>
          <a:srcRect/>
          <a:stretch>
            <a:fillRect/>
          </a:stretch>
        </p:blipFill>
        <p:spPr bwMode="auto">
          <a:xfrm>
            <a:off x="685800" y="1447800"/>
            <a:ext cx="7848600" cy="457200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75262" y="2194560"/>
            <a:ext cx="6377939" cy="4069080"/>
          </a:xfrm>
        </p:spPr>
        <p:txBody>
          <a:bodyPr>
            <a:normAutofit fontScale="92500" lnSpcReduction="20000"/>
          </a:bodyPr>
          <a:lstStyle/>
          <a:p>
            <a:pPr algn="just"/>
            <a:r>
              <a:rPr lang="en-US" dirty="0"/>
              <a:t>Access matrices play a crucial role in access control mechanisms within operating systems, providing a structured approach to managing permissions and enforcing security policies. </a:t>
            </a:r>
          </a:p>
          <a:p>
            <a:pPr algn="just"/>
            <a:r>
              <a:rPr lang="en-US" dirty="0"/>
              <a:t>Throughout this article, we have explored the concept of access matrices, their construction, and their impact on system security.</a:t>
            </a:r>
          </a:p>
          <a:p>
            <a:pPr algn="just"/>
            <a:r>
              <a:rPr lang="en-US" dirty="0"/>
              <a:t>Access matrices provide a concise representation of the permissions granted to subjects (users, processes, or entities) to access objects (files, resources, or data) within an operating system.</a:t>
            </a:r>
          </a:p>
          <a:p>
            <a:pPr algn="just"/>
            <a:r>
              <a:rPr lang="en-US" dirty="0"/>
              <a:t>By using rows to represent subjects and columns to represent objects, access matrices allow for fine-grained control over resource access.</a:t>
            </a:r>
          </a:p>
        </p:txBody>
      </p:sp>
      <p:sp>
        <p:nvSpPr>
          <p:cNvPr id="4" name="Content Placeholder 3">
            <a:extLst>
              <a:ext uri="{FF2B5EF4-FFF2-40B4-BE49-F238E27FC236}">
                <a16:creationId xmlns:a16="http://schemas.microsoft.com/office/drawing/2014/main" id="{2B35BE01-86DF-2E04-33C0-578784D1DBEA}"/>
              </a:ext>
            </a:extLst>
          </p:cNvPr>
          <p:cNvSpPr>
            <a:spLocks noGrp="1"/>
          </p:cNvSpPr>
          <p:nvPr>
            <p:ph sz="half" idx="2"/>
          </p:nvPr>
        </p:nvSpPr>
        <p:spPr>
          <a:xfrm>
            <a:off x="6553201" y="2819400"/>
            <a:ext cx="2590800" cy="853440"/>
          </a:xfrm>
        </p:spPr>
        <p:txBody>
          <a:bodyPr>
            <a:normAutofit fontScale="92500" lnSpcReduction="20000"/>
          </a:bodyPr>
          <a:lstStyle/>
          <a:p>
            <a:r>
              <a:rPr lang="en-US" sz="3200" dirty="0"/>
              <a:t>Conclusion (AM)</a:t>
            </a:r>
            <a:endParaRPr lang="en-IN" sz="3200" dirty="0"/>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059" y="1394460"/>
            <a:ext cx="6781799" cy="4069080"/>
          </a:xfrm>
        </p:spPr>
        <p:txBody>
          <a:bodyPr>
            <a:normAutofit fontScale="92500"/>
          </a:bodyPr>
          <a:lstStyle/>
          <a:p>
            <a:r>
              <a:rPr lang="en-US" b="1" dirty="0"/>
              <a:t>System Threats:</a:t>
            </a:r>
          </a:p>
          <a:p>
            <a:r>
              <a:rPr lang="en-US" dirty="0"/>
              <a:t>System threats are described as the misuse of system services and network connections to cause user problems. These threats may be used to trigger the program threats over an entire network, known as program attacks. System threats make an environment in which OS resources and user files may be misused. </a:t>
            </a:r>
          </a:p>
        </p:txBody>
      </p:sp>
      <p:sp>
        <p:nvSpPr>
          <p:cNvPr id="4" name="Content Placeholder 3">
            <a:extLst>
              <a:ext uri="{FF2B5EF4-FFF2-40B4-BE49-F238E27FC236}">
                <a16:creationId xmlns:a16="http://schemas.microsoft.com/office/drawing/2014/main" id="{10F60DC0-1BCD-B4A3-A5F8-ABEA0C4E5C1C}"/>
              </a:ext>
            </a:extLst>
          </p:cNvPr>
          <p:cNvSpPr>
            <a:spLocks noGrp="1"/>
          </p:cNvSpPr>
          <p:nvPr>
            <p:ph sz="half" idx="2"/>
          </p:nvPr>
        </p:nvSpPr>
        <p:spPr>
          <a:xfrm>
            <a:off x="6796216" y="1394460"/>
            <a:ext cx="2362201" cy="2225040"/>
          </a:xfrm>
        </p:spPr>
        <p:txBody>
          <a:bodyPr>
            <a:normAutofit fontScale="92500"/>
          </a:bodyPr>
          <a:lstStyle/>
          <a:p>
            <a:r>
              <a:rPr lang="en-US" sz="4000" dirty="0"/>
              <a:t>System and Network Threats</a:t>
            </a:r>
            <a:endParaRPr lang="en-IN" sz="4000" dirty="0"/>
          </a:p>
        </p:txBody>
      </p:sp>
      <p:pic>
        <p:nvPicPr>
          <p:cNvPr id="6" name="Picture 5">
            <a:extLst>
              <a:ext uri="{FF2B5EF4-FFF2-40B4-BE49-F238E27FC236}">
                <a16:creationId xmlns:a16="http://schemas.microsoft.com/office/drawing/2014/main" id="{E99EC066-2FBC-7C26-044F-8C5AF194DC63}"/>
              </a:ext>
            </a:extLst>
          </p:cNvPr>
          <p:cNvPicPr>
            <a:picLocks noChangeAspect="1"/>
          </p:cNvPicPr>
          <p:nvPr/>
        </p:nvPicPr>
        <p:blipFill>
          <a:blip r:embed="rId2"/>
          <a:srcRect l="3916" t="13806" r="12200" b="6809"/>
          <a:stretch/>
        </p:blipFill>
        <p:spPr>
          <a:xfrm>
            <a:off x="3810000" y="3810000"/>
            <a:ext cx="4343400" cy="2895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78" y="1219200"/>
            <a:ext cx="7239000" cy="4069080"/>
          </a:xfrm>
        </p:spPr>
        <p:txBody>
          <a:bodyPr>
            <a:noAutofit/>
          </a:bodyPr>
          <a:lstStyle/>
          <a:p>
            <a:pPr algn="just"/>
            <a:r>
              <a:rPr lang="en-US" sz="1800" dirty="0"/>
              <a:t>There are various system threats. Some of them are as follows:</a:t>
            </a:r>
          </a:p>
          <a:p>
            <a:pPr algn="just"/>
            <a:r>
              <a:rPr lang="en-US" sz="1800" b="1" dirty="0"/>
              <a:t>1. Port Scanning:</a:t>
            </a:r>
            <a:r>
              <a:rPr lang="en-US" sz="1800" dirty="0"/>
              <a:t> It is a method by which the cracker determines the system's vulnerabilities for an attack. It is a fully automated process that includes connecting to a specific port via TCP/IP. To protect the attacker's identity, port scanning attacks are launched through Zombie Systems, which previously independent systems now serve their owners while being utilized for such terrible purposes.</a:t>
            </a:r>
          </a:p>
          <a:p>
            <a:pPr algn="just"/>
            <a:r>
              <a:rPr lang="en-US" sz="1800" b="1" dirty="0"/>
              <a:t>2. Worm:</a:t>
            </a:r>
            <a:r>
              <a:rPr lang="en-US" sz="1800" dirty="0"/>
              <a:t> The worm is a process that can choke a system's performance by exhausting all system resources. A Worm process makes several clones, each consuming system resources and preventing all other processes from getting essential resources. Worm processes can even bring a network to a halt.</a:t>
            </a:r>
          </a:p>
          <a:p>
            <a:pPr algn="just"/>
            <a:r>
              <a:rPr lang="en-US" sz="1800" b="1" dirty="0"/>
              <a:t>3. Denial of Service(DOS):</a:t>
            </a:r>
            <a:r>
              <a:rPr lang="en-US" sz="1800" dirty="0"/>
              <a:t> Denial of service attacks usually prevents users from legitimately using the system. For example, if a denial-of-service attack is executed against the browser's content settings, a user may be unable to access the internet.</a:t>
            </a:r>
          </a:p>
          <a:p>
            <a:pPr algn="just"/>
            <a:endParaRPr lang="en-US" sz="1800" dirty="0"/>
          </a:p>
        </p:txBody>
      </p:sp>
      <p:sp>
        <p:nvSpPr>
          <p:cNvPr id="4" name="Content Placeholder 3">
            <a:extLst>
              <a:ext uri="{FF2B5EF4-FFF2-40B4-BE49-F238E27FC236}">
                <a16:creationId xmlns:a16="http://schemas.microsoft.com/office/drawing/2014/main" id="{1ED3D064-4DBB-67E2-7E92-028FC9574508}"/>
              </a:ext>
            </a:extLst>
          </p:cNvPr>
          <p:cNvSpPr>
            <a:spLocks noGrp="1"/>
          </p:cNvSpPr>
          <p:nvPr>
            <p:ph sz="half" idx="2"/>
          </p:nvPr>
        </p:nvSpPr>
        <p:spPr>
          <a:xfrm>
            <a:off x="7239000" y="2811780"/>
            <a:ext cx="1905000" cy="1234440"/>
          </a:xfrm>
        </p:spPr>
        <p:txBody>
          <a:bodyPr>
            <a:normAutofit fontScale="55000" lnSpcReduction="20000"/>
          </a:bodyPr>
          <a:lstStyle/>
          <a:p>
            <a:r>
              <a:rPr lang="en-US" sz="4400" dirty="0"/>
              <a:t>System and Network Threats</a:t>
            </a:r>
            <a:endParaRPr lang="en-IN" sz="4400" dirty="0"/>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304800"/>
            <a:ext cx="8229600" cy="875506"/>
          </a:xfrm>
        </p:spPr>
        <p:txBody>
          <a:bodyPr/>
          <a:lstStyle/>
          <a:p>
            <a:r>
              <a:rPr lang="en-US" sz="4000" dirty="0"/>
              <a:t>System and Network Threats</a:t>
            </a:r>
            <a:endParaRPr lang="en-US" dirty="0"/>
          </a:p>
        </p:txBody>
      </p:sp>
      <p:pic>
        <p:nvPicPr>
          <p:cNvPr id="4" name="Picture 2"/>
          <p:cNvPicPr>
            <a:picLocks noGrp="1" noChangeAspect="1" noChangeArrowheads="1"/>
          </p:cNvPicPr>
          <p:nvPr>
            <p:ph idx="1"/>
          </p:nvPr>
        </p:nvPicPr>
        <p:blipFill>
          <a:blip r:embed="rId2"/>
          <a:srcRect/>
          <a:stretch>
            <a:fillRect/>
          </a:stretch>
        </p:blipFill>
        <p:spPr bwMode="auto">
          <a:xfrm>
            <a:off x="609600" y="1295400"/>
            <a:ext cx="8001000" cy="5257800"/>
          </a:xfrm>
          <a:prstGeom prst="rect">
            <a:avLst/>
          </a:prstGeom>
          <a:noFill/>
          <a:ln w="9525">
            <a:noFill/>
            <a:miter lim="800000"/>
            <a:headEnd/>
            <a:tailEnd/>
          </a:ln>
          <a:effectLst/>
        </p:spPr>
      </p:pic>
      <p:sp>
        <p:nvSpPr>
          <p:cNvPr id="5" name="Rectangle 4"/>
          <p:cNvSpPr/>
          <p:nvPr/>
        </p:nvSpPr>
        <p:spPr>
          <a:xfrm rot="20968243">
            <a:off x="7548937" y="5484513"/>
            <a:ext cx="1143000" cy="1155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229600" cy="1066800"/>
          </a:xfrm>
        </p:spPr>
        <p:txBody>
          <a:bodyPr/>
          <a:lstStyle/>
          <a:p>
            <a:r>
              <a:rPr lang="en-US" dirty="0"/>
              <a:t>Security Problems</a:t>
            </a:r>
          </a:p>
        </p:txBody>
      </p:sp>
      <p:pic>
        <p:nvPicPr>
          <p:cNvPr id="4" name="Picture 2"/>
          <p:cNvPicPr>
            <a:picLocks noGrp="1" noChangeAspect="1" noChangeArrowheads="1"/>
          </p:cNvPicPr>
          <p:nvPr>
            <p:ph idx="1"/>
          </p:nvPr>
        </p:nvPicPr>
        <p:blipFill>
          <a:blip r:embed="rId2"/>
          <a:stretch>
            <a:fillRect/>
          </a:stretch>
        </p:blipFill>
        <p:spPr bwMode="auto">
          <a:xfrm>
            <a:off x="381000" y="1981200"/>
            <a:ext cx="8305800" cy="464820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1394460"/>
            <a:ext cx="7010399" cy="4069080"/>
          </a:xfrm>
        </p:spPr>
        <p:txBody>
          <a:bodyPr>
            <a:normAutofit fontScale="77500" lnSpcReduction="20000"/>
          </a:bodyPr>
          <a:lstStyle/>
          <a:p>
            <a:pPr algn="just"/>
            <a:r>
              <a:rPr lang="en-US" b="1" dirty="0"/>
              <a:t>Attack:</a:t>
            </a:r>
            <a:r>
              <a:rPr lang="en-US" dirty="0"/>
              <a:t> An attempt to break security and make unauthorized use of an asset.</a:t>
            </a:r>
          </a:p>
          <a:p>
            <a:pPr algn="just"/>
            <a:r>
              <a:rPr lang="en-US" b="1" dirty="0"/>
              <a:t>Types:</a:t>
            </a:r>
          </a:p>
          <a:p>
            <a:pPr algn="just"/>
            <a:r>
              <a:rPr lang="en-US" b="1" dirty="0"/>
              <a:t>Active : </a:t>
            </a:r>
            <a:r>
              <a:rPr lang="en-US" dirty="0"/>
              <a:t>An </a:t>
            </a:r>
            <a:r>
              <a:rPr lang="en-US" b="1" dirty="0"/>
              <a:t>active attack</a:t>
            </a:r>
            <a:r>
              <a:rPr lang="en-US" dirty="0"/>
              <a:t> attempts to alter system resources or affect their operations. Active attack involve some modification of the data stream or creation of false statement.</a:t>
            </a:r>
            <a:endParaRPr lang="en-US" b="1" dirty="0"/>
          </a:p>
          <a:p>
            <a:pPr algn="just"/>
            <a:r>
              <a:rPr lang="en-US" b="1" dirty="0"/>
              <a:t>Passive: </a:t>
            </a:r>
            <a:r>
              <a:rPr lang="en-US" dirty="0"/>
              <a:t>A Passive attack attempts to learn or make use of information from the system but does not affect system resources. Passive Attacks are in the nature of eavesdropping on or monitoring of transmission. The goal of the opponent is to obtain information is being transmitted.</a:t>
            </a:r>
            <a:endParaRPr lang="en-US" b="1" dirty="0"/>
          </a:p>
        </p:txBody>
      </p:sp>
      <p:sp>
        <p:nvSpPr>
          <p:cNvPr id="4" name="Content Placeholder 3">
            <a:extLst>
              <a:ext uri="{FF2B5EF4-FFF2-40B4-BE49-F238E27FC236}">
                <a16:creationId xmlns:a16="http://schemas.microsoft.com/office/drawing/2014/main" id="{0D84A997-2C73-FC64-D37B-00BA9A572B68}"/>
              </a:ext>
            </a:extLst>
          </p:cNvPr>
          <p:cNvSpPr>
            <a:spLocks noGrp="1"/>
          </p:cNvSpPr>
          <p:nvPr>
            <p:ph sz="half" idx="2"/>
          </p:nvPr>
        </p:nvSpPr>
        <p:spPr>
          <a:xfrm>
            <a:off x="7162799" y="1977390"/>
            <a:ext cx="1981201" cy="701040"/>
          </a:xfrm>
        </p:spPr>
        <p:txBody>
          <a:bodyPr>
            <a:normAutofit fontScale="77500" lnSpcReduction="20000"/>
          </a:bodyPr>
          <a:lstStyle/>
          <a:p>
            <a:r>
              <a:rPr lang="en-US" sz="4000" dirty="0"/>
              <a:t>Attacks</a:t>
            </a:r>
            <a:endParaRPr lang="en-IN" sz="4000" dirty="0"/>
          </a:p>
        </p:txBody>
      </p:sp>
      <p:pic>
        <p:nvPicPr>
          <p:cNvPr id="6" name="Picture 5">
            <a:extLst>
              <a:ext uri="{FF2B5EF4-FFF2-40B4-BE49-F238E27FC236}">
                <a16:creationId xmlns:a16="http://schemas.microsoft.com/office/drawing/2014/main" id="{EB8DC442-DC5A-BD97-1A14-637CF7FF8787}"/>
              </a:ext>
            </a:extLst>
          </p:cNvPr>
          <p:cNvPicPr>
            <a:picLocks noChangeAspect="1"/>
          </p:cNvPicPr>
          <p:nvPr/>
        </p:nvPicPr>
        <p:blipFill>
          <a:blip r:embed="rId2"/>
          <a:stretch>
            <a:fillRect/>
          </a:stretch>
        </p:blipFill>
        <p:spPr>
          <a:xfrm>
            <a:off x="4784123" y="3962400"/>
            <a:ext cx="4207477" cy="26390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229600" cy="1066800"/>
          </a:xfrm>
        </p:spPr>
        <p:txBody>
          <a:bodyPr/>
          <a:lstStyle/>
          <a:p>
            <a:r>
              <a:rPr lang="en-US" sz="4400" dirty="0"/>
              <a:t>Examples of Attacks </a:t>
            </a:r>
            <a:endParaRPr lang="en-US" dirty="0"/>
          </a:p>
        </p:txBody>
      </p:sp>
      <p:pic>
        <p:nvPicPr>
          <p:cNvPr id="4" name="Picture 2"/>
          <p:cNvPicPr>
            <a:picLocks noGrp="1" noChangeAspect="1" noChangeArrowheads="1"/>
          </p:cNvPicPr>
          <p:nvPr>
            <p:ph idx="1"/>
          </p:nvPr>
        </p:nvPicPr>
        <p:blipFill>
          <a:blip r:embed="rId2"/>
          <a:stretch>
            <a:fillRect/>
          </a:stretch>
        </p:blipFill>
        <p:spPr bwMode="auto">
          <a:xfrm>
            <a:off x="381000" y="1752600"/>
            <a:ext cx="8458200" cy="441960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2194560"/>
            <a:ext cx="4800600" cy="4069080"/>
          </a:xfrm>
        </p:spPr>
        <p:txBody>
          <a:bodyPr/>
          <a:lstStyle/>
          <a:p>
            <a:pPr algn="just"/>
            <a:r>
              <a:rPr lang="en-US" dirty="0"/>
              <a:t>Operating systems are exposed to a variety of </a:t>
            </a:r>
            <a:r>
              <a:rPr lang="en-US" b="1" dirty="0" err="1"/>
              <a:t>cyberthreats</a:t>
            </a:r>
            <a:r>
              <a:rPr lang="en-US" dirty="0"/>
              <a:t>, such as viruses, worms, Trojan horses, </a:t>
            </a:r>
            <a:r>
              <a:rPr lang="en-US" dirty="0" err="1"/>
              <a:t>ransomware</a:t>
            </a:r>
            <a:r>
              <a:rPr lang="en-US" dirty="0"/>
              <a:t>, and other malware, if sufficient security measures are not taken.</a:t>
            </a:r>
          </a:p>
        </p:txBody>
      </p:sp>
      <p:sp>
        <p:nvSpPr>
          <p:cNvPr id="4" name="Content Placeholder 3">
            <a:extLst>
              <a:ext uri="{FF2B5EF4-FFF2-40B4-BE49-F238E27FC236}">
                <a16:creationId xmlns:a16="http://schemas.microsoft.com/office/drawing/2014/main" id="{57F42134-4CF0-DF3A-7734-1A69FBC39810}"/>
              </a:ext>
            </a:extLst>
          </p:cNvPr>
          <p:cNvSpPr>
            <a:spLocks noGrp="1"/>
          </p:cNvSpPr>
          <p:nvPr>
            <p:ph sz="half" idx="2"/>
          </p:nvPr>
        </p:nvSpPr>
        <p:spPr>
          <a:xfrm>
            <a:off x="4642098" y="2194560"/>
            <a:ext cx="4349501" cy="4069080"/>
          </a:xfrm>
        </p:spPr>
        <p:txBody>
          <a:bodyPr>
            <a:normAutofit/>
          </a:bodyPr>
          <a:lstStyle/>
          <a:p>
            <a:r>
              <a:rPr lang="en-US" sz="3600" dirty="0"/>
              <a:t>Why is operating system security important?</a:t>
            </a:r>
            <a:br>
              <a:rPr lang="en-US" sz="3600" dirty="0"/>
            </a:br>
            <a:r>
              <a:rPr lang="en-US" sz="3600" dirty="0"/>
              <a:t>Or Need of Security?</a:t>
            </a:r>
            <a:endParaRPr lang="en-IN" sz="3200" dirty="0"/>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4373"/>
            <a:ext cx="8839200" cy="1293028"/>
          </a:xfrm>
        </p:spPr>
        <p:txBody>
          <a:bodyPr/>
          <a:lstStyle/>
          <a:p>
            <a:r>
              <a:rPr lang="en-US" dirty="0"/>
              <a:t>Authentication VS Authorization</a:t>
            </a:r>
          </a:p>
        </p:txBody>
      </p:sp>
      <p:pic>
        <p:nvPicPr>
          <p:cNvPr id="1026" name="Picture 2"/>
          <p:cNvPicPr>
            <a:picLocks noGrp="1" noChangeAspect="1" noChangeArrowheads="1"/>
          </p:cNvPicPr>
          <p:nvPr>
            <p:ph idx="1"/>
          </p:nvPr>
        </p:nvPicPr>
        <p:blipFill>
          <a:blip r:embed="rId2"/>
          <a:stretch>
            <a:fillRect/>
          </a:stretch>
        </p:blipFill>
        <p:spPr bwMode="auto">
          <a:xfrm>
            <a:off x="228600" y="2133600"/>
            <a:ext cx="8686800" cy="449580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723106"/>
          </a:xfrm>
        </p:spPr>
        <p:txBody>
          <a:bodyPr>
            <a:normAutofit/>
          </a:bodyPr>
          <a:lstStyle/>
          <a:p>
            <a:r>
              <a:rPr lang="en-US" dirty="0"/>
              <a:t>Security VS Protection</a:t>
            </a:r>
          </a:p>
        </p:txBody>
      </p:sp>
      <p:pic>
        <p:nvPicPr>
          <p:cNvPr id="1026" name="Picture 2"/>
          <p:cNvPicPr>
            <a:picLocks noGrp="1" noChangeAspect="1" noChangeArrowheads="1"/>
          </p:cNvPicPr>
          <p:nvPr>
            <p:ph idx="1"/>
          </p:nvPr>
        </p:nvPicPr>
        <p:blipFill>
          <a:blip r:embed="rId2">
            <a:biLevel thresh="75000"/>
          </a:blip>
          <a:srcRect/>
          <a:stretch>
            <a:fillRect/>
          </a:stretch>
        </p:blipFill>
        <p:spPr bwMode="auto">
          <a:xfrm>
            <a:off x="533401" y="1219200"/>
            <a:ext cx="8229600" cy="5257799"/>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8229600" cy="723106"/>
          </a:xfrm>
        </p:spPr>
        <p:txBody>
          <a:bodyPr>
            <a:normAutofit/>
          </a:bodyPr>
          <a:lstStyle/>
          <a:p>
            <a:r>
              <a:rPr lang="en-US" sz="4000" dirty="0"/>
              <a:t>Reference</a:t>
            </a:r>
            <a:endParaRPr lang="en-US" dirty="0"/>
          </a:p>
        </p:txBody>
      </p:sp>
      <p:sp>
        <p:nvSpPr>
          <p:cNvPr id="3" name="Content Placeholder 2"/>
          <p:cNvSpPr>
            <a:spLocks noGrp="1"/>
          </p:cNvSpPr>
          <p:nvPr>
            <p:ph idx="1"/>
          </p:nvPr>
        </p:nvSpPr>
        <p:spPr>
          <a:xfrm>
            <a:off x="609600" y="1469992"/>
            <a:ext cx="8229600" cy="5388008"/>
          </a:xfrm>
        </p:spPr>
        <p:txBody>
          <a:bodyPr/>
          <a:lstStyle/>
          <a:p>
            <a:r>
              <a:rPr lang="en-US" dirty="0"/>
              <a:t>OPERATING SYSTEM CONCEPTS by ABRAHAM SILBERSCHATZ, PETER B. GALVIN, GERG GAGNE, WILEY </a:t>
            </a:r>
          </a:p>
          <a:p>
            <a:r>
              <a:rPr lang="en-US" dirty="0"/>
              <a:t>DESIGN OF THE UNIX OPERATING SYSTEM by MAURICE J. BACH, Pearson Education India</a:t>
            </a:r>
          </a:p>
          <a:p>
            <a:r>
              <a:rPr lang="en-US" dirty="0"/>
              <a:t>REAL-TIME SYSTEMS by JANE W. S. LIU, Pearson Education India </a:t>
            </a:r>
          </a:p>
          <a:p>
            <a:r>
              <a:rPr lang="en-US" dirty="0">
                <a:hlinkClick r:id="rId2"/>
              </a:rPr>
              <a:t>Operating System Security – </a:t>
            </a:r>
            <a:r>
              <a:rPr lang="en-US" dirty="0" err="1">
                <a:hlinkClick r:id="rId2"/>
              </a:rPr>
              <a:t>javatpoint</a:t>
            </a:r>
            <a:endParaRPr lang="en-US" dirty="0"/>
          </a:p>
          <a:p>
            <a:r>
              <a:rPr lang="en-US" dirty="0">
                <a:hlinkClick r:id="rId3"/>
              </a:rPr>
              <a:t>https://dextutor.com/operating-system services/#:~:text=Protection%20and%20Security,deploy%20different%20tools%20from%20these</a:t>
            </a:r>
            <a:r>
              <a:rPr lang="en-US" dirty="0"/>
              <a:t>.</a:t>
            </a:r>
          </a:p>
          <a:p>
            <a:r>
              <a:rPr lang="en-US" dirty="0">
                <a:hlinkClick r:id="rId4"/>
              </a:rPr>
              <a:t>What is a Security Vulnerability? (Definition, Types, and Remediation) (itsasap.com)</a:t>
            </a:r>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4173"/>
            <a:ext cx="8229600" cy="1399032"/>
          </a:xfrm>
        </p:spPr>
        <p:txBody>
          <a:bodyPr/>
          <a:lstStyle/>
          <a:p>
            <a:r>
              <a:rPr lang="en-US" dirty="0"/>
              <a:t>Thank you</a:t>
            </a:r>
          </a:p>
        </p:txBody>
      </p:sp>
      <p:pic>
        <p:nvPicPr>
          <p:cNvPr id="4" name="Picture 3">
            <a:extLst>
              <a:ext uri="{FF2B5EF4-FFF2-40B4-BE49-F238E27FC236}">
                <a16:creationId xmlns:a16="http://schemas.microsoft.com/office/drawing/2014/main" id="{D5746AC3-1E7F-367D-C24D-16708B9273B6}"/>
              </a:ext>
            </a:extLst>
          </p:cNvPr>
          <p:cNvPicPr>
            <a:picLocks noChangeAspect="1"/>
          </p:cNvPicPr>
          <p:nvPr/>
        </p:nvPicPr>
        <p:blipFill>
          <a:blip r:embed="rId2"/>
          <a:stretch>
            <a:fillRect/>
          </a:stretch>
        </p:blipFill>
        <p:spPr>
          <a:xfrm>
            <a:off x="1295400" y="2590800"/>
            <a:ext cx="6019800" cy="362302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2194560"/>
            <a:ext cx="5715000" cy="4069080"/>
          </a:xfrm>
        </p:spPr>
        <p:txBody>
          <a:bodyPr>
            <a:normAutofit/>
          </a:bodyPr>
          <a:lstStyle/>
          <a:p>
            <a:pPr algn="just"/>
            <a:r>
              <a:rPr lang="en-US" dirty="0"/>
              <a:t>Security Vulnerability like Buffer overflow, Trapdoors, Backdoors, cache poisoning etc.</a:t>
            </a:r>
          </a:p>
          <a:p>
            <a:pPr algn="just"/>
            <a:r>
              <a:rPr lang="en-US" dirty="0"/>
              <a:t>A </a:t>
            </a:r>
            <a:r>
              <a:rPr lang="en-US" b="1" dirty="0"/>
              <a:t>vulnerability</a:t>
            </a:r>
            <a:r>
              <a:rPr lang="en-US" dirty="0"/>
              <a:t> is effectively an </a:t>
            </a:r>
            <a:r>
              <a:rPr lang="en-US" b="1" dirty="0"/>
              <a:t>error</a:t>
            </a:r>
            <a:r>
              <a:rPr lang="en-US" dirty="0"/>
              <a:t> in the code or the </a:t>
            </a:r>
            <a:r>
              <a:rPr lang="en-US" b="1" dirty="0"/>
              <a:t>logic</a:t>
            </a:r>
            <a:r>
              <a:rPr lang="en-US" dirty="0"/>
              <a:t> of operation within the OS or the application software. Because today's OSs and applications are very </a:t>
            </a:r>
            <a:r>
              <a:rPr lang="en-US" b="1" dirty="0"/>
              <a:t>complex</a:t>
            </a:r>
            <a:r>
              <a:rPr lang="en-US" dirty="0"/>
              <a:t> and include </a:t>
            </a:r>
            <a:r>
              <a:rPr lang="en-US" b="1" dirty="0"/>
              <a:t>a lot of functionality</a:t>
            </a:r>
            <a:r>
              <a:rPr lang="en-US" dirty="0"/>
              <a:t>, it's </a:t>
            </a:r>
            <a:r>
              <a:rPr lang="en-US" b="1" dirty="0"/>
              <a:t>difficult</a:t>
            </a:r>
            <a:r>
              <a:rPr lang="en-US" dirty="0"/>
              <a:t> for a vendor's (salesman/programmer) development team to create software that contains no errors.</a:t>
            </a:r>
          </a:p>
          <a:p>
            <a:pPr algn="just"/>
            <a:endParaRPr lang="en-US" dirty="0"/>
          </a:p>
        </p:txBody>
      </p:sp>
      <p:sp>
        <p:nvSpPr>
          <p:cNvPr id="4" name="Content Placeholder 3">
            <a:extLst>
              <a:ext uri="{FF2B5EF4-FFF2-40B4-BE49-F238E27FC236}">
                <a16:creationId xmlns:a16="http://schemas.microsoft.com/office/drawing/2014/main" id="{5B0B68D2-C956-4A05-5477-549412D95897}"/>
              </a:ext>
            </a:extLst>
          </p:cNvPr>
          <p:cNvSpPr>
            <a:spLocks noGrp="1"/>
          </p:cNvSpPr>
          <p:nvPr>
            <p:ph sz="half" idx="2"/>
          </p:nvPr>
        </p:nvSpPr>
        <p:spPr>
          <a:xfrm>
            <a:off x="5638800" y="2819400"/>
            <a:ext cx="3527854" cy="2133600"/>
          </a:xfrm>
        </p:spPr>
        <p:txBody>
          <a:bodyPr>
            <a:normAutofit/>
          </a:bodyPr>
          <a:lstStyle/>
          <a:p>
            <a:r>
              <a:rPr lang="en-US" sz="4000" dirty="0"/>
              <a:t>Security Vulnerability</a:t>
            </a:r>
            <a:endParaRPr lang="en-IN" sz="4000" dirty="0"/>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2194560"/>
            <a:ext cx="6172200" cy="4069080"/>
          </a:xfrm>
        </p:spPr>
        <p:txBody>
          <a:bodyPr/>
          <a:lstStyle/>
          <a:p>
            <a:r>
              <a:rPr lang="en-US" dirty="0"/>
              <a:t>Also known as a </a:t>
            </a:r>
            <a:r>
              <a:rPr lang="en-US" b="1" dirty="0"/>
              <a:t>buffer overrun</a:t>
            </a:r>
            <a:r>
              <a:rPr lang="en-US" dirty="0"/>
              <a:t>, buffer overflow occurs when the amount of data in the buffer exceeds its storage capacity. That extra data overflows into adjacent memory locations and corrupts or overwrites the data in those locations.</a:t>
            </a:r>
          </a:p>
        </p:txBody>
      </p:sp>
      <p:sp>
        <p:nvSpPr>
          <p:cNvPr id="4" name="Content Placeholder 3">
            <a:extLst>
              <a:ext uri="{FF2B5EF4-FFF2-40B4-BE49-F238E27FC236}">
                <a16:creationId xmlns:a16="http://schemas.microsoft.com/office/drawing/2014/main" id="{5757B1E8-DA3A-D435-1964-A42493CE0C81}"/>
              </a:ext>
            </a:extLst>
          </p:cNvPr>
          <p:cNvSpPr>
            <a:spLocks noGrp="1"/>
          </p:cNvSpPr>
          <p:nvPr>
            <p:ph sz="half" idx="2"/>
          </p:nvPr>
        </p:nvSpPr>
        <p:spPr>
          <a:xfrm>
            <a:off x="6172200" y="2201974"/>
            <a:ext cx="2965622" cy="4069080"/>
          </a:xfrm>
        </p:spPr>
        <p:txBody>
          <a:bodyPr>
            <a:normAutofit/>
          </a:bodyPr>
          <a:lstStyle/>
          <a:p>
            <a:r>
              <a:rPr lang="en-US" sz="3600" dirty="0"/>
              <a:t>Buffer Overflow</a:t>
            </a:r>
            <a:endParaRPr lang="en-IN" sz="3600" dirty="0"/>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2399" y="2194560"/>
            <a:ext cx="7010401" cy="4069080"/>
          </a:xfrm>
        </p:spPr>
        <p:txBody>
          <a:bodyPr/>
          <a:lstStyle/>
          <a:p>
            <a:pPr algn="just"/>
            <a:r>
              <a:rPr lang="en-US" dirty="0"/>
              <a:t>A trap door is a method of </a:t>
            </a:r>
            <a:r>
              <a:rPr lang="en-US" b="1" dirty="0"/>
              <a:t>gaining access to information </a:t>
            </a:r>
            <a:r>
              <a:rPr lang="en-US" dirty="0"/>
              <a:t>or OS features that are normally </a:t>
            </a:r>
            <a:r>
              <a:rPr lang="en-US" b="1" dirty="0"/>
              <a:t>beyond a user's access authority. </a:t>
            </a:r>
            <a:r>
              <a:rPr lang="en-US" dirty="0"/>
              <a:t>The distinguishing feature of a trap door is that it is intentionally </a:t>
            </a:r>
            <a:r>
              <a:rPr lang="en-US" b="1" dirty="0"/>
              <a:t>hidden</a:t>
            </a:r>
            <a:r>
              <a:rPr lang="en-US" dirty="0"/>
              <a:t> and used only when needed.</a:t>
            </a:r>
          </a:p>
        </p:txBody>
      </p:sp>
      <p:sp>
        <p:nvSpPr>
          <p:cNvPr id="4" name="Content Placeholder 3">
            <a:extLst>
              <a:ext uri="{FF2B5EF4-FFF2-40B4-BE49-F238E27FC236}">
                <a16:creationId xmlns:a16="http://schemas.microsoft.com/office/drawing/2014/main" id="{40DDE3D1-4AC9-A655-34CB-D54EB2D6F7F3}"/>
              </a:ext>
            </a:extLst>
          </p:cNvPr>
          <p:cNvSpPr>
            <a:spLocks noGrp="1"/>
          </p:cNvSpPr>
          <p:nvPr>
            <p:ph sz="half" idx="2"/>
          </p:nvPr>
        </p:nvSpPr>
        <p:spPr>
          <a:xfrm>
            <a:off x="7162800" y="1981200"/>
            <a:ext cx="1981200" cy="4069080"/>
          </a:xfrm>
        </p:spPr>
        <p:txBody>
          <a:bodyPr>
            <a:normAutofit/>
          </a:bodyPr>
          <a:lstStyle/>
          <a:p>
            <a:r>
              <a:rPr lang="en-US" sz="3600" dirty="0"/>
              <a:t>Trap Door (aka secret door)</a:t>
            </a:r>
            <a:endParaRPr lang="en-IN" sz="3600" dirty="0"/>
          </a:p>
        </p:txBody>
      </p:sp>
      <p:pic>
        <p:nvPicPr>
          <p:cNvPr id="5" name="Picture 4">
            <a:extLst>
              <a:ext uri="{FF2B5EF4-FFF2-40B4-BE49-F238E27FC236}">
                <a16:creationId xmlns:a16="http://schemas.microsoft.com/office/drawing/2014/main" id="{08A2EC62-5E70-F7C1-1EAB-4AD0B3DCE0BB}"/>
              </a:ext>
            </a:extLst>
          </p:cNvPr>
          <p:cNvPicPr>
            <a:picLocks noChangeAspect="1"/>
          </p:cNvPicPr>
          <p:nvPr/>
        </p:nvPicPr>
        <p:blipFill>
          <a:blip r:embed="rId2"/>
          <a:stretch>
            <a:fillRect/>
          </a:stretch>
        </p:blipFill>
        <p:spPr>
          <a:xfrm>
            <a:off x="2590800" y="4310742"/>
            <a:ext cx="3524742" cy="195289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1066800"/>
            <a:ext cx="6705599" cy="4069080"/>
          </a:xfrm>
        </p:spPr>
        <p:txBody>
          <a:bodyPr>
            <a:normAutofit/>
          </a:bodyPr>
          <a:lstStyle/>
          <a:p>
            <a:pPr algn="just"/>
            <a:r>
              <a:rPr lang="en-US" dirty="0"/>
              <a:t>A backdoor attack is a way to </a:t>
            </a:r>
            <a:r>
              <a:rPr lang="en-US" b="1" dirty="0"/>
              <a:t>access a computer system or encrypted data </a:t>
            </a:r>
            <a:r>
              <a:rPr lang="en-US" dirty="0"/>
              <a:t>that bypasses the system's customary security mechanisms. </a:t>
            </a:r>
          </a:p>
          <a:p>
            <a:pPr algn="just"/>
            <a:r>
              <a:rPr lang="en-US" dirty="0"/>
              <a:t>A developer may create a backdoor so that an application, operating system (OS) or data can be accessed for troubleshooting or other purposes.</a:t>
            </a:r>
          </a:p>
        </p:txBody>
      </p:sp>
      <p:sp>
        <p:nvSpPr>
          <p:cNvPr id="4" name="Content Placeholder 3">
            <a:extLst>
              <a:ext uri="{FF2B5EF4-FFF2-40B4-BE49-F238E27FC236}">
                <a16:creationId xmlns:a16="http://schemas.microsoft.com/office/drawing/2014/main" id="{8C988566-63D9-581B-FBB3-A9F61AE59D2B}"/>
              </a:ext>
            </a:extLst>
          </p:cNvPr>
          <p:cNvSpPr>
            <a:spLocks noGrp="1"/>
          </p:cNvSpPr>
          <p:nvPr>
            <p:ph sz="half" idx="2"/>
          </p:nvPr>
        </p:nvSpPr>
        <p:spPr>
          <a:xfrm>
            <a:off x="6841523" y="990600"/>
            <a:ext cx="2286001" cy="4069080"/>
          </a:xfrm>
        </p:spPr>
        <p:txBody>
          <a:bodyPr>
            <a:normAutofit/>
          </a:bodyPr>
          <a:lstStyle/>
          <a:p>
            <a:r>
              <a:rPr lang="en-US" sz="6000" dirty="0"/>
              <a:t>Backdoor</a:t>
            </a:r>
            <a:endParaRPr lang="en-IN" sz="6000" dirty="0"/>
          </a:p>
        </p:txBody>
      </p:sp>
      <p:pic>
        <p:nvPicPr>
          <p:cNvPr id="5" name="Picture 4">
            <a:extLst>
              <a:ext uri="{FF2B5EF4-FFF2-40B4-BE49-F238E27FC236}">
                <a16:creationId xmlns:a16="http://schemas.microsoft.com/office/drawing/2014/main" id="{0F379BF7-1317-007D-C181-D2A2D32D0983}"/>
              </a:ext>
            </a:extLst>
          </p:cNvPr>
          <p:cNvPicPr>
            <a:picLocks noChangeAspect="1"/>
          </p:cNvPicPr>
          <p:nvPr/>
        </p:nvPicPr>
        <p:blipFill>
          <a:blip r:embed="rId2"/>
          <a:stretch>
            <a:fillRect/>
          </a:stretch>
        </p:blipFill>
        <p:spPr>
          <a:xfrm>
            <a:off x="4569941" y="3740596"/>
            <a:ext cx="3392030" cy="279056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2194560"/>
            <a:ext cx="6324599" cy="4069080"/>
          </a:xfrm>
        </p:spPr>
        <p:txBody>
          <a:bodyPr/>
          <a:lstStyle/>
          <a:p>
            <a:pPr algn="just"/>
            <a:r>
              <a:rPr lang="en-US" dirty="0"/>
              <a:t>DNS cache poisoning is the act of entering false information into a DNS cache, so that DNS queries return an incorrect response and users are </a:t>
            </a:r>
            <a:r>
              <a:rPr lang="en-US" b="1" dirty="0"/>
              <a:t>directed to the wrong websites</a:t>
            </a:r>
            <a:r>
              <a:rPr lang="en-US" dirty="0"/>
              <a:t>. </a:t>
            </a:r>
          </a:p>
          <a:p>
            <a:pPr algn="just"/>
            <a:r>
              <a:rPr lang="en-US" dirty="0"/>
              <a:t>DNS cache poisoning is also known as </a:t>
            </a:r>
            <a:r>
              <a:rPr lang="en-US" b="1" dirty="0"/>
              <a:t>DNS spoofing.</a:t>
            </a:r>
          </a:p>
        </p:txBody>
      </p:sp>
      <p:sp>
        <p:nvSpPr>
          <p:cNvPr id="4" name="Content Placeholder 3">
            <a:extLst>
              <a:ext uri="{FF2B5EF4-FFF2-40B4-BE49-F238E27FC236}">
                <a16:creationId xmlns:a16="http://schemas.microsoft.com/office/drawing/2014/main" id="{19FA8AB7-06E8-C776-9696-A7AFEA5F476A}"/>
              </a:ext>
            </a:extLst>
          </p:cNvPr>
          <p:cNvSpPr>
            <a:spLocks noGrp="1"/>
          </p:cNvSpPr>
          <p:nvPr>
            <p:ph sz="half" idx="2"/>
          </p:nvPr>
        </p:nvSpPr>
        <p:spPr>
          <a:xfrm>
            <a:off x="6324599" y="2194560"/>
            <a:ext cx="2819401" cy="4069080"/>
          </a:xfrm>
        </p:spPr>
        <p:txBody>
          <a:bodyPr>
            <a:normAutofit/>
          </a:bodyPr>
          <a:lstStyle/>
          <a:p>
            <a:r>
              <a:rPr lang="en-US" sz="4000" dirty="0"/>
              <a:t>Cache poisoning</a:t>
            </a:r>
            <a:endParaRPr lang="en-IN" sz="4000" dirty="0"/>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3262</TotalTime>
  <Words>2653</Words>
  <Application>Microsoft Office PowerPoint</Application>
  <PresentationFormat>On-screen Show (4:3)</PresentationFormat>
  <Paragraphs>126</Paragraphs>
  <Slides>43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43</vt:i4>
      </vt:variant>
    </vt:vector>
  </HeadingPairs>
  <TitlesOfParts>
    <vt:vector size="46" baseType="lpstr">
      <vt:lpstr>Arial</vt:lpstr>
      <vt:lpstr>Century Gothic</vt:lpstr>
      <vt:lpstr>Vapor Trail</vt:lpstr>
      <vt:lpstr>Unit 4  Protection and Security </vt:lpstr>
      <vt:lpstr>Protection and Security</vt:lpstr>
      <vt:lpstr>Protection and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 Security</vt:lpstr>
      <vt:lpstr>PowerPoint Presentation</vt:lpstr>
      <vt:lpstr>PowerPoint Presentation</vt:lpstr>
      <vt:lpstr>PowerPoint Presentation</vt:lpstr>
      <vt:lpstr>Principles of protection </vt:lpstr>
      <vt:lpstr>Association between Process and Domain</vt:lpstr>
      <vt:lpstr>Domain Implementation</vt:lpstr>
      <vt:lpstr>PowerPoint Presentation</vt:lpstr>
      <vt:lpstr>PowerPoint Presentation</vt:lpstr>
      <vt:lpstr>Implementation of Access Matrix</vt:lpstr>
      <vt:lpstr>Implementation of Access Matrix</vt:lpstr>
      <vt:lpstr>PowerPoint Presentation</vt:lpstr>
      <vt:lpstr>PowerPoint Presentation</vt:lpstr>
      <vt:lpstr>PowerPoint Presentation</vt:lpstr>
      <vt:lpstr>PowerPoint Presentation</vt:lpstr>
      <vt:lpstr>PowerPoint Presentation</vt:lpstr>
      <vt:lpstr>Example</vt:lpstr>
      <vt:lpstr>Example</vt:lpstr>
      <vt:lpstr>Example</vt:lpstr>
      <vt:lpstr>PowerPoint Presentation</vt:lpstr>
      <vt:lpstr>PowerPoint Presentation</vt:lpstr>
      <vt:lpstr>PowerPoint Presentation</vt:lpstr>
      <vt:lpstr>System and Network Threats</vt:lpstr>
      <vt:lpstr>Security Problems</vt:lpstr>
      <vt:lpstr>PowerPoint Presentation</vt:lpstr>
      <vt:lpstr>Examples of Attacks </vt:lpstr>
      <vt:lpstr>Authentication VS Authorization</vt:lpstr>
      <vt:lpstr>Security VS Protection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Protection and Security </dc:title>
  <dc:creator>intel</dc:creator>
  <cp:lastModifiedBy>amandeepkaur1341@outlook.com</cp:lastModifiedBy>
  <cp:revision>205</cp:revision>
  <dcterms:created xsi:type="dcterms:W3CDTF">2024-03-14T11:15:48Z</dcterms:created>
  <dcterms:modified xsi:type="dcterms:W3CDTF">2025-03-16T12:47:08Z</dcterms:modified>
</cp:coreProperties>
</file>